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8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2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2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2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2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47.xml" ContentType="application/vnd.openxmlformats-officedocument.presentationml.slideLayout+xml"/>
  <Override PartName="/ppt/theme/theme2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2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26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7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9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30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31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6" r:id="rId1"/>
    <p:sldMasterId id="2147483989" r:id="rId2"/>
    <p:sldMasterId id="2147483738" r:id="rId3"/>
    <p:sldMasterId id="2147483752" r:id="rId4"/>
    <p:sldMasterId id="2147483755" r:id="rId5"/>
    <p:sldMasterId id="2147483795" r:id="rId6"/>
    <p:sldMasterId id="2147483761" r:id="rId7"/>
    <p:sldMasterId id="2147483818" r:id="rId8"/>
    <p:sldMasterId id="2147483770" r:id="rId9"/>
    <p:sldMasterId id="2147483777" r:id="rId10"/>
    <p:sldMasterId id="2147483787" r:id="rId11"/>
    <p:sldMasterId id="2147483704" r:id="rId12"/>
    <p:sldMasterId id="2147483707" r:id="rId13"/>
    <p:sldMasterId id="2147483710" r:id="rId14"/>
    <p:sldMasterId id="2147483728" r:id="rId15"/>
    <p:sldMasterId id="2147483716" r:id="rId16"/>
    <p:sldMasterId id="2147483720" r:id="rId17"/>
    <p:sldMasterId id="2147483713" r:id="rId18"/>
    <p:sldMasterId id="2147483674" r:id="rId19"/>
    <p:sldMasterId id="2147483723" r:id="rId20"/>
    <p:sldMasterId id="2147483686" r:id="rId21"/>
    <p:sldMasterId id="2147483699" r:id="rId22"/>
    <p:sldMasterId id="2147483732" r:id="rId23"/>
    <p:sldMasterId id="2147483726" r:id="rId24"/>
    <p:sldMasterId id="2147483864" r:id="rId25"/>
    <p:sldMasterId id="2147483887" r:id="rId26"/>
    <p:sldMasterId id="2147483910" r:id="rId27"/>
    <p:sldMasterId id="2147483919" r:id="rId28"/>
    <p:sldMasterId id="2147483965" r:id="rId29"/>
    <p:sldMasterId id="2147484012" r:id="rId30"/>
    <p:sldMasterId id="2147484027" r:id="rId31"/>
    <p:sldMasterId id="2147484055" r:id="rId32"/>
  </p:sldMasterIdLst>
  <p:notesMasterIdLst>
    <p:notesMasterId r:id="rId84"/>
  </p:notesMasterIdLst>
  <p:sldIdLst>
    <p:sldId id="2147482377" r:id="rId33"/>
    <p:sldId id="1029" r:id="rId34"/>
    <p:sldId id="2147482483" r:id="rId35"/>
    <p:sldId id="2147482469" r:id="rId36"/>
    <p:sldId id="2147482484" r:id="rId37"/>
    <p:sldId id="2147482537" r:id="rId38"/>
    <p:sldId id="2147482538" r:id="rId39"/>
    <p:sldId id="2147482610" r:id="rId40"/>
    <p:sldId id="2147482540" r:id="rId41"/>
    <p:sldId id="2147482541" r:id="rId42"/>
    <p:sldId id="2147482607" r:id="rId43"/>
    <p:sldId id="2147482542" r:id="rId44"/>
    <p:sldId id="2147482543" r:id="rId45"/>
    <p:sldId id="2147482611" r:id="rId46"/>
    <p:sldId id="2147482608" r:id="rId47"/>
    <p:sldId id="2147482567" r:id="rId48"/>
    <p:sldId id="2147482552" r:id="rId49"/>
    <p:sldId id="2147482553" r:id="rId50"/>
    <p:sldId id="2147482554" r:id="rId51"/>
    <p:sldId id="2147482617" r:id="rId52"/>
    <p:sldId id="2147482557" r:id="rId53"/>
    <p:sldId id="2147482560" r:id="rId54"/>
    <p:sldId id="2147482561" r:id="rId55"/>
    <p:sldId id="2147482618" r:id="rId56"/>
    <p:sldId id="2147482619" r:id="rId57"/>
    <p:sldId id="2147482563" r:id="rId58"/>
    <p:sldId id="2147482564" r:id="rId59"/>
    <p:sldId id="2147482565" r:id="rId60"/>
    <p:sldId id="2147482566" r:id="rId61"/>
    <p:sldId id="2147482613" r:id="rId62"/>
    <p:sldId id="2147482568" r:id="rId63"/>
    <p:sldId id="2147482609" r:id="rId64"/>
    <p:sldId id="2147482580" r:id="rId65"/>
    <p:sldId id="2147482582" r:id="rId66"/>
    <p:sldId id="2147482585" r:id="rId67"/>
    <p:sldId id="2147482586" r:id="rId68"/>
    <p:sldId id="2147482587" r:id="rId69"/>
    <p:sldId id="2147482588" r:id="rId70"/>
    <p:sldId id="2147482589" r:id="rId71"/>
    <p:sldId id="2147482590" r:id="rId72"/>
    <p:sldId id="2147482591" r:id="rId73"/>
    <p:sldId id="2147482606" r:id="rId74"/>
    <p:sldId id="2147482620" r:id="rId75"/>
    <p:sldId id="2147482593" r:id="rId76"/>
    <p:sldId id="2147482594" r:id="rId77"/>
    <p:sldId id="2147482621" r:id="rId78"/>
    <p:sldId id="2147482614" r:id="rId79"/>
    <p:sldId id="2147482615" r:id="rId80"/>
    <p:sldId id="2147482597" r:id="rId81"/>
    <p:sldId id="2147482616" r:id="rId82"/>
    <p:sldId id="2147482487" r:id="rId83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85"/>
    </p:embeddedFont>
    <p:embeddedFont>
      <p:font typeface="Dosis" pitchFamily="2" charset="0"/>
      <p:regular r:id="rId86"/>
      <p:bold r:id="rId87"/>
    </p:embeddedFont>
    <p:embeddedFont>
      <p:font typeface="Dosis ExtraBold" pitchFamily="2" charset="0"/>
      <p:bold r:id="rId88"/>
    </p:embeddedFont>
    <p:embeddedFont>
      <p:font typeface="Dosis Medium" pitchFamily="2" charset="0"/>
      <p:regular r:id="rId89"/>
    </p:embeddedFont>
    <p:embeddedFont>
      <p:font typeface="Dosis SemiBold" pitchFamily="2" charset="0"/>
      <p:bold r:id="rId90"/>
    </p:embeddedFont>
    <p:embeddedFont>
      <p:font typeface="Microsoft Uighur" panose="02000000000000000000" pitchFamily="2" charset="-78"/>
      <p:regular r:id="rId91"/>
      <p:bold r:id="rId92"/>
    </p:embeddedFont>
    <p:embeddedFont>
      <p:font typeface="Modern Love" panose="04090805081005020601" pitchFamily="82" charset="0"/>
      <p:regular r:id="rId9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8EFF4"/>
    <a:srgbClr val="106585"/>
    <a:srgbClr val="FDFEFE"/>
    <a:srgbClr val="6A93B2"/>
    <a:srgbClr val="00ACA4"/>
    <a:srgbClr val="9299B1"/>
    <a:srgbClr val="565F88"/>
    <a:srgbClr val="009242"/>
    <a:srgbClr val="EE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3460" autoAdjust="0"/>
  </p:normalViewPr>
  <p:slideViewPr>
    <p:cSldViewPr snapToGrid="0">
      <p:cViewPr varScale="1">
        <p:scale>
          <a:sx n="61" d="100"/>
          <a:sy n="61" d="100"/>
        </p:scale>
        <p:origin x="1188" y="268"/>
      </p:cViewPr>
      <p:guideLst/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6.fntdata"/><Relationship Id="rId95" Type="http://schemas.openxmlformats.org/officeDocument/2006/relationships/viewProps" Target="viewProp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80" Type="http://schemas.openxmlformats.org/officeDocument/2006/relationships/slide" Target="slides/slide48.xml"/><Relationship Id="rId85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slide" Target="slides/slide51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slide" Target="slides/slide46.xml"/><Relationship Id="rId81" Type="http://schemas.openxmlformats.org/officeDocument/2006/relationships/slide" Target="slides/slide49.xml"/><Relationship Id="rId86" Type="http://schemas.openxmlformats.org/officeDocument/2006/relationships/font" Target="fonts/font2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font" Target="fonts/font3.fntdata"/><Relationship Id="rId61" Type="http://schemas.openxmlformats.org/officeDocument/2006/relationships/slide" Target="slides/slide29.xml"/><Relationship Id="rId82" Type="http://schemas.openxmlformats.org/officeDocument/2006/relationships/slide" Target="slides/slide5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56" Type="http://schemas.openxmlformats.org/officeDocument/2006/relationships/slide" Target="slides/slide24.xml"/><Relationship Id="rId77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93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28/10/2025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D58E8-2453-468C-4754-ADC1DE0E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554794-81AB-10E8-48F5-9BEDDE32D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7DE387-7A4F-79FE-72B0-5E76EF6F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152DD6-3856-D667-996F-725732368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77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2.xml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image" Target="../media/image3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slideMaster" Target="../slideMasters/slideMaster22.xml"/><Relationship Id="rId9" Type="http://schemas.openxmlformats.org/officeDocument/2006/relationships/image" Target="../media/image38.sv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38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38.sv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5.png"/></Relationships>
</file>

<file path=ppt/slideLayouts/_rels/slideLayout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5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5.png"/></Relationships>
</file>

<file path=ppt/slideLayouts/_rels/slideLayout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5.png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8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5.png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9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0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0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0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0.xml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5.png"/></Relationships>
</file>

<file path=ppt/slideLayouts/_rels/slideLayout2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50.png"/><Relationship Id="rId5" Type="http://schemas.microsoft.com/office/2007/relationships/hdphoto" Target="../media/hdphoto5.wdp"/><Relationship Id="rId4" Type="http://schemas.openxmlformats.org/officeDocument/2006/relationships/image" Target="../media/image49.png"/></Relationships>
</file>

<file path=ppt/slideLayouts/_rels/slideLayout28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Layouts/_rels/slideLayout29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Layouts/_rels/slideLayout2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Layouts/_rels/slideLayout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Layouts/_rels/slideLayout2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Layouts/_rels/slideLayout2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52.png"/><Relationship Id="rId9" Type="http://schemas.microsoft.com/office/2007/relationships/hdphoto" Target="../media/hdphoto3.wdp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55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676121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97667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80371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543215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52828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1061067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877219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5282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28927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11952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376721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6047032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1170284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5041474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660367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23963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079495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93046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573055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783425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3746259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7508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104263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34123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78011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2756752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90600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802666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002760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089205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914937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518067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396762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71162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887879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997386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289475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52631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56709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765691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12327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595433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245361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06949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739058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8889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206135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2345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799964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831282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978064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04296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975028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00791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025580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1912027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969437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90558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439898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72880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65176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508803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833809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773384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383592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02757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89011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1450414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793340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5337374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82207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04762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521368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498429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549160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236248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4189367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3443168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858292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934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780079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150894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709649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097832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220950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805225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6928108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9174341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2558218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71883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244334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21320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39607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801720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2751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116420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6156763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3628854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97050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680183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7659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4516918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41141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6470677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5457288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5087760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405510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98089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779156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215440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141209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1903919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66597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716997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094571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41496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592276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998598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5154828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2006615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5030492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456143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191289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308240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830707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8509638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4078995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195069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1253327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1650261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271944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288187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9450645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44977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3883027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7008117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40490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30964284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951572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28114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817627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8951944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8331668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277692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1582337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130764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52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7197277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649348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0863401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8247220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7784359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9616898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8545766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592610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720608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853764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95025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3150309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1429459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826780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552539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7029606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7686949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3268629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3964711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5546862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5857340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65148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629687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2017775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8469490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80545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5004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638436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2169994"/>
            <a:ext cx="5040000" cy="3960000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2169994"/>
            <a:ext cx="2520000" cy="3960000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989994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989994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2647950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2647950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388972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388972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2709000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507050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56120822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885887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37490856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401203326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4995295" y="5579413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953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778498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639684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3900690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20732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5401750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796311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1293496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7324181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83887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09176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37037665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364064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4876353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32585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72021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450686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51430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937158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122446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02293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190186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0409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380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14460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98408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599048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79316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37" y="75698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123524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204947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78926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3524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46066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41292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625149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910625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052800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266945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41772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84229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169947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06733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49351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94115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94860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84301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138365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257283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3073075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267086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902203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612213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990379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7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597143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565451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264162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05808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327744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096584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116702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393412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13628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777242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0144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4739836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94735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9986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244162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511703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809861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33309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84050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684704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324884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87439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45856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50535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24412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8306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8502547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500241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071931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345721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616128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83895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4332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14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1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9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3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4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5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6.jpe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27.jpe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8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29.jpe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30.jpe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1.jpe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32.jpe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5" Type="http://schemas.openxmlformats.org/officeDocument/2006/relationships/theme" Target="../theme/theme22.xml"/><Relationship Id="rId4" Type="http://schemas.openxmlformats.org/officeDocument/2006/relationships/slideLayout" Target="../slideLayouts/slideLayout143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14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image" Target="../media/image42.png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image" Target="../media/image17.bin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theme" Target="../theme/theme25.xml"/><Relationship Id="rId28" Type="http://schemas.openxmlformats.org/officeDocument/2006/relationships/image" Target="../media/image45.png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image" Target="../media/image44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slideLayout" Target="../slideLayouts/slideLayout187.xml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6.xml"/><Relationship Id="rId25" Type="http://schemas.openxmlformats.org/officeDocument/2006/relationships/image" Target="../media/image42.png"/><Relationship Id="rId2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89.xml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24" Type="http://schemas.openxmlformats.org/officeDocument/2006/relationships/image" Target="../media/image17.bin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23" Type="http://schemas.openxmlformats.org/officeDocument/2006/relationships/theme" Target="../theme/theme26.xml"/><Relationship Id="rId28" Type="http://schemas.openxmlformats.org/officeDocument/2006/relationships/image" Target="../media/image45.png"/><Relationship Id="rId10" Type="http://schemas.openxmlformats.org/officeDocument/2006/relationships/slideLayout" Target="../slideLayouts/slideLayout179.xml"/><Relationship Id="rId19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Relationship Id="rId22" Type="http://schemas.openxmlformats.org/officeDocument/2006/relationships/slideLayout" Target="../slideLayouts/slideLayout191.xml"/><Relationship Id="rId27" Type="http://schemas.openxmlformats.org/officeDocument/2006/relationships/image" Target="../media/image44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96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195.xml"/><Relationship Id="rId9" Type="http://schemas.openxmlformats.org/officeDocument/2006/relationships/theme" Target="../theme/theme27.xml"/><Relationship Id="rId14" Type="http://schemas.openxmlformats.org/officeDocument/2006/relationships/image" Target="../media/image14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theme" Target="../theme/theme28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slideLayout" Target="../slideLayouts/slideLayout239.xml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38.xml"/><Relationship Id="rId25" Type="http://schemas.openxmlformats.org/officeDocument/2006/relationships/image" Target="../media/image42.png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20" Type="http://schemas.openxmlformats.org/officeDocument/2006/relationships/slideLayout" Target="../slideLayouts/slideLayout241.xml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24" Type="http://schemas.openxmlformats.org/officeDocument/2006/relationships/image" Target="../media/image17.bin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23" Type="http://schemas.openxmlformats.org/officeDocument/2006/relationships/theme" Target="../theme/theme29.xml"/><Relationship Id="rId28" Type="http://schemas.openxmlformats.org/officeDocument/2006/relationships/image" Target="../media/image45.png"/><Relationship Id="rId10" Type="http://schemas.openxmlformats.org/officeDocument/2006/relationships/slideLayout" Target="../slideLayouts/slideLayout231.xml"/><Relationship Id="rId19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Relationship Id="rId22" Type="http://schemas.openxmlformats.org/officeDocument/2006/relationships/slideLayout" Target="../slideLayouts/slideLayout243.xml"/><Relationship Id="rId27" Type="http://schemas.openxmlformats.org/officeDocument/2006/relationships/image" Target="../media/image4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6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17" Type="http://schemas.openxmlformats.org/officeDocument/2006/relationships/theme" Target="../theme/theme30.xml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1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62.xml"/><Relationship Id="rId21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17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275.xml"/><Relationship Id="rId20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264.xml"/><Relationship Id="rId15" Type="http://schemas.openxmlformats.org/officeDocument/2006/relationships/slideLayout" Target="../slideLayouts/slideLayout274.xml"/><Relationship Id="rId23" Type="http://schemas.openxmlformats.org/officeDocument/2006/relationships/theme" Target="../theme/theme31.xml"/><Relationship Id="rId10" Type="http://schemas.openxmlformats.org/officeDocument/2006/relationships/slideLayout" Target="../slideLayouts/slideLayout269.xml"/><Relationship Id="rId19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slideLayout" Target="../slideLayouts/slideLayout273.xml"/><Relationship Id="rId22" Type="http://schemas.openxmlformats.org/officeDocument/2006/relationships/slideLayout" Target="../slideLayouts/slideLayout28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283.xml"/><Relationship Id="rId16" Type="http://schemas.openxmlformats.org/officeDocument/2006/relationships/theme" Target="../theme/theme32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slideLayout" Target="../slideLayouts/slideLayout29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73.xml"/><Relationship Id="rId9" Type="http://schemas.openxmlformats.org/officeDocument/2006/relationships/theme" Target="../theme/theme7.xml"/><Relationship Id="rId14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image" Target="../media/image17.bin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102.xml"/><Relationship Id="rId7" Type="http://schemas.openxmlformats.org/officeDocument/2006/relationships/theme" Target="../theme/theme9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9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2"/>
            <a:ext cx="1260000" cy="28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422752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111489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83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8" r:id="rId19"/>
    <p:sldLayoutId id="2147484009" r:id="rId20"/>
    <p:sldLayoutId id="2147484010" r:id="rId21"/>
    <p:sldLayoutId id="2147484011" r:id="rId22"/>
    <p:sldLayoutId id="214748405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40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3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22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63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575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77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792" y="1825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031063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2936119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49299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37753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34188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980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  <p:sldLayoutId id="2147483940" r:id="rId21"/>
    <p:sldLayoutId id="214748394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73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37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51" r:id="rId15"/>
    <p:sldLayoutId id="2147484071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541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  <p:sldLayoutId id="2147484044" r:id="rId17"/>
    <p:sldLayoutId id="2147484045" r:id="rId18"/>
    <p:sldLayoutId id="2147484046" r:id="rId19"/>
    <p:sldLayoutId id="2147484047" r:id="rId20"/>
    <p:sldLayoutId id="2147484048" r:id="rId21"/>
    <p:sldLayoutId id="214748404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51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10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4052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823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335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137" y="15209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552" y="15209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142823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047879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604754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489294" y="1520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90062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89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405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063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575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77" y="182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792" y="1825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031063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2936119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49299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377534" y="1825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4298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37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930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442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244" y="16225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659" y="16225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5913930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818986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375861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260401" y="1622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306400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4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9.xml"/><Relationship Id="rId6" Type="http://schemas.openxmlformats.org/officeDocument/2006/relationships/image" Target="../media/image4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79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4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75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75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75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75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6.png"/><Relationship Id="rId7" Type="http://schemas.openxmlformats.org/officeDocument/2006/relationships/image" Target="../media/image8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75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83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75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83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75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83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75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2.png"/><Relationship Id="rId7" Type="http://schemas.openxmlformats.org/officeDocument/2006/relationships/image" Target="../media/image8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2.png"/><Relationship Id="rId7" Type="http://schemas.openxmlformats.org/officeDocument/2006/relationships/image" Target="../media/image8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4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65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1.png"/><Relationship Id="rId4" Type="http://schemas.openxmlformats.org/officeDocument/2006/relationships/image" Target="../media/image60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6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6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9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4439F-69A7-557A-570F-60B37024F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58;p13">
            <a:extLst>
              <a:ext uri="{FF2B5EF4-FFF2-40B4-BE49-F238E27FC236}">
                <a16:creationId xmlns:a16="http://schemas.microsoft.com/office/drawing/2014/main" id="{5FABA72F-4C84-BAE4-D165-AE2B70FC55B6}"/>
              </a:ext>
            </a:extLst>
          </p:cNvPr>
          <p:cNvSpPr txBox="1">
            <a:spLocks/>
          </p:cNvSpPr>
          <p:nvPr/>
        </p:nvSpPr>
        <p:spPr>
          <a:xfrm>
            <a:off x="3470990" y="771779"/>
            <a:ext cx="410848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endParaRPr lang="ar-MA" sz="24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358;p13">
            <a:extLst>
              <a:ext uri="{FF2B5EF4-FFF2-40B4-BE49-F238E27FC236}">
                <a16:creationId xmlns:a16="http://schemas.microsoft.com/office/drawing/2014/main" id="{234FFDE9-1677-729F-9CB4-A4D96F1B0644}"/>
              </a:ext>
            </a:extLst>
          </p:cNvPr>
          <p:cNvSpPr txBox="1">
            <a:spLocks/>
          </p:cNvSpPr>
          <p:nvPr/>
        </p:nvSpPr>
        <p:spPr>
          <a:xfrm>
            <a:off x="2744431" y="771779"/>
            <a:ext cx="483503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endParaRPr lang="ar-MA" sz="24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E3C2E464-B2EC-EFDB-2FB7-D5FF4A39B5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:a16="http://schemas.microsoft.com/office/drawing/2014/main" id="{497C6994-E8BA-B522-4492-CAF2131AC5E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01;p9">
            <a:extLst>
              <a:ext uri="{FF2B5EF4-FFF2-40B4-BE49-F238E27FC236}">
                <a16:creationId xmlns:a16="http://schemas.microsoft.com/office/drawing/2014/main" id="{A86DD44B-4787-D091-E6AE-B5868F5BD8C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2;p9">
            <a:extLst>
              <a:ext uri="{FF2B5EF4-FFF2-40B4-BE49-F238E27FC236}">
                <a16:creationId xmlns:a16="http://schemas.microsoft.com/office/drawing/2014/main" id="{B43AA9D7-F4DA-D3B2-3CD0-CB3604E04C1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03;p9">
            <a:extLst>
              <a:ext uri="{FF2B5EF4-FFF2-40B4-BE49-F238E27FC236}">
                <a16:creationId xmlns:a16="http://schemas.microsoft.com/office/drawing/2014/main" id="{3D0ADA7C-5133-90E7-A304-5D43DA1B616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1304;p9">
            <a:extLst>
              <a:ext uri="{FF2B5EF4-FFF2-40B4-BE49-F238E27FC236}">
                <a16:creationId xmlns:a16="http://schemas.microsoft.com/office/drawing/2014/main" id="{8589F4D8-0792-64CB-9DA5-2936323289B3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id="{2161783B-40D2-211C-196A-EE426B2EDE6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0" name="Google Shape;1306;p9">
            <a:extLst>
              <a:ext uri="{FF2B5EF4-FFF2-40B4-BE49-F238E27FC236}">
                <a16:creationId xmlns:a16="http://schemas.microsoft.com/office/drawing/2014/main" id="{25553D24-A84B-9B15-323F-468024880BE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31" name="Google Shape;1307;p9">
            <a:extLst>
              <a:ext uri="{FF2B5EF4-FFF2-40B4-BE49-F238E27FC236}">
                <a16:creationId xmlns:a16="http://schemas.microsoft.com/office/drawing/2014/main" id="{36DAE2AC-C4D2-76E9-4B1F-D975321A64C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8EBF91B-3D6F-5172-9168-3C766189AA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057CF8D-4A1C-BA2A-0D4B-D20B747F7AC5}"/>
              </a:ext>
            </a:extLst>
          </p:cNvPr>
          <p:cNvSpPr/>
          <p:nvPr/>
        </p:nvSpPr>
        <p:spPr>
          <a:xfrm>
            <a:off x="628430" y="3007964"/>
            <a:ext cx="3229682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تاريخَ أَجْدادِها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ٱلرّاسِخَ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14" name="Google Shape;1360;p13">
            <a:extLst>
              <a:ext uri="{FF2B5EF4-FFF2-40B4-BE49-F238E27FC236}">
                <a16:creationId xmlns:a16="http://schemas.microsoft.com/office/drawing/2014/main" id="{8E2AE392-EF37-4FBF-A849-CD1877D264FB}"/>
              </a:ext>
            </a:extLst>
          </p:cNvPr>
          <p:cNvSpPr/>
          <p:nvPr/>
        </p:nvSpPr>
        <p:spPr>
          <a:xfrm>
            <a:off x="628430" y="4330377"/>
            <a:ext cx="7979640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قَرَّرَتْ لَيْلى قُبولَ ٱلتَّحَدّي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وَٱلذَّهابَ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إِلى ٱلْمَدْرَسَةِ.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95F6D51-E097-25DD-B24A-00CB0FFBF1D0}"/>
              </a:ext>
            </a:extLst>
          </p:cNvPr>
          <p:cNvSpPr/>
          <p:nvPr/>
        </p:nvSpPr>
        <p:spPr>
          <a:xfrm>
            <a:off x="7240183" y="3001949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تَنَمُّرٌ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D25316E-466E-2AC2-3EB6-FB5AE87D29D0}"/>
              </a:ext>
            </a:extLst>
          </p:cNvPr>
          <p:cNvSpPr/>
          <p:nvPr/>
        </p:nvSpPr>
        <p:spPr>
          <a:xfrm>
            <a:off x="5673372" y="3001949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اَلتَّحَدّي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A64301A-E883-C5E4-C53B-0E9D26780524}"/>
              </a:ext>
            </a:extLst>
          </p:cNvPr>
          <p:cNvSpPr/>
          <p:nvPr/>
        </p:nvSpPr>
        <p:spPr>
          <a:xfrm>
            <a:off x="4088765" y="3001949"/>
            <a:ext cx="1330571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تَتَمَسَّكُ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54522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B750C-566F-2040-9E7F-0E1118F5E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8;p13">
            <a:extLst>
              <a:ext uri="{FF2B5EF4-FFF2-40B4-BE49-F238E27FC236}">
                <a16:creationId xmlns:a16="http://schemas.microsoft.com/office/drawing/2014/main" id="{6D169592-68FB-23C0-840A-DF753E1EEB86}"/>
              </a:ext>
            </a:extLst>
          </p:cNvPr>
          <p:cNvSpPr txBox="1">
            <a:spLocks/>
          </p:cNvSpPr>
          <p:nvPr/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الآن، سأختار متعلمين للقراءة، </a:t>
            </a:r>
            <a:r>
              <a:rPr lang="ar-MA" sz="2400" i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يتناوب 3 متعلمين على القراءة (الفئة د)، </a:t>
            </a:r>
            <a:endParaRPr lang="ar-MA" sz="24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F1AD190A-286F-82CB-46D1-D2FC404631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0;p9">
            <a:extLst>
              <a:ext uri="{FF2B5EF4-FFF2-40B4-BE49-F238E27FC236}">
                <a16:creationId xmlns:a16="http://schemas.microsoft.com/office/drawing/2014/main" id="{FA57A7BF-7FDB-7F5F-EE71-D72F5D71E23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1;p9">
            <a:extLst>
              <a:ext uri="{FF2B5EF4-FFF2-40B4-BE49-F238E27FC236}">
                <a16:creationId xmlns:a16="http://schemas.microsoft.com/office/drawing/2014/main" id="{1C305CD2-BDB9-2490-6C77-60B764B9AD7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02;p9">
            <a:extLst>
              <a:ext uri="{FF2B5EF4-FFF2-40B4-BE49-F238E27FC236}">
                <a16:creationId xmlns:a16="http://schemas.microsoft.com/office/drawing/2014/main" id="{575A04B0-B5A6-69AA-0A5B-724CD78A61E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03;p9">
            <a:extLst>
              <a:ext uri="{FF2B5EF4-FFF2-40B4-BE49-F238E27FC236}">
                <a16:creationId xmlns:a16="http://schemas.microsoft.com/office/drawing/2014/main" id="{65DD768D-9944-7A77-9AA5-99E18918397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id="{7B3C2B52-0FD5-058D-AD90-23E56091F877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id="{33BF9B4F-893E-046A-8172-B0C379FA9AA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id="{92BE9494-6640-E1DE-71C0-BFECB9C77205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id="{A63684BF-E8B1-2136-D58E-7ED2CA4B144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C975066-AA2F-C318-13DE-3DBCB6530628}"/>
              </a:ext>
            </a:extLst>
          </p:cNvPr>
          <p:cNvSpPr/>
          <p:nvPr/>
        </p:nvSpPr>
        <p:spPr>
          <a:xfrm>
            <a:off x="7377486" y="3019239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تَنَمُّرٌ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B81F889-9E5B-FD68-CDA1-62D5523F5AC3}"/>
              </a:ext>
            </a:extLst>
          </p:cNvPr>
          <p:cNvSpPr/>
          <p:nvPr/>
        </p:nvSpPr>
        <p:spPr>
          <a:xfrm>
            <a:off x="5912533" y="3046201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اَلتَّحَدّي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D638AE20-2C91-667C-0E85-7F130248F00F}"/>
              </a:ext>
            </a:extLst>
          </p:cNvPr>
          <p:cNvSpPr/>
          <p:nvPr/>
        </p:nvSpPr>
        <p:spPr>
          <a:xfrm>
            <a:off x="4458354" y="3075749"/>
            <a:ext cx="1330571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تَتَمَسَّكُ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BD5D56B-61A2-AC10-D369-745EEA5809FF}"/>
              </a:ext>
            </a:extLst>
          </p:cNvPr>
          <p:cNvSpPr/>
          <p:nvPr/>
        </p:nvSpPr>
        <p:spPr>
          <a:xfrm>
            <a:off x="430667" y="3075749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تاريخَ أَجْدادِها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ٱلرّاسِخَ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35" name="Google Shape;1360;p13">
            <a:extLst>
              <a:ext uri="{FF2B5EF4-FFF2-40B4-BE49-F238E27FC236}">
                <a16:creationId xmlns:a16="http://schemas.microsoft.com/office/drawing/2014/main" id="{55A8E231-27A0-6A47-D24C-0A73A7B34211}"/>
              </a:ext>
            </a:extLst>
          </p:cNvPr>
          <p:cNvSpPr/>
          <p:nvPr/>
        </p:nvSpPr>
        <p:spPr>
          <a:xfrm>
            <a:off x="498309" y="4412263"/>
            <a:ext cx="8109761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قَرَّرَتْ لَيْلى قُبولَ ٱلتَّحَدّي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وَٱلذَّهابَ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إِلى ٱلْمَدْرَسَةِ.</a:t>
            </a:r>
          </a:p>
        </p:txBody>
      </p:sp>
      <p:pic>
        <p:nvPicPr>
          <p:cNvPr id="45" name="Espace réservé pour une image  44">
            <a:extLst>
              <a:ext uri="{FF2B5EF4-FFF2-40B4-BE49-F238E27FC236}">
                <a16:creationId xmlns:a16="http://schemas.microsoft.com/office/drawing/2014/main" id="{404DF0EA-11CB-34F4-1570-747B7A2541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163530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A3EEA-9CA1-E317-7739-864993603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C5020227-DAAB-BD4B-BCAC-F1D1CB3E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استمعوا جيدا لقراءتي.</a:t>
            </a:r>
            <a:endParaRPr lang="fr-FR" sz="2400" dirty="0"/>
          </a:p>
        </p:txBody>
      </p:sp>
      <p:pic>
        <p:nvPicPr>
          <p:cNvPr id="3" name="Google Shape;1299;p9">
            <a:extLst>
              <a:ext uri="{FF2B5EF4-FFF2-40B4-BE49-F238E27FC236}">
                <a16:creationId xmlns:a16="http://schemas.microsoft.com/office/drawing/2014/main" id="{D582203C-54E3-029C-57A5-6FD75216EC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0;p9">
            <a:extLst>
              <a:ext uri="{FF2B5EF4-FFF2-40B4-BE49-F238E27FC236}">
                <a16:creationId xmlns:a16="http://schemas.microsoft.com/office/drawing/2014/main" id="{21FEEF78-0809-7834-5D6E-F45FEF8FEDB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1;p9">
            <a:extLst>
              <a:ext uri="{FF2B5EF4-FFF2-40B4-BE49-F238E27FC236}">
                <a16:creationId xmlns:a16="http://schemas.microsoft.com/office/drawing/2014/main" id="{B605DFD4-49C8-8E5D-77C6-8BDCBBA362B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02;p9">
            <a:extLst>
              <a:ext uri="{FF2B5EF4-FFF2-40B4-BE49-F238E27FC236}">
                <a16:creationId xmlns:a16="http://schemas.microsoft.com/office/drawing/2014/main" id="{C4E1D021-7207-6909-517A-2BA0455968E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303;p9">
            <a:extLst>
              <a:ext uri="{FF2B5EF4-FFF2-40B4-BE49-F238E27FC236}">
                <a16:creationId xmlns:a16="http://schemas.microsoft.com/office/drawing/2014/main" id="{485DCC3E-D8EA-6391-A77C-A878F792713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1304;p9">
            <a:extLst>
              <a:ext uri="{FF2B5EF4-FFF2-40B4-BE49-F238E27FC236}">
                <a16:creationId xmlns:a16="http://schemas.microsoft.com/office/drawing/2014/main" id="{A9CBC8DF-0FA6-829C-482A-89277A281CA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1" name="Google Shape;1305;p9">
            <a:extLst>
              <a:ext uri="{FF2B5EF4-FFF2-40B4-BE49-F238E27FC236}">
                <a16:creationId xmlns:a16="http://schemas.microsoft.com/office/drawing/2014/main" id="{68D1DA14-E799-A1CA-CDB2-40FA135A429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1306;p9">
            <a:extLst>
              <a:ext uri="{FF2B5EF4-FFF2-40B4-BE49-F238E27FC236}">
                <a16:creationId xmlns:a16="http://schemas.microsoft.com/office/drawing/2014/main" id="{ADC5C46E-E7E6-A5D1-2EE3-FF081F26CB2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3" name="Google Shape;1307;p9">
            <a:extLst>
              <a:ext uri="{FF2B5EF4-FFF2-40B4-BE49-F238E27FC236}">
                <a16:creationId xmlns:a16="http://schemas.microsoft.com/office/drawing/2014/main" id="{8984D2FB-9C58-DCE4-420B-1C7DD5F692D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FD4C18-B72C-D280-C27D-E7548B45754A}"/>
              </a:ext>
            </a:extLst>
          </p:cNvPr>
          <p:cNvSpPr/>
          <p:nvPr/>
        </p:nvSpPr>
        <p:spPr>
          <a:xfrm>
            <a:off x="517119" y="1387546"/>
            <a:ext cx="8109761" cy="5290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رَغْمَ تَنَمُّرِ بَعْضِ أَقْرانِ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ها،</a:t>
            </a:r>
            <a:r>
              <a:rPr lang="ar-MA" sz="4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قَرَّرَتْ لَيْلى قُبولَ ٱلتَّحَدّي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وَٱلذَّهابَ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ٱلْمَدْرَسَ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ةِ.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تَتَمَسَّكُ بِقِيَمِ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ٱلْإِصْرارِ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</a:t>
            </a:r>
            <a:r>
              <a:rPr lang="f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ٱلْمُثابَر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َةِ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وَتُؤْمِنُ أَنَّ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ٱلتَّفَوُّقَ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لَيْسَ مُسْتَحي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لاً.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بَذَلَتْ جُهْداً كَبي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راً،</a:t>
            </a:r>
            <a:r>
              <a:rPr lang="ar-MA" sz="4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وَعَمِلَتْ بِهِمَّةٍ عالِيٍَ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ة،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فَتَمَكَّنَتْ مِنْ إِنْهاءِ تَمْرينِ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ٱلرِّياضِيّاتِ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وَقْتٍ قِياس</a:t>
            </a:r>
            <a:r>
              <a:rPr lang="ar-MA" sz="4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يٍّ. </a:t>
            </a:r>
          </a:p>
        </p:txBody>
      </p:sp>
      <p:pic>
        <p:nvPicPr>
          <p:cNvPr id="45" name="Espace réservé pour une image  41">
            <a:extLst>
              <a:ext uri="{FF2B5EF4-FFF2-40B4-BE49-F238E27FC236}">
                <a16:creationId xmlns:a16="http://schemas.microsoft.com/office/drawing/2014/main" id="{90937747-739B-712D-A4E6-C711A82754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352180972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3460C-2BB4-2813-CD0B-ADDF58AC1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408;p15">
            <a:extLst>
              <a:ext uri="{FF2B5EF4-FFF2-40B4-BE49-F238E27FC236}">
                <a16:creationId xmlns:a16="http://schemas.microsoft.com/office/drawing/2014/main" id="{54852354-C421-7636-7048-190E93F263C0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00000"/>
              </a:lnSpc>
              <a:buClr>
                <a:srgbClr val="A5A5A5"/>
              </a:buClr>
            </a:pP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الآن، من سمع اسمه يتقدم لقراءة النص مثلي. </a:t>
            </a:r>
            <a:r>
              <a:rPr lang="ar-MA" sz="2400" i="1" kern="0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(3 متعلمين الفئة ج وب)</a:t>
            </a:r>
            <a:endParaRPr lang="ar-MA" sz="2400" kern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Google Shape;1299;p9">
            <a:extLst>
              <a:ext uri="{FF2B5EF4-FFF2-40B4-BE49-F238E27FC236}">
                <a16:creationId xmlns:a16="http://schemas.microsoft.com/office/drawing/2014/main" id="{FA41E43A-9501-B59E-DEA7-8C56FFDD09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id="{669F4BAC-8EAB-D590-E429-7187D4ABA8F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id="{EFBFABE2-1347-AFE4-E697-D1C64553D05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02;p9">
            <a:extLst>
              <a:ext uri="{FF2B5EF4-FFF2-40B4-BE49-F238E27FC236}">
                <a16:creationId xmlns:a16="http://schemas.microsoft.com/office/drawing/2014/main" id="{E38BA981-89E2-2BF8-D23D-49BE82AB73A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303;p9">
            <a:extLst>
              <a:ext uri="{FF2B5EF4-FFF2-40B4-BE49-F238E27FC236}">
                <a16:creationId xmlns:a16="http://schemas.microsoft.com/office/drawing/2014/main" id="{102DA8F5-E27D-9D1C-D086-34E29EED47A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8" name="Google Shape;1304;p9">
            <a:extLst>
              <a:ext uri="{FF2B5EF4-FFF2-40B4-BE49-F238E27FC236}">
                <a16:creationId xmlns:a16="http://schemas.microsoft.com/office/drawing/2014/main" id="{6725672D-9CE7-2A33-C2CF-7E3A4B63C4A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9" name="Google Shape;1305;p9">
            <a:extLst>
              <a:ext uri="{FF2B5EF4-FFF2-40B4-BE49-F238E27FC236}">
                <a16:creationId xmlns:a16="http://schemas.microsoft.com/office/drawing/2014/main" id="{DB65C0F1-229C-6CCD-B471-2DF4A7DFD9E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0" name="Google Shape;1306;p9">
            <a:extLst>
              <a:ext uri="{FF2B5EF4-FFF2-40B4-BE49-F238E27FC236}">
                <a16:creationId xmlns:a16="http://schemas.microsoft.com/office/drawing/2014/main" id="{E0501BE6-ACDF-1895-ED0B-4BA9BF5CDBD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31" name="Google Shape;1307;p9">
            <a:extLst>
              <a:ext uri="{FF2B5EF4-FFF2-40B4-BE49-F238E27FC236}">
                <a16:creationId xmlns:a16="http://schemas.microsoft.com/office/drawing/2014/main" id="{2B979758-D69B-F879-EAD4-A10429C3471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4" name="Espace réservé pour une image  41">
            <a:extLst>
              <a:ext uri="{FF2B5EF4-FFF2-40B4-BE49-F238E27FC236}">
                <a16:creationId xmlns:a16="http://schemas.microsoft.com/office/drawing/2014/main" id="{6229080C-EFDE-4FDE-E8AA-4857A85818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E4EC5A-DE9D-6B08-410A-06ED7D3801DF}"/>
              </a:ext>
            </a:extLst>
          </p:cNvPr>
          <p:cNvSpPr/>
          <p:nvPr/>
        </p:nvSpPr>
        <p:spPr>
          <a:xfrm>
            <a:off x="517119" y="1387546"/>
            <a:ext cx="8109761" cy="5290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>
              <a:lnSpc>
                <a:spcPts val="6000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رَغْمَ تَنَمُّرِ بَعْضِ أَقْرانِ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ها،</a:t>
            </a:r>
            <a:r>
              <a:rPr lang="ar-MA" sz="4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قَرَّرَتْ لَيْلى قُبولَ ٱلتَّحَدّي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وَٱلذَّهابَ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ٱلْمَدْرَسَ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ةِ.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تَتَمَسَّكُ بِقِيَمِ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ٱلْإِصْرارِ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</a:t>
            </a:r>
            <a:r>
              <a:rPr lang="f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ٱلْمُثابَر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َةِ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وَتُؤْمِنُ أَنَّ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ٱلتَّفَوُّقَ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لَيْسَ مُسْتَحي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لاً.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بَذَلَتْ جُهْداً كَبي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راً،</a:t>
            </a:r>
            <a:r>
              <a:rPr lang="ar-MA" sz="4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وَعَمِلَتْ بِهِمَّةٍ عالِيٍَ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ة،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فَتَمَكَّنَتْ مِنْ إِنْهاءِ تَمْرينِ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ٱلرِّياضِيّاتِ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وَقْتٍ قِياس</a:t>
            </a:r>
            <a:r>
              <a:rPr lang="ar-MA" sz="4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يٍّ. </a:t>
            </a:r>
          </a:p>
        </p:txBody>
      </p:sp>
    </p:spTree>
    <p:extLst>
      <p:ext uri="{BB962C8B-B14F-4D97-AF65-F5344CB8AC3E}">
        <p14:creationId xmlns:p14="http://schemas.microsoft.com/office/powerpoint/2010/main" val="245712420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01292-F3D2-08B1-369A-8C3DAC85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75F4D-6229-B11D-DB4A-DC6D8B72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قراءة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35C2CACA-1419-4803-8C19-D053E2586F3A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دَرْسٌ في الْحَياةِ  - 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استراتيجية الكلمات المفاتيح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فهم النص</a:t>
            </a:r>
            <a:endParaRPr lang="tzm-Arab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D02195B-6212-3549-B729-B14C4082D5BF}"/>
              </a:ext>
            </a:extLst>
          </p:cNvPr>
          <p:cNvSpPr/>
          <p:nvPr/>
        </p:nvSpPr>
        <p:spPr>
          <a:xfrm>
            <a:off x="5119171" y="166391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atin typeface="Microsoft Uighur" panose="02000000000000000000" pitchFamily="2" charset="-78"/>
              </a:rPr>
              <a:t>2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9F2B8A6F-F86B-A3E9-BBB3-B0854A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0ECA-0838-4015-380B-C85A8BD0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FF99C287-66CA-4310-E426-CF0527960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5B55490C-E975-8646-A87B-CF8DA4DD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تابعوا معي ، سأقرأ الجزء الأول من النص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5976A2-EDE3-975F-2C08-EA54B06ADD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538" y="1639604"/>
            <a:ext cx="3081303" cy="47713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856BC47-34AB-8DF8-EAFF-5DC0CCC0CEC1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61A03A-F213-D175-7707-5D0B53DD1542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id="{ADAA5F06-4ADA-B297-165F-E82ED013E2A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2;p9">
            <a:extLst>
              <a:ext uri="{FF2B5EF4-FFF2-40B4-BE49-F238E27FC236}">
                <a16:creationId xmlns:a16="http://schemas.microsoft.com/office/drawing/2014/main" id="{6A49FD9B-323A-7AD2-91F6-F96853BF2B7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03;p9">
            <a:extLst>
              <a:ext uri="{FF2B5EF4-FFF2-40B4-BE49-F238E27FC236}">
                <a16:creationId xmlns:a16="http://schemas.microsoft.com/office/drawing/2014/main" id="{2F93B7F0-11FD-391F-7B50-A13D19D09AA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304;p9">
            <a:extLst>
              <a:ext uri="{FF2B5EF4-FFF2-40B4-BE49-F238E27FC236}">
                <a16:creationId xmlns:a16="http://schemas.microsoft.com/office/drawing/2014/main" id="{C9DD1344-2920-3530-7D46-F56B5BED48C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3" name="Google Shape;1305;p9">
            <a:extLst>
              <a:ext uri="{FF2B5EF4-FFF2-40B4-BE49-F238E27FC236}">
                <a16:creationId xmlns:a16="http://schemas.microsoft.com/office/drawing/2014/main" id="{81E6B728-8DC7-D89D-EA9A-4CE4962DF0C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1306;p9">
            <a:extLst>
              <a:ext uri="{FF2B5EF4-FFF2-40B4-BE49-F238E27FC236}">
                <a16:creationId xmlns:a16="http://schemas.microsoft.com/office/drawing/2014/main" id="{6FC149F5-57D3-81B9-D4A2-7143FD1AA15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id="{70509FF9-294A-BD86-0D98-61BBE4971C9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2285492-FEF0-F3A3-E60A-A4B14C97EC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41">
            <a:extLst>
              <a:ext uri="{FF2B5EF4-FFF2-40B4-BE49-F238E27FC236}">
                <a16:creationId xmlns:a16="http://schemas.microsoft.com/office/drawing/2014/main" id="{A205FE17-BEFC-054F-B512-E264131A3B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25030653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E7E1F-94A2-D9D3-CE18-1125B3E5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4D63EE0-FB02-6E8B-6695-91E779424F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891" y="1618639"/>
            <a:ext cx="3197729" cy="4907026"/>
          </a:xfrm>
          <a:prstGeom prst="rect">
            <a:avLst/>
          </a:prstGeom>
        </p:spPr>
      </p:pic>
      <p:sp>
        <p:nvSpPr>
          <p:cNvPr id="15" name="Titre 17">
            <a:extLst>
              <a:ext uri="{FF2B5EF4-FFF2-40B4-BE49-F238E27FC236}">
                <a16:creationId xmlns:a16="http://schemas.microsoft.com/office/drawing/2014/main" id="{182BC9CB-9F29-BD26-4A90-0D11DD99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الآن؛ سأعين 3 تلاميذ لقراءة فقرات الجزء الثاني – تابعوا 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7B5736-AA49-1B33-4277-940B95D1FF9F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F545369-52E8-C188-AA59-1D13BD37A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F55182-57DA-9606-F7B3-2DBD9A001224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id="{14A9B511-9662-92B2-E56D-053B1AA292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2;p9">
            <a:extLst>
              <a:ext uri="{FF2B5EF4-FFF2-40B4-BE49-F238E27FC236}">
                <a16:creationId xmlns:a16="http://schemas.microsoft.com/office/drawing/2014/main" id="{93495C8E-0DAA-AC8F-EA3F-F41C57EDD2C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03;p9">
            <a:extLst>
              <a:ext uri="{FF2B5EF4-FFF2-40B4-BE49-F238E27FC236}">
                <a16:creationId xmlns:a16="http://schemas.microsoft.com/office/drawing/2014/main" id="{416D7487-095F-E42C-B748-34C752C45D2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304;p9">
            <a:extLst>
              <a:ext uri="{FF2B5EF4-FFF2-40B4-BE49-F238E27FC236}">
                <a16:creationId xmlns:a16="http://schemas.microsoft.com/office/drawing/2014/main" id="{8657B4F2-D023-2E85-8B41-C427286DF0C7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3" name="Google Shape;1305;p9">
            <a:extLst>
              <a:ext uri="{FF2B5EF4-FFF2-40B4-BE49-F238E27FC236}">
                <a16:creationId xmlns:a16="http://schemas.microsoft.com/office/drawing/2014/main" id="{BCB27FFB-F71B-7E36-2DED-3EFE87A180F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1306;p9">
            <a:extLst>
              <a:ext uri="{FF2B5EF4-FFF2-40B4-BE49-F238E27FC236}">
                <a16:creationId xmlns:a16="http://schemas.microsoft.com/office/drawing/2014/main" id="{9BA897AC-66D8-5968-4D48-05CE391161A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id="{4A3F80B3-FF7C-40A0-3E5E-5ECE2EB354E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2BEE83E-8A00-F888-CCF5-B1A90D05F7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Espace réservé pour une image  41">
            <a:extLst>
              <a:ext uri="{FF2B5EF4-FFF2-40B4-BE49-F238E27FC236}">
                <a16:creationId xmlns:a16="http://schemas.microsoft.com/office/drawing/2014/main" id="{6DC43E29-DEF5-16CF-C5A1-330F97CECE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69218576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49D8F-5385-0A6D-CDEC-3A7FC4BA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13F29-59F7-8E41-889D-EBBEE462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كَيْفَ كانَتْ قِراءَةُ زَميلِكُمْ/زَميلَتِكُمْ؟</a:t>
            </a:r>
            <a:endParaRPr lang="fr-FR" sz="2400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9F5372D-5202-F489-C39D-217CD041A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652550"/>
              </p:ext>
            </p:extLst>
          </p:nvPr>
        </p:nvGraphicFramePr>
        <p:xfrm>
          <a:off x="433116" y="2849423"/>
          <a:ext cx="8277768" cy="3200400"/>
        </p:xfrm>
        <a:graphic>
          <a:graphicData uri="http://schemas.openxmlformats.org/drawingml/2006/table">
            <a:tbl>
              <a:tblPr firstRow="1" bandRow="1"/>
              <a:tblGrid>
                <a:gridCol w="1332000">
                  <a:extLst>
                    <a:ext uri="{9D8B030D-6E8A-4147-A177-3AD203B41FA5}">
                      <a16:colId xmlns:a16="http://schemas.microsoft.com/office/drawing/2014/main" val="232066901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4213699004"/>
                    </a:ext>
                  </a:extLst>
                </a:gridCol>
                <a:gridCol w="5613768">
                  <a:extLst>
                    <a:ext uri="{9D8B030D-6E8A-4147-A177-3AD203B41FA5}">
                      <a16:colId xmlns:a16="http://schemas.microsoft.com/office/drawing/2014/main" val="372084414"/>
                    </a:ext>
                  </a:extLst>
                </a:gridCol>
              </a:tblGrid>
              <a:tr h="4778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لا</a:t>
                      </a:r>
                      <a:endParaRPr lang="fr-FR" sz="32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1"/>
                      <a:r>
                        <a:rPr lang="ar-MA" sz="32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نَعَمْ</a:t>
                      </a:r>
                      <a:endParaRPr lang="fr-FR" sz="32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663403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هَلْ كانً صَوْتُهُ مَسْموعاً وَواضِحاً؟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5032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كانتِ قِراءَتُهُ مُسْتَرْسَلَةً؟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954947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ٱحْتَرَمَ قَواعِدِ </a:t>
                      </a:r>
                      <a:r>
                        <a:rPr lang="ar-MA" sz="2400" b="1" kern="1200" dirty="0" err="1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ٱلْوَقْفِ</a:t>
                      </a:r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؟</a:t>
                      </a:r>
                      <a:endParaRPr lang="fr-FR" sz="24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058931"/>
                  </a:ext>
                </a:extLst>
              </a:tr>
              <a:tr h="504740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endParaRPr lang="fr-FR" sz="3600" b="1" dirty="0">
                        <a:solidFill>
                          <a:srgbClr val="002060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r" rtl="1"/>
                      <a:r>
                        <a:rPr lang="ar-MA" sz="2400" b="1" kern="1200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- هل نَبْرَةُ صَوْتِهِ تَتَغَيَّرُ حَسَبَ مَواقِفِ ٱلنَّصِّ؟</a:t>
                      </a:r>
                      <a:endParaRPr lang="fr-FR" sz="2400" b="1" kern="1200" dirty="0">
                        <a:solidFill>
                          <a:srgbClr val="424D7B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65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9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440388"/>
                  </a:ext>
                </a:extLst>
              </a:tr>
            </a:tbl>
          </a:graphicData>
        </a:graphic>
      </p:graphicFrame>
      <p:sp>
        <p:nvSpPr>
          <p:cNvPr id="6" name="TextBox 7">
            <a:extLst>
              <a:ext uri="{FF2B5EF4-FFF2-40B4-BE49-F238E27FC236}">
                <a16:creationId xmlns:a16="http://schemas.microsoft.com/office/drawing/2014/main" id="{4E1F5281-0AE5-381F-909D-DE1E173BF78E}"/>
              </a:ext>
            </a:extLst>
          </p:cNvPr>
          <p:cNvSpPr txBox="1"/>
          <p:nvPr/>
        </p:nvSpPr>
        <p:spPr>
          <a:xfrm>
            <a:off x="958231" y="2253106"/>
            <a:ext cx="7711551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54"/>
              </a:lnSpc>
              <a:defRPr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كانَتْ قِراءَةُ زَميلِكُمْ/زَميلَتِكُمْ: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7416AB-7FD0-071F-EE45-88F322279E08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E7B1F0-C645-BE92-D24E-331B771C495E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3B9C0C-57D2-0BAA-DBF0-1D9E1ED4A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10F273-8D9C-0CAE-92F7-DFBACF600D45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7" name="Google Shape;1301;p9">
            <a:extLst>
              <a:ext uri="{FF2B5EF4-FFF2-40B4-BE49-F238E27FC236}">
                <a16:creationId xmlns:a16="http://schemas.microsoft.com/office/drawing/2014/main" id="{EA0C9541-3441-CC13-3A19-E26DD8F4107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02;p9">
            <a:extLst>
              <a:ext uri="{FF2B5EF4-FFF2-40B4-BE49-F238E27FC236}">
                <a16:creationId xmlns:a16="http://schemas.microsoft.com/office/drawing/2014/main" id="{58C05ECF-5616-EFAE-4DC4-CFE38EB4761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id="{BF2A7C44-CB26-0ADD-6183-0FDF34215BA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9AE13B88-ABA3-9CD0-9002-EA271C91CD2A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25F374B2-F6F6-9CB1-CF24-419C6C18ED4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026C3C14-8338-C4B8-E9E4-D7CB3E07B9F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5E988DE9-DE05-6A74-EC10-1D0E3650CCC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B988B36-A377-8A22-6DEC-316ECF0C38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41">
            <a:extLst>
              <a:ext uri="{FF2B5EF4-FFF2-40B4-BE49-F238E27FC236}">
                <a16:creationId xmlns:a16="http://schemas.microsoft.com/office/drawing/2014/main" id="{A5151C22-8761-32D2-C56E-D335041ABA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12079" cy="812078"/>
          </a:xfrm>
        </p:spPr>
      </p:pic>
    </p:spTree>
    <p:extLst>
      <p:ext uri="{BB962C8B-B14F-4D97-AF65-F5344CB8AC3E}">
        <p14:creationId xmlns:p14="http://schemas.microsoft.com/office/powerpoint/2010/main" val="122449410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4AE0A-1D5A-08C4-ED52-C025A5278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3867146-FC60-60E0-160A-07A263CDE1DC}"/>
              </a:ext>
            </a:extLst>
          </p:cNvPr>
          <p:cNvSpPr txBox="1"/>
          <p:nvPr/>
        </p:nvSpPr>
        <p:spPr>
          <a:xfrm>
            <a:off x="-262125" y="89356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ننتقل لاستثمار النص - خذوا الصفحة 13 و أجيبوا عن السؤالين 1و2 – أمامكم  3 دقائق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50729B-E861-CB3B-4D86-711A9D0514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363" y="1727319"/>
            <a:ext cx="3134510" cy="4810014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88B1FF-1AE0-E1EB-8BF0-3498265F086D}"/>
              </a:ext>
            </a:extLst>
          </p:cNvPr>
          <p:cNvSpPr/>
          <p:nvPr/>
        </p:nvSpPr>
        <p:spPr>
          <a:xfrm>
            <a:off x="3324920" y="2098964"/>
            <a:ext cx="3255396" cy="821389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89BF09-B7D3-4757-C667-4AF6AB234BC1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F76249-6473-5DF7-5E9F-D8A7E4FD9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7C3EC34-DC63-2DAA-91F7-3D67D0C79328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9" name="Google Shape;1301;p9">
            <a:extLst>
              <a:ext uri="{FF2B5EF4-FFF2-40B4-BE49-F238E27FC236}">
                <a16:creationId xmlns:a16="http://schemas.microsoft.com/office/drawing/2014/main" id="{5313D237-4F30-3B71-1B86-010D67310BD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id="{0A51E4CF-82A2-A390-6197-E3AA7AEE1B5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id="{9C8757F3-28D0-64BF-C6D2-9DE7ABF367D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0CB7FA87-23CC-CD06-B00F-96E18CED310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B3FDB601-2260-B190-31E7-B8314538E08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EFCDCE81-B18A-67E5-86DC-23DCDC9D436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5DDD3F4D-3CAE-77E9-8229-A3BCAAC68FE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06E0374-D408-7775-7F43-F841BF638D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F300FE34-17BD-B245-22D3-704D1A87AE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9542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AD821-3BEA-D7C0-7ABD-0143C778E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EF22330-DB0A-B811-9465-79C298B82713}"/>
              </a:ext>
            </a:extLst>
          </p:cNvPr>
          <p:cNvSpPr txBox="1"/>
          <p:nvPr/>
        </p:nvSpPr>
        <p:spPr>
          <a:xfrm>
            <a:off x="-277786" y="87521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نصحح:   ما مرادف الكلمة؟ من يقرأ المقطع حيث وردت كلمة يترصَّدُ  مع تعويضها بمرادفها؟ </a:t>
            </a:r>
          </a:p>
        </p:txBody>
      </p:sp>
      <p:sp>
        <p:nvSpPr>
          <p:cNvPr id="5" name="Rectangle à coins arrondis 8">
            <a:extLst>
              <a:ext uri="{FF2B5EF4-FFF2-40B4-BE49-F238E27FC236}">
                <a16:creationId xmlns:a16="http://schemas.microsoft.com/office/drawing/2014/main" id="{94D6E086-D3C4-E099-CB1A-14602F28C2FB}"/>
              </a:ext>
            </a:extLst>
          </p:cNvPr>
          <p:cNvSpPr/>
          <p:nvPr/>
        </p:nvSpPr>
        <p:spPr>
          <a:xfrm>
            <a:off x="383203" y="1996067"/>
            <a:ext cx="8288095" cy="989339"/>
          </a:xfrm>
          <a:custGeom>
            <a:avLst/>
            <a:gdLst>
              <a:gd name="connsiteX0" fmla="*/ 0 w 8288095"/>
              <a:gd name="connsiteY0" fmla="*/ 164893 h 989339"/>
              <a:gd name="connsiteX1" fmla="*/ 164893 w 8288095"/>
              <a:gd name="connsiteY1" fmla="*/ 0 h 989339"/>
              <a:gd name="connsiteX2" fmla="*/ 8123202 w 8288095"/>
              <a:gd name="connsiteY2" fmla="*/ 0 h 989339"/>
              <a:gd name="connsiteX3" fmla="*/ 8288095 w 8288095"/>
              <a:gd name="connsiteY3" fmla="*/ 164893 h 989339"/>
              <a:gd name="connsiteX4" fmla="*/ 8288095 w 8288095"/>
              <a:gd name="connsiteY4" fmla="*/ 824446 h 989339"/>
              <a:gd name="connsiteX5" fmla="*/ 8123202 w 8288095"/>
              <a:gd name="connsiteY5" fmla="*/ 989339 h 989339"/>
              <a:gd name="connsiteX6" fmla="*/ 164893 w 8288095"/>
              <a:gd name="connsiteY6" fmla="*/ 989339 h 989339"/>
              <a:gd name="connsiteX7" fmla="*/ 0 w 8288095"/>
              <a:gd name="connsiteY7" fmla="*/ 824446 h 989339"/>
              <a:gd name="connsiteX8" fmla="*/ 0 w 8288095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8095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3391541" y="132882"/>
                  <a:pt x="5766367" y="-84951"/>
                  <a:pt x="8123202" y="0"/>
                </a:cubicBezTo>
                <a:cubicBezTo>
                  <a:pt x="8205629" y="8438"/>
                  <a:pt x="8285475" y="88304"/>
                  <a:pt x="8288095" y="164893"/>
                </a:cubicBezTo>
                <a:cubicBezTo>
                  <a:pt x="8342400" y="457259"/>
                  <a:pt x="8314137" y="691398"/>
                  <a:pt x="8288095" y="824446"/>
                </a:cubicBezTo>
                <a:cubicBezTo>
                  <a:pt x="8302906" y="917271"/>
                  <a:pt x="8220131" y="977277"/>
                  <a:pt x="8123202" y="989339"/>
                </a:cubicBezTo>
                <a:cubicBezTo>
                  <a:pt x="4395893" y="1076978"/>
                  <a:pt x="2001296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أُحيطُ بِخَطٍّ ٱلْمُرادِفَ ٱلْمُناسِبَ لِلْكَلِماتِ ٱلتّالِيَةِ مِنَ ٱلنَّصِّ: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7095C5B-7E6E-63C7-3540-7C5B06F66996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6888C9-903D-25BE-93B1-48C60CE52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703E86E-9D9C-1275-DC01-07E3AF6BA192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8" name="Google Shape;1301;p9">
            <a:extLst>
              <a:ext uri="{FF2B5EF4-FFF2-40B4-BE49-F238E27FC236}">
                <a16:creationId xmlns:a16="http://schemas.microsoft.com/office/drawing/2014/main" id="{5175F648-278D-C4DE-BE94-74712B3EB08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02;p9">
            <a:extLst>
              <a:ext uri="{FF2B5EF4-FFF2-40B4-BE49-F238E27FC236}">
                <a16:creationId xmlns:a16="http://schemas.microsoft.com/office/drawing/2014/main" id="{122F29AA-E06C-4292-84ED-C96EA9F9358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id="{D753DBB1-B51A-929C-8F64-E93AEB68811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9BC50A49-B551-AFF8-8902-0EEB5B390C9E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23A36904-6B28-05B9-20D2-435CA07C0F3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8A642B7B-AED3-AA79-AE56-3F292152C84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C303A5CF-A6B4-9EF6-179F-5EC8909E5AB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379B9CF-A407-8B3E-7886-5CCE54DE0C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5D969842-2653-D307-C85C-5ABEB81B65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B3E2D0-182D-EC5A-FF13-87596B8CFA1D}"/>
              </a:ext>
            </a:extLst>
          </p:cNvPr>
          <p:cNvSpPr/>
          <p:nvPr/>
        </p:nvSpPr>
        <p:spPr>
          <a:xfrm>
            <a:off x="5701782" y="3477350"/>
            <a:ext cx="1355678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يَهْرُبُ</a:t>
            </a:r>
            <a:endParaRPr lang="fr-FR" sz="40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E14A49B-D089-DCDC-EFD5-D1851D020947}"/>
              </a:ext>
            </a:extLst>
          </p:cNvPr>
          <p:cNvSpPr/>
          <p:nvPr/>
        </p:nvSpPr>
        <p:spPr>
          <a:xfrm>
            <a:off x="4169678" y="3477823"/>
            <a:ext cx="1355678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يَخْتَبِئُ</a:t>
            </a:r>
            <a:endParaRPr lang="fr-FR" sz="40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D730CA-2BF5-57C2-CD15-8F1B2AD680B2}"/>
              </a:ext>
            </a:extLst>
          </p:cNvPr>
          <p:cNvSpPr/>
          <p:nvPr/>
        </p:nvSpPr>
        <p:spPr>
          <a:xfrm>
            <a:off x="2036642" y="3481276"/>
            <a:ext cx="1956609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يُراقِبُ وَ يَتَتَبَّعُ</a:t>
            </a:r>
            <a:endParaRPr lang="fr-FR" sz="40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CAD0C0B-1721-FD25-0718-9CA67F3D1F26}"/>
              </a:ext>
            </a:extLst>
          </p:cNvPr>
          <p:cNvSpPr/>
          <p:nvPr/>
        </p:nvSpPr>
        <p:spPr>
          <a:xfrm>
            <a:off x="504537" y="3481276"/>
            <a:ext cx="1355678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يَسيرُ</a:t>
            </a:r>
            <a:endParaRPr lang="fr-FR" sz="40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72E8555-DE0A-5025-DEFD-82E9D0449405}"/>
              </a:ext>
            </a:extLst>
          </p:cNvPr>
          <p:cNvSpPr/>
          <p:nvPr/>
        </p:nvSpPr>
        <p:spPr>
          <a:xfrm>
            <a:off x="7500859" y="3477350"/>
            <a:ext cx="1210522" cy="720000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يَتَرَصَّدُ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818265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2026089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</a:rPr>
              <a:t>(</a:t>
            </a:r>
            <a:r>
              <a:rPr lang="fr-MA" sz="2400" dirty="0">
                <a:solidFill>
                  <a:srgbClr val="00ACA4"/>
                </a:solidFill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</a:rPr>
              <a:t>) </a:t>
            </a:r>
            <a:r>
              <a:rPr lang="ar-MA" sz="2400" b="1" dirty="0">
                <a:solidFill>
                  <a:srgbClr val="424D7B"/>
                </a:solidFill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7B418-9D36-2599-1B0A-F7D07D9F2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8C30EA1-EE80-753B-97BD-0BBF9C93A2F7}"/>
              </a:ext>
            </a:extLst>
          </p:cNvPr>
          <p:cNvSpPr txBox="1"/>
          <p:nvPr/>
        </p:nvSpPr>
        <p:spPr>
          <a:xfrm>
            <a:off x="-277786" y="87521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0000"/>
              </a:buClr>
              <a:buSzPts val="1800"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نصحح:   ما مرادف الكلمة؟ من يقرأ المقطع حيث كلمة عبثا  مع تعويضها بمرادفها؟ </a:t>
            </a:r>
          </a:p>
        </p:txBody>
      </p:sp>
      <p:sp>
        <p:nvSpPr>
          <p:cNvPr id="5" name="Rectangle à coins arrondis 8">
            <a:extLst>
              <a:ext uri="{FF2B5EF4-FFF2-40B4-BE49-F238E27FC236}">
                <a16:creationId xmlns:a16="http://schemas.microsoft.com/office/drawing/2014/main" id="{6D4B80F1-DECE-EF28-D549-D1CB596A3591}"/>
              </a:ext>
            </a:extLst>
          </p:cNvPr>
          <p:cNvSpPr/>
          <p:nvPr/>
        </p:nvSpPr>
        <p:spPr>
          <a:xfrm>
            <a:off x="383203" y="1996067"/>
            <a:ext cx="8288095" cy="989339"/>
          </a:xfrm>
          <a:custGeom>
            <a:avLst/>
            <a:gdLst>
              <a:gd name="connsiteX0" fmla="*/ 0 w 8288095"/>
              <a:gd name="connsiteY0" fmla="*/ 164893 h 989339"/>
              <a:gd name="connsiteX1" fmla="*/ 164893 w 8288095"/>
              <a:gd name="connsiteY1" fmla="*/ 0 h 989339"/>
              <a:gd name="connsiteX2" fmla="*/ 8123202 w 8288095"/>
              <a:gd name="connsiteY2" fmla="*/ 0 h 989339"/>
              <a:gd name="connsiteX3" fmla="*/ 8288095 w 8288095"/>
              <a:gd name="connsiteY3" fmla="*/ 164893 h 989339"/>
              <a:gd name="connsiteX4" fmla="*/ 8288095 w 8288095"/>
              <a:gd name="connsiteY4" fmla="*/ 824446 h 989339"/>
              <a:gd name="connsiteX5" fmla="*/ 8123202 w 8288095"/>
              <a:gd name="connsiteY5" fmla="*/ 989339 h 989339"/>
              <a:gd name="connsiteX6" fmla="*/ 164893 w 8288095"/>
              <a:gd name="connsiteY6" fmla="*/ 989339 h 989339"/>
              <a:gd name="connsiteX7" fmla="*/ 0 w 8288095"/>
              <a:gd name="connsiteY7" fmla="*/ 824446 h 989339"/>
              <a:gd name="connsiteX8" fmla="*/ 0 w 8288095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8095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3391541" y="132882"/>
                  <a:pt x="5766367" y="-84951"/>
                  <a:pt x="8123202" y="0"/>
                </a:cubicBezTo>
                <a:cubicBezTo>
                  <a:pt x="8205629" y="8438"/>
                  <a:pt x="8285475" y="88304"/>
                  <a:pt x="8288095" y="164893"/>
                </a:cubicBezTo>
                <a:cubicBezTo>
                  <a:pt x="8342400" y="457259"/>
                  <a:pt x="8314137" y="691398"/>
                  <a:pt x="8288095" y="824446"/>
                </a:cubicBezTo>
                <a:cubicBezTo>
                  <a:pt x="8302906" y="917271"/>
                  <a:pt x="8220131" y="977277"/>
                  <a:pt x="8123202" y="989339"/>
                </a:cubicBezTo>
                <a:cubicBezTo>
                  <a:pt x="4395893" y="1076978"/>
                  <a:pt x="2001296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أُحيطُ بِخَطٍّ ٱلْمُرادِفَ ٱلْمُناسِبَ لِلْكَلِماتِ ٱلتّالِيَةِ مِنَ ٱلنَّصِّ: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B50EAE-CCB4-147B-CC5A-99607B1ABE97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7B9B35-016A-24C8-E726-9B724B8F3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B8D1B23-F6F4-EDC7-AB24-C56441A29033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8" name="Google Shape;1301;p9">
            <a:extLst>
              <a:ext uri="{FF2B5EF4-FFF2-40B4-BE49-F238E27FC236}">
                <a16:creationId xmlns:a16="http://schemas.microsoft.com/office/drawing/2014/main" id="{228A48FE-5C17-F33B-7B22-4A0567E728B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02;p9">
            <a:extLst>
              <a:ext uri="{FF2B5EF4-FFF2-40B4-BE49-F238E27FC236}">
                <a16:creationId xmlns:a16="http://schemas.microsoft.com/office/drawing/2014/main" id="{EC35145E-53CB-2F27-00A0-499D8E1469D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id="{050C99D7-75CA-465A-2D08-52FE104E036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7C5CD11E-AAE1-488F-E731-9DAEE905D622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9957ABAA-CFA1-5D9C-1816-6AFA053F240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68DD3BA5-0A04-B75C-C850-48810E68FC2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0325B556-D966-8F38-ECA0-2162B113D89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1B66E3E-9843-654A-48D4-77B932F73C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9A4A975-5094-2C1C-AB16-2CD449C46B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68A40DA-C240-0C94-4993-A7CA3507AB14}"/>
              </a:ext>
            </a:extLst>
          </p:cNvPr>
          <p:cNvSpPr/>
          <p:nvPr/>
        </p:nvSpPr>
        <p:spPr>
          <a:xfrm>
            <a:off x="504537" y="4801862"/>
            <a:ext cx="1355678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بِهُدوءٍ</a:t>
            </a:r>
            <a:endParaRPr lang="fr-FR" sz="40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148F10F-57A8-7D9D-F78C-181D2C3C743D}"/>
              </a:ext>
            </a:extLst>
          </p:cNvPr>
          <p:cNvSpPr/>
          <p:nvPr/>
        </p:nvSpPr>
        <p:spPr>
          <a:xfrm>
            <a:off x="2136583" y="4801862"/>
            <a:ext cx="1355678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بِسُرْعَةٍ</a:t>
            </a:r>
            <a:endParaRPr lang="fr-FR" sz="40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AC12974-2E39-08FD-CD18-5DD6A2A7DE8C}"/>
              </a:ext>
            </a:extLst>
          </p:cNvPr>
          <p:cNvSpPr/>
          <p:nvPr/>
        </p:nvSpPr>
        <p:spPr>
          <a:xfrm>
            <a:off x="3768629" y="4801862"/>
            <a:ext cx="1556417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فائِدَةٍ</a:t>
            </a:r>
            <a:endParaRPr lang="fr-FR" sz="40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C955244-0E17-73EF-F3EE-4E8EBE304EBD}"/>
              </a:ext>
            </a:extLst>
          </p:cNvPr>
          <p:cNvSpPr/>
          <p:nvPr/>
        </p:nvSpPr>
        <p:spPr>
          <a:xfrm>
            <a:off x="5601413" y="4785816"/>
            <a:ext cx="1456047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بِنَجاحٍ</a:t>
            </a:r>
            <a:endParaRPr lang="fr-FR" sz="40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7C7F664-070C-B4F8-33E8-12ED8EA2C3F4}"/>
              </a:ext>
            </a:extLst>
          </p:cNvPr>
          <p:cNvSpPr/>
          <p:nvPr/>
        </p:nvSpPr>
        <p:spPr>
          <a:xfrm>
            <a:off x="7500859" y="4785816"/>
            <a:ext cx="1188000" cy="720000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عَبَثاً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07A0334-BB8C-A57B-F01A-6EBF6799AF3B}"/>
              </a:ext>
            </a:extLst>
          </p:cNvPr>
          <p:cNvSpPr/>
          <p:nvPr/>
        </p:nvSpPr>
        <p:spPr>
          <a:xfrm>
            <a:off x="5701782" y="3477350"/>
            <a:ext cx="1355678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يَهْرُبُ</a:t>
            </a:r>
            <a:endParaRPr lang="fr-FR" sz="40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C8F6490-04AD-5288-6632-C0EDD57627A2}"/>
              </a:ext>
            </a:extLst>
          </p:cNvPr>
          <p:cNvSpPr/>
          <p:nvPr/>
        </p:nvSpPr>
        <p:spPr>
          <a:xfrm>
            <a:off x="4169678" y="3477823"/>
            <a:ext cx="1355678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يَخْتَبِئُ</a:t>
            </a:r>
            <a:endParaRPr lang="fr-FR" sz="40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DC7AE13-990B-84FF-6C34-4D9777FDD17E}"/>
              </a:ext>
            </a:extLst>
          </p:cNvPr>
          <p:cNvSpPr/>
          <p:nvPr/>
        </p:nvSpPr>
        <p:spPr>
          <a:xfrm>
            <a:off x="2036642" y="3481276"/>
            <a:ext cx="1956609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يُراقِبُ وَ يَتَتَبَّعُ</a:t>
            </a:r>
            <a:endParaRPr lang="fr-FR" sz="40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51F6F60-CFBB-2244-62CB-99C2FAED3B27}"/>
              </a:ext>
            </a:extLst>
          </p:cNvPr>
          <p:cNvSpPr/>
          <p:nvPr/>
        </p:nvSpPr>
        <p:spPr>
          <a:xfrm>
            <a:off x="504537" y="3481276"/>
            <a:ext cx="1355678" cy="7200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يَسيرُ</a:t>
            </a:r>
            <a:endParaRPr lang="fr-FR" sz="40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2028BAA0-847B-7106-32EB-0EE5FE821A21}"/>
              </a:ext>
            </a:extLst>
          </p:cNvPr>
          <p:cNvSpPr/>
          <p:nvPr/>
        </p:nvSpPr>
        <p:spPr>
          <a:xfrm>
            <a:off x="7500859" y="3477350"/>
            <a:ext cx="1188000" cy="720000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يَتَرَصَّدُ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499142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A8729-9934-235A-8F5A-B32729D3C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68457-398D-384E-A8F8-262ED180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نصحح التمرين الثاني – كل واحد يقول كلمة من شبكة المفردات التي أنشأها. </a:t>
            </a:r>
            <a:endParaRPr lang="fr-FR" sz="2400" dirty="0"/>
          </a:p>
        </p:txBody>
      </p:sp>
      <p:sp>
        <p:nvSpPr>
          <p:cNvPr id="5" name="Rectangle à coins arrondis 8">
            <a:extLst>
              <a:ext uri="{FF2B5EF4-FFF2-40B4-BE49-F238E27FC236}">
                <a16:creationId xmlns:a16="http://schemas.microsoft.com/office/drawing/2014/main" id="{CC979C46-0E6E-D5E5-6A81-A7FC2B05884E}"/>
              </a:ext>
            </a:extLst>
          </p:cNvPr>
          <p:cNvSpPr/>
          <p:nvPr/>
        </p:nvSpPr>
        <p:spPr>
          <a:xfrm>
            <a:off x="427953" y="1449658"/>
            <a:ext cx="8288095" cy="989339"/>
          </a:xfrm>
          <a:custGeom>
            <a:avLst/>
            <a:gdLst>
              <a:gd name="connsiteX0" fmla="*/ 0 w 8288095"/>
              <a:gd name="connsiteY0" fmla="*/ 164893 h 989339"/>
              <a:gd name="connsiteX1" fmla="*/ 164893 w 8288095"/>
              <a:gd name="connsiteY1" fmla="*/ 0 h 989339"/>
              <a:gd name="connsiteX2" fmla="*/ 8123202 w 8288095"/>
              <a:gd name="connsiteY2" fmla="*/ 0 h 989339"/>
              <a:gd name="connsiteX3" fmla="*/ 8288095 w 8288095"/>
              <a:gd name="connsiteY3" fmla="*/ 164893 h 989339"/>
              <a:gd name="connsiteX4" fmla="*/ 8288095 w 8288095"/>
              <a:gd name="connsiteY4" fmla="*/ 824446 h 989339"/>
              <a:gd name="connsiteX5" fmla="*/ 8123202 w 8288095"/>
              <a:gd name="connsiteY5" fmla="*/ 989339 h 989339"/>
              <a:gd name="connsiteX6" fmla="*/ 164893 w 8288095"/>
              <a:gd name="connsiteY6" fmla="*/ 989339 h 989339"/>
              <a:gd name="connsiteX7" fmla="*/ 0 w 8288095"/>
              <a:gd name="connsiteY7" fmla="*/ 824446 h 989339"/>
              <a:gd name="connsiteX8" fmla="*/ 0 w 8288095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8095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3391541" y="132882"/>
                  <a:pt x="5766367" y="-84951"/>
                  <a:pt x="8123202" y="0"/>
                </a:cubicBezTo>
                <a:cubicBezTo>
                  <a:pt x="8205629" y="8438"/>
                  <a:pt x="8285475" y="88304"/>
                  <a:pt x="8288095" y="164893"/>
                </a:cubicBezTo>
                <a:cubicBezTo>
                  <a:pt x="8342400" y="457259"/>
                  <a:pt x="8314137" y="691398"/>
                  <a:pt x="8288095" y="824446"/>
                </a:cubicBezTo>
                <a:cubicBezTo>
                  <a:pt x="8302906" y="917271"/>
                  <a:pt x="8220131" y="977277"/>
                  <a:pt x="8123202" y="989339"/>
                </a:cubicBezTo>
                <a:cubicBezTo>
                  <a:pt x="4395893" y="1076978"/>
                  <a:pt x="2001296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مُفْرَداتٍ تَنْتَمي لِشَبَكَةِ كَلِمَةِ "اِبْتِسامَةٌ"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ABC4489-C103-8BE2-11DA-5BA2ECA70ABC}"/>
              </a:ext>
            </a:extLst>
          </p:cNvPr>
          <p:cNvGrpSpPr/>
          <p:nvPr/>
        </p:nvGrpSpPr>
        <p:grpSpPr>
          <a:xfrm>
            <a:off x="1509233" y="2309014"/>
            <a:ext cx="6125533" cy="4232951"/>
            <a:chOff x="1358900" y="1596676"/>
            <a:chExt cx="6125533" cy="4232951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BC77E32-D832-B2E7-5A26-0526F2010762}"/>
                </a:ext>
              </a:extLst>
            </p:cNvPr>
            <p:cNvSpPr/>
            <p:nvPr/>
          </p:nvSpPr>
          <p:spPr>
            <a:xfrm>
              <a:off x="3918635" y="1596676"/>
              <a:ext cx="1432549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8" name="Soleil 7">
              <a:extLst>
                <a:ext uri="{FF2B5EF4-FFF2-40B4-BE49-F238E27FC236}">
                  <a16:creationId xmlns:a16="http://schemas.microsoft.com/office/drawing/2014/main" id="{E3273685-8372-BBE9-5542-39D5D05C94E0}"/>
                </a:ext>
              </a:extLst>
            </p:cNvPr>
            <p:cNvSpPr/>
            <p:nvPr/>
          </p:nvSpPr>
          <p:spPr>
            <a:xfrm>
              <a:off x="3561127" y="2679700"/>
              <a:ext cx="2021746" cy="2021746"/>
            </a:xfrm>
            <a:prstGeom prst="sun">
              <a:avLst/>
            </a:prstGeom>
            <a:solidFill>
              <a:srgbClr val="DCF3F8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1A20D3C1-F00E-3D3E-FEC1-D0278CF50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4584" y="2159000"/>
              <a:ext cx="0" cy="52070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2B6E6C4B-7898-18DE-379D-EA001F60A0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5211" y="4701446"/>
              <a:ext cx="0" cy="52070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61485448-4CA7-1D50-4DC6-5441A25BFD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7357" y="3690573"/>
              <a:ext cx="508643" cy="17827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172F34A4-E30F-47F2-FF6F-361EE2B58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1000" y="3689350"/>
              <a:ext cx="593811" cy="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247DBFC9-A368-29FA-734B-C0DDB92B56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1184" y="2578100"/>
              <a:ext cx="490494" cy="36195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323ED1F7-E417-7060-7306-DA2B23F7EA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7428" y="4418871"/>
              <a:ext cx="490494" cy="361950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59052D9-7ECE-B1CE-C237-667AE0CF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363856" y="4436698"/>
              <a:ext cx="440016" cy="315548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227C3D9-23DA-39C3-B640-87D533C22163}"/>
                </a:ext>
              </a:extLst>
            </p:cNvPr>
            <p:cNvCxnSpPr>
              <a:cxnSpLocks/>
            </p:cNvCxnSpPr>
            <p:nvPr/>
          </p:nvCxnSpPr>
          <p:spPr>
            <a:xfrm>
              <a:off x="3377906" y="2661991"/>
              <a:ext cx="440016" cy="315548"/>
            </a:xfrm>
            <a:prstGeom prst="line">
              <a:avLst/>
            </a:prstGeom>
            <a:noFill/>
            <a:ln w="19050" cap="flat" cmpd="sng" algn="ctr">
              <a:solidFill>
                <a:srgbClr val="4472C4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B542787D-9558-D950-C57F-B66B3273B962}"/>
                </a:ext>
              </a:extLst>
            </p:cNvPr>
            <p:cNvSpPr/>
            <p:nvPr/>
          </p:nvSpPr>
          <p:spPr>
            <a:xfrm>
              <a:off x="1909822" y="2083262"/>
              <a:ext cx="1432549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25666AE-627A-0E9D-1CCA-2697B3ED5C2F}"/>
                </a:ext>
              </a:extLst>
            </p:cNvPr>
            <p:cNvSpPr/>
            <p:nvPr/>
          </p:nvSpPr>
          <p:spPr>
            <a:xfrm>
              <a:off x="1358900" y="3315723"/>
              <a:ext cx="1538942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28F269-B083-AE7E-137B-C5CB1A060548}"/>
                </a:ext>
              </a:extLst>
            </p:cNvPr>
            <p:cNvSpPr/>
            <p:nvPr/>
          </p:nvSpPr>
          <p:spPr>
            <a:xfrm>
              <a:off x="1938434" y="4759594"/>
              <a:ext cx="1388433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C62DA1DA-415B-6DC3-71AF-B4C3A1D95701}"/>
                </a:ext>
              </a:extLst>
            </p:cNvPr>
            <p:cNvSpPr/>
            <p:nvPr/>
          </p:nvSpPr>
          <p:spPr>
            <a:xfrm>
              <a:off x="3817922" y="5225678"/>
              <a:ext cx="1388433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53048CD8-F851-0AF5-D944-6DAFAE91C1D1}"/>
                </a:ext>
              </a:extLst>
            </p:cNvPr>
            <p:cNvSpPr/>
            <p:nvPr/>
          </p:nvSpPr>
          <p:spPr>
            <a:xfrm>
              <a:off x="5697410" y="4743689"/>
              <a:ext cx="1388433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4D1D8044-5E93-3338-1352-143A3D8AA995}"/>
                </a:ext>
              </a:extLst>
            </p:cNvPr>
            <p:cNvSpPr/>
            <p:nvPr/>
          </p:nvSpPr>
          <p:spPr>
            <a:xfrm>
              <a:off x="6096000" y="3429000"/>
              <a:ext cx="1388433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41A61A7-4296-25FF-7CD8-7D2F444BBAFC}"/>
                </a:ext>
              </a:extLst>
            </p:cNvPr>
            <p:cNvSpPr/>
            <p:nvPr/>
          </p:nvSpPr>
          <p:spPr>
            <a:xfrm>
              <a:off x="5841678" y="2036326"/>
              <a:ext cx="1388433" cy="603949"/>
            </a:xfrm>
            <a:prstGeom prst="round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8489E73-6270-8DAE-BC54-963816528BB6}"/>
              </a:ext>
            </a:extLst>
          </p:cNvPr>
          <p:cNvSpPr txBox="1"/>
          <p:nvPr/>
        </p:nvSpPr>
        <p:spPr>
          <a:xfrm>
            <a:off x="4085378" y="4227158"/>
            <a:ext cx="1319927" cy="36933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اِبْتِسامَةٌ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fr-MA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6FE5F2-9D18-FFD1-410F-C60F60CFD358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C8AA764-7FB1-450D-4975-C2BE5D801D8B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58EB85-F638-4AFE-DFD9-AFF93B9B6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5150203-AEB5-1DE1-7ED1-88C053CD2DF8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5" name="Google Shape;1301;p9">
            <a:extLst>
              <a:ext uri="{FF2B5EF4-FFF2-40B4-BE49-F238E27FC236}">
                <a16:creationId xmlns:a16="http://schemas.microsoft.com/office/drawing/2014/main" id="{C1569EB4-3D8E-04F9-6796-1487AA43930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302;p9">
            <a:extLst>
              <a:ext uri="{FF2B5EF4-FFF2-40B4-BE49-F238E27FC236}">
                <a16:creationId xmlns:a16="http://schemas.microsoft.com/office/drawing/2014/main" id="{E88346B7-1723-8617-12A6-13D9026FE7C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303;p9">
            <a:extLst>
              <a:ext uri="{FF2B5EF4-FFF2-40B4-BE49-F238E27FC236}">
                <a16:creationId xmlns:a16="http://schemas.microsoft.com/office/drawing/2014/main" id="{26CD3F0C-0D96-CE7E-E436-966F9D88B66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9" name="Google Shape;1304;p9">
            <a:extLst>
              <a:ext uri="{FF2B5EF4-FFF2-40B4-BE49-F238E27FC236}">
                <a16:creationId xmlns:a16="http://schemas.microsoft.com/office/drawing/2014/main" id="{1C464812-BAB7-2A23-087B-C8472D9443F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40" name="Google Shape;1305;p9">
            <a:extLst>
              <a:ext uri="{FF2B5EF4-FFF2-40B4-BE49-F238E27FC236}">
                <a16:creationId xmlns:a16="http://schemas.microsoft.com/office/drawing/2014/main" id="{705143FF-BE10-6E88-36F0-3FFE98F6FA5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1" name="Google Shape;1306;p9">
            <a:extLst>
              <a:ext uri="{FF2B5EF4-FFF2-40B4-BE49-F238E27FC236}">
                <a16:creationId xmlns:a16="http://schemas.microsoft.com/office/drawing/2014/main" id="{4EE5F8C7-07B7-4CED-1CAE-075299A493AF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42" name="Google Shape;1307;p9">
            <a:extLst>
              <a:ext uri="{FF2B5EF4-FFF2-40B4-BE49-F238E27FC236}">
                <a16:creationId xmlns:a16="http://schemas.microsoft.com/office/drawing/2014/main" id="{31AA29EE-9874-B546-F6A5-25A15D9C7082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59AE7376-5676-8F37-AAF1-A87A4BE130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7" name="Espace réservé pour une image  46">
            <a:extLst>
              <a:ext uri="{FF2B5EF4-FFF2-40B4-BE49-F238E27FC236}">
                <a16:creationId xmlns:a16="http://schemas.microsoft.com/office/drawing/2014/main" id="{428FF1DF-BE49-9368-1E3E-DA9CC18DB5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600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43A60-B65D-4E2D-13E5-430BFA87C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3076D9-A638-2444-A197-0215F9BA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هذا نموذج لكلمات شبكة ابتسامة – من يقرأ؟ 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F53401-4048-27A9-0DC9-ECE3C2E9925A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4B882D-DFAC-E5A5-A34D-14E9E39FD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210AB5BC-33E1-8937-66BA-E252C76A69F0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45" name="Google Shape;1301;p9">
            <a:extLst>
              <a:ext uri="{FF2B5EF4-FFF2-40B4-BE49-F238E27FC236}">
                <a16:creationId xmlns:a16="http://schemas.microsoft.com/office/drawing/2014/main" id="{8C18C9B8-ADD6-4772-D5B3-570A9538A53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302;p9">
            <a:extLst>
              <a:ext uri="{FF2B5EF4-FFF2-40B4-BE49-F238E27FC236}">
                <a16:creationId xmlns:a16="http://schemas.microsoft.com/office/drawing/2014/main" id="{1234170F-6E77-74DE-6B80-F56126F8A84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303;p9">
            <a:extLst>
              <a:ext uri="{FF2B5EF4-FFF2-40B4-BE49-F238E27FC236}">
                <a16:creationId xmlns:a16="http://schemas.microsoft.com/office/drawing/2014/main" id="{28C9C933-6D6E-B5BE-438B-89812BAB55C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8" name="Google Shape;1304;p9">
            <a:extLst>
              <a:ext uri="{FF2B5EF4-FFF2-40B4-BE49-F238E27FC236}">
                <a16:creationId xmlns:a16="http://schemas.microsoft.com/office/drawing/2014/main" id="{2DF00073-E6FE-6405-C0E0-A0FDBBB635F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49" name="Google Shape;1305;p9">
            <a:extLst>
              <a:ext uri="{FF2B5EF4-FFF2-40B4-BE49-F238E27FC236}">
                <a16:creationId xmlns:a16="http://schemas.microsoft.com/office/drawing/2014/main" id="{55277D69-8E51-AE21-023F-863DE99FAA3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0" name="Google Shape;1306;p9">
            <a:extLst>
              <a:ext uri="{FF2B5EF4-FFF2-40B4-BE49-F238E27FC236}">
                <a16:creationId xmlns:a16="http://schemas.microsoft.com/office/drawing/2014/main" id="{3DD7DAFA-CD72-1BB9-F480-228A8B51B8F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51" name="Google Shape;1307;p9">
            <a:extLst>
              <a:ext uri="{FF2B5EF4-FFF2-40B4-BE49-F238E27FC236}">
                <a16:creationId xmlns:a16="http://schemas.microsoft.com/office/drawing/2014/main" id="{46EB5E9F-EC6A-6296-BD7A-DC117F85AD4B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759AD3EE-1298-36B7-1814-0100AD5810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6" name="Espace réservé pour une image  55">
            <a:extLst>
              <a:ext uri="{FF2B5EF4-FFF2-40B4-BE49-F238E27FC236}">
                <a16:creationId xmlns:a16="http://schemas.microsoft.com/office/drawing/2014/main" id="{B41D034E-3BE4-7B4B-B812-27B4F05B08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9" name="Groupe 68">
            <a:extLst>
              <a:ext uri="{FF2B5EF4-FFF2-40B4-BE49-F238E27FC236}">
                <a16:creationId xmlns:a16="http://schemas.microsoft.com/office/drawing/2014/main" id="{6DA75B7A-BD3A-20F6-3BDD-C74402551BF8}"/>
              </a:ext>
            </a:extLst>
          </p:cNvPr>
          <p:cNvGrpSpPr/>
          <p:nvPr/>
        </p:nvGrpSpPr>
        <p:grpSpPr>
          <a:xfrm>
            <a:off x="2251660" y="2342801"/>
            <a:ext cx="4640679" cy="3391522"/>
            <a:chOff x="2195417" y="2342801"/>
            <a:chExt cx="4640679" cy="3391522"/>
          </a:xfrm>
        </p:grpSpPr>
        <p:grpSp>
          <p:nvGrpSpPr>
            <p:cNvPr id="41" name="Google Shape;108;p4">
              <a:extLst>
                <a:ext uri="{FF2B5EF4-FFF2-40B4-BE49-F238E27FC236}">
                  <a16:creationId xmlns:a16="http://schemas.microsoft.com/office/drawing/2014/main" id="{5B7AD8C9-1A6F-6E5C-BDC8-4924EE644FEF}"/>
                </a:ext>
              </a:extLst>
            </p:cNvPr>
            <p:cNvGrpSpPr/>
            <p:nvPr/>
          </p:nvGrpSpPr>
          <p:grpSpPr>
            <a:xfrm>
              <a:off x="3813845" y="3280407"/>
              <a:ext cx="1516310" cy="1516310"/>
              <a:chOff x="3674378" y="2789072"/>
              <a:chExt cx="2021746" cy="2021746"/>
            </a:xfrm>
          </p:grpSpPr>
          <p:sp>
            <p:nvSpPr>
              <p:cNvPr id="42" name="Google Shape;109;p4">
                <a:extLst>
                  <a:ext uri="{FF2B5EF4-FFF2-40B4-BE49-F238E27FC236}">
                    <a16:creationId xmlns:a16="http://schemas.microsoft.com/office/drawing/2014/main" id="{E4BFC2D2-C097-F5E3-A04D-9E1248811C0A}"/>
                  </a:ext>
                </a:extLst>
              </p:cNvPr>
              <p:cNvSpPr/>
              <p:nvPr/>
            </p:nvSpPr>
            <p:spPr>
              <a:xfrm>
                <a:off x="3674378" y="2789072"/>
                <a:ext cx="2021746" cy="2021746"/>
              </a:xfrm>
              <a:prstGeom prst="sun">
                <a:avLst>
                  <a:gd name="adj" fmla="val 25000"/>
                </a:avLst>
              </a:prstGeom>
              <a:solidFill>
                <a:srgbClr val="424D7B"/>
              </a:solidFill>
              <a:ln>
                <a:solidFill>
                  <a:srgbClr val="424D7B"/>
                </a:solidFill>
              </a:ln>
              <a:effectLst>
                <a:outerShdw blurRad="57150" dist="19050" dir="5400000" algn="ctr" rotWithShape="0">
                  <a:srgbClr val="000000">
                    <a:alpha val="62745"/>
                  </a:srgbClr>
                </a:outerShdw>
              </a:effectLst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800"/>
                </a:pPr>
                <a:endParaRPr sz="2400" b="1" dirty="0">
                  <a:solidFill>
                    <a:schemeClr val="bg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endParaRPr>
              </a:p>
            </p:txBody>
          </p:sp>
          <p:sp>
            <p:nvSpPr>
              <p:cNvPr id="43" name="Google Shape;110;p4">
                <a:extLst>
                  <a:ext uri="{FF2B5EF4-FFF2-40B4-BE49-F238E27FC236}">
                    <a16:creationId xmlns:a16="http://schemas.microsoft.com/office/drawing/2014/main" id="{FCA040F0-0EBB-A907-55B7-1C936236BD2F}"/>
                  </a:ext>
                </a:extLst>
              </p:cNvPr>
              <p:cNvSpPr txBox="1"/>
              <p:nvPr/>
            </p:nvSpPr>
            <p:spPr>
              <a:xfrm>
                <a:off x="4141354" y="3633106"/>
                <a:ext cx="107338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rtl="1">
                  <a:buClr>
                    <a:srgbClr val="1E4E79"/>
                  </a:buClr>
                  <a:buSzPts val="2400"/>
                </a:pPr>
                <a:r>
                  <a:rPr lang="ar-MA" sz="2800" b="1" dirty="0">
                    <a:solidFill>
                      <a:schemeClr val="bg1"/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Calibri"/>
                  </a:rPr>
                  <a:t>اِبْتِسامَةٌ</a:t>
                </a:r>
                <a:endParaRPr sz="2800" b="1" dirty="0">
                  <a:solidFill>
                    <a:schemeClr val="bg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endParaRPr>
              </a:p>
            </p:txBody>
          </p:sp>
        </p:grpSp>
        <p:cxnSp>
          <p:nvCxnSpPr>
            <p:cNvPr id="44" name="Google Shape;111;p4">
              <a:extLst>
                <a:ext uri="{FF2B5EF4-FFF2-40B4-BE49-F238E27FC236}">
                  <a16:creationId xmlns:a16="http://schemas.microsoft.com/office/drawing/2014/main" id="{D4475CD8-684C-961E-C644-8C4E3C718364}"/>
                </a:ext>
              </a:extLst>
            </p:cNvPr>
            <p:cNvCxnSpPr>
              <a:cxnSpLocks/>
              <a:stCxn id="42" idx="0"/>
              <a:endCxn id="68" idx="2"/>
            </p:cNvCxnSpPr>
            <p:nvPr/>
          </p:nvCxnSpPr>
          <p:spPr>
            <a:xfrm flipH="1" flipV="1">
              <a:off x="4571999" y="2795763"/>
              <a:ext cx="1" cy="484644"/>
            </a:xfrm>
            <a:prstGeom prst="straightConnector1">
              <a:avLst/>
            </a:prstGeom>
            <a:noFill/>
            <a:ln w="19050" cap="flat" cmpd="sng">
              <a:solidFill>
                <a:srgbClr val="424D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3" name="Google Shape;112;p4">
              <a:extLst>
                <a:ext uri="{FF2B5EF4-FFF2-40B4-BE49-F238E27FC236}">
                  <a16:creationId xmlns:a16="http://schemas.microsoft.com/office/drawing/2014/main" id="{01ABD47D-AC2B-D607-FE56-49A69EBDC5DF}"/>
                </a:ext>
              </a:extLst>
            </p:cNvPr>
            <p:cNvCxnSpPr>
              <a:cxnSpLocks/>
              <a:stCxn id="64" idx="0"/>
              <a:endCxn id="42" idx="2"/>
            </p:cNvCxnSpPr>
            <p:nvPr/>
          </p:nvCxnSpPr>
          <p:spPr>
            <a:xfrm flipV="1">
              <a:off x="4572000" y="4796716"/>
              <a:ext cx="0" cy="484644"/>
            </a:xfrm>
            <a:prstGeom prst="straightConnector1">
              <a:avLst/>
            </a:prstGeom>
            <a:noFill/>
            <a:ln w="19050" cap="flat" cmpd="sng">
              <a:solidFill>
                <a:srgbClr val="424D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4" name="Google Shape;113;p4">
              <a:extLst>
                <a:ext uri="{FF2B5EF4-FFF2-40B4-BE49-F238E27FC236}">
                  <a16:creationId xmlns:a16="http://schemas.microsoft.com/office/drawing/2014/main" id="{8D135C88-01C5-FB15-711D-1EF6171D5ECF}"/>
                </a:ext>
              </a:extLst>
            </p:cNvPr>
            <p:cNvCxnSpPr>
              <a:cxnSpLocks/>
              <a:stCxn id="42" idx="3"/>
              <a:endCxn id="67" idx="1"/>
            </p:cNvCxnSpPr>
            <p:nvPr/>
          </p:nvCxnSpPr>
          <p:spPr>
            <a:xfrm flipV="1">
              <a:off x="5330155" y="4037645"/>
              <a:ext cx="464616" cy="917"/>
            </a:xfrm>
            <a:prstGeom prst="straightConnector1">
              <a:avLst/>
            </a:prstGeom>
            <a:noFill/>
            <a:ln w="19050" cap="flat" cmpd="sng">
              <a:solidFill>
                <a:srgbClr val="424D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5" name="Google Shape;114;p4">
              <a:extLst>
                <a:ext uri="{FF2B5EF4-FFF2-40B4-BE49-F238E27FC236}">
                  <a16:creationId xmlns:a16="http://schemas.microsoft.com/office/drawing/2014/main" id="{7159DA27-0671-7756-7AD3-90E3DE5AD7CF}"/>
                </a:ext>
              </a:extLst>
            </p:cNvPr>
            <p:cNvCxnSpPr>
              <a:cxnSpLocks/>
              <a:stCxn id="42" idx="1"/>
              <a:endCxn id="62" idx="3"/>
            </p:cNvCxnSpPr>
            <p:nvPr/>
          </p:nvCxnSpPr>
          <p:spPr>
            <a:xfrm flipH="1">
              <a:off x="3349623" y="4038562"/>
              <a:ext cx="464222" cy="1750"/>
            </a:xfrm>
            <a:prstGeom prst="straightConnector1">
              <a:avLst/>
            </a:prstGeom>
            <a:noFill/>
            <a:ln w="19050" cap="flat" cmpd="sng">
              <a:solidFill>
                <a:srgbClr val="424D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7" name="Google Shape;115;p4">
              <a:extLst>
                <a:ext uri="{FF2B5EF4-FFF2-40B4-BE49-F238E27FC236}">
                  <a16:creationId xmlns:a16="http://schemas.microsoft.com/office/drawing/2014/main" id="{550ABABE-3864-63A7-05ED-3AAD23882B2E}"/>
                </a:ext>
              </a:extLst>
            </p:cNvPr>
            <p:cNvCxnSpPr/>
            <p:nvPr/>
          </p:nvCxnSpPr>
          <p:spPr>
            <a:xfrm rot="10800000" flipH="1">
              <a:off x="5156388" y="3204207"/>
              <a:ext cx="367871" cy="271463"/>
            </a:xfrm>
            <a:prstGeom prst="straightConnector1">
              <a:avLst/>
            </a:prstGeom>
            <a:noFill/>
            <a:ln w="19050" cap="flat" cmpd="sng">
              <a:solidFill>
                <a:srgbClr val="424D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8" name="Google Shape;116;p4">
              <a:extLst>
                <a:ext uri="{FF2B5EF4-FFF2-40B4-BE49-F238E27FC236}">
                  <a16:creationId xmlns:a16="http://schemas.microsoft.com/office/drawing/2014/main" id="{0071AA71-C979-60F5-3C08-131865DEC4F1}"/>
                </a:ext>
              </a:extLst>
            </p:cNvPr>
            <p:cNvCxnSpPr/>
            <p:nvPr/>
          </p:nvCxnSpPr>
          <p:spPr>
            <a:xfrm rot="10800000" flipH="1">
              <a:off x="3638571" y="4584785"/>
              <a:ext cx="367871" cy="271463"/>
            </a:xfrm>
            <a:prstGeom prst="straightConnector1">
              <a:avLst/>
            </a:prstGeom>
            <a:noFill/>
            <a:ln w="19050" cap="flat" cmpd="sng">
              <a:solidFill>
                <a:srgbClr val="424D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9" name="Google Shape;117;p4">
              <a:extLst>
                <a:ext uri="{FF2B5EF4-FFF2-40B4-BE49-F238E27FC236}">
                  <a16:creationId xmlns:a16="http://schemas.microsoft.com/office/drawing/2014/main" id="{B90B1735-402F-962D-347D-BD3991E2F624}"/>
                </a:ext>
              </a:extLst>
            </p:cNvPr>
            <p:cNvCxnSpPr>
              <a:cxnSpLocks/>
            </p:cNvCxnSpPr>
            <p:nvPr/>
          </p:nvCxnSpPr>
          <p:spPr>
            <a:xfrm>
              <a:off x="3692475" y="3214211"/>
              <a:ext cx="325174" cy="270074"/>
            </a:xfrm>
            <a:prstGeom prst="straightConnector1">
              <a:avLst/>
            </a:prstGeom>
            <a:noFill/>
            <a:ln w="19050" cap="flat" cmpd="sng">
              <a:solidFill>
                <a:srgbClr val="424D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0" name="Google Shape;118;p4">
              <a:extLst>
                <a:ext uri="{FF2B5EF4-FFF2-40B4-BE49-F238E27FC236}">
                  <a16:creationId xmlns:a16="http://schemas.microsoft.com/office/drawing/2014/main" id="{1CB39357-E5FD-9360-777A-6D1E4E743881}"/>
                </a:ext>
              </a:extLst>
            </p:cNvPr>
            <p:cNvCxnSpPr>
              <a:cxnSpLocks/>
            </p:cNvCxnSpPr>
            <p:nvPr/>
          </p:nvCxnSpPr>
          <p:spPr>
            <a:xfrm>
              <a:off x="5103679" y="4569331"/>
              <a:ext cx="351000" cy="297000"/>
            </a:xfrm>
            <a:prstGeom prst="straightConnector1">
              <a:avLst/>
            </a:prstGeom>
            <a:noFill/>
            <a:ln w="19050" cap="flat" cmpd="sng">
              <a:solidFill>
                <a:srgbClr val="424D7B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61" name="Google Shape;119;p4">
              <a:extLst>
                <a:ext uri="{FF2B5EF4-FFF2-40B4-BE49-F238E27FC236}">
                  <a16:creationId xmlns:a16="http://schemas.microsoft.com/office/drawing/2014/main" id="{A776BE7B-0431-0F02-18B8-7749731388C8}"/>
                </a:ext>
              </a:extLst>
            </p:cNvPr>
            <p:cNvSpPr/>
            <p:nvPr/>
          </p:nvSpPr>
          <p:spPr>
            <a:xfrm>
              <a:off x="2575367" y="2833079"/>
              <a:ext cx="1074412" cy="452962"/>
            </a:xfrm>
            <a:prstGeom prst="roundRect">
              <a:avLst>
                <a:gd name="adj" fmla="val 16667"/>
              </a:avLst>
            </a:prstGeom>
            <a:solidFill>
              <a:srgbClr val="EAF2FA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 rtl="1"/>
              <a:r>
                <a:rPr lang="ar-MA" sz="2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أُحَيّي</a:t>
              </a:r>
              <a:endParaRPr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2" name="Google Shape;120;p4">
              <a:extLst>
                <a:ext uri="{FF2B5EF4-FFF2-40B4-BE49-F238E27FC236}">
                  <a16:creationId xmlns:a16="http://schemas.microsoft.com/office/drawing/2014/main" id="{94358F3D-54AE-E43A-C768-81A342D07038}"/>
                </a:ext>
              </a:extLst>
            </p:cNvPr>
            <p:cNvSpPr/>
            <p:nvPr/>
          </p:nvSpPr>
          <p:spPr>
            <a:xfrm>
              <a:off x="2195417" y="3813830"/>
              <a:ext cx="1154207" cy="452962"/>
            </a:xfrm>
            <a:prstGeom prst="roundRect">
              <a:avLst>
                <a:gd name="adj" fmla="val 16667"/>
              </a:avLst>
            </a:prstGeom>
            <a:solidFill>
              <a:srgbClr val="EAF2FA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 rtl="1"/>
              <a:r>
                <a:rPr lang="ar-MA" sz="2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أَسْتَمْتِعُ</a:t>
              </a:r>
              <a:endParaRPr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3" name="Google Shape;121;p4">
              <a:extLst>
                <a:ext uri="{FF2B5EF4-FFF2-40B4-BE49-F238E27FC236}">
                  <a16:creationId xmlns:a16="http://schemas.microsoft.com/office/drawing/2014/main" id="{6BF476F7-6624-3E4D-5FB6-BDCCBEFA3AE0}"/>
                </a:ext>
              </a:extLst>
            </p:cNvPr>
            <p:cNvSpPr/>
            <p:nvPr/>
          </p:nvSpPr>
          <p:spPr>
            <a:xfrm>
              <a:off x="2596826" y="4840328"/>
              <a:ext cx="1041325" cy="452962"/>
            </a:xfrm>
            <a:prstGeom prst="roundRect">
              <a:avLst>
                <a:gd name="adj" fmla="val 16667"/>
              </a:avLst>
            </a:prstGeom>
            <a:solidFill>
              <a:srgbClr val="F3EBF9"/>
            </a:solidFill>
            <a:ln w="28575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rtl="1">
                <a:buClr>
                  <a:srgbClr val="732DF1"/>
                </a:buClr>
                <a:buSzPts val="2400"/>
              </a:pPr>
              <a:r>
                <a:rPr lang="ar-MA" sz="2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اَلنَّجاحُ</a:t>
              </a:r>
              <a:endParaRPr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4" name="Google Shape;122;p4">
              <a:extLst>
                <a:ext uri="{FF2B5EF4-FFF2-40B4-BE49-F238E27FC236}">
                  <a16:creationId xmlns:a16="http://schemas.microsoft.com/office/drawing/2014/main" id="{DD63BF94-353E-9FCA-7E22-E75750F7EE1B}"/>
                </a:ext>
              </a:extLst>
            </p:cNvPr>
            <p:cNvSpPr/>
            <p:nvPr/>
          </p:nvSpPr>
          <p:spPr>
            <a:xfrm>
              <a:off x="4051337" y="5281361"/>
              <a:ext cx="1041325" cy="452962"/>
            </a:xfrm>
            <a:prstGeom prst="roundRect">
              <a:avLst>
                <a:gd name="adj" fmla="val 16667"/>
              </a:avLst>
            </a:prstGeom>
            <a:solidFill>
              <a:srgbClr val="F3EBF9"/>
            </a:solidFill>
            <a:ln w="28575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rtl="1">
                <a:buClr>
                  <a:srgbClr val="732DF1"/>
                </a:buClr>
                <a:buSzPts val="2400"/>
              </a:pPr>
              <a:r>
                <a:rPr lang="ar-MA" sz="2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فَرَحٌ</a:t>
              </a:r>
              <a:endParaRPr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5" name="Google Shape;123;p4">
              <a:extLst>
                <a:ext uri="{FF2B5EF4-FFF2-40B4-BE49-F238E27FC236}">
                  <a16:creationId xmlns:a16="http://schemas.microsoft.com/office/drawing/2014/main" id="{A4047F64-CD64-3E61-7A3A-B2C4CBFBE1BE}"/>
                </a:ext>
              </a:extLst>
            </p:cNvPr>
            <p:cNvSpPr/>
            <p:nvPr/>
          </p:nvSpPr>
          <p:spPr>
            <a:xfrm>
              <a:off x="5416058" y="4828399"/>
              <a:ext cx="1041325" cy="452962"/>
            </a:xfrm>
            <a:prstGeom prst="roundRect">
              <a:avLst>
                <a:gd name="adj" fmla="val 16667"/>
              </a:avLst>
            </a:prstGeom>
            <a:solidFill>
              <a:srgbClr val="F3EBF9"/>
            </a:solidFill>
            <a:ln w="28575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rtl="1">
                <a:buClr>
                  <a:srgbClr val="732DF1"/>
                </a:buClr>
                <a:buSzPts val="2400"/>
              </a:pPr>
              <a:r>
                <a:rPr lang="ar-MA" sz="2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اَلْعيدُ</a:t>
              </a:r>
              <a:endParaRPr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6" name="Google Shape;124;p4">
              <a:extLst>
                <a:ext uri="{FF2B5EF4-FFF2-40B4-BE49-F238E27FC236}">
                  <a16:creationId xmlns:a16="http://schemas.microsoft.com/office/drawing/2014/main" id="{E8CDFE98-A62A-6746-B4E2-116B2C283BAA}"/>
                </a:ext>
              </a:extLst>
            </p:cNvPr>
            <p:cNvSpPr/>
            <p:nvPr/>
          </p:nvSpPr>
          <p:spPr>
            <a:xfrm>
              <a:off x="5524259" y="2797877"/>
              <a:ext cx="1041325" cy="452962"/>
            </a:xfrm>
            <a:prstGeom prst="roundRect">
              <a:avLst>
                <a:gd name="adj" fmla="val 16667"/>
              </a:avLst>
            </a:prstGeom>
            <a:solidFill>
              <a:srgbClr val="FFF8E5"/>
            </a:solidFill>
            <a:ln w="285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rtl="1">
                <a:buClr>
                  <a:srgbClr val="EF8F03"/>
                </a:buClr>
                <a:buSzPts val="2400"/>
              </a:pPr>
              <a:r>
                <a:rPr lang="ar-MA" sz="2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مُضْحِكٌ</a:t>
              </a:r>
              <a:endParaRPr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7" name="Google Shape;125;p4">
              <a:extLst>
                <a:ext uri="{FF2B5EF4-FFF2-40B4-BE49-F238E27FC236}">
                  <a16:creationId xmlns:a16="http://schemas.microsoft.com/office/drawing/2014/main" id="{9CC18F43-C4CE-3072-64F3-F49515449147}"/>
                </a:ext>
              </a:extLst>
            </p:cNvPr>
            <p:cNvSpPr/>
            <p:nvPr/>
          </p:nvSpPr>
          <p:spPr>
            <a:xfrm>
              <a:off x="5794771" y="3811163"/>
              <a:ext cx="1041325" cy="452962"/>
            </a:xfrm>
            <a:prstGeom prst="roundRect">
              <a:avLst>
                <a:gd name="adj" fmla="val 16667"/>
              </a:avLst>
            </a:prstGeom>
            <a:solidFill>
              <a:srgbClr val="FFF8E5"/>
            </a:solidFill>
            <a:ln w="2857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rtl="1">
                <a:buClr>
                  <a:srgbClr val="EF8F03"/>
                </a:buClr>
                <a:buSzPts val="2400"/>
              </a:pPr>
              <a:r>
                <a:rPr lang="ar-MA" sz="2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صَديقٌ</a:t>
              </a:r>
              <a:endParaRPr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8" name="Google Shape;126;p4">
              <a:extLst>
                <a:ext uri="{FF2B5EF4-FFF2-40B4-BE49-F238E27FC236}">
                  <a16:creationId xmlns:a16="http://schemas.microsoft.com/office/drawing/2014/main" id="{107FE7E2-F84A-3975-57C4-6FC598728CB3}"/>
                </a:ext>
              </a:extLst>
            </p:cNvPr>
            <p:cNvSpPr/>
            <p:nvPr/>
          </p:nvSpPr>
          <p:spPr>
            <a:xfrm>
              <a:off x="4034793" y="2342801"/>
              <a:ext cx="1074412" cy="452962"/>
            </a:xfrm>
            <a:prstGeom prst="roundRect">
              <a:avLst>
                <a:gd name="adj" fmla="val 16667"/>
              </a:avLst>
            </a:prstGeom>
            <a:solidFill>
              <a:srgbClr val="EAF2FA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 rtl="1"/>
              <a:r>
                <a:rPr lang="ar-MA" sz="2400" b="1" kern="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Calibri"/>
                </a:rPr>
                <a:t>سَعيدٌ</a:t>
              </a:r>
              <a:endParaRPr sz="2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58060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6B5DD-1D59-F0A8-3D41-DDF0C7437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684D64-630B-AD46-86ED-5A7F72DDA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الآن؛ ستعملون على توظيف استراتيجية الكلمات المفاتيح للإجابة عن أسئلَةِ الفهم. 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8E75EC-6401-D1AD-F064-B0EF0D45E4D0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261AF4-44B1-CE50-D3B3-3D97593CC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66BE3AB-0592-C52A-1655-58220F4119C7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8" name="Google Shape;1301;p9">
            <a:extLst>
              <a:ext uri="{FF2B5EF4-FFF2-40B4-BE49-F238E27FC236}">
                <a16:creationId xmlns:a16="http://schemas.microsoft.com/office/drawing/2014/main" id="{0233DCF5-A48C-A6DC-2028-51208A4C502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2;p9">
            <a:extLst>
              <a:ext uri="{FF2B5EF4-FFF2-40B4-BE49-F238E27FC236}">
                <a16:creationId xmlns:a16="http://schemas.microsoft.com/office/drawing/2014/main" id="{BB2BC13D-F45D-484E-3F52-EEFA1CA5995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03;p9">
            <a:extLst>
              <a:ext uri="{FF2B5EF4-FFF2-40B4-BE49-F238E27FC236}">
                <a16:creationId xmlns:a16="http://schemas.microsoft.com/office/drawing/2014/main" id="{1BBD76C5-BF83-1B05-3D0C-60986A97519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Google Shape;1304;p9">
            <a:extLst>
              <a:ext uri="{FF2B5EF4-FFF2-40B4-BE49-F238E27FC236}">
                <a16:creationId xmlns:a16="http://schemas.microsoft.com/office/drawing/2014/main" id="{3C7BB21B-9805-9ED8-5E7F-79F59CD2112D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3" name="Google Shape;1305;p9">
            <a:extLst>
              <a:ext uri="{FF2B5EF4-FFF2-40B4-BE49-F238E27FC236}">
                <a16:creationId xmlns:a16="http://schemas.microsoft.com/office/drawing/2014/main" id="{D792204E-5390-6948-2645-0C1DAB9831B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1306;p9">
            <a:extLst>
              <a:ext uri="{FF2B5EF4-FFF2-40B4-BE49-F238E27FC236}">
                <a16:creationId xmlns:a16="http://schemas.microsoft.com/office/drawing/2014/main" id="{BA4F62A4-D0B8-CFDD-99BB-36D150915816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5" name="Google Shape;1307;p9">
            <a:extLst>
              <a:ext uri="{FF2B5EF4-FFF2-40B4-BE49-F238E27FC236}">
                <a16:creationId xmlns:a16="http://schemas.microsoft.com/office/drawing/2014/main" id="{A4999D0F-5E74-3D33-0261-138621AC389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4FEF259-8608-69C3-26AE-182B8BD00A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7A9CCBAD-FED7-B2B0-0EAA-F13CC9D4E1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F9C0EB-D261-1604-FA48-5777B8F4AB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140" y="1935307"/>
            <a:ext cx="2858791" cy="44267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7AB4A7-42C7-6CA5-DA9E-519A7F115C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60" y="1935307"/>
            <a:ext cx="2884780" cy="442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278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FFEAB-A283-1914-8F85-67DF6A4A2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A765B0-3C17-9082-380B-5A80D40A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من يقرأ السؤال؟  على الألواح أجيبوا بالمعلومة مباشرة.  أمامكم دقيقة  </a:t>
            </a:r>
            <a:endParaRPr lang="fr-FR" sz="2400" dirty="0"/>
          </a:p>
        </p:txBody>
      </p:sp>
      <p:sp>
        <p:nvSpPr>
          <p:cNvPr id="7" name="Rectangle à coins arrondis 8">
            <a:extLst>
              <a:ext uri="{FF2B5EF4-FFF2-40B4-BE49-F238E27FC236}">
                <a16:creationId xmlns:a16="http://schemas.microsoft.com/office/drawing/2014/main" id="{C21221EB-F805-7CB5-FF67-F5BE4EE29BF2}"/>
              </a:ext>
            </a:extLst>
          </p:cNvPr>
          <p:cNvSpPr/>
          <p:nvPr/>
        </p:nvSpPr>
        <p:spPr>
          <a:xfrm>
            <a:off x="2192977" y="2901476"/>
            <a:ext cx="4758046" cy="989339"/>
          </a:xfrm>
          <a:custGeom>
            <a:avLst/>
            <a:gdLst>
              <a:gd name="connsiteX0" fmla="*/ 0 w 4758046"/>
              <a:gd name="connsiteY0" fmla="*/ 164893 h 989339"/>
              <a:gd name="connsiteX1" fmla="*/ 164893 w 4758046"/>
              <a:gd name="connsiteY1" fmla="*/ 0 h 989339"/>
              <a:gd name="connsiteX2" fmla="*/ 4593153 w 4758046"/>
              <a:gd name="connsiteY2" fmla="*/ 0 h 989339"/>
              <a:gd name="connsiteX3" fmla="*/ 4758046 w 4758046"/>
              <a:gd name="connsiteY3" fmla="*/ 164893 h 989339"/>
              <a:gd name="connsiteX4" fmla="*/ 4758046 w 4758046"/>
              <a:gd name="connsiteY4" fmla="*/ 824446 h 989339"/>
              <a:gd name="connsiteX5" fmla="*/ 4593153 w 4758046"/>
              <a:gd name="connsiteY5" fmla="*/ 989339 h 989339"/>
              <a:gd name="connsiteX6" fmla="*/ 164893 w 4758046"/>
              <a:gd name="connsiteY6" fmla="*/ 989339 h 989339"/>
              <a:gd name="connsiteX7" fmla="*/ 0 w 4758046"/>
              <a:gd name="connsiteY7" fmla="*/ 824446 h 989339"/>
              <a:gd name="connsiteX8" fmla="*/ 0 w 4758046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8046" h="989339" fill="none" extrusionOk="0">
                <a:moveTo>
                  <a:pt x="0" y="164893"/>
                </a:moveTo>
                <a:cubicBezTo>
                  <a:pt x="-7054" y="72684"/>
                  <a:pt x="87684" y="11334"/>
                  <a:pt x="164893" y="0"/>
                </a:cubicBezTo>
                <a:cubicBezTo>
                  <a:pt x="2053380" y="130954"/>
                  <a:pt x="2677192" y="43574"/>
                  <a:pt x="4593153" y="0"/>
                </a:cubicBezTo>
                <a:cubicBezTo>
                  <a:pt x="4688706" y="6909"/>
                  <a:pt x="4762090" y="78778"/>
                  <a:pt x="4758046" y="164893"/>
                </a:cubicBezTo>
                <a:cubicBezTo>
                  <a:pt x="4701268" y="347693"/>
                  <a:pt x="4740799" y="653267"/>
                  <a:pt x="4758046" y="824446"/>
                </a:cubicBezTo>
                <a:cubicBezTo>
                  <a:pt x="4749824" y="916864"/>
                  <a:pt x="4671639" y="980657"/>
                  <a:pt x="4593153" y="989339"/>
                </a:cubicBezTo>
                <a:cubicBezTo>
                  <a:pt x="2948922" y="1144536"/>
                  <a:pt x="1513764" y="1152359"/>
                  <a:pt x="164893" y="989339"/>
                </a:cubicBezTo>
                <a:cubicBezTo>
                  <a:pt x="74321" y="982635"/>
                  <a:pt x="-9956" y="921328"/>
                  <a:pt x="0" y="824446"/>
                </a:cubicBezTo>
                <a:cubicBezTo>
                  <a:pt x="2285" y="695186"/>
                  <a:pt x="-19969" y="476382"/>
                  <a:pt x="0" y="164893"/>
                </a:cubicBezTo>
                <a:close/>
              </a:path>
              <a:path w="4758046" h="989339" stroke="0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1667201" y="132882"/>
                  <a:pt x="2494431" y="-84951"/>
                  <a:pt x="4593153" y="0"/>
                </a:cubicBezTo>
                <a:cubicBezTo>
                  <a:pt x="4675580" y="8438"/>
                  <a:pt x="4755426" y="88304"/>
                  <a:pt x="4758046" y="164893"/>
                </a:cubicBezTo>
                <a:cubicBezTo>
                  <a:pt x="4812351" y="457259"/>
                  <a:pt x="4784088" y="691398"/>
                  <a:pt x="4758046" y="824446"/>
                </a:cubicBezTo>
                <a:cubicBezTo>
                  <a:pt x="4772857" y="917271"/>
                  <a:pt x="4690082" y="977277"/>
                  <a:pt x="4593153" y="989339"/>
                </a:cubicBezTo>
                <a:cubicBezTo>
                  <a:pt x="3183144" y="1076978"/>
                  <a:pt x="1401851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بِماذا وَصَفَ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ٱلْكاتِبُ</a:t>
            </a:r>
            <a:r>
              <a:rPr kumimoji="0" lang="f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عَيْنا إِيّادٍ؟</a:t>
            </a:r>
          </a:p>
        </p:txBody>
      </p:sp>
      <p:sp>
        <p:nvSpPr>
          <p:cNvPr id="8" name="Rectangle à coins arrondis 8">
            <a:extLst>
              <a:ext uri="{FF2B5EF4-FFF2-40B4-BE49-F238E27FC236}">
                <a16:creationId xmlns:a16="http://schemas.microsoft.com/office/drawing/2014/main" id="{54288581-C203-5BA2-F456-A99D52E46D78}"/>
              </a:ext>
            </a:extLst>
          </p:cNvPr>
          <p:cNvSpPr/>
          <p:nvPr/>
        </p:nvSpPr>
        <p:spPr>
          <a:xfrm>
            <a:off x="2875776" y="4273075"/>
            <a:ext cx="1696224" cy="989339"/>
          </a:xfrm>
          <a:custGeom>
            <a:avLst/>
            <a:gdLst>
              <a:gd name="connsiteX0" fmla="*/ 0 w 1696224"/>
              <a:gd name="connsiteY0" fmla="*/ 164893 h 989339"/>
              <a:gd name="connsiteX1" fmla="*/ 164893 w 1696224"/>
              <a:gd name="connsiteY1" fmla="*/ 0 h 989339"/>
              <a:gd name="connsiteX2" fmla="*/ 1531331 w 1696224"/>
              <a:gd name="connsiteY2" fmla="*/ 0 h 989339"/>
              <a:gd name="connsiteX3" fmla="*/ 1696224 w 1696224"/>
              <a:gd name="connsiteY3" fmla="*/ 164893 h 989339"/>
              <a:gd name="connsiteX4" fmla="*/ 1696224 w 1696224"/>
              <a:gd name="connsiteY4" fmla="*/ 824446 h 989339"/>
              <a:gd name="connsiteX5" fmla="*/ 1531331 w 1696224"/>
              <a:gd name="connsiteY5" fmla="*/ 989339 h 989339"/>
              <a:gd name="connsiteX6" fmla="*/ 164893 w 1696224"/>
              <a:gd name="connsiteY6" fmla="*/ 989339 h 989339"/>
              <a:gd name="connsiteX7" fmla="*/ 0 w 1696224"/>
              <a:gd name="connsiteY7" fmla="*/ 824446 h 989339"/>
              <a:gd name="connsiteX8" fmla="*/ 0 w 1696224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6224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429764" y="64000"/>
                  <a:pt x="961428" y="-61625"/>
                  <a:pt x="1531331" y="0"/>
                </a:cubicBezTo>
                <a:cubicBezTo>
                  <a:pt x="1613758" y="8438"/>
                  <a:pt x="1693604" y="88304"/>
                  <a:pt x="1696224" y="164893"/>
                </a:cubicBezTo>
                <a:cubicBezTo>
                  <a:pt x="1750529" y="457259"/>
                  <a:pt x="1722266" y="691398"/>
                  <a:pt x="1696224" y="824446"/>
                </a:cubicBezTo>
                <a:cubicBezTo>
                  <a:pt x="1711035" y="917271"/>
                  <a:pt x="1628260" y="977277"/>
                  <a:pt x="1531331" y="989339"/>
                </a:cubicBezTo>
                <a:cubicBezTo>
                  <a:pt x="1287629" y="1010023"/>
                  <a:pt x="675096" y="1009349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endParaRPr lang="a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4F80D26-77A0-ECDF-AE65-F3A034566616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FE4EEA-B651-0292-8298-666E3A70F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583CE4-72BD-8FE1-4A18-12AEB24664D7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8" name="Google Shape;1301;p9">
            <a:extLst>
              <a:ext uri="{FF2B5EF4-FFF2-40B4-BE49-F238E27FC236}">
                <a16:creationId xmlns:a16="http://schemas.microsoft.com/office/drawing/2014/main" id="{29B8B6BC-D02A-1C3C-772C-55AD57549E5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2;p9">
            <a:extLst>
              <a:ext uri="{FF2B5EF4-FFF2-40B4-BE49-F238E27FC236}">
                <a16:creationId xmlns:a16="http://schemas.microsoft.com/office/drawing/2014/main" id="{19F9ACCF-63E5-310F-F300-1CE4FC6FB84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03;p9">
            <a:extLst>
              <a:ext uri="{FF2B5EF4-FFF2-40B4-BE49-F238E27FC236}">
                <a16:creationId xmlns:a16="http://schemas.microsoft.com/office/drawing/2014/main" id="{3316A3F9-7EAC-5B93-B2D2-6A13C128F96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Google Shape;1304;p9">
            <a:extLst>
              <a:ext uri="{FF2B5EF4-FFF2-40B4-BE49-F238E27FC236}">
                <a16:creationId xmlns:a16="http://schemas.microsoft.com/office/drawing/2014/main" id="{15D407FE-E7A8-6378-F73B-2CAB3BA41B5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3" name="Google Shape;1305;p9">
            <a:extLst>
              <a:ext uri="{FF2B5EF4-FFF2-40B4-BE49-F238E27FC236}">
                <a16:creationId xmlns:a16="http://schemas.microsoft.com/office/drawing/2014/main" id="{F3D28C43-9EBB-7198-9DCD-D82E554BD1C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1306;p9">
            <a:extLst>
              <a:ext uri="{FF2B5EF4-FFF2-40B4-BE49-F238E27FC236}">
                <a16:creationId xmlns:a16="http://schemas.microsoft.com/office/drawing/2014/main" id="{A8CCB1CB-FCE5-A785-79E5-7CB2501E696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5" name="Google Shape;1307;p9">
            <a:extLst>
              <a:ext uri="{FF2B5EF4-FFF2-40B4-BE49-F238E27FC236}">
                <a16:creationId xmlns:a16="http://schemas.microsoft.com/office/drawing/2014/main" id="{BAC251B2-F15B-4647-94B9-CE8699EF1BC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00B1F38-B4B4-E812-C7F0-553FAE9C9D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F04038F-F0F1-2FEE-9DEB-63CDF32972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187588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AAF11-2A74-9FA8-E48E-1C9A229EB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126668-6314-CD5F-DFC8-83205BD9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بالفعل عينا صقر.  من يقرأ الجواب التام؟  من يشرح كيف وجد الجواب؟ 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808091-F7C6-9BDF-E179-673B42996949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38CDBA-6639-A12B-777E-693CD3AB6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9B18E5-8B42-5986-AFF9-AFD89D304C89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8" name="Google Shape;1301;p9">
            <a:extLst>
              <a:ext uri="{FF2B5EF4-FFF2-40B4-BE49-F238E27FC236}">
                <a16:creationId xmlns:a16="http://schemas.microsoft.com/office/drawing/2014/main" id="{B7FC6BB6-C67A-5782-C4E2-7B8D69EBC0E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2;p9">
            <a:extLst>
              <a:ext uri="{FF2B5EF4-FFF2-40B4-BE49-F238E27FC236}">
                <a16:creationId xmlns:a16="http://schemas.microsoft.com/office/drawing/2014/main" id="{FE3FF3CD-F2E6-F00A-3F4F-24CAA966A60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03;p9">
            <a:extLst>
              <a:ext uri="{FF2B5EF4-FFF2-40B4-BE49-F238E27FC236}">
                <a16:creationId xmlns:a16="http://schemas.microsoft.com/office/drawing/2014/main" id="{22C212C8-3E10-B8DD-FB00-FB035691C7F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Google Shape;1304;p9">
            <a:extLst>
              <a:ext uri="{FF2B5EF4-FFF2-40B4-BE49-F238E27FC236}">
                <a16:creationId xmlns:a16="http://schemas.microsoft.com/office/drawing/2014/main" id="{9473C60D-D1D1-544B-D180-051FA2A4538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3" name="Google Shape;1305;p9">
            <a:extLst>
              <a:ext uri="{FF2B5EF4-FFF2-40B4-BE49-F238E27FC236}">
                <a16:creationId xmlns:a16="http://schemas.microsoft.com/office/drawing/2014/main" id="{A0F67584-9561-198A-E142-AB6C2B05B4B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1306;p9">
            <a:extLst>
              <a:ext uri="{FF2B5EF4-FFF2-40B4-BE49-F238E27FC236}">
                <a16:creationId xmlns:a16="http://schemas.microsoft.com/office/drawing/2014/main" id="{CA3D90C4-634F-D862-E4C7-7BE8D14A947C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5" name="Google Shape;1307;p9">
            <a:extLst>
              <a:ext uri="{FF2B5EF4-FFF2-40B4-BE49-F238E27FC236}">
                <a16:creationId xmlns:a16="http://schemas.microsoft.com/office/drawing/2014/main" id="{05307E5A-32CD-92CD-D734-5A1FA236E88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4B9EFB6-E5EE-5C77-B4B1-416B65D686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73E9CA04-86A1-169B-713B-C33D7B01A8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à coins arrondis 8">
            <a:extLst>
              <a:ext uri="{FF2B5EF4-FFF2-40B4-BE49-F238E27FC236}">
                <a16:creationId xmlns:a16="http://schemas.microsoft.com/office/drawing/2014/main" id="{85039672-5E5B-C238-17A2-A6139EB1D757}"/>
              </a:ext>
            </a:extLst>
          </p:cNvPr>
          <p:cNvSpPr/>
          <p:nvPr/>
        </p:nvSpPr>
        <p:spPr>
          <a:xfrm>
            <a:off x="1948398" y="4256302"/>
            <a:ext cx="5247205" cy="989339"/>
          </a:xfrm>
          <a:custGeom>
            <a:avLst/>
            <a:gdLst>
              <a:gd name="connsiteX0" fmla="*/ 0 w 5247205"/>
              <a:gd name="connsiteY0" fmla="*/ 164893 h 989339"/>
              <a:gd name="connsiteX1" fmla="*/ 164893 w 5247205"/>
              <a:gd name="connsiteY1" fmla="*/ 0 h 989339"/>
              <a:gd name="connsiteX2" fmla="*/ 5082312 w 5247205"/>
              <a:gd name="connsiteY2" fmla="*/ 0 h 989339"/>
              <a:gd name="connsiteX3" fmla="*/ 5247205 w 5247205"/>
              <a:gd name="connsiteY3" fmla="*/ 164893 h 989339"/>
              <a:gd name="connsiteX4" fmla="*/ 5247205 w 5247205"/>
              <a:gd name="connsiteY4" fmla="*/ 824446 h 989339"/>
              <a:gd name="connsiteX5" fmla="*/ 5082312 w 5247205"/>
              <a:gd name="connsiteY5" fmla="*/ 989339 h 989339"/>
              <a:gd name="connsiteX6" fmla="*/ 164893 w 5247205"/>
              <a:gd name="connsiteY6" fmla="*/ 989339 h 989339"/>
              <a:gd name="connsiteX7" fmla="*/ 0 w 5247205"/>
              <a:gd name="connsiteY7" fmla="*/ 824446 h 989339"/>
              <a:gd name="connsiteX8" fmla="*/ 0 w 5247205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7205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287689" y="132882"/>
                  <a:pt x="3229233" y="-84951"/>
                  <a:pt x="5082312" y="0"/>
                </a:cubicBezTo>
                <a:cubicBezTo>
                  <a:pt x="5164739" y="8438"/>
                  <a:pt x="5244585" y="88304"/>
                  <a:pt x="5247205" y="164893"/>
                </a:cubicBezTo>
                <a:cubicBezTo>
                  <a:pt x="5301510" y="457259"/>
                  <a:pt x="5273247" y="691398"/>
                  <a:pt x="5247205" y="824446"/>
                </a:cubicBezTo>
                <a:cubicBezTo>
                  <a:pt x="5262016" y="917271"/>
                  <a:pt x="5179241" y="977277"/>
                  <a:pt x="5082312" y="989339"/>
                </a:cubicBezTo>
                <a:cubicBezTo>
                  <a:pt x="2897482" y="1076978"/>
                  <a:pt x="1149810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وَصَفَ ٱلْكاتِبُ عَيْنا إِيّادٍ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كَعَيْنا صَقْرٍ 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يَتَرَصَّدُ فَريسَتَهُ.</a:t>
            </a:r>
          </a:p>
        </p:txBody>
      </p:sp>
      <p:sp>
        <p:nvSpPr>
          <p:cNvPr id="10" name="Rectangle à coins arrondis 8">
            <a:extLst>
              <a:ext uri="{FF2B5EF4-FFF2-40B4-BE49-F238E27FC236}">
                <a16:creationId xmlns:a16="http://schemas.microsoft.com/office/drawing/2014/main" id="{28320E34-2B79-03BD-AF2B-49602C799AAA}"/>
              </a:ext>
            </a:extLst>
          </p:cNvPr>
          <p:cNvSpPr/>
          <p:nvPr/>
        </p:nvSpPr>
        <p:spPr>
          <a:xfrm>
            <a:off x="2192977" y="2901476"/>
            <a:ext cx="4758046" cy="989339"/>
          </a:xfrm>
          <a:custGeom>
            <a:avLst/>
            <a:gdLst>
              <a:gd name="connsiteX0" fmla="*/ 0 w 4758046"/>
              <a:gd name="connsiteY0" fmla="*/ 164893 h 989339"/>
              <a:gd name="connsiteX1" fmla="*/ 164893 w 4758046"/>
              <a:gd name="connsiteY1" fmla="*/ 0 h 989339"/>
              <a:gd name="connsiteX2" fmla="*/ 4593153 w 4758046"/>
              <a:gd name="connsiteY2" fmla="*/ 0 h 989339"/>
              <a:gd name="connsiteX3" fmla="*/ 4758046 w 4758046"/>
              <a:gd name="connsiteY3" fmla="*/ 164893 h 989339"/>
              <a:gd name="connsiteX4" fmla="*/ 4758046 w 4758046"/>
              <a:gd name="connsiteY4" fmla="*/ 824446 h 989339"/>
              <a:gd name="connsiteX5" fmla="*/ 4593153 w 4758046"/>
              <a:gd name="connsiteY5" fmla="*/ 989339 h 989339"/>
              <a:gd name="connsiteX6" fmla="*/ 164893 w 4758046"/>
              <a:gd name="connsiteY6" fmla="*/ 989339 h 989339"/>
              <a:gd name="connsiteX7" fmla="*/ 0 w 4758046"/>
              <a:gd name="connsiteY7" fmla="*/ 824446 h 989339"/>
              <a:gd name="connsiteX8" fmla="*/ 0 w 4758046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8046" h="989339" fill="none" extrusionOk="0">
                <a:moveTo>
                  <a:pt x="0" y="164893"/>
                </a:moveTo>
                <a:cubicBezTo>
                  <a:pt x="-7054" y="72684"/>
                  <a:pt x="87684" y="11334"/>
                  <a:pt x="164893" y="0"/>
                </a:cubicBezTo>
                <a:cubicBezTo>
                  <a:pt x="2053380" y="130954"/>
                  <a:pt x="2677192" y="43574"/>
                  <a:pt x="4593153" y="0"/>
                </a:cubicBezTo>
                <a:cubicBezTo>
                  <a:pt x="4688706" y="6909"/>
                  <a:pt x="4762090" y="78778"/>
                  <a:pt x="4758046" y="164893"/>
                </a:cubicBezTo>
                <a:cubicBezTo>
                  <a:pt x="4701268" y="347693"/>
                  <a:pt x="4740799" y="653267"/>
                  <a:pt x="4758046" y="824446"/>
                </a:cubicBezTo>
                <a:cubicBezTo>
                  <a:pt x="4749824" y="916864"/>
                  <a:pt x="4671639" y="980657"/>
                  <a:pt x="4593153" y="989339"/>
                </a:cubicBezTo>
                <a:cubicBezTo>
                  <a:pt x="2948922" y="1144536"/>
                  <a:pt x="1513764" y="1152359"/>
                  <a:pt x="164893" y="989339"/>
                </a:cubicBezTo>
                <a:cubicBezTo>
                  <a:pt x="74321" y="982635"/>
                  <a:pt x="-9956" y="921328"/>
                  <a:pt x="0" y="824446"/>
                </a:cubicBezTo>
                <a:cubicBezTo>
                  <a:pt x="2285" y="695186"/>
                  <a:pt x="-19969" y="476382"/>
                  <a:pt x="0" y="164893"/>
                </a:cubicBezTo>
                <a:close/>
              </a:path>
              <a:path w="4758046" h="989339" stroke="0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1667201" y="132882"/>
                  <a:pt x="2494431" y="-84951"/>
                  <a:pt x="4593153" y="0"/>
                </a:cubicBezTo>
                <a:cubicBezTo>
                  <a:pt x="4675580" y="8438"/>
                  <a:pt x="4755426" y="88304"/>
                  <a:pt x="4758046" y="164893"/>
                </a:cubicBezTo>
                <a:cubicBezTo>
                  <a:pt x="4812351" y="457259"/>
                  <a:pt x="4784088" y="691398"/>
                  <a:pt x="4758046" y="824446"/>
                </a:cubicBezTo>
                <a:cubicBezTo>
                  <a:pt x="4772857" y="917271"/>
                  <a:pt x="4690082" y="977277"/>
                  <a:pt x="4593153" y="989339"/>
                </a:cubicBezTo>
                <a:cubicBezTo>
                  <a:pt x="3183144" y="1076978"/>
                  <a:pt x="1401851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بِماذا وَصَفَ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ٱلْكاتِبُ</a:t>
            </a:r>
            <a:r>
              <a:rPr kumimoji="0" lang="f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عَيْنا إِيّادٍ؟</a:t>
            </a:r>
          </a:p>
        </p:txBody>
      </p:sp>
    </p:spTree>
    <p:extLst>
      <p:ext uri="{BB962C8B-B14F-4D97-AF65-F5344CB8AC3E}">
        <p14:creationId xmlns:p14="http://schemas.microsoft.com/office/powerpoint/2010/main" val="929998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AC13F-4BF2-2D72-BF05-A4E7DA53A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620A99-20EA-E34E-AD1E-5482E5F9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بسرعة أجيبوا عن السؤال على ألواحكم – بعبارة مقتضبة. 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6C80B3-D71A-E327-99C3-B5086B494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82E6FF-B8FC-A351-EDCF-D7614C748D42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7" name="Google Shape;1301;p9">
            <a:extLst>
              <a:ext uri="{FF2B5EF4-FFF2-40B4-BE49-F238E27FC236}">
                <a16:creationId xmlns:a16="http://schemas.microsoft.com/office/drawing/2014/main" id="{48EFD385-A325-E9FF-ADFE-B3BFB701FC1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02;p9">
            <a:extLst>
              <a:ext uri="{FF2B5EF4-FFF2-40B4-BE49-F238E27FC236}">
                <a16:creationId xmlns:a16="http://schemas.microsoft.com/office/drawing/2014/main" id="{84F385FB-A7DF-A30C-D749-BDDB0827F7D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id="{8559B9C1-EF15-EECE-DAF8-E676CC9EFAB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0E066B6F-E738-CC5C-2AD8-21003710A96B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9E1EE046-3C13-D3FC-A54B-42DC2F6D221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C461E346-C740-E71B-5250-C5994DE76B4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F8C8DB69-740B-601A-4055-6A118514177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951A3AC-7C06-62BD-B905-53AD6D0CBF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1781C0E-6073-76D6-A4D1-6E82854114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8195824F-BD40-ECB0-4020-7DDA5257377D}"/>
              </a:ext>
            </a:extLst>
          </p:cNvPr>
          <p:cNvSpPr/>
          <p:nvPr/>
        </p:nvSpPr>
        <p:spPr>
          <a:xfrm>
            <a:off x="1213498" y="2901476"/>
            <a:ext cx="6717004" cy="989339"/>
          </a:xfrm>
          <a:custGeom>
            <a:avLst/>
            <a:gdLst>
              <a:gd name="connsiteX0" fmla="*/ 0 w 6717004"/>
              <a:gd name="connsiteY0" fmla="*/ 164893 h 989339"/>
              <a:gd name="connsiteX1" fmla="*/ 164893 w 6717004"/>
              <a:gd name="connsiteY1" fmla="*/ 0 h 989339"/>
              <a:gd name="connsiteX2" fmla="*/ 6552111 w 6717004"/>
              <a:gd name="connsiteY2" fmla="*/ 0 h 989339"/>
              <a:gd name="connsiteX3" fmla="*/ 6717004 w 6717004"/>
              <a:gd name="connsiteY3" fmla="*/ 164893 h 989339"/>
              <a:gd name="connsiteX4" fmla="*/ 6717004 w 6717004"/>
              <a:gd name="connsiteY4" fmla="*/ 824446 h 989339"/>
              <a:gd name="connsiteX5" fmla="*/ 6552111 w 6717004"/>
              <a:gd name="connsiteY5" fmla="*/ 989339 h 989339"/>
              <a:gd name="connsiteX6" fmla="*/ 164893 w 6717004"/>
              <a:gd name="connsiteY6" fmla="*/ 989339 h 989339"/>
              <a:gd name="connsiteX7" fmla="*/ 0 w 6717004"/>
              <a:gd name="connsiteY7" fmla="*/ 824446 h 989339"/>
              <a:gd name="connsiteX8" fmla="*/ 0 w 6717004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7004" h="989339" fill="none" extrusionOk="0">
                <a:moveTo>
                  <a:pt x="0" y="164893"/>
                </a:moveTo>
                <a:cubicBezTo>
                  <a:pt x="-7054" y="72684"/>
                  <a:pt x="87684" y="11334"/>
                  <a:pt x="164893" y="0"/>
                </a:cubicBezTo>
                <a:cubicBezTo>
                  <a:pt x="1949052" y="130954"/>
                  <a:pt x="3613905" y="43574"/>
                  <a:pt x="6552111" y="0"/>
                </a:cubicBezTo>
                <a:cubicBezTo>
                  <a:pt x="6647664" y="6909"/>
                  <a:pt x="6721048" y="78778"/>
                  <a:pt x="6717004" y="164893"/>
                </a:cubicBezTo>
                <a:cubicBezTo>
                  <a:pt x="6660226" y="347693"/>
                  <a:pt x="6699757" y="653267"/>
                  <a:pt x="6717004" y="824446"/>
                </a:cubicBezTo>
                <a:cubicBezTo>
                  <a:pt x="6708782" y="916864"/>
                  <a:pt x="6630597" y="980657"/>
                  <a:pt x="6552111" y="989339"/>
                </a:cubicBezTo>
                <a:cubicBezTo>
                  <a:pt x="5501119" y="1144536"/>
                  <a:pt x="3137216" y="1152359"/>
                  <a:pt x="164893" y="989339"/>
                </a:cubicBezTo>
                <a:cubicBezTo>
                  <a:pt x="74321" y="982635"/>
                  <a:pt x="-9956" y="921328"/>
                  <a:pt x="0" y="824446"/>
                </a:cubicBezTo>
                <a:cubicBezTo>
                  <a:pt x="2285" y="695186"/>
                  <a:pt x="-19969" y="476382"/>
                  <a:pt x="0" y="164893"/>
                </a:cubicBezTo>
                <a:close/>
              </a:path>
              <a:path w="6717004" h="989339" stroke="0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928729" y="132882"/>
                  <a:pt x="5502019" y="-84951"/>
                  <a:pt x="6552111" y="0"/>
                </a:cubicBezTo>
                <a:cubicBezTo>
                  <a:pt x="6634538" y="8438"/>
                  <a:pt x="6714384" y="88304"/>
                  <a:pt x="6717004" y="164893"/>
                </a:cubicBezTo>
                <a:cubicBezTo>
                  <a:pt x="6771309" y="457259"/>
                  <a:pt x="6743046" y="691398"/>
                  <a:pt x="6717004" y="824446"/>
                </a:cubicBezTo>
                <a:cubicBezTo>
                  <a:pt x="6731815" y="917271"/>
                  <a:pt x="6649040" y="977277"/>
                  <a:pt x="6552111" y="989339"/>
                </a:cubicBezTo>
                <a:cubicBezTo>
                  <a:pt x="4967209" y="1076978"/>
                  <a:pt x="1858688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ٱلْمَرْكَزُ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يَلْعَبُ فيه أَنَسٌ في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ٱلْفَريقِ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16703880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857FD-8414-4E62-5B64-515113790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1C94D52-63C4-873B-9CCD-1BE5418CEED2}"/>
              </a:ext>
            </a:extLst>
          </p:cNvPr>
          <p:cNvSpPr txBox="1"/>
          <p:nvPr/>
        </p:nvSpPr>
        <p:spPr>
          <a:xfrm>
            <a:off x="-401159" y="817803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الجواب التام؟  من يشرح كيف وجد الجواب؟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Rectangle à coins arrondis 8">
            <a:extLst>
              <a:ext uri="{FF2B5EF4-FFF2-40B4-BE49-F238E27FC236}">
                <a16:creationId xmlns:a16="http://schemas.microsoft.com/office/drawing/2014/main" id="{68AFE9FC-5998-565A-AF65-4E8F68E3B9AA}"/>
              </a:ext>
            </a:extLst>
          </p:cNvPr>
          <p:cNvSpPr/>
          <p:nvPr/>
        </p:nvSpPr>
        <p:spPr>
          <a:xfrm>
            <a:off x="2104236" y="5679617"/>
            <a:ext cx="5703914" cy="989339"/>
          </a:xfrm>
          <a:custGeom>
            <a:avLst/>
            <a:gdLst>
              <a:gd name="connsiteX0" fmla="*/ 0 w 5703914"/>
              <a:gd name="connsiteY0" fmla="*/ 164893 h 989339"/>
              <a:gd name="connsiteX1" fmla="*/ 164893 w 5703914"/>
              <a:gd name="connsiteY1" fmla="*/ 0 h 989339"/>
              <a:gd name="connsiteX2" fmla="*/ 5539021 w 5703914"/>
              <a:gd name="connsiteY2" fmla="*/ 0 h 989339"/>
              <a:gd name="connsiteX3" fmla="*/ 5703914 w 5703914"/>
              <a:gd name="connsiteY3" fmla="*/ 164893 h 989339"/>
              <a:gd name="connsiteX4" fmla="*/ 5703914 w 5703914"/>
              <a:gd name="connsiteY4" fmla="*/ 824446 h 989339"/>
              <a:gd name="connsiteX5" fmla="*/ 5539021 w 5703914"/>
              <a:gd name="connsiteY5" fmla="*/ 989339 h 989339"/>
              <a:gd name="connsiteX6" fmla="*/ 164893 w 5703914"/>
              <a:gd name="connsiteY6" fmla="*/ 989339 h 989339"/>
              <a:gd name="connsiteX7" fmla="*/ 0 w 5703914"/>
              <a:gd name="connsiteY7" fmla="*/ 824446 h 989339"/>
              <a:gd name="connsiteX8" fmla="*/ 0 w 5703914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03914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007085" y="132882"/>
                  <a:pt x="2883374" y="-84951"/>
                  <a:pt x="5539021" y="0"/>
                </a:cubicBezTo>
                <a:cubicBezTo>
                  <a:pt x="5621448" y="8438"/>
                  <a:pt x="5701294" y="88304"/>
                  <a:pt x="5703914" y="164893"/>
                </a:cubicBezTo>
                <a:cubicBezTo>
                  <a:pt x="5758219" y="457259"/>
                  <a:pt x="5729956" y="691398"/>
                  <a:pt x="5703914" y="824446"/>
                </a:cubicBezTo>
                <a:cubicBezTo>
                  <a:pt x="5718725" y="917271"/>
                  <a:pt x="5635950" y="977277"/>
                  <a:pt x="5539021" y="989339"/>
                </a:cubicBezTo>
                <a:cubicBezTo>
                  <a:pt x="3324458" y="1076978"/>
                  <a:pt x="2086797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endParaRPr lang="ar-MA" sz="44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1CF651-23F0-B2E7-D19B-475BF6FB9AF2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4090E4-3538-4526-6A6A-B93EEAB87B18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69C91A-082C-6C0D-5496-D0E8B3B8F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591BCA5-CCE0-56A7-04B2-F947DD8C81A0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21" name="Google Shape;1301;p9">
            <a:extLst>
              <a:ext uri="{FF2B5EF4-FFF2-40B4-BE49-F238E27FC236}">
                <a16:creationId xmlns:a16="http://schemas.microsoft.com/office/drawing/2014/main" id="{818C31EF-6629-5D08-52E7-6B210066345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302;p9">
            <a:extLst>
              <a:ext uri="{FF2B5EF4-FFF2-40B4-BE49-F238E27FC236}">
                <a16:creationId xmlns:a16="http://schemas.microsoft.com/office/drawing/2014/main" id="{47A62DE7-6CDE-7AFA-2676-5A189513322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303;p9">
            <a:extLst>
              <a:ext uri="{FF2B5EF4-FFF2-40B4-BE49-F238E27FC236}">
                <a16:creationId xmlns:a16="http://schemas.microsoft.com/office/drawing/2014/main" id="{2F31B90C-A2D7-A64B-18CA-0A22E7FB30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Google Shape;1304;p9">
            <a:extLst>
              <a:ext uri="{FF2B5EF4-FFF2-40B4-BE49-F238E27FC236}">
                <a16:creationId xmlns:a16="http://schemas.microsoft.com/office/drawing/2014/main" id="{95023FC9-4164-3EAD-4E3C-14D7E3370A92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5" name="Google Shape;1305;p9">
            <a:extLst>
              <a:ext uri="{FF2B5EF4-FFF2-40B4-BE49-F238E27FC236}">
                <a16:creationId xmlns:a16="http://schemas.microsoft.com/office/drawing/2014/main" id="{5395C43B-A797-3F9F-2899-F0920007BAC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1306;p9">
            <a:extLst>
              <a:ext uri="{FF2B5EF4-FFF2-40B4-BE49-F238E27FC236}">
                <a16:creationId xmlns:a16="http://schemas.microsoft.com/office/drawing/2014/main" id="{02D0E87E-8498-8E66-4AD8-51D89E4B031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7" name="Google Shape;1307;p9">
            <a:extLst>
              <a:ext uri="{FF2B5EF4-FFF2-40B4-BE49-F238E27FC236}">
                <a16:creationId xmlns:a16="http://schemas.microsoft.com/office/drawing/2014/main" id="{812E1132-E6C5-2E1F-BB93-7277936A302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DF21561-CA8A-AB02-1A86-E3C44BB577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Espace réservé pour une image  31">
            <a:extLst>
              <a:ext uri="{FF2B5EF4-FFF2-40B4-BE49-F238E27FC236}">
                <a16:creationId xmlns:a16="http://schemas.microsoft.com/office/drawing/2014/main" id="{FF185F38-7991-872B-1536-36CC10FDEF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 à coins arrondis 8">
            <a:extLst>
              <a:ext uri="{FF2B5EF4-FFF2-40B4-BE49-F238E27FC236}">
                <a16:creationId xmlns:a16="http://schemas.microsoft.com/office/drawing/2014/main" id="{21573874-F0DC-E550-A004-76E1B4A3DED2}"/>
              </a:ext>
            </a:extLst>
          </p:cNvPr>
          <p:cNvSpPr/>
          <p:nvPr/>
        </p:nvSpPr>
        <p:spPr>
          <a:xfrm>
            <a:off x="1213498" y="2901476"/>
            <a:ext cx="6717004" cy="989339"/>
          </a:xfrm>
          <a:custGeom>
            <a:avLst/>
            <a:gdLst>
              <a:gd name="connsiteX0" fmla="*/ 0 w 6717004"/>
              <a:gd name="connsiteY0" fmla="*/ 164893 h 989339"/>
              <a:gd name="connsiteX1" fmla="*/ 164893 w 6717004"/>
              <a:gd name="connsiteY1" fmla="*/ 0 h 989339"/>
              <a:gd name="connsiteX2" fmla="*/ 6552111 w 6717004"/>
              <a:gd name="connsiteY2" fmla="*/ 0 h 989339"/>
              <a:gd name="connsiteX3" fmla="*/ 6717004 w 6717004"/>
              <a:gd name="connsiteY3" fmla="*/ 164893 h 989339"/>
              <a:gd name="connsiteX4" fmla="*/ 6717004 w 6717004"/>
              <a:gd name="connsiteY4" fmla="*/ 824446 h 989339"/>
              <a:gd name="connsiteX5" fmla="*/ 6552111 w 6717004"/>
              <a:gd name="connsiteY5" fmla="*/ 989339 h 989339"/>
              <a:gd name="connsiteX6" fmla="*/ 164893 w 6717004"/>
              <a:gd name="connsiteY6" fmla="*/ 989339 h 989339"/>
              <a:gd name="connsiteX7" fmla="*/ 0 w 6717004"/>
              <a:gd name="connsiteY7" fmla="*/ 824446 h 989339"/>
              <a:gd name="connsiteX8" fmla="*/ 0 w 6717004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7004" h="989339" fill="none" extrusionOk="0">
                <a:moveTo>
                  <a:pt x="0" y="164893"/>
                </a:moveTo>
                <a:cubicBezTo>
                  <a:pt x="-7054" y="72684"/>
                  <a:pt x="87684" y="11334"/>
                  <a:pt x="164893" y="0"/>
                </a:cubicBezTo>
                <a:cubicBezTo>
                  <a:pt x="1949052" y="130954"/>
                  <a:pt x="3613905" y="43574"/>
                  <a:pt x="6552111" y="0"/>
                </a:cubicBezTo>
                <a:cubicBezTo>
                  <a:pt x="6647664" y="6909"/>
                  <a:pt x="6721048" y="78778"/>
                  <a:pt x="6717004" y="164893"/>
                </a:cubicBezTo>
                <a:cubicBezTo>
                  <a:pt x="6660226" y="347693"/>
                  <a:pt x="6699757" y="653267"/>
                  <a:pt x="6717004" y="824446"/>
                </a:cubicBezTo>
                <a:cubicBezTo>
                  <a:pt x="6708782" y="916864"/>
                  <a:pt x="6630597" y="980657"/>
                  <a:pt x="6552111" y="989339"/>
                </a:cubicBezTo>
                <a:cubicBezTo>
                  <a:pt x="5501119" y="1144536"/>
                  <a:pt x="3137216" y="1152359"/>
                  <a:pt x="164893" y="989339"/>
                </a:cubicBezTo>
                <a:cubicBezTo>
                  <a:pt x="74321" y="982635"/>
                  <a:pt x="-9956" y="921328"/>
                  <a:pt x="0" y="824446"/>
                </a:cubicBezTo>
                <a:cubicBezTo>
                  <a:pt x="2285" y="695186"/>
                  <a:pt x="-19969" y="476382"/>
                  <a:pt x="0" y="164893"/>
                </a:cubicBezTo>
                <a:close/>
              </a:path>
              <a:path w="6717004" h="989339" stroke="0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928729" y="132882"/>
                  <a:pt x="5502019" y="-84951"/>
                  <a:pt x="6552111" y="0"/>
                </a:cubicBezTo>
                <a:cubicBezTo>
                  <a:pt x="6634538" y="8438"/>
                  <a:pt x="6714384" y="88304"/>
                  <a:pt x="6717004" y="164893"/>
                </a:cubicBezTo>
                <a:cubicBezTo>
                  <a:pt x="6771309" y="457259"/>
                  <a:pt x="6743046" y="691398"/>
                  <a:pt x="6717004" y="824446"/>
                </a:cubicBezTo>
                <a:cubicBezTo>
                  <a:pt x="6731815" y="917271"/>
                  <a:pt x="6649040" y="977277"/>
                  <a:pt x="6552111" y="989339"/>
                </a:cubicBezTo>
                <a:cubicBezTo>
                  <a:pt x="4967209" y="1076978"/>
                  <a:pt x="1858688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ٱلْمَرْكَزُ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يَلْعَبُ فيه أَنَسٌ في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ٱلْفَريقِ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8" name="Rectangle à coins arrondis 8">
            <a:extLst>
              <a:ext uri="{FF2B5EF4-FFF2-40B4-BE49-F238E27FC236}">
                <a16:creationId xmlns:a16="http://schemas.microsoft.com/office/drawing/2014/main" id="{EF012C3C-1837-5C4B-014D-5578130CC049}"/>
              </a:ext>
            </a:extLst>
          </p:cNvPr>
          <p:cNvSpPr/>
          <p:nvPr/>
        </p:nvSpPr>
        <p:spPr>
          <a:xfrm>
            <a:off x="1948398" y="4256302"/>
            <a:ext cx="5247205" cy="989339"/>
          </a:xfrm>
          <a:custGeom>
            <a:avLst/>
            <a:gdLst>
              <a:gd name="connsiteX0" fmla="*/ 0 w 5247205"/>
              <a:gd name="connsiteY0" fmla="*/ 164893 h 989339"/>
              <a:gd name="connsiteX1" fmla="*/ 164893 w 5247205"/>
              <a:gd name="connsiteY1" fmla="*/ 0 h 989339"/>
              <a:gd name="connsiteX2" fmla="*/ 5082312 w 5247205"/>
              <a:gd name="connsiteY2" fmla="*/ 0 h 989339"/>
              <a:gd name="connsiteX3" fmla="*/ 5247205 w 5247205"/>
              <a:gd name="connsiteY3" fmla="*/ 164893 h 989339"/>
              <a:gd name="connsiteX4" fmla="*/ 5247205 w 5247205"/>
              <a:gd name="connsiteY4" fmla="*/ 824446 h 989339"/>
              <a:gd name="connsiteX5" fmla="*/ 5082312 w 5247205"/>
              <a:gd name="connsiteY5" fmla="*/ 989339 h 989339"/>
              <a:gd name="connsiteX6" fmla="*/ 164893 w 5247205"/>
              <a:gd name="connsiteY6" fmla="*/ 989339 h 989339"/>
              <a:gd name="connsiteX7" fmla="*/ 0 w 5247205"/>
              <a:gd name="connsiteY7" fmla="*/ 824446 h 989339"/>
              <a:gd name="connsiteX8" fmla="*/ 0 w 5247205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7205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287689" y="132882"/>
                  <a:pt x="3229233" y="-84951"/>
                  <a:pt x="5082312" y="0"/>
                </a:cubicBezTo>
                <a:cubicBezTo>
                  <a:pt x="5164739" y="8438"/>
                  <a:pt x="5244585" y="88304"/>
                  <a:pt x="5247205" y="164893"/>
                </a:cubicBezTo>
                <a:cubicBezTo>
                  <a:pt x="5301510" y="457259"/>
                  <a:pt x="5273247" y="691398"/>
                  <a:pt x="5247205" y="824446"/>
                </a:cubicBezTo>
                <a:cubicBezTo>
                  <a:pt x="5262016" y="917271"/>
                  <a:pt x="5179241" y="977277"/>
                  <a:pt x="5082312" y="989339"/>
                </a:cubicBezTo>
                <a:cubicBezTo>
                  <a:pt x="2897482" y="1076978"/>
                  <a:pt x="1149810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endParaRPr lang="a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اَلْمَرْكَزُ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يَلْعَبُ فيه أَنَسٌ في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ٱلْفَريقِ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هو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ٱلْهُجومُ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8086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D1CC7-7F66-EC24-ABAD-8752D3ADD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1CE24-D370-9745-999E-F32F524E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أجيبوا عن السؤال بشكل مقتضب.  أمامكم دقيقة 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5EB8E2-CE9C-D365-DE8B-435961151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41A2764-821D-194B-BFF3-B05D22A033F5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7" name="Google Shape;1301;p9">
            <a:extLst>
              <a:ext uri="{FF2B5EF4-FFF2-40B4-BE49-F238E27FC236}">
                <a16:creationId xmlns:a16="http://schemas.microsoft.com/office/drawing/2014/main" id="{7CB141C2-2773-5427-35A7-3A4124643F1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02;p9">
            <a:extLst>
              <a:ext uri="{FF2B5EF4-FFF2-40B4-BE49-F238E27FC236}">
                <a16:creationId xmlns:a16="http://schemas.microsoft.com/office/drawing/2014/main" id="{7960FA85-05C4-8FD4-73EC-47C05B6DA4F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id="{152D63B0-F0F4-1621-1E3F-2424883CDCB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95858220-07EA-AF6F-18E7-AC318DB187D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2E41351C-10F8-78AE-92C9-D24687BD1CD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BF9AD833-7372-9B9E-CB54-BB5FE67AA962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80DB4E4C-CF47-358D-CC55-FDAABF0710D6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E70A20F-34CD-E188-2A77-5F69496BD9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6A8E78-3D10-D7D5-EFC1-BC95226BC1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C5EBD665-3AB1-EEAD-62D5-C1929F8939E7}"/>
              </a:ext>
            </a:extLst>
          </p:cNvPr>
          <p:cNvSpPr/>
          <p:nvPr/>
        </p:nvSpPr>
        <p:spPr>
          <a:xfrm>
            <a:off x="1213498" y="2901476"/>
            <a:ext cx="6717004" cy="989339"/>
          </a:xfrm>
          <a:custGeom>
            <a:avLst/>
            <a:gdLst>
              <a:gd name="connsiteX0" fmla="*/ 0 w 6717004"/>
              <a:gd name="connsiteY0" fmla="*/ 164893 h 989339"/>
              <a:gd name="connsiteX1" fmla="*/ 164893 w 6717004"/>
              <a:gd name="connsiteY1" fmla="*/ 0 h 989339"/>
              <a:gd name="connsiteX2" fmla="*/ 6552111 w 6717004"/>
              <a:gd name="connsiteY2" fmla="*/ 0 h 989339"/>
              <a:gd name="connsiteX3" fmla="*/ 6717004 w 6717004"/>
              <a:gd name="connsiteY3" fmla="*/ 164893 h 989339"/>
              <a:gd name="connsiteX4" fmla="*/ 6717004 w 6717004"/>
              <a:gd name="connsiteY4" fmla="*/ 824446 h 989339"/>
              <a:gd name="connsiteX5" fmla="*/ 6552111 w 6717004"/>
              <a:gd name="connsiteY5" fmla="*/ 989339 h 989339"/>
              <a:gd name="connsiteX6" fmla="*/ 164893 w 6717004"/>
              <a:gd name="connsiteY6" fmla="*/ 989339 h 989339"/>
              <a:gd name="connsiteX7" fmla="*/ 0 w 6717004"/>
              <a:gd name="connsiteY7" fmla="*/ 824446 h 989339"/>
              <a:gd name="connsiteX8" fmla="*/ 0 w 6717004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7004" h="989339" fill="none" extrusionOk="0">
                <a:moveTo>
                  <a:pt x="0" y="164893"/>
                </a:moveTo>
                <a:cubicBezTo>
                  <a:pt x="-7054" y="72684"/>
                  <a:pt x="87684" y="11334"/>
                  <a:pt x="164893" y="0"/>
                </a:cubicBezTo>
                <a:cubicBezTo>
                  <a:pt x="1949052" y="130954"/>
                  <a:pt x="3613905" y="43574"/>
                  <a:pt x="6552111" y="0"/>
                </a:cubicBezTo>
                <a:cubicBezTo>
                  <a:pt x="6647664" y="6909"/>
                  <a:pt x="6721048" y="78778"/>
                  <a:pt x="6717004" y="164893"/>
                </a:cubicBezTo>
                <a:cubicBezTo>
                  <a:pt x="6660226" y="347693"/>
                  <a:pt x="6699757" y="653267"/>
                  <a:pt x="6717004" y="824446"/>
                </a:cubicBezTo>
                <a:cubicBezTo>
                  <a:pt x="6708782" y="916864"/>
                  <a:pt x="6630597" y="980657"/>
                  <a:pt x="6552111" y="989339"/>
                </a:cubicBezTo>
                <a:cubicBezTo>
                  <a:pt x="5501119" y="1144536"/>
                  <a:pt x="3137216" y="1152359"/>
                  <a:pt x="164893" y="989339"/>
                </a:cubicBezTo>
                <a:cubicBezTo>
                  <a:pt x="74321" y="982635"/>
                  <a:pt x="-9956" y="921328"/>
                  <a:pt x="0" y="824446"/>
                </a:cubicBezTo>
                <a:cubicBezTo>
                  <a:pt x="2285" y="695186"/>
                  <a:pt x="-19969" y="476382"/>
                  <a:pt x="0" y="164893"/>
                </a:cubicBezTo>
                <a:close/>
              </a:path>
              <a:path w="6717004" h="989339" stroke="0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928729" y="132882"/>
                  <a:pt x="5502019" y="-84951"/>
                  <a:pt x="6552111" y="0"/>
                </a:cubicBezTo>
                <a:cubicBezTo>
                  <a:pt x="6634538" y="8438"/>
                  <a:pt x="6714384" y="88304"/>
                  <a:pt x="6717004" y="164893"/>
                </a:cubicBezTo>
                <a:cubicBezTo>
                  <a:pt x="6771309" y="457259"/>
                  <a:pt x="6743046" y="691398"/>
                  <a:pt x="6717004" y="824446"/>
                </a:cubicBezTo>
                <a:cubicBezTo>
                  <a:pt x="6731815" y="917271"/>
                  <a:pt x="6649040" y="977277"/>
                  <a:pt x="6552111" y="989339"/>
                </a:cubicBezTo>
                <a:cubicBezTo>
                  <a:pt x="4967209" y="1076978"/>
                  <a:pt x="1858688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شَعَرَ أَنَسٌ</a:t>
            </a:r>
            <a:r>
              <a:rPr kumimoji="0" lang="f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بِٱلْأسى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79066228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01996-F4F2-7BC2-AACD-A907E37C2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C05D6B3-3EFD-11C2-7852-EC07C22126DA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00238F7-12DB-0BE1-F011-B41417BE5899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2CA0FE-ABFB-B32E-95C5-75C144BB1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552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8A7871F-3B92-157D-7657-74292EAACF0C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20" name="Google Shape;1301;p9">
            <a:extLst>
              <a:ext uri="{FF2B5EF4-FFF2-40B4-BE49-F238E27FC236}">
                <a16:creationId xmlns:a16="http://schemas.microsoft.com/office/drawing/2014/main" id="{E1735974-F6C3-5267-71AE-53C9DD5D967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02;p9">
            <a:extLst>
              <a:ext uri="{FF2B5EF4-FFF2-40B4-BE49-F238E27FC236}">
                <a16:creationId xmlns:a16="http://schemas.microsoft.com/office/drawing/2014/main" id="{6BB78317-65FD-FB62-2D30-B66F7217B60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303;p9">
            <a:extLst>
              <a:ext uri="{FF2B5EF4-FFF2-40B4-BE49-F238E27FC236}">
                <a16:creationId xmlns:a16="http://schemas.microsoft.com/office/drawing/2014/main" id="{EC78A81E-56BE-3B1D-E6B8-54B77F228DF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1304;p9">
            <a:extLst>
              <a:ext uri="{FF2B5EF4-FFF2-40B4-BE49-F238E27FC236}">
                <a16:creationId xmlns:a16="http://schemas.microsoft.com/office/drawing/2014/main" id="{C5CD0F32-67E3-8834-515D-0C3C19739CB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4" name="Google Shape;1305;p9">
            <a:extLst>
              <a:ext uri="{FF2B5EF4-FFF2-40B4-BE49-F238E27FC236}">
                <a16:creationId xmlns:a16="http://schemas.microsoft.com/office/drawing/2014/main" id="{AF15EAB7-502A-3F28-F0EA-3A916D1FFB4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1306;p9">
            <a:extLst>
              <a:ext uri="{FF2B5EF4-FFF2-40B4-BE49-F238E27FC236}">
                <a16:creationId xmlns:a16="http://schemas.microsoft.com/office/drawing/2014/main" id="{74C5C0AF-A0A6-C1B4-D231-3BFB61377D0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6" name="Google Shape;1307;p9">
            <a:extLst>
              <a:ext uri="{FF2B5EF4-FFF2-40B4-BE49-F238E27FC236}">
                <a16:creationId xmlns:a16="http://schemas.microsoft.com/office/drawing/2014/main" id="{3260E956-8C3F-E56B-0329-F8387D83D190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76F551F-2493-4C39-2BB5-8D5921A98E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30">
            <a:extLst>
              <a:ext uri="{FF2B5EF4-FFF2-40B4-BE49-F238E27FC236}">
                <a16:creationId xmlns:a16="http://schemas.microsoft.com/office/drawing/2014/main" id="{C2517149-DCA5-538C-7C71-4FBC3CB1BF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9B4E374-E9E5-4BAA-39C1-3DC37B3A5285}"/>
              </a:ext>
            </a:extLst>
          </p:cNvPr>
          <p:cNvSpPr txBox="1"/>
          <p:nvPr/>
        </p:nvSpPr>
        <p:spPr>
          <a:xfrm>
            <a:off x="1595092" y="810399"/>
            <a:ext cx="5829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الجواب التام؟  من يشرح كيف وجد الجواب؟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" name="Rectangle à coins arrondis 8">
            <a:extLst>
              <a:ext uri="{FF2B5EF4-FFF2-40B4-BE49-F238E27FC236}">
                <a16:creationId xmlns:a16="http://schemas.microsoft.com/office/drawing/2014/main" id="{3F73483D-6D86-1B4A-C4C1-ADA3DEA5B689}"/>
              </a:ext>
            </a:extLst>
          </p:cNvPr>
          <p:cNvSpPr/>
          <p:nvPr/>
        </p:nvSpPr>
        <p:spPr>
          <a:xfrm>
            <a:off x="1948398" y="4256302"/>
            <a:ext cx="5247205" cy="1800034"/>
          </a:xfrm>
          <a:custGeom>
            <a:avLst/>
            <a:gdLst>
              <a:gd name="connsiteX0" fmla="*/ 0 w 5247205"/>
              <a:gd name="connsiteY0" fmla="*/ 300012 h 1800034"/>
              <a:gd name="connsiteX1" fmla="*/ 300012 w 5247205"/>
              <a:gd name="connsiteY1" fmla="*/ 0 h 1800034"/>
              <a:gd name="connsiteX2" fmla="*/ 4947193 w 5247205"/>
              <a:gd name="connsiteY2" fmla="*/ 0 h 1800034"/>
              <a:gd name="connsiteX3" fmla="*/ 5247205 w 5247205"/>
              <a:gd name="connsiteY3" fmla="*/ 300012 h 1800034"/>
              <a:gd name="connsiteX4" fmla="*/ 5247205 w 5247205"/>
              <a:gd name="connsiteY4" fmla="*/ 1500022 h 1800034"/>
              <a:gd name="connsiteX5" fmla="*/ 4947193 w 5247205"/>
              <a:gd name="connsiteY5" fmla="*/ 1800034 h 1800034"/>
              <a:gd name="connsiteX6" fmla="*/ 300012 w 5247205"/>
              <a:gd name="connsiteY6" fmla="*/ 1800034 h 1800034"/>
              <a:gd name="connsiteX7" fmla="*/ 0 w 5247205"/>
              <a:gd name="connsiteY7" fmla="*/ 1500022 h 1800034"/>
              <a:gd name="connsiteX8" fmla="*/ 0 w 5247205"/>
              <a:gd name="connsiteY8" fmla="*/ 300012 h 180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7205" h="1800034" extrusionOk="0">
                <a:moveTo>
                  <a:pt x="0" y="300012"/>
                </a:moveTo>
                <a:cubicBezTo>
                  <a:pt x="-26160" y="118184"/>
                  <a:pt x="127867" y="2422"/>
                  <a:pt x="300012" y="0"/>
                </a:cubicBezTo>
                <a:cubicBezTo>
                  <a:pt x="2013782" y="132882"/>
                  <a:pt x="4366024" y="-84951"/>
                  <a:pt x="4947193" y="0"/>
                </a:cubicBezTo>
                <a:cubicBezTo>
                  <a:pt x="5101943" y="10686"/>
                  <a:pt x="5242033" y="162909"/>
                  <a:pt x="5247205" y="300012"/>
                </a:cubicBezTo>
                <a:cubicBezTo>
                  <a:pt x="5249481" y="888064"/>
                  <a:pt x="5234196" y="971457"/>
                  <a:pt x="5247205" y="1500022"/>
                </a:cubicBezTo>
                <a:cubicBezTo>
                  <a:pt x="5260554" y="1667298"/>
                  <a:pt x="5120104" y="1785178"/>
                  <a:pt x="4947193" y="1800034"/>
                </a:cubicBezTo>
                <a:cubicBezTo>
                  <a:pt x="3453165" y="1887673"/>
                  <a:pt x="920878" y="1727355"/>
                  <a:pt x="300012" y="1800034"/>
                </a:cubicBezTo>
                <a:cubicBezTo>
                  <a:pt x="133580" y="1792979"/>
                  <a:pt x="-12643" y="1683284"/>
                  <a:pt x="0" y="1500022"/>
                </a:cubicBezTo>
                <a:cubicBezTo>
                  <a:pt x="-50057" y="1270383"/>
                  <a:pt x="-58958" y="817827"/>
                  <a:pt x="0" y="300012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شَعَرَ أَنَسٌ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بِٱلْأسى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لِأَنَّهُ ضَنَّ أَنَّ </a:t>
            </a:r>
            <a:r>
              <a:rPr lang="ar-MA" sz="44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إِيّاداً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لَنْ يُسامِحَهُ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4" name="Rectangle à coins arrondis 8">
            <a:extLst>
              <a:ext uri="{FF2B5EF4-FFF2-40B4-BE49-F238E27FC236}">
                <a16:creationId xmlns:a16="http://schemas.microsoft.com/office/drawing/2014/main" id="{B1F43E07-7E6F-FC0B-37B0-56A65D2FFC64}"/>
              </a:ext>
            </a:extLst>
          </p:cNvPr>
          <p:cNvSpPr/>
          <p:nvPr/>
        </p:nvSpPr>
        <p:spPr>
          <a:xfrm>
            <a:off x="1213498" y="2901476"/>
            <a:ext cx="6717004" cy="989339"/>
          </a:xfrm>
          <a:custGeom>
            <a:avLst/>
            <a:gdLst>
              <a:gd name="connsiteX0" fmla="*/ 0 w 6717004"/>
              <a:gd name="connsiteY0" fmla="*/ 164893 h 989339"/>
              <a:gd name="connsiteX1" fmla="*/ 164893 w 6717004"/>
              <a:gd name="connsiteY1" fmla="*/ 0 h 989339"/>
              <a:gd name="connsiteX2" fmla="*/ 6552111 w 6717004"/>
              <a:gd name="connsiteY2" fmla="*/ 0 h 989339"/>
              <a:gd name="connsiteX3" fmla="*/ 6717004 w 6717004"/>
              <a:gd name="connsiteY3" fmla="*/ 164893 h 989339"/>
              <a:gd name="connsiteX4" fmla="*/ 6717004 w 6717004"/>
              <a:gd name="connsiteY4" fmla="*/ 824446 h 989339"/>
              <a:gd name="connsiteX5" fmla="*/ 6552111 w 6717004"/>
              <a:gd name="connsiteY5" fmla="*/ 989339 h 989339"/>
              <a:gd name="connsiteX6" fmla="*/ 164893 w 6717004"/>
              <a:gd name="connsiteY6" fmla="*/ 989339 h 989339"/>
              <a:gd name="connsiteX7" fmla="*/ 0 w 6717004"/>
              <a:gd name="connsiteY7" fmla="*/ 824446 h 989339"/>
              <a:gd name="connsiteX8" fmla="*/ 0 w 6717004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7004" h="989339" fill="none" extrusionOk="0">
                <a:moveTo>
                  <a:pt x="0" y="164893"/>
                </a:moveTo>
                <a:cubicBezTo>
                  <a:pt x="-7054" y="72684"/>
                  <a:pt x="87684" y="11334"/>
                  <a:pt x="164893" y="0"/>
                </a:cubicBezTo>
                <a:cubicBezTo>
                  <a:pt x="1949052" y="130954"/>
                  <a:pt x="3613905" y="43574"/>
                  <a:pt x="6552111" y="0"/>
                </a:cubicBezTo>
                <a:cubicBezTo>
                  <a:pt x="6647664" y="6909"/>
                  <a:pt x="6721048" y="78778"/>
                  <a:pt x="6717004" y="164893"/>
                </a:cubicBezTo>
                <a:cubicBezTo>
                  <a:pt x="6660226" y="347693"/>
                  <a:pt x="6699757" y="653267"/>
                  <a:pt x="6717004" y="824446"/>
                </a:cubicBezTo>
                <a:cubicBezTo>
                  <a:pt x="6708782" y="916864"/>
                  <a:pt x="6630597" y="980657"/>
                  <a:pt x="6552111" y="989339"/>
                </a:cubicBezTo>
                <a:cubicBezTo>
                  <a:pt x="5501119" y="1144536"/>
                  <a:pt x="3137216" y="1152359"/>
                  <a:pt x="164893" y="989339"/>
                </a:cubicBezTo>
                <a:cubicBezTo>
                  <a:pt x="74321" y="982635"/>
                  <a:pt x="-9956" y="921328"/>
                  <a:pt x="0" y="824446"/>
                </a:cubicBezTo>
                <a:cubicBezTo>
                  <a:pt x="2285" y="695186"/>
                  <a:pt x="-19969" y="476382"/>
                  <a:pt x="0" y="164893"/>
                </a:cubicBezTo>
                <a:close/>
              </a:path>
              <a:path w="6717004" h="989339" stroke="0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2928729" y="132882"/>
                  <a:pt x="5502019" y="-84951"/>
                  <a:pt x="6552111" y="0"/>
                </a:cubicBezTo>
                <a:cubicBezTo>
                  <a:pt x="6634538" y="8438"/>
                  <a:pt x="6714384" y="88304"/>
                  <a:pt x="6717004" y="164893"/>
                </a:cubicBezTo>
                <a:cubicBezTo>
                  <a:pt x="6771309" y="457259"/>
                  <a:pt x="6743046" y="691398"/>
                  <a:pt x="6717004" y="824446"/>
                </a:cubicBezTo>
                <a:cubicBezTo>
                  <a:pt x="6731815" y="917271"/>
                  <a:pt x="6649040" y="977277"/>
                  <a:pt x="6552111" y="989339"/>
                </a:cubicBezTo>
                <a:cubicBezTo>
                  <a:pt x="4967209" y="1076978"/>
                  <a:pt x="1858688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شَعَرَ أَنَسٌ</a:t>
            </a:r>
            <a:r>
              <a:rPr kumimoji="0" lang="f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بِٱلْأسى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664198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8AEAD-7BAC-7144-E8B1-7BFFB9813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A83EF1-6FB7-BB01-2659-27F601DA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صرف و تحويل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C703976B-0AD6-0729-D04F-D3F6974D7D17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الصرف و التحويل: الاسم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C8708B4-A08D-8013-A1CE-FACC14257C25}"/>
              </a:ext>
            </a:extLst>
          </p:cNvPr>
          <p:cNvSpPr/>
          <p:nvPr/>
        </p:nvSpPr>
        <p:spPr>
          <a:xfrm>
            <a:off x="5711232" y="166391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Microsoft Uighur" panose="02000000000000000000" pitchFamily="2" charset="-78"/>
              </a:rPr>
              <a:t>3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9ACC5CBC-F621-7F84-8787-63700E211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76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7EB648-858D-D44A-A8F0-8BA7E36C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درس اليوم ستتعلمون كيف تميزون الاسم وأحواله .  من يذكرنا بأقسام الكلمة؟ 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BD64C1-C371-3AEC-1269-A968D1EB4AB9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C2390D-07FC-41B6-B6B3-2ABEE43AF8F9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18" name="Google Shape;1302;p9">
            <a:extLst>
              <a:ext uri="{FF2B5EF4-FFF2-40B4-BE49-F238E27FC236}">
                <a16:creationId xmlns:a16="http://schemas.microsoft.com/office/drawing/2014/main" id="{5EB32702-F1BD-1139-5895-E8FFB8CC65F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303;p9">
            <a:extLst>
              <a:ext uri="{FF2B5EF4-FFF2-40B4-BE49-F238E27FC236}">
                <a16:creationId xmlns:a16="http://schemas.microsoft.com/office/drawing/2014/main" id="{BD7822F8-E70E-35F7-98E0-F675FEA9F62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1304;p9">
            <a:extLst>
              <a:ext uri="{FF2B5EF4-FFF2-40B4-BE49-F238E27FC236}">
                <a16:creationId xmlns:a16="http://schemas.microsoft.com/office/drawing/2014/main" id="{D92262F8-919C-E15D-DB9D-CBC85D5450B6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1" name="Google Shape;1305;p9">
            <a:extLst>
              <a:ext uri="{FF2B5EF4-FFF2-40B4-BE49-F238E27FC236}">
                <a16:creationId xmlns:a16="http://schemas.microsoft.com/office/drawing/2014/main" id="{0524B5F5-2FA1-62BD-05E6-9A44FA032F6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1306;p9">
            <a:extLst>
              <a:ext uri="{FF2B5EF4-FFF2-40B4-BE49-F238E27FC236}">
                <a16:creationId xmlns:a16="http://schemas.microsoft.com/office/drawing/2014/main" id="{52444ED5-398F-1F90-A40B-002EF518351B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id="{E2B4B6AF-B264-E354-4E45-A5B77EF8BB3E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3808CAA-212F-401D-1003-AAA60D5B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Google Shape;1300;p9">
            <a:extLst>
              <a:ext uri="{FF2B5EF4-FFF2-40B4-BE49-F238E27FC236}">
                <a16:creationId xmlns:a16="http://schemas.microsoft.com/office/drawing/2014/main" id="{8B37BEAB-1A5D-B89B-18D5-2227804B30B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01;p9">
            <a:extLst>
              <a:ext uri="{FF2B5EF4-FFF2-40B4-BE49-F238E27FC236}">
                <a16:creationId xmlns:a16="http://schemas.microsoft.com/office/drawing/2014/main" id="{DBA4666F-6B18-46F3-FDD9-D84B4E3BA4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5127C098-96A4-457A-D619-4D1EBE043F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17">
            <a:extLst>
              <a:ext uri="{FF2B5EF4-FFF2-40B4-BE49-F238E27FC236}">
                <a16:creationId xmlns:a16="http://schemas.microsoft.com/office/drawing/2014/main" id="{CC97A266-A537-746A-2DA0-3323F291F665}"/>
              </a:ext>
            </a:extLst>
          </p:cNvPr>
          <p:cNvSpPr/>
          <p:nvPr/>
        </p:nvSpPr>
        <p:spPr>
          <a:xfrm>
            <a:off x="625961" y="1950079"/>
            <a:ext cx="7892079" cy="644718"/>
          </a:xfr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 rtl="1"/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تَنْقَسِمُ ٱلْكَلِمَةُ في ٱللُّغَةِ ٱلْعَرَبِيَّةِ إلى :</a:t>
            </a:r>
            <a:endParaRPr lang="fr-MA" sz="44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22">
            <a:extLst>
              <a:ext uri="{FF2B5EF4-FFF2-40B4-BE49-F238E27FC236}">
                <a16:creationId xmlns:a16="http://schemas.microsoft.com/office/drawing/2014/main" id="{25744CAD-BCA4-1651-1955-C32B0BF8F982}"/>
              </a:ext>
            </a:extLst>
          </p:cNvPr>
          <p:cNvSpPr txBox="1"/>
          <p:nvPr/>
        </p:nvSpPr>
        <p:spPr>
          <a:xfrm>
            <a:off x="6245238" y="3627392"/>
            <a:ext cx="1903014" cy="99542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44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اِسْمٍ</a:t>
            </a:r>
            <a:endParaRPr lang="fr-MA" dirty="0"/>
          </a:p>
        </p:txBody>
      </p:sp>
      <p:sp>
        <p:nvSpPr>
          <p:cNvPr id="11" name="ZoneTexte 23">
            <a:extLst>
              <a:ext uri="{FF2B5EF4-FFF2-40B4-BE49-F238E27FC236}">
                <a16:creationId xmlns:a16="http://schemas.microsoft.com/office/drawing/2014/main" id="{1AEC1CC0-F854-A72E-515F-8E85B3F56B49}"/>
              </a:ext>
            </a:extLst>
          </p:cNvPr>
          <p:cNvSpPr txBox="1"/>
          <p:nvPr/>
        </p:nvSpPr>
        <p:spPr>
          <a:xfrm>
            <a:off x="3696552" y="3627393"/>
            <a:ext cx="1903014" cy="99542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ar-MA" sz="4400" dirty="0">
                <a:solidFill>
                  <a:srgbClr val="C00000"/>
                </a:solidFill>
              </a:rPr>
              <a:t>فِعْلٍ</a:t>
            </a:r>
          </a:p>
        </p:txBody>
      </p:sp>
      <p:sp>
        <p:nvSpPr>
          <p:cNvPr id="14" name="ZoneTexte 24">
            <a:extLst>
              <a:ext uri="{FF2B5EF4-FFF2-40B4-BE49-F238E27FC236}">
                <a16:creationId xmlns:a16="http://schemas.microsoft.com/office/drawing/2014/main" id="{9CF54B9F-CC10-A9B7-C63C-3C3BFC5B44BE}"/>
              </a:ext>
            </a:extLst>
          </p:cNvPr>
          <p:cNvSpPr txBox="1"/>
          <p:nvPr/>
        </p:nvSpPr>
        <p:spPr>
          <a:xfrm>
            <a:off x="1147867" y="3650481"/>
            <a:ext cx="1903014" cy="99542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ar-MA" sz="4400" dirty="0">
                <a:solidFill>
                  <a:srgbClr val="C00000"/>
                </a:solidFill>
              </a:rPr>
              <a:t>حَرْفٍ</a:t>
            </a:r>
          </a:p>
        </p:txBody>
      </p:sp>
    </p:spTree>
    <p:extLst>
      <p:ext uri="{BB962C8B-B14F-4D97-AF65-F5344CB8AC3E}">
        <p14:creationId xmlns:p14="http://schemas.microsoft.com/office/powerpoint/2010/main" val="3515121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F2C2A-C6EC-F58A-8E54-41B8C23C5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AEA5E67-7DCA-4B4D-82E2-466C62F69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انتبهوا؛ الآن سنتذكر عم يدل الاسم.  الاسم كلمة تدل في معناها على :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148A22-DEC3-0EBE-D85E-D307F48CE867}"/>
              </a:ext>
            </a:extLst>
          </p:cNvPr>
          <p:cNvSpPr txBox="1"/>
          <p:nvPr/>
        </p:nvSpPr>
        <p:spPr>
          <a:xfrm>
            <a:off x="5826642" y="27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E41440-0624-46F7-6717-34188E5A38D7}"/>
              </a:ext>
            </a:extLst>
          </p:cNvPr>
          <p:cNvSpPr txBox="1"/>
          <p:nvPr/>
        </p:nvSpPr>
        <p:spPr>
          <a:xfrm>
            <a:off x="5397363" y="223284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" name="Google Shape;1302;p9">
            <a:extLst>
              <a:ext uri="{FF2B5EF4-FFF2-40B4-BE49-F238E27FC236}">
                <a16:creationId xmlns:a16="http://schemas.microsoft.com/office/drawing/2014/main" id="{8874A5D6-A488-9E20-366A-82AACF82E2F7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03;p9">
            <a:extLst>
              <a:ext uri="{FF2B5EF4-FFF2-40B4-BE49-F238E27FC236}">
                <a16:creationId xmlns:a16="http://schemas.microsoft.com/office/drawing/2014/main" id="{421B6F15-5BC4-AA28-49CB-657FEB53A4B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id="{69608416-A13A-80E5-8C3E-BAFC0C65D7B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id="{62AFB375-30AC-022B-7BEF-EF9534231CA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id="{C50FA777-757F-9CAB-3A9A-D6CFC75CC90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id="{3203EF74-8258-B25F-AE25-C8FAD2723D6D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A5614F0-ABD7-132D-08CA-991252F189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id="{756371B5-7D5C-396A-45D8-8E117504AE7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id="{819A6DB8-6DD6-C18F-92D0-DB89DF61C3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4140BCAC-AE2F-E5EC-3A58-064B6E1354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ZoneTexte 22">
            <a:extLst>
              <a:ext uri="{FF2B5EF4-FFF2-40B4-BE49-F238E27FC236}">
                <a16:creationId xmlns:a16="http://schemas.microsoft.com/office/drawing/2014/main" id="{F82B4CEC-029D-BEE4-C075-402180173FBB}"/>
              </a:ext>
            </a:extLst>
          </p:cNvPr>
          <p:cNvSpPr txBox="1"/>
          <p:nvPr/>
        </p:nvSpPr>
        <p:spPr>
          <a:xfrm>
            <a:off x="3620493" y="1531384"/>
            <a:ext cx="1903014" cy="1081980"/>
          </a:xfrm>
          <a:noFill/>
          <a:ln w="28575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 rtl="1"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اِسْمٌ</a:t>
            </a:r>
            <a:endParaRPr lang="fr-MA" dirty="0"/>
          </a:p>
        </p:txBody>
      </p:sp>
      <p:sp>
        <p:nvSpPr>
          <p:cNvPr id="10" name="Ellipse 4">
            <a:extLst>
              <a:ext uri="{FF2B5EF4-FFF2-40B4-BE49-F238E27FC236}">
                <a16:creationId xmlns:a16="http://schemas.microsoft.com/office/drawing/2014/main" id="{742A6432-380C-615D-5F0B-FB1C14F77706}"/>
              </a:ext>
            </a:extLst>
          </p:cNvPr>
          <p:cNvSpPr txBox="1"/>
          <p:nvPr/>
        </p:nvSpPr>
        <p:spPr>
          <a:xfrm>
            <a:off x="1490139" y="3175568"/>
            <a:ext cx="1080000" cy="870800"/>
          </a:xfrm>
          <a:prstGeom prst="roundRect">
            <a:avLst/>
          </a:prstGeom>
          <a:solidFill>
            <a:srgbClr val="D8EFF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44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إِنْسانٌ</a:t>
            </a:r>
            <a:endParaRPr lang="fr-FR" sz="4400" b="1" kern="12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Ellipse 4">
            <a:extLst>
              <a:ext uri="{FF2B5EF4-FFF2-40B4-BE49-F238E27FC236}">
                <a16:creationId xmlns:a16="http://schemas.microsoft.com/office/drawing/2014/main" id="{E7D25CBD-C94C-36FA-7331-2671723B9B2A}"/>
              </a:ext>
            </a:extLst>
          </p:cNvPr>
          <p:cNvSpPr txBox="1"/>
          <p:nvPr/>
        </p:nvSpPr>
        <p:spPr>
          <a:xfrm>
            <a:off x="4032000" y="3175568"/>
            <a:ext cx="1080000" cy="870800"/>
          </a:xfrm>
          <a:prstGeom prst="roundRect">
            <a:avLst/>
          </a:prstGeom>
          <a:solidFill>
            <a:srgbClr val="D8EFF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44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مَكانٌ </a:t>
            </a:r>
            <a:endParaRPr lang="fr-FR" sz="4400" b="1" kern="12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Ellipse 4">
            <a:extLst>
              <a:ext uri="{FF2B5EF4-FFF2-40B4-BE49-F238E27FC236}">
                <a16:creationId xmlns:a16="http://schemas.microsoft.com/office/drawing/2014/main" id="{58479010-62A0-22E4-F4B4-25EC3827F6BE}"/>
              </a:ext>
            </a:extLst>
          </p:cNvPr>
          <p:cNvSpPr txBox="1"/>
          <p:nvPr/>
        </p:nvSpPr>
        <p:spPr>
          <a:xfrm>
            <a:off x="6592713" y="3175568"/>
            <a:ext cx="1080000" cy="870800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جَمادٌ </a:t>
            </a:r>
            <a:endParaRPr lang="fr-FR" dirty="0"/>
          </a:p>
        </p:txBody>
      </p:sp>
      <p:sp>
        <p:nvSpPr>
          <p:cNvPr id="14" name="Ellipse 4">
            <a:extLst>
              <a:ext uri="{FF2B5EF4-FFF2-40B4-BE49-F238E27FC236}">
                <a16:creationId xmlns:a16="http://schemas.microsoft.com/office/drawing/2014/main" id="{01CF5B1E-BBAC-3FB3-F5DF-257C865A5872}"/>
              </a:ext>
            </a:extLst>
          </p:cNvPr>
          <p:cNvSpPr txBox="1"/>
          <p:nvPr/>
        </p:nvSpPr>
        <p:spPr>
          <a:xfrm>
            <a:off x="6592713" y="4334438"/>
            <a:ext cx="1080000" cy="870800"/>
          </a:xfrm>
          <a:prstGeom prst="roundRect">
            <a:avLst/>
          </a:prstGeom>
          <a:solidFill>
            <a:srgbClr val="D8EFF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40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حَيَوانٍ</a:t>
            </a:r>
            <a:endParaRPr lang="fr-FR" sz="4000" b="1" kern="12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Ellipse 4">
            <a:extLst>
              <a:ext uri="{FF2B5EF4-FFF2-40B4-BE49-F238E27FC236}">
                <a16:creationId xmlns:a16="http://schemas.microsoft.com/office/drawing/2014/main" id="{216E0DC0-181A-F064-F4B6-165E9E8753B0}"/>
              </a:ext>
            </a:extLst>
          </p:cNvPr>
          <p:cNvSpPr txBox="1"/>
          <p:nvPr/>
        </p:nvSpPr>
        <p:spPr>
          <a:xfrm>
            <a:off x="4032000" y="4334438"/>
            <a:ext cx="1080000" cy="870800"/>
          </a:xfrm>
          <a:prstGeom prst="roundRect">
            <a:avLst/>
          </a:prstGeom>
          <a:solidFill>
            <a:srgbClr val="D8EFF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40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نَباتٌ </a:t>
            </a:r>
            <a:endParaRPr lang="fr-FR" sz="4000" b="1" kern="12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Ellipse 4">
            <a:extLst>
              <a:ext uri="{FF2B5EF4-FFF2-40B4-BE49-F238E27FC236}">
                <a16:creationId xmlns:a16="http://schemas.microsoft.com/office/drawing/2014/main" id="{743DD02D-070F-E6CA-2C7C-647BBDAD1E3D}"/>
              </a:ext>
            </a:extLst>
          </p:cNvPr>
          <p:cNvSpPr txBox="1"/>
          <p:nvPr/>
        </p:nvSpPr>
        <p:spPr>
          <a:xfrm>
            <a:off x="1490139" y="4334438"/>
            <a:ext cx="1080000" cy="870800"/>
          </a:xfrm>
          <a:prstGeom prst="roundRect">
            <a:avLst/>
          </a:prstGeom>
          <a:solidFill>
            <a:srgbClr val="D8EFF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40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شُعورٌ </a:t>
            </a:r>
            <a:endParaRPr lang="fr-FR" sz="4000" b="1" kern="12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Ellipse 4">
            <a:extLst>
              <a:ext uri="{FF2B5EF4-FFF2-40B4-BE49-F238E27FC236}">
                <a16:creationId xmlns:a16="http://schemas.microsoft.com/office/drawing/2014/main" id="{4A1F11F8-5703-BCF3-A136-AFF1E3B6EC54}"/>
              </a:ext>
            </a:extLst>
          </p:cNvPr>
          <p:cNvSpPr txBox="1"/>
          <p:nvPr/>
        </p:nvSpPr>
        <p:spPr>
          <a:xfrm>
            <a:off x="5379007" y="5492059"/>
            <a:ext cx="1080000" cy="870800"/>
          </a:xfrm>
          <a:prstGeom prst="roundRect">
            <a:avLst/>
          </a:prstGeom>
          <a:solidFill>
            <a:srgbClr val="D8EFF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40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صِفَةٌ </a:t>
            </a:r>
            <a:endParaRPr lang="fr-FR" sz="4000" b="1" kern="12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Ellipse 4">
            <a:extLst>
              <a:ext uri="{FF2B5EF4-FFF2-40B4-BE49-F238E27FC236}">
                <a16:creationId xmlns:a16="http://schemas.microsoft.com/office/drawing/2014/main" id="{E57216AD-BA7C-B7B7-56DF-A2C46FBB2A81}"/>
              </a:ext>
            </a:extLst>
          </p:cNvPr>
          <p:cNvSpPr txBox="1"/>
          <p:nvPr/>
        </p:nvSpPr>
        <p:spPr>
          <a:xfrm>
            <a:off x="2810420" y="5492059"/>
            <a:ext cx="1080000" cy="870800"/>
          </a:xfrm>
          <a:prstGeom prst="roundRect">
            <a:avLst/>
          </a:prstGeom>
          <a:solidFill>
            <a:srgbClr val="D8EFF4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MA" sz="40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 </a:t>
            </a:r>
            <a:endParaRPr lang="fr-FR" sz="4000" b="1" kern="12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5214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6" grpId="0" animBg="1"/>
      <p:bldP spid="24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DBB8C-4597-6583-7BAE-393271F6F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FBAC4-4A83-FB42-A4B4-1ACEDDF8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685800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علامات الاسم: قبول التنوين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 دخول" الـ".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يقرأ؟ 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151CAB-999B-35A3-4037-4FE9C85A2E8B}"/>
              </a:ext>
            </a:extLst>
          </p:cNvPr>
          <p:cNvSpPr txBox="1"/>
          <p:nvPr/>
        </p:nvSpPr>
        <p:spPr>
          <a:xfrm>
            <a:off x="5332604" y="2388947"/>
            <a:ext cx="1234367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فَنٌّ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شَجَرَةٌ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نَمِرٌ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قَلَماً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12461D-EBB5-1C0C-2303-9D77040CE16E}"/>
              </a:ext>
            </a:extLst>
          </p:cNvPr>
          <p:cNvSpPr txBox="1"/>
          <p:nvPr/>
        </p:nvSpPr>
        <p:spPr>
          <a:xfrm>
            <a:off x="1969799" y="2388947"/>
            <a:ext cx="1802104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فَنُّ</a:t>
            </a:r>
          </a:p>
          <a:p>
            <a:pPr lvl="0" algn="r" defTabSz="914400" rtl="1">
              <a:spcAft>
                <a:spcPts val="600"/>
              </a:spcAft>
              <a:defRPr/>
            </a:pPr>
            <a:r>
              <a:rPr lang="ar-MA" sz="4400" b="1" kern="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شَّجَرَةُ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ـنَّمِرُ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قَلَمَ</a:t>
            </a: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E9E1DFAC-534E-4009-18B0-CC70C09D4088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id="{D1CFBC25-C5A3-D672-BD6A-D477960C5B2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Google Shape;1304;p9">
            <a:extLst>
              <a:ext uri="{FF2B5EF4-FFF2-40B4-BE49-F238E27FC236}">
                <a16:creationId xmlns:a16="http://schemas.microsoft.com/office/drawing/2014/main" id="{1C5539F2-7656-5232-248D-6DEF9BB89A5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5" name="Google Shape;1305;p9">
            <a:extLst>
              <a:ext uri="{FF2B5EF4-FFF2-40B4-BE49-F238E27FC236}">
                <a16:creationId xmlns:a16="http://schemas.microsoft.com/office/drawing/2014/main" id="{030156ED-2DAC-46E3-A31A-140CE87130D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1306;p9">
            <a:extLst>
              <a:ext uri="{FF2B5EF4-FFF2-40B4-BE49-F238E27FC236}">
                <a16:creationId xmlns:a16="http://schemas.microsoft.com/office/drawing/2014/main" id="{071D0103-BA87-6A21-2AE0-BDB1B2660D9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7" name="Google Shape;1307;p9">
            <a:extLst>
              <a:ext uri="{FF2B5EF4-FFF2-40B4-BE49-F238E27FC236}">
                <a16:creationId xmlns:a16="http://schemas.microsoft.com/office/drawing/2014/main" id="{3001972A-0A48-9CB5-4FB6-AC1EBD008EF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129CB4A-A0BD-D894-C424-ECA47A2D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Google Shape;1300;p9">
            <a:extLst>
              <a:ext uri="{FF2B5EF4-FFF2-40B4-BE49-F238E27FC236}">
                <a16:creationId xmlns:a16="http://schemas.microsoft.com/office/drawing/2014/main" id="{9D1234A6-6926-98C3-5BA9-B61CC44CE3E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301;p9">
            <a:extLst>
              <a:ext uri="{FF2B5EF4-FFF2-40B4-BE49-F238E27FC236}">
                <a16:creationId xmlns:a16="http://schemas.microsoft.com/office/drawing/2014/main" id="{1E8C521D-228D-5D51-B9EB-050CE878590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Espace réservé pour une image  33">
            <a:extLst>
              <a:ext uri="{FF2B5EF4-FFF2-40B4-BE49-F238E27FC236}">
                <a16:creationId xmlns:a16="http://schemas.microsoft.com/office/drawing/2014/main" id="{80FF15B9-C470-8D21-4FFB-C03DF4C2CD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1D1E4E-3708-DCE7-9F55-347C932816BF}"/>
              </a:ext>
            </a:extLst>
          </p:cNvPr>
          <p:cNvSpPr txBox="1"/>
          <p:nvPr/>
        </p:nvSpPr>
        <p:spPr>
          <a:xfrm>
            <a:off x="2584349" y="2388947"/>
            <a:ext cx="1234368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rtl="1">
              <a:spcAft>
                <a:spcPts val="600"/>
              </a:spcAft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اَلْـ</a:t>
            </a:r>
          </a:p>
          <a:p>
            <a:pPr lvl="0" algn="r" defTabSz="914400" rtl="1">
              <a:spcAft>
                <a:spcPts val="600"/>
              </a:spcAft>
              <a:defRPr/>
            </a:pP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اَلـ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lvl="0" algn="r" defTabSz="914400" rtl="1">
              <a:spcAft>
                <a:spcPts val="600"/>
              </a:spcAft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اَلـ</a:t>
            </a:r>
          </a:p>
          <a:p>
            <a:pPr lvl="0" algn="r" defTabSz="914400" rtl="1">
              <a:spcAft>
                <a:spcPts val="600"/>
              </a:spcAft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اَلْـ</a:t>
            </a:r>
          </a:p>
        </p:txBody>
      </p:sp>
    </p:spTree>
    <p:extLst>
      <p:ext uri="{BB962C8B-B14F-4D97-AF65-F5344CB8AC3E}">
        <p14:creationId xmlns:p14="http://schemas.microsoft.com/office/powerpoint/2010/main" val="1831946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95BCF-1299-F43F-BC40-83EEDAE38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25B94-7C05-124D-AC3A-922E66563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على ماذا يدل الاسم وبماذا نميزه.  من يقرأ؟ </a:t>
            </a:r>
            <a:endParaRPr lang="fr-FR" sz="2400" dirty="0"/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ECA3457B-5B11-E18F-5CEE-C959A5AEC34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id="{445BBE13-4561-4932-38F9-70BF8F84720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:a16="http://schemas.microsoft.com/office/drawing/2014/main" id="{D18BFD1E-99EB-DE21-0BAF-F7640AEAB37C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0" name="Google Shape;1305;p9">
            <a:extLst>
              <a:ext uri="{FF2B5EF4-FFF2-40B4-BE49-F238E27FC236}">
                <a16:creationId xmlns:a16="http://schemas.microsoft.com/office/drawing/2014/main" id="{D918D969-268B-8F2C-8030-0131FD3ABEE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:a16="http://schemas.microsoft.com/office/drawing/2014/main" id="{A60AA0DF-7F35-5040-8BFD-2AA714BB5AB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id="{964C4E4C-1BE3-2D0D-03B3-EBF4A665DB0F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5EA4BD6-CE17-FEFC-C7C7-2D2AD248D1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Google Shape;1300;p9">
            <a:extLst>
              <a:ext uri="{FF2B5EF4-FFF2-40B4-BE49-F238E27FC236}">
                <a16:creationId xmlns:a16="http://schemas.microsoft.com/office/drawing/2014/main" id="{C8ED5D92-F3BE-6888-FB33-BB2BFA1DBFF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301;p9">
            <a:extLst>
              <a:ext uri="{FF2B5EF4-FFF2-40B4-BE49-F238E27FC236}">
                <a16:creationId xmlns:a16="http://schemas.microsoft.com/office/drawing/2014/main" id="{0B04DC13-EC99-DC4C-57C1-56A8E74B04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A1052036-0159-1015-F4E2-B97404A01C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5287" cy="835287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8387A9B5-3EBE-EC25-341A-E400255D1D1B}"/>
              </a:ext>
            </a:extLst>
          </p:cNvPr>
          <p:cNvGrpSpPr/>
          <p:nvPr/>
        </p:nvGrpSpPr>
        <p:grpSpPr>
          <a:xfrm>
            <a:off x="1014927" y="1459309"/>
            <a:ext cx="6610648" cy="5042737"/>
            <a:chOff x="960476" y="1437056"/>
            <a:chExt cx="6610648" cy="504273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83907FB-0A4C-2877-4D82-9B39D7D46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476" y="1437056"/>
              <a:ext cx="6610648" cy="5042737"/>
            </a:xfrm>
            <a:prstGeom prst="rect">
              <a:avLst/>
            </a:prstGeom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87C6DFE1-0D00-7033-DD91-20568662D1FD}"/>
                </a:ext>
              </a:extLst>
            </p:cNvPr>
            <p:cNvSpPr/>
            <p:nvPr/>
          </p:nvSpPr>
          <p:spPr>
            <a:xfrm>
              <a:off x="1471733" y="3672015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اَلْاِسْمُ كَلِمَةٌ تَدُلُّ في مَعْناها عَلى إِنْسانٍ أَوْ حَيَوانٍ أَوْ نَباتٍ أَوْ جَمادٍ  أَوْ مَكانٍ أَوْ شَعورٍ أَوْ صِفَةٍ أَوْ...</a:t>
              </a:r>
            </a:p>
          </p:txBody>
        </p:sp>
        <p:pic>
          <p:nvPicPr>
            <p:cNvPr id="14" name="Google Shape;1854;p63">
              <a:extLst>
                <a:ext uri="{FF2B5EF4-FFF2-40B4-BE49-F238E27FC236}">
                  <a16:creationId xmlns:a16="http://schemas.microsoft.com/office/drawing/2014/main" id="{C45C3A3F-E2E0-0D69-146E-882C2E0DF46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64741" y="3743378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855;p63">
              <a:extLst>
                <a:ext uri="{FF2B5EF4-FFF2-40B4-BE49-F238E27FC236}">
                  <a16:creationId xmlns:a16="http://schemas.microsoft.com/office/drawing/2014/main" id="{1BCF761E-469F-0EE3-9CB0-415D1B8DE0D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64741" y="4625525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772C40D-CF68-4537-8330-C01F2B4E75B4}"/>
                </a:ext>
              </a:extLst>
            </p:cNvPr>
            <p:cNvSpPr/>
            <p:nvPr/>
          </p:nvSpPr>
          <p:spPr>
            <a:xfrm>
              <a:off x="1471733" y="4549125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اَلْاِسْمُ يَقْبَلُ دُخولَ "ال" وَيَقْبَلُ </a:t>
              </a:r>
              <a:r>
                <a:rPr lang="ar-MA" sz="2400" b="1" dirty="0" err="1">
                  <a:solidFill>
                    <a:srgbClr val="565F88"/>
                  </a:solidFill>
                  <a:cs typeface="Microsoft Uighur" panose="02000000000000000000" pitchFamily="2" charset="-78"/>
                </a:rPr>
                <a:t>ٱلتَّنْوينَ</a:t>
              </a:r>
              <a:r>
                <a:rPr lang="f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.</a:t>
              </a:r>
              <a:endParaRPr lang="ar-MA" sz="2400" b="1" dirty="0">
                <a:solidFill>
                  <a:srgbClr val="565F88"/>
                </a:solidFill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51311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4B7D0-12EA-9CDA-8400-47CEDC487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7D7A9-A2A3-3341-83C4-277F4C00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 و اكتبوا 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الاسم من بين الكلمات التالية: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endParaRPr lang="fr-FR" sz="2400" dirty="0"/>
          </a:p>
        </p:txBody>
      </p:sp>
      <p:pic>
        <p:nvPicPr>
          <p:cNvPr id="20" name="Espace réservé pour une image  1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91AC0F9-1554-CC1E-9B43-F382FC626C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51BDDD7-1A9C-D444-E111-CCA0C37F7AE0}"/>
              </a:ext>
            </a:extLst>
          </p:cNvPr>
          <p:cNvSpPr/>
          <p:nvPr/>
        </p:nvSpPr>
        <p:spPr>
          <a:xfrm>
            <a:off x="5854390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أُسْتاذٌ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91BECC4-A6A2-69D4-25F7-9271898C7678}"/>
              </a:ext>
            </a:extLst>
          </p:cNvPr>
          <p:cNvSpPr/>
          <p:nvPr/>
        </p:nvSpPr>
        <p:spPr>
          <a:xfrm>
            <a:off x="3507862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أَسْمَعُ</a:t>
            </a:r>
            <a:endParaRPr lang="a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0BAF05-C178-77BE-B62D-F04EBC046AC9}"/>
              </a:ext>
            </a:extLst>
          </p:cNvPr>
          <p:cNvSpPr/>
          <p:nvPr/>
        </p:nvSpPr>
        <p:spPr>
          <a:xfrm>
            <a:off x="1161334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إِلى</a:t>
            </a:r>
            <a:endParaRPr lang="ar-MA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F00F3113-C651-CB9C-3AFA-5923CF9F179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id="{99184BB2-14BA-7885-69A8-9540887CAAD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:a16="http://schemas.microsoft.com/office/drawing/2014/main" id="{948D5483-5511-9AB5-F6C3-4C8DA741604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1" name="Google Shape;1305;p9">
            <a:extLst>
              <a:ext uri="{FF2B5EF4-FFF2-40B4-BE49-F238E27FC236}">
                <a16:creationId xmlns:a16="http://schemas.microsoft.com/office/drawing/2014/main" id="{327DE858-7171-0B24-9D89-9AA224329BA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1306;p9">
            <a:extLst>
              <a:ext uri="{FF2B5EF4-FFF2-40B4-BE49-F238E27FC236}">
                <a16:creationId xmlns:a16="http://schemas.microsoft.com/office/drawing/2014/main" id="{CA495E06-CFD8-77BA-1CAE-0E57C137AE9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id="{EB0006F4-728F-5241-429E-89F1A989E5D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C935BA1-B021-1C35-C1A5-D95C9FB499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Google Shape;1300;p9">
            <a:extLst>
              <a:ext uri="{FF2B5EF4-FFF2-40B4-BE49-F238E27FC236}">
                <a16:creationId xmlns:a16="http://schemas.microsoft.com/office/drawing/2014/main" id="{D1AA2C9E-4EFE-6A62-7B5C-F5B7BDA42FB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01;p9">
            <a:extLst>
              <a:ext uri="{FF2B5EF4-FFF2-40B4-BE49-F238E27FC236}">
                <a16:creationId xmlns:a16="http://schemas.microsoft.com/office/drawing/2014/main" id="{A33AE2DA-6FD1-91C7-BD70-348193CED9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39800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426F8-1D31-219E-CCFC-A70C8B8F7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BFC25-5878-4445-ACB3-F0328B75C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يشرح لنا كيف ميز الاسم؟ من يقرأ الجملة؟   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73B2D2-1D8F-35E4-FEDA-DAD71C481C75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D62195-12A9-A25A-7ACC-59D7E6EF1337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FD2AFDC6-76DF-D9C3-45FB-397BC3B1143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3;p9">
            <a:extLst>
              <a:ext uri="{FF2B5EF4-FFF2-40B4-BE49-F238E27FC236}">
                <a16:creationId xmlns:a16="http://schemas.microsoft.com/office/drawing/2014/main" id="{72987F50-92B9-AF25-3FC4-EE642BA9F6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id="{53EE25F4-F514-4F97-A379-5B06AEFEE4F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id="{13320F1C-2697-DF06-07A1-79E6EC701B9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id="{A61D0CE6-27C2-3E67-57C3-B5F06DC67E4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id="{75AEB0D2-227B-B3F0-9246-6FD82CBCE245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1D7287D-B706-D97E-3E86-8D359805D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id="{65D940A0-69E5-85CD-2BED-351F3E744DC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id="{FEDE2A7B-BB6D-2091-6BB8-280389DDA3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B4B9586D-1487-30FE-FF89-A47FDFB4C1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DFCDFEB-501C-6564-3BB1-9E75C196D6A0}"/>
              </a:ext>
            </a:extLst>
          </p:cNvPr>
          <p:cNvSpPr/>
          <p:nvPr/>
        </p:nvSpPr>
        <p:spPr>
          <a:xfrm>
            <a:off x="2265470" y="4734988"/>
            <a:ext cx="4613061" cy="786532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اِلْتَحَقَ أُسْتاذٌ جَديدٌ بِمَدْرَسَتِنا.  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FD20F38-769E-3C5C-9793-507701C1576A}"/>
              </a:ext>
            </a:extLst>
          </p:cNvPr>
          <p:cNvSpPr/>
          <p:nvPr/>
        </p:nvSpPr>
        <p:spPr>
          <a:xfrm>
            <a:off x="3507862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أُسْتاذٌ</a:t>
            </a:r>
          </a:p>
        </p:txBody>
      </p:sp>
    </p:spTree>
    <p:extLst>
      <p:ext uri="{BB962C8B-B14F-4D97-AF65-F5344CB8AC3E}">
        <p14:creationId xmlns:p14="http://schemas.microsoft.com/office/powerpoint/2010/main" val="3129411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581A-3866-3E55-A4B9-E39273056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47BBE-0F99-F546-B260-F1FD12B3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 و اكتبوا 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الاسم من بين الكلمات التالية: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endParaRPr lang="fr-FR" sz="2400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86B5F77-1C08-0F4F-B5B5-4E0758D77B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 sz="2400"/>
          </a:p>
        </p:txBody>
      </p:sp>
      <p:pic>
        <p:nvPicPr>
          <p:cNvPr id="19" name="Espace réservé pour une image  1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C0C9DA-BED7-B23B-3386-39827BEDA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65625"/>
            <a:ext cx="900000" cy="900000"/>
          </a:xfrm>
          <a:prstGeom prst="rect">
            <a:avLst/>
          </a:prstGeom>
        </p:spPr>
      </p:pic>
      <p:pic>
        <p:nvPicPr>
          <p:cNvPr id="5" name="Google Shape;1302;p9">
            <a:extLst>
              <a:ext uri="{FF2B5EF4-FFF2-40B4-BE49-F238E27FC236}">
                <a16:creationId xmlns:a16="http://schemas.microsoft.com/office/drawing/2014/main" id="{60465D90-3599-D52A-B4DF-548BE35ED50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303;p9">
            <a:extLst>
              <a:ext uri="{FF2B5EF4-FFF2-40B4-BE49-F238E27FC236}">
                <a16:creationId xmlns:a16="http://schemas.microsoft.com/office/drawing/2014/main" id="{E80D0642-E76A-E981-379D-417EB9234E8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1304;p9">
            <a:extLst>
              <a:ext uri="{FF2B5EF4-FFF2-40B4-BE49-F238E27FC236}">
                <a16:creationId xmlns:a16="http://schemas.microsoft.com/office/drawing/2014/main" id="{E8C67597-D604-3658-1179-C0B257EB687C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2" name="Google Shape;1305;p9">
            <a:extLst>
              <a:ext uri="{FF2B5EF4-FFF2-40B4-BE49-F238E27FC236}">
                <a16:creationId xmlns:a16="http://schemas.microsoft.com/office/drawing/2014/main" id="{666430AE-B992-D3DA-DB7F-046A37E73B6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1306;p9">
            <a:extLst>
              <a:ext uri="{FF2B5EF4-FFF2-40B4-BE49-F238E27FC236}">
                <a16:creationId xmlns:a16="http://schemas.microsoft.com/office/drawing/2014/main" id="{C5E26F23-C31E-6912-5E43-EAB510DE845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4" name="Google Shape;1307;p9">
            <a:extLst>
              <a:ext uri="{FF2B5EF4-FFF2-40B4-BE49-F238E27FC236}">
                <a16:creationId xmlns:a16="http://schemas.microsoft.com/office/drawing/2014/main" id="{4978A971-3F6B-2BF5-C810-D63F410001A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938DC86-986D-7398-C918-229BC148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Google Shape;1300;p9">
            <a:extLst>
              <a:ext uri="{FF2B5EF4-FFF2-40B4-BE49-F238E27FC236}">
                <a16:creationId xmlns:a16="http://schemas.microsoft.com/office/drawing/2014/main" id="{2DCB5D28-FB1C-A37A-C204-4107ED8C824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01;p9">
            <a:extLst>
              <a:ext uri="{FF2B5EF4-FFF2-40B4-BE49-F238E27FC236}">
                <a16:creationId xmlns:a16="http://schemas.microsoft.com/office/drawing/2014/main" id="{E5A3F8B7-AE05-79FD-145A-6B9B1BCDEEC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8074DA8-3CC2-6CFC-15D7-7D957FE17AF7}"/>
              </a:ext>
            </a:extLst>
          </p:cNvPr>
          <p:cNvSpPr/>
          <p:nvPr/>
        </p:nvSpPr>
        <p:spPr>
          <a:xfrm>
            <a:off x="5854390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يُسافِرُ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50694D6-8BBB-5F13-FF38-F339EC589691}"/>
              </a:ext>
            </a:extLst>
          </p:cNvPr>
          <p:cNvSpPr/>
          <p:nvPr/>
        </p:nvSpPr>
        <p:spPr>
          <a:xfrm>
            <a:off x="3507862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جَرْيٌ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14D20C6-E756-3A7F-857A-8DC70BAA5A5D}"/>
              </a:ext>
            </a:extLst>
          </p:cNvPr>
          <p:cNvSpPr/>
          <p:nvPr/>
        </p:nvSpPr>
        <p:spPr>
          <a:xfrm>
            <a:off x="1161334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</a:p>
        </p:txBody>
      </p:sp>
    </p:spTree>
    <p:extLst>
      <p:ext uri="{BB962C8B-B14F-4D97-AF65-F5344CB8AC3E}">
        <p14:creationId xmlns:p14="http://schemas.microsoft.com/office/powerpoint/2010/main" val="421043211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14A6D-46D1-CB38-EED8-07281AF37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2C2D90-B092-FF41-80DA-358D9E24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يشرح لنا كيف ميز الاسم؟  من يركب جملة تبتدئ بكلمة جري؟ 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D12978-68F7-F912-E0A9-0A3C041F06C9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6DBEA0B6-F8DF-F8D7-71A4-908645C90068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303;p9">
            <a:extLst>
              <a:ext uri="{FF2B5EF4-FFF2-40B4-BE49-F238E27FC236}">
                <a16:creationId xmlns:a16="http://schemas.microsoft.com/office/drawing/2014/main" id="{27722B15-46AB-8F90-3824-EF98074CCF4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id="{6B786D42-EE0E-CBFE-92E5-60906BF0CF94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id="{8591C778-F80C-DF12-E157-7261D6E443C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id="{AF604F7D-B242-D1BD-4521-68C2678C5E7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id="{6A35F92F-4603-8538-1680-47A667A0453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F0CFFA4-1D64-1F34-1EBC-369F79E479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id="{F6739342-FC9D-2E89-C669-39C95484CED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id="{698D9B4F-E10C-430E-E743-8C8FC0EF9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EBDAFCB4-F69A-6502-C3E8-8E212FA1CF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24BF8F4-AB67-F272-FD01-CF6CB38E9D68}"/>
              </a:ext>
            </a:extLst>
          </p:cNvPr>
          <p:cNvSpPr/>
          <p:nvPr/>
        </p:nvSpPr>
        <p:spPr>
          <a:xfrm>
            <a:off x="2265469" y="4734988"/>
            <a:ext cx="4613061" cy="786532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7564D3F-258E-1638-E679-EEE0C3836125}"/>
              </a:ext>
            </a:extLst>
          </p:cNvPr>
          <p:cNvSpPr/>
          <p:nvPr/>
        </p:nvSpPr>
        <p:spPr>
          <a:xfrm>
            <a:off x="3507862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أُسْتاذٌ</a:t>
            </a:r>
          </a:p>
        </p:txBody>
      </p:sp>
    </p:spTree>
    <p:extLst>
      <p:ext uri="{BB962C8B-B14F-4D97-AF65-F5344CB8AC3E}">
        <p14:creationId xmlns:p14="http://schemas.microsoft.com/office/powerpoint/2010/main" val="356567098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4AFE6-FFF3-3135-095F-DD3ED0FC8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609AF-F98B-A043-8E17-F79400B2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 و اكتبوا 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الاسم من بين الكلمات التالية: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endParaRPr lang="fr-FR" sz="2400" dirty="0"/>
          </a:p>
        </p:txBody>
      </p:sp>
      <p:pic>
        <p:nvPicPr>
          <p:cNvPr id="19" name="Espace réservé pour une image  1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9D5C4F3-9568-A183-EB3B-2B4BE5503C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AAD69640-AC52-046E-6ECF-260B2247656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id="{A174A176-A2A7-9E2B-B96F-0827E434295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1304;p9">
            <a:extLst>
              <a:ext uri="{FF2B5EF4-FFF2-40B4-BE49-F238E27FC236}">
                <a16:creationId xmlns:a16="http://schemas.microsoft.com/office/drawing/2014/main" id="{27BD7D28-FEC7-3774-DCA0-CFCC5D85BDDF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1" name="Google Shape;1305;p9">
            <a:extLst>
              <a:ext uri="{FF2B5EF4-FFF2-40B4-BE49-F238E27FC236}">
                <a16:creationId xmlns:a16="http://schemas.microsoft.com/office/drawing/2014/main" id="{2FB1F4D9-D288-D26A-C851-D8236F2CAD8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1306;p9">
            <a:extLst>
              <a:ext uri="{FF2B5EF4-FFF2-40B4-BE49-F238E27FC236}">
                <a16:creationId xmlns:a16="http://schemas.microsoft.com/office/drawing/2014/main" id="{34E61FE7-C542-DDA2-DB65-EB0044632AD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id="{A80E47C8-C65E-439A-CA75-54DE05C38F7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BB3FB20-380B-101A-8133-59956C6F35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Google Shape;1300;p9">
            <a:extLst>
              <a:ext uri="{FF2B5EF4-FFF2-40B4-BE49-F238E27FC236}">
                <a16:creationId xmlns:a16="http://schemas.microsoft.com/office/drawing/2014/main" id="{408D8CBD-E6C2-3886-E61B-907887B4AE8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01;p9">
            <a:extLst>
              <a:ext uri="{FF2B5EF4-FFF2-40B4-BE49-F238E27FC236}">
                <a16:creationId xmlns:a16="http://schemas.microsoft.com/office/drawing/2014/main" id="{DBF54056-2E0D-4659-2EA2-7BCDF7D5FA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8B01B14-ACB4-53E0-E4AC-4432D8E9B63B}"/>
              </a:ext>
            </a:extLst>
          </p:cNvPr>
          <p:cNvSpPr/>
          <p:nvPr/>
        </p:nvSpPr>
        <p:spPr>
          <a:xfrm>
            <a:off x="5854390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اَلْمَلْعَبُ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9FD9ADA-640B-FA68-172F-093168068678}"/>
              </a:ext>
            </a:extLst>
          </p:cNvPr>
          <p:cNvSpPr/>
          <p:nvPr/>
        </p:nvSpPr>
        <p:spPr>
          <a:xfrm>
            <a:off x="3507862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بَعْدَ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57410EE-A259-D30B-312C-BAC96FE31542}"/>
              </a:ext>
            </a:extLst>
          </p:cNvPr>
          <p:cNvSpPr/>
          <p:nvPr/>
        </p:nvSpPr>
        <p:spPr>
          <a:xfrm>
            <a:off x="1161334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رَسَمَتْ</a:t>
            </a:r>
          </a:p>
        </p:txBody>
      </p:sp>
    </p:spTree>
    <p:extLst>
      <p:ext uri="{BB962C8B-B14F-4D97-AF65-F5344CB8AC3E}">
        <p14:creationId xmlns:p14="http://schemas.microsoft.com/office/powerpoint/2010/main" val="18846553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800" dirty="0"/>
              <a:t>تنظيم حصص الأسبوع</a:t>
            </a:r>
            <a:endParaRPr lang="fr-MA" sz="48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الإملاء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- الحصة 1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</a:t>
            </a:r>
            <a:endParaRPr lang="fr-FR" sz="1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- الحصة 2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شكل و فهم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استثمار الاستراتيجية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ورشة الكتابة: الصرف والتحويل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3 -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E4BFC-0C26-76C2-1EEB-F6AC355A4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A4679D-D72F-9246-B42A-18975318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يشرح لنا كيف ميز الاسم؟ من يركب جملة تنتهي بكلمة الملعب؟ 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6F9530-3A9A-E56C-76D7-44ABC3902BB4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CA02AA1A-31DB-7A61-1AA5-3888B1786AD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303;p9">
            <a:extLst>
              <a:ext uri="{FF2B5EF4-FFF2-40B4-BE49-F238E27FC236}">
                <a16:creationId xmlns:a16="http://schemas.microsoft.com/office/drawing/2014/main" id="{C9C652E8-16A6-F540-0D53-8A724A970AA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id="{3A9DC86F-C455-847A-FE3A-D9F54E5545C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id="{1B8F6080-0B73-588E-40D8-857444AEF18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id="{D21DCA72-1829-2EE1-3478-9DF2C6FA482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id="{BE97F49C-24B1-85F9-6DD7-B7AB98303B44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8668067-BC84-EAB6-DAD6-4D212D05B0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id="{566CA5BC-3007-635E-0CFB-CD4296FD818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id="{7B4D5560-704E-3091-CE1E-B3D434341E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A90F5F0D-BF7C-8772-7D89-CF243E29FD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4678371-A4B4-621F-EE76-D28F1931EC78}"/>
              </a:ext>
            </a:extLst>
          </p:cNvPr>
          <p:cNvSpPr/>
          <p:nvPr/>
        </p:nvSpPr>
        <p:spPr>
          <a:xfrm>
            <a:off x="2265469" y="4734988"/>
            <a:ext cx="4613061" cy="786532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E9665B3-B82A-7E85-4781-639D28623BF2}"/>
              </a:ext>
            </a:extLst>
          </p:cNvPr>
          <p:cNvSpPr/>
          <p:nvPr/>
        </p:nvSpPr>
        <p:spPr>
          <a:xfrm>
            <a:off x="3507862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اَلْمَلْعَبُ</a:t>
            </a:r>
          </a:p>
        </p:txBody>
      </p:sp>
    </p:spTree>
    <p:extLst>
      <p:ext uri="{BB962C8B-B14F-4D97-AF65-F5344CB8AC3E}">
        <p14:creationId xmlns:p14="http://schemas.microsoft.com/office/powerpoint/2010/main" val="175378359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23E2B-7228-0E05-0D68-8755DC00F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42916-B069-2443-9443-FD334556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 و اكتبوا 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الاسم من بين الكلمات التالية: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endParaRPr lang="fr-FR" sz="2400" dirty="0"/>
          </a:p>
        </p:txBody>
      </p:sp>
      <p:pic>
        <p:nvPicPr>
          <p:cNvPr id="19" name="Espace réservé pour une image  1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CF8E652-6218-1462-1B59-1808F30443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CEB3ADDE-9EAA-905E-8C68-320EB2E7FEA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id="{9A758721-33FA-F51B-4C18-CD8BF7B78CF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1304;p9">
            <a:extLst>
              <a:ext uri="{FF2B5EF4-FFF2-40B4-BE49-F238E27FC236}">
                <a16:creationId xmlns:a16="http://schemas.microsoft.com/office/drawing/2014/main" id="{D76D127A-F4D4-B328-40EA-7681902C1ED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1" name="Google Shape;1305;p9">
            <a:extLst>
              <a:ext uri="{FF2B5EF4-FFF2-40B4-BE49-F238E27FC236}">
                <a16:creationId xmlns:a16="http://schemas.microsoft.com/office/drawing/2014/main" id="{F8DEBE0A-EB47-BA50-14E9-1148AA8DABA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1306;p9">
            <a:extLst>
              <a:ext uri="{FF2B5EF4-FFF2-40B4-BE49-F238E27FC236}">
                <a16:creationId xmlns:a16="http://schemas.microsoft.com/office/drawing/2014/main" id="{B26AD847-70BB-0B83-ED36-CF685861338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3" name="Google Shape;1307;p9">
            <a:extLst>
              <a:ext uri="{FF2B5EF4-FFF2-40B4-BE49-F238E27FC236}">
                <a16:creationId xmlns:a16="http://schemas.microsoft.com/office/drawing/2014/main" id="{43B9A771-F245-3C90-6360-FA14800215A1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094A8E1-3CB9-5B38-2DA7-5C1F143B9B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Google Shape;1300;p9">
            <a:extLst>
              <a:ext uri="{FF2B5EF4-FFF2-40B4-BE49-F238E27FC236}">
                <a16:creationId xmlns:a16="http://schemas.microsoft.com/office/drawing/2014/main" id="{6EE984E3-1E91-62D0-310C-15BFF371C6C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301;p9">
            <a:extLst>
              <a:ext uri="{FF2B5EF4-FFF2-40B4-BE49-F238E27FC236}">
                <a16:creationId xmlns:a16="http://schemas.microsoft.com/office/drawing/2014/main" id="{6382D447-A9D1-3720-DF45-8FF2265C192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F47A176-2C4F-A05D-6162-D54050D63855}"/>
              </a:ext>
            </a:extLst>
          </p:cNvPr>
          <p:cNvSpPr/>
          <p:nvPr/>
        </p:nvSpPr>
        <p:spPr>
          <a:xfrm>
            <a:off x="5854390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حَتّى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86E910C-5850-F8FB-6491-18A5B710BD94}"/>
              </a:ext>
            </a:extLst>
          </p:cNvPr>
          <p:cNvSpPr/>
          <p:nvPr/>
        </p:nvSpPr>
        <p:spPr>
          <a:xfrm>
            <a:off x="3507862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اِعْتِذارٌ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FDDD2AF-0E14-9AC2-D320-BFA0AD326580}"/>
              </a:ext>
            </a:extLst>
          </p:cNvPr>
          <p:cNvSpPr/>
          <p:nvPr/>
        </p:nvSpPr>
        <p:spPr>
          <a:xfrm>
            <a:off x="1161334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نامَ</a:t>
            </a:r>
          </a:p>
        </p:txBody>
      </p:sp>
    </p:spTree>
    <p:extLst>
      <p:ext uri="{BB962C8B-B14F-4D97-AF65-F5344CB8AC3E}">
        <p14:creationId xmlns:p14="http://schemas.microsoft.com/office/powerpoint/2010/main" val="158600258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7457-78BF-F028-5B6A-C464716A8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F11FC6-8BD7-AAE4-F434-B4BF5748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يشرح لنا كيف ميز الاسم؟ من يركب جملة تتضمن كلمة اعتذار في وسطها؟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44E2BB-B811-F128-51F6-C77F18DDC1BA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4" name="Google Shape;1302;p9">
            <a:extLst>
              <a:ext uri="{FF2B5EF4-FFF2-40B4-BE49-F238E27FC236}">
                <a16:creationId xmlns:a16="http://schemas.microsoft.com/office/drawing/2014/main" id="{ADE70C7C-1E30-BF8F-8F8E-8F62FE2D7DEC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303;p9">
            <a:extLst>
              <a:ext uri="{FF2B5EF4-FFF2-40B4-BE49-F238E27FC236}">
                <a16:creationId xmlns:a16="http://schemas.microsoft.com/office/drawing/2014/main" id="{90F1977E-30F7-E1DB-F5D7-D54BD4BB834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id="{CEBFE9F2-3FBE-24F2-9044-0337C2AFF57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8" name="Google Shape;1305;p9">
            <a:extLst>
              <a:ext uri="{FF2B5EF4-FFF2-40B4-BE49-F238E27FC236}">
                <a16:creationId xmlns:a16="http://schemas.microsoft.com/office/drawing/2014/main" id="{CA79F080-C3E4-FBDB-480D-E49DE266E6F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306;p9">
            <a:extLst>
              <a:ext uri="{FF2B5EF4-FFF2-40B4-BE49-F238E27FC236}">
                <a16:creationId xmlns:a16="http://schemas.microsoft.com/office/drawing/2014/main" id="{F413E4C3-1761-0D24-89D6-749A87D6D2A4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0" name="Google Shape;1307;p9">
            <a:extLst>
              <a:ext uri="{FF2B5EF4-FFF2-40B4-BE49-F238E27FC236}">
                <a16:creationId xmlns:a16="http://schemas.microsoft.com/office/drawing/2014/main" id="{9E38E186-2A83-D60B-3905-7CD16B9C000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A0B6208-5E74-ACF4-A1FD-615524E65F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Google Shape;1300;p9">
            <a:extLst>
              <a:ext uri="{FF2B5EF4-FFF2-40B4-BE49-F238E27FC236}">
                <a16:creationId xmlns:a16="http://schemas.microsoft.com/office/drawing/2014/main" id="{E5CE4837-F41D-53F4-93B6-383B242DB93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301;p9">
            <a:extLst>
              <a:ext uri="{FF2B5EF4-FFF2-40B4-BE49-F238E27FC236}">
                <a16:creationId xmlns:a16="http://schemas.microsoft.com/office/drawing/2014/main" id="{6236F403-F337-1402-1EC0-457C58C70F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3E2C903A-CAC1-F870-19EA-ED12178355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BE04CC-FC23-7D69-72F2-DD30B0021152}"/>
              </a:ext>
            </a:extLst>
          </p:cNvPr>
          <p:cNvSpPr/>
          <p:nvPr/>
        </p:nvSpPr>
        <p:spPr>
          <a:xfrm>
            <a:off x="2265469" y="4734988"/>
            <a:ext cx="4613061" cy="786532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3A2AAE1-DC94-A954-B4DF-170B45D7CD42}"/>
              </a:ext>
            </a:extLst>
          </p:cNvPr>
          <p:cNvSpPr/>
          <p:nvPr/>
        </p:nvSpPr>
        <p:spPr>
          <a:xfrm>
            <a:off x="3507862" y="3325666"/>
            <a:ext cx="2128276" cy="786532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اِعْتِذارٌ</a:t>
            </a:r>
          </a:p>
        </p:txBody>
      </p:sp>
    </p:spTree>
    <p:extLst>
      <p:ext uri="{BB962C8B-B14F-4D97-AF65-F5344CB8AC3E}">
        <p14:creationId xmlns:p14="http://schemas.microsoft.com/office/powerpoint/2010/main" val="153815841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D1329-1F31-6333-2186-3D797C6AE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D6B3B-0044-609D-87D1-EA85BD26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685800" rtl="1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على ماذا يدل الاسم وبماذا نميزه.  من يقرأ؟ </a:t>
            </a:r>
            <a:endParaRPr lang="fr-FR" sz="2400" dirty="0"/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227646DC-38A8-ECE9-A832-36927C56E93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id="{5F1F6654-F5F2-B325-E387-6ABB49B814F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304;p9">
            <a:extLst>
              <a:ext uri="{FF2B5EF4-FFF2-40B4-BE49-F238E27FC236}">
                <a16:creationId xmlns:a16="http://schemas.microsoft.com/office/drawing/2014/main" id="{7BE6FC73-35A4-9741-87BF-FB3DBE9FB9A9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20" name="Google Shape;1305;p9">
            <a:extLst>
              <a:ext uri="{FF2B5EF4-FFF2-40B4-BE49-F238E27FC236}">
                <a16:creationId xmlns:a16="http://schemas.microsoft.com/office/drawing/2014/main" id="{E2D5C074-F462-3FE3-3B33-51510FA1105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1306;p9">
            <a:extLst>
              <a:ext uri="{FF2B5EF4-FFF2-40B4-BE49-F238E27FC236}">
                <a16:creationId xmlns:a16="http://schemas.microsoft.com/office/drawing/2014/main" id="{55CC41F7-27A4-82C0-32E6-06827E4F38B1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2" name="Google Shape;1307;p9">
            <a:extLst>
              <a:ext uri="{FF2B5EF4-FFF2-40B4-BE49-F238E27FC236}">
                <a16:creationId xmlns:a16="http://schemas.microsoft.com/office/drawing/2014/main" id="{6496026A-683F-1D14-3C68-26046B7D879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3698532-BA81-95DD-1DBA-6003D40A71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Google Shape;1300;p9">
            <a:extLst>
              <a:ext uri="{FF2B5EF4-FFF2-40B4-BE49-F238E27FC236}">
                <a16:creationId xmlns:a16="http://schemas.microsoft.com/office/drawing/2014/main" id="{51564E92-913B-5F14-81C3-92025EC0C72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301;p9">
            <a:extLst>
              <a:ext uri="{FF2B5EF4-FFF2-40B4-BE49-F238E27FC236}">
                <a16:creationId xmlns:a16="http://schemas.microsoft.com/office/drawing/2014/main" id="{EC9DCC65-82B0-FF8F-239E-344BCEBF607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56E9EA11-6526-7CB6-3A11-041F05F223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4506" cy="814506"/>
          </a:xfr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26430BE-0A94-D8C5-88D0-6561CA505C96}"/>
              </a:ext>
            </a:extLst>
          </p:cNvPr>
          <p:cNvGrpSpPr/>
          <p:nvPr/>
        </p:nvGrpSpPr>
        <p:grpSpPr>
          <a:xfrm>
            <a:off x="1014927" y="1459309"/>
            <a:ext cx="6610648" cy="5042737"/>
            <a:chOff x="1014927" y="1459309"/>
            <a:chExt cx="6610648" cy="504273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647FEA0-CDEE-E43E-F488-A213D794E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927" y="1459309"/>
              <a:ext cx="6610648" cy="5042737"/>
            </a:xfrm>
            <a:prstGeom prst="rect">
              <a:avLst/>
            </a:prstGeom>
          </p:spPr>
        </p:pic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D3A2CE2-E62F-3793-D229-F08732E085F6}"/>
                </a:ext>
              </a:extLst>
            </p:cNvPr>
            <p:cNvSpPr/>
            <p:nvPr/>
          </p:nvSpPr>
          <p:spPr>
            <a:xfrm>
              <a:off x="1526184" y="3694268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اَلْاِسْمُ كَلِمَةٌ تَدُلُّ في مَعْناها عَلى إِنْسانٍ أَوْ حَيَوانٍ أَوْ نَباتٍ أَوْ جَمادٍ  أَوْ مَكانٍ أَوْ شَعورٍ أَوْ صِفَةٍ أَوْ...</a:t>
              </a:r>
            </a:p>
          </p:txBody>
        </p:sp>
        <p:pic>
          <p:nvPicPr>
            <p:cNvPr id="17" name="Google Shape;1854;p63">
              <a:extLst>
                <a:ext uri="{FF2B5EF4-FFF2-40B4-BE49-F238E27FC236}">
                  <a16:creationId xmlns:a16="http://schemas.microsoft.com/office/drawing/2014/main" id="{411DA5CA-91DD-AF51-9311-B9A6257C63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919192" y="3765631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55;p63">
              <a:extLst>
                <a:ext uri="{FF2B5EF4-FFF2-40B4-BE49-F238E27FC236}">
                  <a16:creationId xmlns:a16="http://schemas.microsoft.com/office/drawing/2014/main" id="{9BC1B961-9B2A-68E0-8977-5685981F858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19192" y="4581451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E6DEA72A-214A-D0D8-8D06-2F7B70C6BDCA}"/>
                </a:ext>
              </a:extLst>
            </p:cNvPr>
            <p:cNvSpPr/>
            <p:nvPr/>
          </p:nvSpPr>
          <p:spPr>
            <a:xfrm>
              <a:off x="1526184" y="4505051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اَلْاِسْمُ يَقْبَلُ دُخولَ "ال" وَيَقْبَلُ </a:t>
              </a:r>
              <a:r>
                <a:rPr lang="ar-MA" sz="2400" b="1" dirty="0" err="1">
                  <a:solidFill>
                    <a:srgbClr val="565F88"/>
                  </a:solidFill>
                  <a:cs typeface="Microsoft Uighur" panose="02000000000000000000" pitchFamily="2" charset="-78"/>
                </a:rPr>
                <a:t>ٱلتَّنْوينَ</a:t>
              </a:r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 ؛</a:t>
              </a:r>
            </a:p>
          </p:txBody>
        </p:sp>
        <p:pic>
          <p:nvPicPr>
            <p:cNvPr id="27" name="Google Shape;1856;p63">
              <a:extLst>
                <a:ext uri="{FF2B5EF4-FFF2-40B4-BE49-F238E27FC236}">
                  <a16:creationId xmlns:a16="http://schemas.microsoft.com/office/drawing/2014/main" id="{D4B559A6-3D9C-861D-90D7-1D196029281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19192" y="5344803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A46FF7C9-9D26-97D5-BC2B-944CF5D60B06}"/>
                </a:ext>
              </a:extLst>
            </p:cNvPr>
            <p:cNvSpPr/>
            <p:nvPr/>
          </p:nvSpPr>
          <p:spPr>
            <a:xfrm>
              <a:off x="1526184" y="5270186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يُمْكِنُ أَنْ يَأْتِيَ </a:t>
              </a:r>
              <a:r>
                <a:rPr lang="ar-MA" sz="2400" b="1" dirty="0" err="1">
                  <a:solidFill>
                    <a:srgbClr val="565F88"/>
                  </a:solidFill>
                  <a:cs typeface="Microsoft Uighur" panose="02000000000000000000" pitchFamily="2" charset="-78"/>
                </a:rPr>
                <a:t>ٱلأِسْمُ</a:t>
              </a:r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 في أَوَّلِ </a:t>
              </a:r>
              <a:r>
                <a:rPr lang="ar-MA" sz="2400" b="1" dirty="0" err="1">
                  <a:solidFill>
                    <a:srgbClr val="565F88"/>
                  </a:solidFill>
                  <a:cs typeface="Microsoft Uighur" panose="02000000000000000000" pitchFamily="2" charset="-78"/>
                </a:rPr>
                <a:t>ٱلْجُمْلَةِ</a:t>
              </a:r>
              <a:r>
                <a:rPr lang="ar-MA" sz="2400" b="1" dirty="0">
                  <a:solidFill>
                    <a:srgbClr val="565F88"/>
                  </a:solidFill>
                  <a:cs typeface="Microsoft Uighur" panose="02000000000000000000" pitchFamily="2" charset="-78"/>
                </a:rPr>
                <a:t> أَوْ وَسَطِها أَوْ آخِرِها.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97929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20B9A-A331-D999-2E84-0644DF71D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DEBB9C-38C5-0149-B919-D60F00AA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بمفردكم أجيبوا عن التمرين التالي على كراساتكم الصفحة  14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5D6910C-1B83-5C0C-EBFE-274C3731AE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918" y="1704227"/>
            <a:ext cx="3120164" cy="478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9127E5B-6D61-E3A8-3719-4950A7B5B0A1}"/>
              </a:ext>
            </a:extLst>
          </p:cNvPr>
          <p:cNvSpPr/>
          <p:nvPr/>
        </p:nvSpPr>
        <p:spPr>
          <a:xfrm>
            <a:off x="3011918" y="4675536"/>
            <a:ext cx="3120164" cy="12784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5C049F-6B97-A953-89E9-2860CD53B14A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C74078-47D9-22F6-BB31-D67CF32E9AA8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D8046E42-535D-7660-0EED-CCDCB1F5A2D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03;p9">
            <a:extLst>
              <a:ext uri="{FF2B5EF4-FFF2-40B4-BE49-F238E27FC236}">
                <a16:creationId xmlns:a16="http://schemas.microsoft.com/office/drawing/2014/main" id="{C669DD2C-1ADD-7EB3-EF73-BCF57445900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304;p9">
            <a:extLst>
              <a:ext uri="{FF2B5EF4-FFF2-40B4-BE49-F238E27FC236}">
                <a16:creationId xmlns:a16="http://schemas.microsoft.com/office/drawing/2014/main" id="{C6091B5E-CD43-49F9-BE02-59488ACA3947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id="{675948EE-207A-58A3-4B5C-62FBE5144E3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id="{3A7F9A31-A376-7116-1462-CBBAA071B0A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id="{68721584-6C24-1C24-89BC-E895033CA859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A208C96-56B6-68DC-0D8C-D46B416E77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id="{3B0934A1-A3F9-68FC-91CB-42A3265B468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id="{18C3143F-D500-7A21-A912-CA21DAFB71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22301392-9E2E-8498-506A-2BBBFDB7BC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3801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D177A-CB68-B39F-DA40-7FBF45E8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F76A14-A85A-964E-8950-FB9EB9543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4 دقائق – سأمر بين الصفوف لمساعدتكم وتقييم إنتاجاتكم. 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F6A560-C8B9-E209-47A8-A0C279C63CB5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19F802-BF7E-F83E-E5A3-884BF7552853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69C499-4DA5-F729-E0A5-10EDA81B8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25" y="2917820"/>
            <a:ext cx="8087549" cy="3169614"/>
          </a:xfrm>
          <a:prstGeom prst="rect">
            <a:avLst/>
          </a:prstGeom>
        </p:spPr>
      </p:pic>
      <p:sp>
        <p:nvSpPr>
          <p:cNvPr id="6" name="Rectangle à coins arrondis 8">
            <a:extLst>
              <a:ext uri="{FF2B5EF4-FFF2-40B4-BE49-F238E27FC236}">
                <a16:creationId xmlns:a16="http://schemas.microsoft.com/office/drawing/2014/main" id="{70D89109-7DFF-7661-F859-8C636FBCF81B}"/>
              </a:ext>
            </a:extLst>
          </p:cNvPr>
          <p:cNvSpPr/>
          <p:nvPr/>
        </p:nvSpPr>
        <p:spPr>
          <a:xfrm>
            <a:off x="89050" y="1578123"/>
            <a:ext cx="8965899" cy="989339"/>
          </a:xfrm>
          <a:custGeom>
            <a:avLst/>
            <a:gdLst>
              <a:gd name="connsiteX0" fmla="*/ 0 w 8965899"/>
              <a:gd name="connsiteY0" fmla="*/ 164893 h 989339"/>
              <a:gd name="connsiteX1" fmla="*/ 164893 w 8965899"/>
              <a:gd name="connsiteY1" fmla="*/ 0 h 989339"/>
              <a:gd name="connsiteX2" fmla="*/ 8801006 w 8965899"/>
              <a:gd name="connsiteY2" fmla="*/ 0 h 989339"/>
              <a:gd name="connsiteX3" fmla="*/ 8965899 w 8965899"/>
              <a:gd name="connsiteY3" fmla="*/ 164893 h 989339"/>
              <a:gd name="connsiteX4" fmla="*/ 8965899 w 8965899"/>
              <a:gd name="connsiteY4" fmla="*/ 824446 h 989339"/>
              <a:gd name="connsiteX5" fmla="*/ 8801006 w 8965899"/>
              <a:gd name="connsiteY5" fmla="*/ 989339 h 989339"/>
              <a:gd name="connsiteX6" fmla="*/ 164893 w 8965899"/>
              <a:gd name="connsiteY6" fmla="*/ 989339 h 989339"/>
              <a:gd name="connsiteX7" fmla="*/ 0 w 8965899"/>
              <a:gd name="connsiteY7" fmla="*/ 824446 h 989339"/>
              <a:gd name="connsiteX8" fmla="*/ 0 w 8965899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5899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1069545" y="132882"/>
                  <a:pt x="6529311" y="-84951"/>
                  <a:pt x="8801006" y="0"/>
                </a:cubicBezTo>
                <a:cubicBezTo>
                  <a:pt x="8883433" y="8438"/>
                  <a:pt x="8963279" y="88304"/>
                  <a:pt x="8965899" y="164893"/>
                </a:cubicBezTo>
                <a:cubicBezTo>
                  <a:pt x="9020204" y="457259"/>
                  <a:pt x="8991941" y="691398"/>
                  <a:pt x="8965899" y="824446"/>
                </a:cubicBezTo>
                <a:cubicBezTo>
                  <a:pt x="8980710" y="917271"/>
                  <a:pt x="8897935" y="977277"/>
                  <a:pt x="8801006" y="989339"/>
                </a:cubicBezTo>
                <a:cubicBezTo>
                  <a:pt x="4614342" y="1076978"/>
                  <a:pt x="3289615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endParaRPr lang="ar-MA" sz="44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أُوَظِّفُ ٱلْاَسْماءَ ٱلتّالِيَةَ في جُمَلٍ: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اَلْمُثابَرَةُ - اِعْتِذارٌ - اَلْجَدُّ</a:t>
            </a:r>
          </a:p>
        </p:txBody>
      </p:sp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59264C69-2DAD-2CF1-92C7-FA08807C11B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id="{B93B4E85-F2F6-2BFB-DDF0-C1B9FF18B3C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id="{A9DAEF41-0E21-D2EE-0BCB-F471E3C31CB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id="{D297B196-6E81-9662-6405-F15465E94DA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id="{3EF2CCA3-E627-175D-6908-A15C7580B740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id="{B8ED428F-2A4C-28DF-BB31-6EBD4C525AAA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84DC047-B7FC-2D38-419A-C3C07A2002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id="{B2F905B8-9E8A-9DC1-C514-22EFB5B1700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id="{D3AE5983-0A18-0FD9-9D75-0F5C694342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30D90DE0-57AB-DB50-CCB8-B421F293A8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485367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F68FD-0205-B434-6539-33C2FA41C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5877E-0A7D-40E1-A898-6A458DCA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نصحح: من يقرأ جملته؟ 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7393EB-6120-9640-58C6-3F2BFF847910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37DB46-6490-5937-368B-2432AF017437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7D5C60-DB9C-8458-BDC4-78C6594C7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25" y="2917820"/>
            <a:ext cx="8087549" cy="3169614"/>
          </a:xfrm>
          <a:prstGeom prst="rect">
            <a:avLst/>
          </a:prstGeom>
        </p:spPr>
      </p:pic>
      <p:pic>
        <p:nvPicPr>
          <p:cNvPr id="3" name="Google Shape;1302;p9">
            <a:extLst>
              <a:ext uri="{FF2B5EF4-FFF2-40B4-BE49-F238E27FC236}">
                <a16:creationId xmlns:a16="http://schemas.microsoft.com/office/drawing/2014/main" id="{8421A058-5CC6-D8F2-7369-0DCC19EFC49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3;p9">
            <a:extLst>
              <a:ext uri="{FF2B5EF4-FFF2-40B4-BE49-F238E27FC236}">
                <a16:creationId xmlns:a16="http://schemas.microsoft.com/office/drawing/2014/main" id="{8ADF1715-C9E4-A72F-86FC-CA7F63CABC2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id="{63A1D9F5-91D3-4629-D0F3-8A5950144A88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id="{9FCEB193-F187-975A-D52C-90FF2D4A491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id="{AF6DC267-6459-7D54-EE44-760E75E9834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id="{911AEFD8-1929-1D30-0633-E85E29EBA89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AD1036D-FEC9-6EFF-03E4-6692B800BF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Google Shape;1300;p9">
            <a:extLst>
              <a:ext uri="{FF2B5EF4-FFF2-40B4-BE49-F238E27FC236}">
                <a16:creationId xmlns:a16="http://schemas.microsoft.com/office/drawing/2014/main" id="{7B758C7C-4A2E-100B-F714-665015A346A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01;p9">
            <a:extLst>
              <a:ext uri="{FF2B5EF4-FFF2-40B4-BE49-F238E27FC236}">
                <a16:creationId xmlns:a16="http://schemas.microsoft.com/office/drawing/2014/main" id="{2BE46DED-AC21-E893-29F1-B8A97C92E5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Espace réservé pour une image  27">
            <a:extLst>
              <a:ext uri="{FF2B5EF4-FFF2-40B4-BE49-F238E27FC236}">
                <a16:creationId xmlns:a16="http://schemas.microsoft.com/office/drawing/2014/main" id="{7CF90C2E-8B67-FE6B-9165-DAC9922B75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FC039934-E6AF-7F95-F8EF-5D58A9B4F407}"/>
              </a:ext>
            </a:extLst>
          </p:cNvPr>
          <p:cNvSpPr/>
          <p:nvPr/>
        </p:nvSpPr>
        <p:spPr>
          <a:xfrm>
            <a:off x="89050" y="1578123"/>
            <a:ext cx="8965899" cy="989339"/>
          </a:xfrm>
          <a:custGeom>
            <a:avLst/>
            <a:gdLst>
              <a:gd name="connsiteX0" fmla="*/ 0 w 8965899"/>
              <a:gd name="connsiteY0" fmla="*/ 164893 h 989339"/>
              <a:gd name="connsiteX1" fmla="*/ 164893 w 8965899"/>
              <a:gd name="connsiteY1" fmla="*/ 0 h 989339"/>
              <a:gd name="connsiteX2" fmla="*/ 8801006 w 8965899"/>
              <a:gd name="connsiteY2" fmla="*/ 0 h 989339"/>
              <a:gd name="connsiteX3" fmla="*/ 8965899 w 8965899"/>
              <a:gd name="connsiteY3" fmla="*/ 164893 h 989339"/>
              <a:gd name="connsiteX4" fmla="*/ 8965899 w 8965899"/>
              <a:gd name="connsiteY4" fmla="*/ 824446 h 989339"/>
              <a:gd name="connsiteX5" fmla="*/ 8801006 w 8965899"/>
              <a:gd name="connsiteY5" fmla="*/ 989339 h 989339"/>
              <a:gd name="connsiteX6" fmla="*/ 164893 w 8965899"/>
              <a:gd name="connsiteY6" fmla="*/ 989339 h 989339"/>
              <a:gd name="connsiteX7" fmla="*/ 0 w 8965899"/>
              <a:gd name="connsiteY7" fmla="*/ 824446 h 989339"/>
              <a:gd name="connsiteX8" fmla="*/ 0 w 8965899"/>
              <a:gd name="connsiteY8" fmla="*/ 164893 h 98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5899" h="989339" extrusionOk="0">
                <a:moveTo>
                  <a:pt x="0" y="164893"/>
                </a:moveTo>
                <a:cubicBezTo>
                  <a:pt x="-14218" y="65055"/>
                  <a:pt x="59208" y="5486"/>
                  <a:pt x="164893" y="0"/>
                </a:cubicBezTo>
                <a:cubicBezTo>
                  <a:pt x="1069545" y="132882"/>
                  <a:pt x="6529311" y="-84951"/>
                  <a:pt x="8801006" y="0"/>
                </a:cubicBezTo>
                <a:cubicBezTo>
                  <a:pt x="8883433" y="8438"/>
                  <a:pt x="8963279" y="88304"/>
                  <a:pt x="8965899" y="164893"/>
                </a:cubicBezTo>
                <a:cubicBezTo>
                  <a:pt x="9020204" y="457259"/>
                  <a:pt x="8991941" y="691398"/>
                  <a:pt x="8965899" y="824446"/>
                </a:cubicBezTo>
                <a:cubicBezTo>
                  <a:pt x="8980710" y="917271"/>
                  <a:pt x="8897935" y="977277"/>
                  <a:pt x="8801006" y="989339"/>
                </a:cubicBezTo>
                <a:cubicBezTo>
                  <a:pt x="4614342" y="1076978"/>
                  <a:pt x="3289615" y="916660"/>
                  <a:pt x="164893" y="989339"/>
                </a:cubicBezTo>
                <a:cubicBezTo>
                  <a:pt x="72550" y="977178"/>
                  <a:pt x="-10576" y="930212"/>
                  <a:pt x="0" y="824446"/>
                </a:cubicBezTo>
                <a:cubicBezTo>
                  <a:pt x="55025" y="565542"/>
                  <a:pt x="18979" y="401092"/>
                  <a:pt x="0" y="164893"/>
                </a:cubicBezTo>
                <a:close/>
              </a:path>
            </a:pathLst>
          </a:custGeom>
          <a:noFill/>
          <a:ln w="28575" cap="flat" cmpd="sng" algn="ctr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rtl="1">
              <a:defRPr/>
            </a:pPr>
            <a:endParaRPr lang="ar-MA" sz="4400" b="1" kern="0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أُوَظِّفُ ٱلْاَسْماءَ ٱلتّالِيَةَ في جُمَلٍ: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اَلْمُثابَرَةُ - اِعْتِذارٌ - اَلْجَدُّ</a:t>
            </a:r>
          </a:p>
        </p:txBody>
      </p:sp>
    </p:spTree>
    <p:extLst>
      <p:ext uri="{BB962C8B-B14F-4D97-AF65-F5344CB8AC3E}">
        <p14:creationId xmlns:p14="http://schemas.microsoft.com/office/powerpoint/2010/main" val="79091089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76746-6A18-CC2A-1B72-7EC110A5B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CC0BDC-9370-18F1-5256-7239E76C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اختــتام الحــصة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3E4DE471-CF3D-9112-99DE-15EDFB01E4A7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tzm-Arab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 </a:t>
            </a:r>
          </a:p>
        </p:txBody>
      </p:sp>
      <p:pic>
        <p:nvPicPr>
          <p:cNvPr id="4" name="Google Shape;1302;p9">
            <a:extLst>
              <a:ext uri="{FF2B5EF4-FFF2-40B4-BE49-F238E27FC236}">
                <a16:creationId xmlns:a16="http://schemas.microsoft.com/office/drawing/2014/main" id="{7A1339B1-66EF-0C37-E3E7-3BF19D917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1401" y="1656979"/>
            <a:ext cx="396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264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69F40-89A5-6ACF-5FDF-3669B1C47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0FB60B-4A8B-9ABB-B847-99721D409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b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تناوب متعلمين على التذكير بحصيلة الحصة</a:t>
            </a:r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D3CD95-F1A6-5BE5-5237-134F9F63819E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FB8C861-4C6B-B279-5CC5-1DCFC2E8916C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5" name="Google Shape;1303;p9">
            <a:extLst>
              <a:ext uri="{FF2B5EF4-FFF2-40B4-BE49-F238E27FC236}">
                <a16:creationId xmlns:a16="http://schemas.microsoft.com/office/drawing/2014/main" id="{2C664796-A906-A01C-EBB3-755EBAF9C2F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1304;p9">
            <a:extLst>
              <a:ext uri="{FF2B5EF4-FFF2-40B4-BE49-F238E27FC236}">
                <a16:creationId xmlns:a16="http://schemas.microsoft.com/office/drawing/2014/main" id="{E5714945-B76D-9570-2FD6-72DE1BE5CE6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3" name="Google Shape;1305;p9">
            <a:extLst>
              <a:ext uri="{FF2B5EF4-FFF2-40B4-BE49-F238E27FC236}">
                <a16:creationId xmlns:a16="http://schemas.microsoft.com/office/drawing/2014/main" id="{17F4592A-B756-8ECB-CFC2-ECA2C04D9B7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1306;p9">
            <a:extLst>
              <a:ext uri="{FF2B5EF4-FFF2-40B4-BE49-F238E27FC236}">
                <a16:creationId xmlns:a16="http://schemas.microsoft.com/office/drawing/2014/main" id="{0CC03320-1700-603E-6E19-E02AC9FD77F9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5" name="Google Shape;1307;p9">
            <a:extLst>
              <a:ext uri="{FF2B5EF4-FFF2-40B4-BE49-F238E27FC236}">
                <a16:creationId xmlns:a16="http://schemas.microsoft.com/office/drawing/2014/main" id="{A2FAE3B2-2681-728F-331A-FC6C7F46506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49AF4FC-208F-CF6D-F92C-F880CAB15E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Google Shape;1300;p9">
            <a:extLst>
              <a:ext uri="{FF2B5EF4-FFF2-40B4-BE49-F238E27FC236}">
                <a16:creationId xmlns:a16="http://schemas.microsoft.com/office/drawing/2014/main" id="{B2DA8951-91CC-57E3-4954-A338396C42F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ECDFC7D-4D7F-D8A6-1A9B-AF36B3D7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9EB4420-4A13-B576-30B6-78E523AFB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F301F20-EFB9-1606-D17C-5068904127E1}"/>
              </a:ext>
            </a:extLst>
          </p:cNvPr>
          <p:cNvSpPr/>
          <p:nvPr/>
        </p:nvSpPr>
        <p:spPr>
          <a:xfrm>
            <a:off x="5710183" y="4014010"/>
            <a:ext cx="3060000" cy="1620000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تَدَرَّبْتُ عَلى تَوْظيفِ استراتيجيةِ الْكَلِماتِ الْمفاتيحِ لِلْإجابَةِ عَنْ أَسْئِلَةِ الْفَهْمِ.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8DE6EF6-B1E2-C3A0-5486-28BD70055FDF}"/>
              </a:ext>
            </a:extLst>
          </p:cNvPr>
          <p:cNvSpPr/>
          <p:nvPr/>
        </p:nvSpPr>
        <p:spPr>
          <a:xfrm>
            <a:off x="454571" y="4014010"/>
            <a:ext cx="3060000" cy="1620000"/>
          </a:xfrm>
          <a:prstGeom prst="roundRect">
            <a:avLst/>
          </a:prstGeom>
          <a:solidFill>
            <a:srgbClr val="D8E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تَدَرَّبْتُ عَلى تَمْييزِ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ٱلْاِسْمِ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ٱسْتِعْمالِهِ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إِنْتاجي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ٱلْكِتابِيِّ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789B86D-45F1-2CA1-3026-325FBF140CD7}"/>
              </a:ext>
            </a:extLst>
          </p:cNvPr>
          <p:cNvSpPr/>
          <p:nvPr/>
        </p:nvSpPr>
        <p:spPr>
          <a:xfrm>
            <a:off x="3414742" y="1744300"/>
            <a:ext cx="2314516" cy="17304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4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4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F861F4B1-F190-83FE-3208-17BE5809C8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CD99AF66-0B05-27B4-1E26-493FF483BA30}"/>
              </a:ext>
            </a:extLst>
          </p:cNvPr>
          <p:cNvCxnSpPr>
            <a:stCxn id="23" idx="3"/>
            <a:endCxn id="18" idx="0"/>
          </p:cNvCxnSpPr>
          <p:nvPr/>
        </p:nvCxnSpPr>
        <p:spPr>
          <a:xfrm>
            <a:off x="5729258" y="2609515"/>
            <a:ext cx="1510925" cy="1404495"/>
          </a:xfrm>
          <a:prstGeom prst="bentConnector2">
            <a:avLst/>
          </a:prstGeom>
          <a:ln w="57150">
            <a:solidFill>
              <a:srgbClr val="424D7B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9A08AC7D-BB1D-F97D-9218-3E30C4739E51}"/>
              </a:ext>
            </a:extLst>
          </p:cNvPr>
          <p:cNvCxnSpPr>
            <a:stCxn id="23" idx="1"/>
            <a:endCxn id="19" idx="0"/>
          </p:cNvCxnSpPr>
          <p:nvPr/>
        </p:nvCxnSpPr>
        <p:spPr>
          <a:xfrm rot="10800000" flipV="1">
            <a:off x="1984572" y="2609514"/>
            <a:ext cx="1430171" cy="1404495"/>
          </a:xfrm>
          <a:prstGeom prst="bentConnector2">
            <a:avLst/>
          </a:prstGeom>
          <a:ln w="57150">
            <a:solidFill>
              <a:srgbClr val="424D7B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79775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A2B6F-B6C9-1CD4-F249-B9F08D3E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D576D7-5560-4546-8D18-31E72E00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كراساتكم في المنزل انجزوا التمرين التالي ص14</a:t>
            </a:r>
            <a:endParaRPr lang="fr-FR" sz="2400" dirty="0"/>
          </a:p>
        </p:txBody>
      </p:sp>
      <p:pic>
        <p:nvPicPr>
          <p:cNvPr id="10" name="Espace réservé pour une image  9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0E383154-A98D-32C8-14AB-2B59F370A4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5AF7D81-D17E-81D7-17E9-4B2BFC934C37}"/>
              </a:ext>
            </a:extLst>
          </p:cNvPr>
          <p:cNvSpPr/>
          <p:nvPr/>
        </p:nvSpPr>
        <p:spPr>
          <a:xfrm>
            <a:off x="2735725" y="2353684"/>
            <a:ext cx="2827606" cy="238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11B03E12-64B4-2161-BF34-01EE23A61F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4562" y="36509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65ACE1-002E-FF19-CF95-A83C125F8D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8854" y="1980000"/>
            <a:ext cx="2580587" cy="3960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172FBC7-A963-4BFA-9073-C791ECB942C9}"/>
              </a:ext>
            </a:extLst>
          </p:cNvPr>
          <p:cNvSpPr/>
          <p:nvPr/>
        </p:nvSpPr>
        <p:spPr>
          <a:xfrm>
            <a:off x="2948854" y="3643226"/>
            <a:ext cx="2580587" cy="8456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6A2AAE-AFD7-14D3-194F-901E8E1DD2F5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AA1FA86-4E55-505B-B101-F05182E898DC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C7196F-1DC1-F105-584C-319B9DEDC384}"/>
              </a:ext>
            </a:extLst>
          </p:cNvPr>
          <p:cNvSpPr txBox="1"/>
          <p:nvPr/>
        </p:nvSpPr>
        <p:spPr>
          <a:xfrm>
            <a:off x="5826643" y="276447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476197-042C-9A77-1F07-FA1981862A1E}"/>
              </a:ext>
            </a:extLst>
          </p:cNvPr>
          <p:cNvSpPr txBox="1"/>
          <p:nvPr/>
        </p:nvSpPr>
        <p:spPr>
          <a:xfrm>
            <a:off x="5397363" y="223284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457200" rtl="1" eaLnBrk="1" latinLnBrk="0" hangingPunct="1"/>
            <a:endParaRPr lang="fr-FR" sz="2400" dirty="0">
              <a:latin typeface="Microsoft Uighur" panose="02000000000000000000" pitchFamily="2" charset="-78"/>
            </a:endParaRPr>
          </a:p>
        </p:txBody>
      </p:sp>
      <p:sp>
        <p:nvSpPr>
          <p:cNvPr id="5" name="Google Shape;1303;p9">
            <a:extLst>
              <a:ext uri="{FF2B5EF4-FFF2-40B4-BE49-F238E27FC236}">
                <a16:creationId xmlns:a16="http://schemas.microsoft.com/office/drawing/2014/main" id="{23EA2407-6D4A-5718-F383-93FCFD72BD0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1304;p9">
            <a:extLst>
              <a:ext uri="{FF2B5EF4-FFF2-40B4-BE49-F238E27FC236}">
                <a16:creationId xmlns:a16="http://schemas.microsoft.com/office/drawing/2014/main" id="{C7BB0EF1-AB83-F296-A49F-C2FCC0367AC1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2" name="Google Shape;1305;p9">
            <a:extLst>
              <a:ext uri="{FF2B5EF4-FFF2-40B4-BE49-F238E27FC236}">
                <a16:creationId xmlns:a16="http://schemas.microsoft.com/office/drawing/2014/main" id="{E538FC6B-E3EE-DD10-A89B-A61F4D9D0CB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1306;p9">
            <a:extLst>
              <a:ext uri="{FF2B5EF4-FFF2-40B4-BE49-F238E27FC236}">
                <a16:creationId xmlns:a16="http://schemas.microsoft.com/office/drawing/2014/main" id="{B8BAA767-14F0-9924-E2E4-62C3058A0578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4" name="Google Shape;1307;p9">
            <a:extLst>
              <a:ext uri="{FF2B5EF4-FFF2-40B4-BE49-F238E27FC236}">
                <a16:creationId xmlns:a16="http://schemas.microsoft.com/office/drawing/2014/main" id="{2A62DB73-682D-9D28-2163-EE16430A9E28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918C991-F6E1-94A1-4357-1EB4DCAC76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Google Shape;1300;p9">
            <a:extLst>
              <a:ext uri="{FF2B5EF4-FFF2-40B4-BE49-F238E27FC236}">
                <a16:creationId xmlns:a16="http://schemas.microsoft.com/office/drawing/2014/main" id="{573E8402-A7AC-7559-491D-D7F5E4D6B47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262FB1D-FA8B-4B62-F11F-576570F396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374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3CC9207-C707-154C-729E-7500F00C7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824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175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دَرْسٌ في الْحَياةِ  - استثمار استراتيجية الفهم : الكلمات المفاتيح.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الصرف و التحويل: الاسم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200" b="1" dirty="0">
                <a:cs typeface="Microsoft Uighur" panose="02000000000000000000" pitchFamily="2" charset="-78"/>
              </a:rPr>
              <a:t>الطلاقة</a:t>
            </a:r>
          </a:p>
        </p:txBody>
      </p:sp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6A8039E0-B176-844E-FA5D-3A13FC66DD3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1635125"/>
            <a:ext cx="468312" cy="468313"/>
          </a:xfrm>
          <a:prstGeom prst="rect">
            <a:avLst/>
          </a:prstGeom>
        </p:spPr>
      </p:pic>
      <p:pic>
        <p:nvPicPr>
          <p:cNvPr id="14" name="Espace réservé pour une image  20">
            <a:extLst>
              <a:ext uri="{FF2B5EF4-FFF2-40B4-BE49-F238E27FC236}">
                <a16:creationId xmlns:a16="http://schemas.microsoft.com/office/drawing/2014/main" id="{1A4B52AD-4D6B-8677-B262-70DECAAB0F4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>
            <a:fillRect/>
          </a:stretch>
        </p:blipFill>
        <p:spPr>
          <a:xfrm>
            <a:off x="1493321" y="2949040"/>
            <a:ext cx="466725" cy="468312"/>
          </a:xfrm>
          <a:prstGeom prst="rect">
            <a:avLst/>
          </a:prstGeom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D592B0D6-AE75-8969-7039-4C07FD6977D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>
            <a:fillRect/>
          </a:stretch>
        </p:blipFill>
        <p:spPr>
          <a:xfrm>
            <a:off x="1499145" y="4191029"/>
            <a:ext cx="466725" cy="4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66E2ABA-FD27-B21E-A842-E28A5184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192" y="2130135"/>
            <a:ext cx="6351616" cy="35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04D218F-9E56-9E30-5C84-10D1F53A9CAC}"/>
              </a:ext>
            </a:extLst>
          </p:cNvPr>
          <p:cNvSpPr txBox="1"/>
          <p:nvPr/>
        </p:nvSpPr>
        <p:spPr>
          <a:xfrm>
            <a:off x="477982" y="829250"/>
            <a:ext cx="7075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</a:p>
        </p:txBody>
      </p:sp>
      <p:pic>
        <p:nvPicPr>
          <p:cNvPr id="4" name="Google Shape;1299;p9">
            <a:extLst>
              <a:ext uri="{FF2B5EF4-FFF2-40B4-BE49-F238E27FC236}">
                <a16:creationId xmlns:a16="http://schemas.microsoft.com/office/drawing/2014/main" id="{C0C317E2-8043-17F0-4939-0A1ACF745A6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0;p9">
            <a:extLst>
              <a:ext uri="{FF2B5EF4-FFF2-40B4-BE49-F238E27FC236}">
                <a16:creationId xmlns:a16="http://schemas.microsoft.com/office/drawing/2014/main" id="{D0905DE6-7F8F-8F35-11B1-458E59A34BB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1;p9">
            <a:extLst>
              <a:ext uri="{FF2B5EF4-FFF2-40B4-BE49-F238E27FC236}">
                <a16:creationId xmlns:a16="http://schemas.microsoft.com/office/drawing/2014/main" id="{472DDBF1-D63B-DE15-1820-5DC67E93077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2;p9">
            <a:extLst>
              <a:ext uri="{FF2B5EF4-FFF2-40B4-BE49-F238E27FC236}">
                <a16:creationId xmlns:a16="http://schemas.microsoft.com/office/drawing/2014/main" id="{8B75D447-CA2E-9686-2136-095814D895C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303;p9">
            <a:extLst>
              <a:ext uri="{FF2B5EF4-FFF2-40B4-BE49-F238E27FC236}">
                <a16:creationId xmlns:a16="http://schemas.microsoft.com/office/drawing/2014/main" id="{CF0F4BB8-336D-D15F-086B-2BC89B042AE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id="{CA9FBE38-8B83-8E4C-FAFF-D6955589CB35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id="{A7629104-BEB4-3696-7E58-AB20E28F515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id="{0AB5BF9E-3278-FAF7-8CE6-F2F4AB57FABB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id="{EC648C74-A1B3-32AE-248F-81E345A3ADAC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2" name="Image 21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8880A77-4D80-E110-0C55-5D81FCB8D7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E607CA0-B728-A76D-DBE5-26CA2FBFB6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54236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1B735-0A23-EE0A-7222-BC97BE834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C94685CE-61E2-8935-E9E4-FF29DBD68E0B}"/>
              </a:ext>
            </a:extLst>
          </p:cNvPr>
          <p:cNvSpPr txBox="1"/>
          <p:nvPr/>
        </p:nvSpPr>
        <p:spPr>
          <a:xfrm>
            <a:off x="-224700" y="816358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kumimoji="0" lang="ar-MA" sz="24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Google Shape;1299;p9">
            <a:extLst>
              <a:ext uri="{FF2B5EF4-FFF2-40B4-BE49-F238E27FC236}">
                <a16:creationId xmlns:a16="http://schemas.microsoft.com/office/drawing/2014/main" id="{446D6FE6-BF2B-36AA-B1B5-8FD15D9FDF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00;p9">
            <a:extLst>
              <a:ext uri="{FF2B5EF4-FFF2-40B4-BE49-F238E27FC236}">
                <a16:creationId xmlns:a16="http://schemas.microsoft.com/office/drawing/2014/main" id="{4937D413-362C-5F6E-BB09-6FB8846149C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1;p9">
            <a:extLst>
              <a:ext uri="{FF2B5EF4-FFF2-40B4-BE49-F238E27FC236}">
                <a16:creationId xmlns:a16="http://schemas.microsoft.com/office/drawing/2014/main" id="{7F7C457A-99FA-F697-4D2B-AB8ECBBB2B1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2;p9">
            <a:extLst>
              <a:ext uri="{FF2B5EF4-FFF2-40B4-BE49-F238E27FC236}">
                <a16:creationId xmlns:a16="http://schemas.microsoft.com/office/drawing/2014/main" id="{85F6D4D8-57B7-6D6B-FBF2-1CEAFF5DF34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03;p9">
            <a:extLst>
              <a:ext uri="{FF2B5EF4-FFF2-40B4-BE49-F238E27FC236}">
                <a16:creationId xmlns:a16="http://schemas.microsoft.com/office/drawing/2014/main" id="{6228A1EE-9378-662B-AE2D-9CBE6567A63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304;p9">
            <a:extLst>
              <a:ext uri="{FF2B5EF4-FFF2-40B4-BE49-F238E27FC236}">
                <a16:creationId xmlns:a16="http://schemas.microsoft.com/office/drawing/2014/main" id="{BDF19050-AD94-629B-514D-EF117F7DE8AA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3" name="Google Shape;1305;p9">
            <a:extLst>
              <a:ext uri="{FF2B5EF4-FFF2-40B4-BE49-F238E27FC236}">
                <a16:creationId xmlns:a16="http://schemas.microsoft.com/office/drawing/2014/main" id="{3C499499-C19A-9A87-F0C2-0095D8BEEC1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1306;p9">
            <a:extLst>
              <a:ext uri="{FF2B5EF4-FFF2-40B4-BE49-F238E27FC236}">
                <a16:creationId xmlns:a16="http://schemas.microsoft.com/office/drawing/2014/main" id="{F556E7E5-2F63-44E2-24F3-809221533423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15" name="Google Shape;1307;p9">
            <a:extLst>
              <a:ext uri="{FF2B5EF4-FFF2-40B4-BE49-F238E27FC236}">
                <a16:creationId xmlns:a16="http://schemas.microsoft.com/office/drawing/2014/main" id="{B164602D-D8F1-D942-8C54-CCF28608B293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3E6ACCF4-72E3-D138-CF6D-9F030769C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8FF21B6-4CC6-D5BC-9C85-72C2F51E859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8A1301A0-2F3E-DDD2-6B1E-E3F099109C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9648" y="738187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1473774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انشطة اعتيادية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cs typeface="Microsoft Uighur" panose="02000000000000000000" pitchFamily="2" charset="-78"/>
              </a:rPr>
              <a:t>الطلاقة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8758" y="1603254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7E2C230D-12A0-FA76-B7BB-C2E5C629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71147" y="2798064"/>
            <a:ext cx="715006" cy="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4554D3A1-8BE4-570A-5C4C-75A0936318C3}"/>
              </a:ext>
            </a:extLst>
          </p:cNvPr>
          <p:cNvSpPr/>
          <p:nvPr/>
        </p:nvSpPr>
        <p:spPr>
          <a:xfrm>
            <a:off x="628430" y="3007964"/>
            <a:ext cx="3229682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تاريخَ أَجْدادِها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ٱلرّاسِخَ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28" name="Google Shape;1360;p13">
            <a:extLst>
              <a:ext uri="{FF2B5EF4-FFF2-40B4-BE49-F238E27FC236}">
                <a16:creationId xmlns:a16="http://schemas.microsoft.com/office/drawing/2014/main" id="{C573FEFF-5B32-3AFD-E48F-6C4DA65CC1E4}"/>
              </a:ext>
            </a:extLst>
          </p:cNvPr>
          <p:cNvSpPr/>
          <p:nvPr/>
        </p:nvSpPr>
        <p:spPr>
          <a:xfrm>
            <a:off x="628430" y="4330377"/>
            <a:ext cx="7979640" cy="900000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lnSpc>
                <a:spcPct val="166666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قَرَّرَتْ لَيْلى قُبولَ ٱلتَّحَدّي </a:t>
            </a:r>
            <a:r>
              <a:rPr lang="ar-MA" sz="44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وَٱلذَّهابَ</a:t>
            </a:r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إِلى ٱلْمَدْرَسَةِ.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A9D6C63-60B9-654C-BC4D-7CA39E1D4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حصة اليوم، ستقومون بقراءة جملة وفقرة جديدة بدقة واسترسال.</a:t>
            </a:r>
            <a:endParaRPr lang="fr-FR" sz="2400" dirty="0"/>
          </a:p>
        </p:txBody>
      </p:sp>
      <p:pic>
        <p:nvPicPr>
          <p:cNvPr id="10" name="Google Shape;1299;p9">
            <a:extLst>
              <a:ext uri="{FF2B5EF4-FFF2-40B4-BE49-F238E27FC236}">
                <a16:creationId xmlns:a16="http://schemas.microsoft.com/office/drawing/2014/main" id="{36CE71FA-7143-2C4B-C8E8-FA716CB4E80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0;p9">
            <a:extLst>
              <a:ext uri="{FF2B5EF4-FFF2-40B4-BE49-F238E27FC236}">
                <a16:creationId xmlns:a16="http://schemas.microsoft.com/office/drawing/2014/main" id="{9636BFAD-B008-D5B4-AFFF-ECF69B92345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08439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1;p9">
            <a:extLst>
              <a:ext uri="{FF2B5EF4-FFF2-40B4-BE49-F238E27FC236}">
                <a16:creationId xmlns:a16="http://schemas.microsoft.com/office/drawing/2014/main" id="{9F044A8E-8811-2865-734B-91D784C1C16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220106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2;p9">
            <a:extLst>
              <a:ext uri="{FF2B5EF4-FFF2-40B4-BE49-F238E27FC236}">
                <a16:creationId xmlns:a16="http://schemas.microsoft.com/office/drawing/2014/main" id="{D1CC41D1-DF02-8642-B618-579AA64E22D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19652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303;p9">
            <a:extLst>
              <a:ext uri="{FF2B5EF4-FFF2-40B4-BE49-F238E27FC236}">
                <a16:creationId xmlns:a16="http://schemas.microsoft.com/office/drawing/2014/main" id="{79F88587-3C12-F7A0-4660-3985A5FBA68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نشاط اعتيادي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304;p9">
            <a:extLst>
              <a:ext uri="{FF2B5EF4-FFF2-40B4-BE49-F238E27FC236}">
                <a16:creationId xmlns:a16="http://schemas.microsoft.com/office/drawing/2014/main" id="{A126FFB2-C841-08EE-A980-F3F05F2E0580}"/>
              </a:ext>
            </a:extLst>
          </p:cNvPr>
          <p:cNvSpPr/>
          <p:nvPr/>
        </p:nvSpPr>
        <p:spPr>
          <a:xfrm>
            <a:off x="2490993" y="131773"/>
            <a:ext cx="171885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صرف و تحويل</a:t>
            </a:r>
          </a:p>
        </p:txBody>
      </p:sp>
      <p:sp>
        <p:nvSpPr>
          <p:cNvPr id="19" name="Google Shape;1305;p9">
            <a:extLst>
              <a:ext uri="{FF2B5EF4-FFF2-40B4-BE49-F238E27FC236}">
                <a16:creationId xmlns:a16="http://schemas.microsoft.com/office/drawing/2014/main" id="{F522B883-B18A-F349-FF47-AD7D0CE95A2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306;p9">
            <a:extLst>
              <a:ext uri="{FF2B5EF4-FFF2-40B4-BE49-F238E27FC236}">
                <a16:creationId xmlns:a16="http://schemas.microsoft.com/office/drawing/2014/main" id="{BE67861A-8426-D9A1-3FEE-04AB3DD351FE}"/>
              </a:ext>
            </a:extLst>
          </p:cNvPr>
          <p:cNvSpPr/>
          <p:nvPr/>
        </p:nvSpPr>
        <p:spPr>
          <a:xfrm>
            <a:off x="4827811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Calibri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قراءة</a:t>
            </a:r>
          </a:p>
        </p:txBody>
      </p:sp>
      <p:sp>
        <p:nvSpPr>
          <p:cNvPr id="21" name="Google Shape;1307;p9">
            <a:extLst>
              <a:ext uri="{FF2B5EF4-FFF2-40B4-BE49-F238E27FC236}">
                <a16:creationId xmlns:a16="http://schemas.microsoft.com/office/drawing/2014/main" id="{48DFF896-ADFF-C110-6C69-537B73EFA417}"/>
              </a:ext>
            </a:extLst>
          </p:cNvPr>
          <p:cNvSpPr/>
          <p:nvPr/>
        </p:nvSpPr>
        <p:spPr>
          <a:xfrm>
            <a:off x="69494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اختــتام الحــصة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F6CA919C-B4F6-E00D-265B-627F68B6117F}"/>
              </a:ext>
            </a:extLst>
          </p:cNvPr>
          <p:cNvSpPr/>
          <p:nvPr/>
        </p:nvSpPr>
        <p:spPr>
          <a:xfrm>
            <a:off x="7240183" y="3001949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تَنَمُّرٌ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5006E70-372B-70B7-B603-17E2920953D9}"/>
              </a:ext>
            </a:extLst>
          </p:cNvPr>
          <p:cNvSpPr/>
          <p:nvPr/>
        </p:nvSpPr>
        <p:spPr>
          <a:xfrm>
            <a:off x="5673372" y="3001949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اَلتَّحَدّي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0ADAFD7-7390-9FB0-0C51-39B35D5FB4DE}"/>
              </a:ext>
            </a:extLst>
          </p:cNvPr>
          <p:cNvSpPr/>
          <p:nvPr/>
        </p:nvSpPr>
        <p:spPr>
          <a:xfrm>
            <a:off x="4088765" y="3001949"/>
            <a:ext cx="1330571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تَتَمَسَّكُ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5" name="Espace réservé pour une image  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3458C3D-4BE6-61D4-BDEB-F4EE814D07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121856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rf wa tahwil (new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قراءة وكتابة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القراءة 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1_القراءة 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_القراءة 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_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20483</TotalTime>
  <Words>1488</Words>
  <PresentationFormat>Affichage à l'écran (4:3)</PresentationFormat>
  <Paragraphs>372</Paragraphs>
  <Slides>51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32</vt:i4>
      </vt:variant>
      <vt:variant>
        <vt:lpstr>Titres des diapositives</vt:lpstr>
      </vt:variant>
      <vt:variant>
        <vt:i4>51</vt:i4>
      </vt:variant>
    </vt:vector>
  </HeadingPairs>
  <TitlesOfParts>
    <vt:vector size="94" baseType="lpstr">
      <vt:lpstr>Dosis ExtraBold</vt:lpstr>
      <vt:lpstr>Dosis</vt:lpstr>
      <vt:lpstr>Calibri</vt:lpstr>
      <vt:lpstr>Microsoft Uighur</vt:lpstr>
      <vt:lpstr>Wingdings</vt:lpstr>
      <vt:lpstr>Modern Love</vt:lpstr>
      <vt:lpstr>Calibri Light</vt:lpstr>
      <vt:lpstr>Arial Rounded MT Bold</vt:lpstr>
      <vt:lpstr>Dosis Medium</vt:lpstr>
      <vt:lpstr>Arial</vt:lpstr>
      <vt:lpstr>Dosis SemiBold</vt:lpstr>
      <vt:lpstr>6_Conception personnalisée</vt:lpstr>
      <vt:lpstr>sarf wa tahwil (new)</vt:lpstr>
      <vt:lpstr>00_Env-Enseignant</vt:lpstr>
      <vt:lpstr>2_Env-Apprenant_Tmplt</vt:lpstr>
      <vt:lpstr>01- نشاط اعتيادي</vt:lpstr>
      <vt:lpstr>1_01- نشاط اعتيادي</vt:lpstr>
      <vt:lpstr>02- معــــــــــجم</vt:lpstr>
      <vt:lpstr>05- اختتام الحصة</vt:lpstr>
      <vt:lpstr>03- استماع وتحدث</vt:lpstr>
      <vt:lpstr>04- قراءة/ كتابة</vt:lpstr>
      <vt:lpstr>3_Env-Apprenant_Tmplt</vt:lpstr>
      <vt:lpstr>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1_Office Theme 2013 - 2022</vt:lpstr>
      <vt:lpstr>2_Simple Light</vt:lpstr>
      <vt:lpstr>قراءة وكتابة </vt:lpstr>
      <vt:lpstr>القراءة  </vt:lpstr>
      <vt:lpstr>قراءة</vt:lpstr>
      <vt:lpstr>1_القراءة  </vt:lpstr>
      <vt:lpstr>3_القراءة  </vt:lpstr>
      <vt:lpstr>1_Env-Enseignant</vt:lpstr>
      <vt:lpstr>1_قراءة</vt:lpstr>
      <vt:lpstr>2_Env-Enseignant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Présentation PowerPoint</vt:lpstr>
      <vt:lpstr>Présentation PowerPoint</vt:lpstr>
      <vt:lpstr> انشطة اعتيادية</vt:lpstr>
      <vt:lpstr> في حصة اليوم، ستقومون بقراءة جملة وفقرة جديدة بدقة واسترسال.</vt:lpstr>
      <vt:lpstr>Présentation PowerPoint</vt:lpstr>
      <vt:lpstr>Présentation PowerPoint</vt:lpstr>
      <vt:lpstr>استمعوا جيدا لقراءتي.</vt:lpstr>
      <vt:lpstr>Présentation PowerPoint</vt:lpstr>
      <vt:lpstr> قراءة</vt:lpstr>
      <vt:lpstr>تابعوا معي ، سأقرأ الجزء الأول من النص</vt:lpstr>
      <vt:lpstr>الآن؛ سأعين 3 تلاميذ لقراءة فقرات الجزء الثاني – تابعوا </vt:lpstr>
      <vt:lpstr>كَيْفَ كانَتْ قِراءَةُ زَميلِكُمْ/زَميلَتِكُمْ؟</vt:lpstr>
      <vt:lpstr>Présentation PowerPoint</vt:lpstr>
      <vt:lpstr>Présentation PowerPoint</vt:lpstr>
      <vt:lpstr>Présentation PowerPoint</vt:lpstr>
      <vt:lpstr>نصحح التمرين الثاني – كل واحد يقول كلمة من شبكة المفردات التي أنشأها. </vt:lpstr>
      <vt:lpstr>هذا نموذج لكلمات شبكة ابتسامة – من يقرأ؟ </vt:lpstr>
      <vt:lpstr>الآن؛ ستعملون على توظيف استراتيجية الكلمات المفاتيح للإجابة عن أسئلَةِ الفهم. </vt:lpstr>
      <vt:lpstr> من يقرأ السؤال؟  على الألواح أجيبوا بالمعلومة مباشرة.  أمامكم دقيقة  </vt:lpstr>
      <vt:lpstr> بالفعل عينا صقر.  من يقرأ الجواب التام؟  من يشرح كيف وجد الجواب؟ </vt:lpstr>
      <vt:lpstr>بسرعة أجيبوا عن السؤال على ألواحكم – بعبارة مقتضبة. </vt:lpstr>
      <vt:lpstr>Présentation PowerPoint</vt:lpstr>
      <vt:lpstr>أجيبوا عن السؤال بشكل مقتضب.  أمامكم دقيقة </vt:lpstr>
      <vt:lpstr>Présentation PowerPoint</vt:lpstr>
      <vt:lpstr> صرف و تحويل</vt:lpstr>
      <vt:lpstr>في درس اليوم ستتعلمون كيف تميزون الاسم وأحواله .  من يذكرنا بأقسام الكلمة؟ </vt:lpstr>
      <vt:lpstr>انتبهوا؛ الآن سنتذكر عم يدل الاسم.  الاسم كلمة تدل في معناها على :   </vt:lpstr>
      <vt:lpstr>من علامات الاسم: قبول التنوين  و دخول" الـ".  من يقرأ؟ </vt:lpstr>
      <vt:lpstr>نتذكر على ماذا يدل الاسم وبماذا نميزه.  من يقرأ؟ </vt:lpstr>
      <vt:lpstr>خذوا ألواحكم  و اكتبوا  الاسم من بين الكلمات التالية:  </vt:lpstr>
      <vt:lpstr>صححوا. من يشرح لنا كيف ميز الاسم؟ من يقرأ الجملة؟   </vt:lpstr>
      <vt:lpstr>خذوا ألواحكم  و اكتبوا  الاسم من بين الكلمات التالية:  </vt:lpstr>
      <vt:lpstr>صححوا. من يشرح لنا كيف ميز الاسم؟  من يركب جملة تبتدئ بكلمة جري؟ </vt:lpstr>
      <vt:lpstr>خذوا ألواحكم  و اكتبوا  الاسم من بين الكلمات التالية:  </vt:lpstr>
      <vt:lpstr>صححوا. من يشرح لنا كيف ميز الاسم؟ من يركب جملة تنتهي بكلمة الملعب؟ </vt:lpstr>
      <vt:lpstr>خذوا ألواحكم  و اكتبوا  الاسم من بين الكلمات التالية:  </vt:lpstr>
      <vt:lpstr>صححوا. من يشرح لنا كيف ميز الاسم؟ من يركب جملة تتضمن كلمة اعتذار في وسطها؟ </vt:lpstr>
      <vt:lpstr>نتذكر على ماذا يدل الاسم وبماذا نميزه.  من يقرأ؟ </vt:lpstr>
      <vt:lpstr>الآن بمفردكم أجيبوا عن التمرين التالي على كراساتكم الصفحة  14</vt:lpstr>
      <vt:lpstr>أمامكم 4 دقائق – سأمر بين الصفوف لمساعدتكم وتقييم إنتاجاتكم. </vt:lpstr>
      <vt:lpstr>انتهى الوقت – نصحح: من يقرأ جملته؟ </vt:lpstr>
      <vt:lpstr>اختــتام الحــصة</vt:lpstr>
      <vt:lpstr>ماذا تعلمتم اليوم؟ تناوب متعلمين على التذكير بحصيلة الحصة</vt:lpstr>
      <vt:lpstr>على كراساتكم في المنزل انجزوا التمرين التالي ص14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2023-09-20T21:35:22Z</dcterms:created>
  <dcterms:modified xsi:type="dcterms:W3CDTF">2025-10-28T15:26:09Z</dcterms:modified>
</cp:coreProperties>
</file>