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1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2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3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15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6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7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1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27" r:id="rId5"/>
    <p:sldMasterId id="2147483742" r:id="rId6"/>
    <p:sldMasterId id="2147483765" r:id="rId7"/>
    <p:sldMasterId id="2147483788" r:id="rId8"/>
    <p:sldMasterId id="2147483803" r:id="rId9"/>
    <p:sldMasterId id="2147483820" r:id="rId10"/>
    <p:sldMasterId id="2147483843" r:id="rId11"/>
    <p:sldMasterId id="2147483866" r:id="rId12"/>
    <p:sldMasterId id="2147483882" r:id="rId13"/>
    <p:sldMasterId id="2147483905" r:id="rId14"/>
    <p:sldMasterId id="2147483920" r:id="rId15"/>
    <p:sldMasterId id="2147483939" r:id="rId16"/>
    <p:sldMasterId id="2147483956" r:id="rId17"/>
    <p:sldMasterId id="2147483968" r:id="rId18"/>
    <p:sldMasterId id="2147483991" r:id="rId19"/>
  </p:sldMasterIdLst>
  <p:notesMasterIdLst>
    <p:notesMasterId r:id="rId88"/>
  </p:notesMasterIdLst>
  <p:sldIdLst>
    <p:sldId id="2147482692" r:id="rId20"/>
    <p:sldId id="1029" r:id="rId21"/>
    <p:sldId id="2147482615" r:id="rId22"/>
    <p:sldId id="2147482469" r:id="rId23"/>
    <p:sldId id="2147482693" r:id="rId24"/>
    <p:sldId id="2147482488" r:id="rId25"/>
    <p:sldId id="2147482691" r:id="rId26"/>
    <p:sldId id="265" r:id="rId27"/>
    <p:sldId id="2147482725" r:id="rId28"/>
    <p:sldId id="262" r:id="rId29"/>
    <p:sldId id="2147482601" r:id="rId30"/>
    <p:sldId id="2147482602" r:id="rId31"/>
    <p:sldId id="2147482616" r:id="rId32"/>
    <p:sldId id="2147482449" r:id="rId33"/>
    <p:sldId id="2147482450" r:id="rId34"/>
    <p:sldId id="2147482726" r:id="rId35"/>
    <p:sldId id="2147482541" r:id="rId36"/>
    <p:sldId id="2147482542" r:id="rId37"/>
    <p:sldId id="2147482543" r:id="rId38"/>
    <p:sldId id="2147482544" r:id="rId39"/>
    <p:sldId id="2147482545" r:id="rId40"/>
    <p:sldId id="2147482548" r:id="rId41"/>
    <p:sldId id="2147482549" r:id="rId42"/>
    <p:sldId id="2147482550" r:id="rId43"/>
    <p:sldId id="2147482551" r:id="rId44"/>
    <p:sldId id="2147482552" r:id="rId45"/>
    <p:sldId id="2147482603" r:id="rId46"/>
    <p:sldId id="2147482553" r:id="rId47"/>
    <p:sldId id="2147482554" r:id="rId48"/>
    <p:sldId id="2147482604" r:id="rId49"/>
    <p:sldId id="2147482605" r:id="rId50"/>
    <p:sldId id="2147482555" r:id="rId51"/>
    <p:sldId id="2147482558" r:id="rId52"/>
    <p:sldId id="2147482560" r:id="rId53"/>
    <p:sldId id="2147482606" r:id="rId54"/>
    <p:sldId id="2147482607" r:id="rId55"/>
    <p:sldId id="2147482608" r:id="rId56"/>
    <p:sldId id="2147482609" r:id="rId57"/>
    <p:sldId id="2147482610" r:id="rId58"/>
    <p:sldId id="2147482611" r:id="rId59"/>
    <p:sldId id="2147482613" r:id="rId60"/>
    <p:sldId id="2147482614" r:id="rId61"/>
    <p:sldId id="2147482727" r:id="rId62"/>
    <p:sldId id="2147482728" r:id="rId63"/>
    <p:sldId id="2147482569" r:id="rId64"/>
    <p:sldId id="2147482570" r:id="rId65"/>
    <p:sldId id="2147482571" r:id="rId66"/>
    <p:sldId id="2147482572" r:id="rId67"/>
    <p:sldId id="2147482573" r:id="rId68"/>
    <p:sldId id="2147482575" r:id="rId69"/>
    <p:sldId id="2147482729" r:id="rId70"/>
    <p:sldId id="2147482577" r:id="rId71"/>
    <p:sldId id="2147482578" r:id="rId72"/>
    <p:sldId id="2147482579" r:id="rId73"/>
    <p:sldId id="2147482730" r:id="rId74"/>
    <p:sldId id="2147482580" r:id="rId75"/>
    <p:sldId id="2147482731" r:id="rId76"/>
    <p:sldId id="2147482732" r:id="rId77"/>
    <p:sldId id="2147482733" r:id="rId78"/>
    <p:sldId id="2147482582" r:id="rId79"/>
    <p:sldId id="2147482592" r:id="rId80"/>
    <p:sldId id="2147482621" r:id="rId81"/>
    <p:sldId id="2147482593" r:id="rId82"/>
    <p:sldId id="2147482620" r:id="rId83"/>
    <p:sldId id="2147482619" r:id="rId84"/>
    <p:sldId id="2147482438" r:id="rId85"/>
    <p:sldId id="2147482563" r:id="rId86"/>
    <p:sldId id="2147482522" r:id="rId87"/>
  </p:sldIdLst>
  <p:sldSz cx="9144000" cy="6858000" type="screen4x3"/>
  <p:notesSz cx="6858000" cy="9144000"/>
  <p:embeddedFontLst>
    <p:embeddedFont>
      <p:font typeface="Abadi" panose="020B0604020104020204" charset="0"/>
      <p:regular r:id="rId89"/>
      <p:bold r:id="rId90"/>
      <p:italic r:id="rId91"/>
      <p:boldItalic r:id="rId92"/>
    </p:embeddedFont>
    <p:embeddedFont>
      <p:font typeface="Arial Rounded MT Bold" panose="020F0704030504030204" pitchFamily="34" charset="0"/>
      <p:regular r:id="rId93"/>
    </p:embeddedFont>
    <p:embeddedFont>
      <p:font typeface="Dosis" pitchFamily="2" charset="0"/>
      <p:regular r:id="rId94"/>
      <p:bold r:id="rId95"/>
    </p:embeddedFont>
    <p:embeddedFont>
      <p:font typeface="Dosis ExtraBold" pitchFamily="2" charset="0"/>
      <p:bold r:id="rId96"/>
    </p:embeddedFont>
    <p:embeddedFont>
      <p:font typeface="Dosis Medium" pitchFamily="2" charset="0"/>
      <p:regular r:id="rId97"/>
    </p:embeddedFont>
    <p:embeddedFont>
      <p:font typeface="Dosis SemiBold" pitchFamily="2" charset="0"/>
      <p:bold r:id="rId98"/>
    </p:embeddedFont>
    <p:embeddedFont>
      <p:font typeface="Microsoft Uighur" panose="02000000000000000000" pitchFamily="2" charset="-78"/>
      <p:regular r:id="rId99"/>
      <p:bold r:id="rId100"/>
    </p:embeddedFont>
    <p:embeddedFont>
      <p:font typeface="Modern Love" panose="04090805081005020601" pitchFamily="82" charset="0"/>
      <p:regular r:id="rId10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FFFFF"/>
    <a:srgbClr val="106585"/>
    <a:srgbClr val="9299B1"/>
    <a:srgbClr val="9DA4BA"/>
    <a:srgbClr val="565F88"/>
    <a:srgbClr val="1E3F48"/>
    <a:srgbClr val="F2F2F2"/>
    <a:srgbClr val="0097B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4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font" Target="fonts/font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viewProps" Target="view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font" Target="fonts/font9.fntdata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font" Target="fonts/font12.fntdata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04/11/2025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Relationship Id="rId4" Type="http://schemas.microsoft.com/office/2007/relationships/hdphoto" Target="../media/hdphoto4.wdp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4.pn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6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4.png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72018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2938930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850198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567457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43786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56066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241720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672263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1657826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06854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861346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40464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107066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072501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267399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2691010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010254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4486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919337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21293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659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19130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20596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925111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50180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512862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14299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03309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848647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933388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2264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7468906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0680734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004672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718272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28584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191059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875845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941395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565403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641902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45924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22051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52381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50835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667246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155786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80861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26976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65968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58196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02957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86703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71722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70312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27058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7908050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54045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0873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4095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69285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53833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38888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126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44881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103739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66284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296033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29686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100849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98694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791632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27688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18351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9763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82782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02838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06851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040779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98161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5986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50274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84212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97384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90472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47567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58878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56266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65672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6222189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07447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01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84444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4895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54567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39857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498484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067043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235039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65336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66901504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70617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92918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34748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66415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98752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570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1158436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276901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164277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1558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78500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5420205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988165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292418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30615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094322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93170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31079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64870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60484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54292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377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7975495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7612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403678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5188937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1573919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428368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30752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6149929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7534876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33909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3455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34027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5756518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59383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0442835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6170611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8879580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768407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852468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232969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09897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900841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6233057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072550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38931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21223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5945228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56963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759144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01732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304139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153656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7711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79368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880057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03164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5097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3229413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858897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031220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62473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319294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206850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462737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122686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32445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053165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7746497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41452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95921942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34952517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24371846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44559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295529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3955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5011327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784791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194968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5385648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653930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645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97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11860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61850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031728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019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0677196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53188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63012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07748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144183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2532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921322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92114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6361927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14552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66241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7171365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5325664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727359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305716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5680230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627441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3990649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1433090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5637582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3576337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415571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3237252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9097340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1866319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1000281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337731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035336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444256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022606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41333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1200842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68064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217841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252029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6592098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479895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865294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602954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771852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2996039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297290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373893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279501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602348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8534546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859017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217642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790282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54184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222364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7538426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123061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082708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198078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736765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903432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42489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952391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01363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0580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1993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38290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5431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366513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5140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343643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429237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65893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54956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93820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203156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197625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04833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439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971106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847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16262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292680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6118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899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4653108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8645651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638177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14322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048899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69033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78580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47380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187232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1922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582696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31332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93375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613568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2720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442325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4623316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7609617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7928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751184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401806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394528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8199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719052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106481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145129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55742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83579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72813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013017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3007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24511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64863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89498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258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31058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6056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5353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7520015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199574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7692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44148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769796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94833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07396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27305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00656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59826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1810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image" Target="../media/image21.jpg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image" Target="../media/image21.jpg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8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1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18" Type="http://schemas.openxmlformats.org/officeDocument/2006/relationships/image" Target="../media/image30.jpeg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0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86.xml"/><Relationship Id="rId19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Relationship Id="rId22" Type="http://schemas.openxmlformats.org/officeDocument/2006/relationships/slideLayout" Target="../slideLayouts/slideLayout2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1.xml"/><Relationship Id="rId21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bin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493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523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865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75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96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912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8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83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00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02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  <p:sldLayoutId id="2147484009" r:id="rId18"/>
    <p:sldLayoutId id="2147484010" r:id="rId19"/>
    <p:sldLayoutId id="2147484011" r:id="rId20"/>
    <p:sldLayoutId id="2147484012" r:id="rId21"/>
    <p:sldLayoutId id="21474840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37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1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64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73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061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5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9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6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62.xml"/><Relationship Id="rId7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gif"/><Relationship Id="rId11" Type="http://schemas.openxmlformats.org/officeDocument/2006/relationships/image" Target="../media/image57.png"/><Relationship Id="rId5" Type="http://schemas.openxmlformats.org/officeDocument/2006/relationships/image" Target="../media/image59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318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5.png"/><Relationship Id="rId5" Type="http://schemas.openxmlformats.org/officeDocument/2006/relationships/image" Target="../media/image45.gif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6.png"/><Relationship Id="rId4" Type="http://schemas.openxmlformats.org/officeDocument/2006/relationships/image" Target="../media/image45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4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45A1A2C-8126-9CB5-840F-5FBA6939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1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33EA09-6561-4504-785D-C7944DFF1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FAFB56-4376-EE64-14EA-B55C6BC94B3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35D089-EC7E-A7A5-924A-624833F7B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EBDA31-D454-D125-D090-CF2F7D94FA2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5B04B0-1FB4-BC50-EA41-0146BECF8180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4262E7-E359-A92A-B43C-6D043B62B031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E14457-0CB2-4C2F-6449-1E956EF8B4A6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573E39-039F-66B5-5040-38E799510B34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4439F-69A7-557A-570F-60B37024F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AE9345-F0D3-68FD-F282-674F92714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BDE1C6-A783-D03A-212F-3A25BC69FC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599B35-B8EB-086A-2A4F-8BF2F8F026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8687F0-AA8E-6CCB-F9C2-0B13E94187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2B86CA-5D69-0219-6200-539E6C23BA3E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E1D65C-1F72-25BD-3271-7F1ED119A8D4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263550-FA7D-2DFB-A0AB-AF0B67ACC11C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FEB35F-31CC-6EFA-5827-69C81D08BC95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A29FF14-635F-BF63-2B4B-C64FF3BFAE77}"/>
              </a:ext>
            </a:extLst>
          </p:cNvPr>
          <p:cNvSpPr/>
          <p:nvPr/>
        </p:nvSpPr>
        <p:spPr>
          <a:xfrm>
            <a:off x="4710743" y="2443222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وَقْتِ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ٱلظَّهيرَةِ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1360;p13">
            <a:extLst>
              <a:ext uri="{FF2B5EF4-FFF2-40B4-BE49-F238E27FC236}">
                <a16:creationId xmlns:a16="http://schemas.microsoft.com/office/drawing/2014/main" id="{4C673E1F-588F-4FB2-A6D0-70E6AC566277}"/>
              </a:ext>
            </a:extLst>
          </p:cNvPr>
          <p:cNvSpPr/>
          <p:nvPr/>
        </p:nvSpPr>
        <p:spPr>
          <a:xfrm>
            <a:off x="965162" y="3721271"/>
            <a:ext cx="6762014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اِلْتَقَطَ مِنَ ٱلْأَرْضِ حَجَراً صَغيراً بِمِنْقارِهِ.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488AF02-28D6-2A4B-48B4-CDE59A8FF5B1}"/>
              </a:ext>
            </a:extLst>
          </p:cNvPr>
          <p:cNvSpPr/>
          <p:nvPr/>
        </p:nvSpPr>
        <p:spPr>
          <a:xfrm>
            <a:off x="569701" y="2422440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اَلشَّمْسِ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ٱلْحارِقَةِ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1360;p13">
            <a:extLst>
              <a:ext uri="{FF2B5EF4-FFF2-40B4-BE49-F238E27FC236}">
                <a16:creationId xmlns:a16="http://schemas.microsoft.com/office/drawing/2014/main" id="{C7A66D1F-3744-8379-BBAB-050643AFE097}"/>
              </a:ext>
            </a:extLst>
          </p:cNvPr>
          <p:cNvSpPr/>
          <p:nvPr/>
        </p:nvSpPr>
        <p:spPr>
          <a:xfrm>
            <a:off x="569701" y="5020102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عِنْدَئِذٍ أَدْخَلَ رَأْسَهُ في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ٱلْجَرَّةِ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وَشَرِبَ حَتّى رَوِيَ.</a:t>
            </a:r>
          </a:p>
        </p:txBody>
      </p:sp>
      <p:sp>
        <p:nvSpPr>
          <p:cNvPr id="20" name="Flèche : courbe vers le haut 19">
            <a:extLst>
              <a:ext uri="{FF2B5EF4-FFF2-40B4-BE49-F238E27FC236}">
                <a16:creationId xmlns:a16="http://schemas.microsoft.com/office/drawing/2014/main" id="{A2EF3C3B-652F-E5DF-BB2F-FB7FA666CFED}"/>
              </a:ext>
            </a:extLst>
          </p:cNvPr>
          <p:cNvSpPr/>
          <p:nvPr/>
        </p:nvSpPr>
        <p:spPr>
          <a:xfrm rot="10800000">
            <a:off x="4487360" y="5138038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Flèche : courbe vers le haut 20">
            <a:extLst>
              <a:ext uri="{FF2B5EF4-FFF2-40B4-BE49-F238E27FC236}">
                <a16:creationId xmlns:a16="http://schemas.microsoft.com/office/drawing/2014/main" id="{E5F4B3C7-4E67-C1ED-F9C3-BB1DC20A9D3F}"/>
              </a:ext>
            </a:extLst>
          </p:cNvPr>
          <p:cNvSpPr/>
          <p:nvPr/>
        </p:nvSpPr>
        <p:spPr>
          <a:xfrm rot="10800000">
            <a:off x="6278930" y="2462180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Flèche : courbe vers le haut 17">
            <a:extLst>
              <a:ext uri="{FF2B5EF4-FFF2-40B4-BE49-F238E27FC236}">
                <a16:creationId xmlns:a16="http://schemas.microsoft.com/office/drawing/2014/main" id="{683D4655-1319-D946-E231-09367912EA13}"/>
              </a:ext>
            </a:extLst>
          </p:cNvPr>
          <p:cNvSpPr/>
          <p:nvPr/>
        </p:nvSpPr>
        <p:spPr>
          <a:xfrm rot="10800000">
            <a:off x="2237973" y="2412509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9" name="Flèche : courbe vers le haut 28">
            <a:extLst>
              <a:ext uri="{FF2B5EF4-FFF2-40B4-BE49-F238E27FC236}">
                <a16:creationId xmlns:a16="http://schemas.microsoft.com/office/drawing/2014/main" id="{2E4992FB-04D4-24B9-9E50-79AFA808AF6A}"/>
              </a:ext>
            </a:extLst>
          </p:cNvPr>
          <p:cNvSpPr/>
          <p:nvPr/>
        </p:nvSpPr>
        <p:spPr>
          <a:xfrm rot="10800000">
            <a:off x="5306829" y="3834256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" name="Google Shape;1358;p13">
            <a:extLst>
              <a:ext uri="{FF2B5EF4-FFF2-40B4-BE49-F238E27FC236}">
                <a16:creationId xmlns:a16="http://schemas.microsoft.com/office/drawing/2014/main" id="{64AC0B25-0D45-DAE7-DF62-47DB736B2B9A}"/>
              </a:ext>
            </a:extLst>
          </p:cNvPr>
          <p:cNvSpPr txBox="1">
            <a:spLocks/>
          </p:cNvSpPr>
          <p:nvPr/>
        </p:nvSpPr>
        <p:spPr>
          <a:xfrm>
            <a:off x="2744431" y="771779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A7C39D-72BC-4812-872F-2EA4EE8628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5545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FBEE9-3EB9-42BE-8DD6-AAD50F2E1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C8E9FD-32C0-4F35-CACD-8E99A84BB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25CDDC-88F9-5CE8-785D-61144DEA98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91DB78-3FF8-DAC0-2903-921321B63C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F841064-98C4-E1D0-8190-2F5B79EF16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60D25C-1149-ED44-0372-63EDE3FA5D2D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F3EF4A-78E0-E195-97ED-2411DC20E035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45A47F-1D37-BC32-9670-6AAD9F9B0DAD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763D16-5180-779A-AEA0-CC0AA74DD0C5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E6D7F621-784E-1B09-FB14-0BD93E3ED8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F2728B3-AC1F-B8E3-3B46-DBE40877CDE6}"/>
              </a:ext>
            </a:extLst>
          </p:cNvPr>
          <p:cNvSpPr/>
          <p:nvPr/>
        </p:nvSpPr>
        <p:spPr>
          <a:xfrm>
            <a:off x="4710743" y="2443222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وَقْتِ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ٱلظَّهيرَةِ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1360;p13">
            <a:extLst>
              <a:ext uri="{FF2B5EF4-FFF2-40B4-BE49-F238E27FC236}">
                <a16:creationId xmlns:a16="http://schemas.microsoft.com/office/drawing/2014/main" id="{A7EF1ED4-B402-A7C3-A60B-A932FBCD9BD4}"/>
              </a:ext>
            </a:extLst>
          </p:cNvPr>
          <p:cNvSpPr/>
          <p:nvPr/>
        </p:nvSpPr>
        <p:spPr>
          <a:xfrm>
            <a:off x="965162" y="3721271"/>
            <a:ext cx="6762014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اِلْتَقَطَ مِنَ ٱلْأَرْضِ حَجَراً صَغيراً بِمِنْقارِهِ.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166422D-A9CC-CD10-0613-5FBC2E637EDB}"/>
              </a:ext>
            </a:extLst>
          </p:cNvPr>
          <p:cNvSpPr/>
          <p:nvPr/>
        </p:nvSpPr>
        <p:spPr>
          <a:xfrm>
            <a:off x="569701" y="2422440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اَلشَّمْسِ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ٱلْحارِقَةِ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360;p13">
            <a:extLst>
              <a:ext uri="{FF2B5EF4-FFF2-40B4-BE49-F238E27FC236}">
                <a16:creationId xmlns:a16="http://schemas.microsoft.com/office/drawing/2014/main" id="{6AFBAABF-237F-2BF2-2105-49DE7A485A2B}"/>
              </a:ext>
            </a:extLst>
          </p:cNvPr>
          <p:cNvSpPr/>
          <p:nvPr/>
        </p:nvSpPr>
        <p:spPr>
          <a:xfrm>
            <a:off x="569701" y="5020102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عِنْدَئِذٍ أَدْخَلَ رَأْسَهُ في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ٱلْجَرَّةِ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وَشَرِبَ حَتّى رَوِيَ.</a:t>
            </a:r>
          </a:p>
        </p:txBody>
      </p:sp>
      <p:sp>
        <p:nvSpPr>
          <p:cNvPr id="19" name="Flèche : courbe vers le haut 18">
            <a:extLst>
              <a:ext uri="{FF2B5EF4-FFF2-40B4-BE49-F238E27FC236}">
                <a16:creationId xmlns:a16="http://schemas.microsoft.com/office/drawing/2014/main" id="{59A39018-B231-C153-2C8C-B0B13B0FEA88}"/>
              </a:ext>
            </a:extLst>
          </p:cNvPr>
          <p:cNvSpPr/>
          <p:nvPr/>
        </p:nvSpPr>
        <p:spPr>
          <a:xfrm rot="10800000">
            <a:off x="4487360" y="5138038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0" name="Flèche : courbe vers le haut 29">
            <a:extLst>
              <a:ext uri="{FF2B5EF4-FFF2-40B4-BE49-F238E27FC236}">
                <a16:creationId xmlns:a16="http://schemas.microsoft.com/office/drawing/2014/main" id="{BD55C392-045B-2BAA-A2E0-61810D726F70}"/>
              </a:ext>
            </a:extLst>
          </p:cNvPr>
          <p:cNvSpPr/>
          <p:nvPr/>
        </p:nvSpPr>
        <p:spPr>
          <a:xfrm rot="10800000">
            <a:off x="6278930" y="2462180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1" name="Flèche : courbe vers le haut 30">
            <a:extLst>
              <a:ext uri="{FF2B5EF4-FFF2-40B4-BE49-F238E27FC236}">
                <a16:creationId xmlns:a16="http://schemas.microsoft.com/office/drawing/2014/main" id="{18A17F28-D187-455F-85E3-BB5A6D44CF0C}"/>
              </a:ext>
            </a:extLst>
          </p:cNvPr>
          <p:cNvSpPr/>
          <p:nvPr/>
        </p:nvSpPr>
        <p:spPr>
          <a:xfrm rot="10800000">
            <a:off x="2237973" y="2412509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2" name="Flèche : courbe vers le haut 31">
            <a:extLst>
              <a:ext uri="{FF2B5EF4-FFF2-40B4-BE49-F238E27FC236}">
                <a16:creationId xmlns:a16="http://schemas.microsoft.com/office/drawing/2014/main" id="{957A4F10-A45C-25CA-6E47-77D07E8444D0}"/>
              </a:ext>
            </a:extLst>
          </p:cNvPr>
          <p:cNvSpPr/>
          <p:nvPr/>
        </p:nvSpPr>
        <p:spPr>
          <a:xfrm rot="10800000">
            <a:off x="5286047" y="3834256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9" name="Google Shape;1358;p13">
            <a:extLst>
              <a:ext uri="{FF2B5EF4-FFF2-40B4-BE49-F238E27FC236}">
                <a16:creationId xmlns:a16="http://schemas.microsoft.com/office/drawing/2014/main" id="{7E367047-C09E-2B0D-4AB3-CB1412E9751D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</a:p>
        </p:txBody>
      </p:sp>
      <p:pic>
        <p:nvPicPr>
          <p:cNvPr id="18" name="Espace réservé pour une image  18">
            <a:extLst>
              <a:ext uri="{FF2B5EF4-FFF2-40B4-BE49-F238E27FC236}">
                <a16:creationId xmlns:a16="http://schemas.microsoft.com/office/drawing/2014/main" id="{3439675D-4FF0-8CF0-3769-10E010CD20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537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E73AD-060E-D2E2-8AE8-153CD6672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49EE1DE-EA4F-5FD4-FE16-85CE95463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849D79-2AE1-B224-135B-118B40D32E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BF3EDF-20CB-BABC-1CD0-C0825BE30C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EEE3C6-6DB6-57A9-02DA-C5C9AEFDA2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2E775B-C6CF-AB1D-1CA9-F04F7081640B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091A4A-C3B9-B541-436F-1FC1C82C0503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C0FE5B-F5F5-1750-4FA9-281F3BCD616C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8EAA8E-4E1D-8AB2-C4FB-F126C21A7B8C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Espace réservé pour une image  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8FA684A-89B3-FF71-8031-53DAE1EAA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559C409-0F33-A1D0-6E12-F67877A8577D}"/>
              </a:ext>
            </a:extLst>
          </p:cNvPr>
          <p:cNvSpPr/>
          <p:nvPr/>
        </p:nvSpPr>
        <p:spPr>
          <a:xfrm>
            <a:off x="4710743" y="2443222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في وَقْتِ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ٱلظَّهيرَةِ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1360;p13">
            <a:extLst>
              <a:ext uri="{FF2B5EF4-FFF2-40B4-BE49-F238E27FC236}">
                <a16:creationId xmlns:a16="http://schemas.microsoft.com/office/drawing/2014/main" id="{38B27A84-74EB-D0A3-D7AC-385AFE64DE42}"/>
              </a:ext>
            </a:extLst>
          </p:cNvPr>
          <p:cNvSpPr/>
          <p:nvPr/>
        </p:nvSpPr>
        <p:spPr>
          <a:xfrm>
            <a:off x="965162" y="3721271"/>
            <a:ext cx="6762014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اِلْتَقَطَ مِنَ ٱلْأَرْضِ حَجَراً صَغيراً بِمِنْقارِهِ.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3D5039E-F252-8C35-2D03-BB0358AE2555}"/>
              </a:ext>
            </a:extLst>
          </p:cNvPr>
          <p:cNvSpPr/>
          <p:nvPr/>
        </p:nvSpPr>
        <p:spPr>
          <a:xfrm>
            <a:off x="569701" y="2422440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اَلشَّمْسِ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ٱلْحارِقَةِ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360;p13">
            <a:extLst>
              <a:ext uri="{FF2B5EF4-FFF2-40B4-BE49-F238E27FC236}">
                <a16:creationId xmlns:a16="http://schemas.microsoft.com/office/drawing/2014/main" id="{30B9B282-5FE7-6CC6-D7C0-128783F2B06E}"/>
              </a:ext>
            </a:extLst>
          </p:cNvPr>
          <p:cNvSpPr/>
          <p:nvPr/>
        </p:nvSpPr>
        <p:spPr>
          <a:xfrm>
            <a:off x="569701" y="5020102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عِنْدَئِذٍ أَدْخَلَ رَأْسَهُ في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ٱلْجَرَّةِ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وَشَرِبَ حَتّى رَوِيَ.</a:t>
            </a:r>
          </a:p>
        </p:txBody>
      </p:sp>
      <p:sp>
        <p:nvSpPr>
          <p:cNvPr id="19" name="Flèche : courbe vers le haut 18">
            <a:extLst>
              <a:ext uri="{FF2B5EF4-FFF2-40B4-BE49-F238E27FC236}">
                <a16:creationId xmlns:a16="http://schemas.microsoft.com/office/drawing/2014/main" id="{6AE2E26B-78F6-85C9-F2C4-0621B41E0DB9}"/>
              </a:ext>
            </a:extLst>
          </p:cNvPr>
          <p:cNvSpPr/>
          <p:nvPr/>
        </p:nvSpPr>
        <p:spPr>
          <a:xfrm rot="10800000">
            <a:off x="4487360" y="5138038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0" name="Flèche : courbe vers le haut 29">
            <a:extLst>
              <a:ext uri="{FF2B5EF4-FFF2-40B4-BE49-F238E27FC236}">
                <a16:creationId xmlns:a16="http://schemas.microsoft.com/office/drawing/2014/main" id="{32366093-1ABC-2AB0-5F81-18F2043F8681}"/>
              </a:ext>
            </a:extLst>
          </p:cNvPr>
          <p:cNvSpPr/>
          <p:nvPr/>
        </p:nvSpPr>
        <p:spPr>
          <a:xfrm rot="10800000">
            <a:off x="6278930" y="2462180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1" name="Flèche : courbe vers le haut 30">
            <a:extLst>
              <a:ext uri="{FF2B5EF4-FFF2-40B4-BE49-F238E27FC236}">
                <a16:creationId xmlns:a16="http://schemas.microsoft.com/office/drawing/2014/main" id="{53900BEB-7E0D-5A91-2856-A84964FB0EF2}"/>
              </a:ext>
            </a:extLst>
          </p:cNvPr>
          <p:cNvSpPr/>
          <p:nvPr/>
        </p:nvSpPr>
        <p:spPr>
          <a:xfrm rot="10800000">
            <a:off x="2237973" y="2412509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2" name="Flèche : courbe vers le haut 31">
            <a:extLst>
              <a:ext uri="{FF2B5EF4-FFF2-40B4-BE49-F238E27FC236}">
                <a16:creationId xmlns:a16="http://schemas.microsoft.com/office/drawing/2014/main" id="{A88FC306-4C33-677B-2E42-68CC1461DB8B}"/>
              </a:ext>
            </a:extLst>
          </p:cNvPr>
          <p:cNvSpPr/>
          <p:nvPr/>
        </p:nvSpPr>
        <p:spPr>
          <a:xfrm rot="10800000">
            <a:off x="5286047" y="3834256"/>
            <a:ext cx="381780" cy="180689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9" name="Google Shape;1358;p13">
            <a:extLst>
              <a:ext uri="{FF2B5EF4-FFF2-40B4-BE49-F238E27FC236}">
                <a16:creationId xmlns:a16="http://schemas.microsoft.com/office/drawing/2014/main" id="{DE80CA8B-B86D-1C8B-434A-C343C966214D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سأختار متعلمين للقراءة، يتناوب 3 متعلمين على القراءة (الفئة د)، </a:t>
            </a:r>
          </a:p>
        </p:txBody>
      </p:sp>
    </p:spTree>
    <p:extLst>
      <p:ext uri="{BB962C8B-B14F-4D97-AF65-F5344CB8AC3E}">
        <p14:creationId xmlns:p14="http://schemas.microsoft.com/office/powerpoint/2010/main" val="4107206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DDEB-7677-BFBD-5D3C-8FF9C263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89727B6-A7D0-10B8-2F87-6E0C5746F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CA9B3A-452D-6D78-3C83-A2EC5ED7A4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9E5C09-42B6-8DCD-7F6D-179C703413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A53DB1D-5090-2842-8B3C-B11501D37C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85BFD1-849C-570F-F0A0-9FAC039FEA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5DFC1E-7EE0-F960-4E71-934D8F14B1C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2A89D6-39E0-10AF-E157-267D391B7BA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64AF76-9AE2-5F3E-A281-34E65B3FCD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810C1F-506A-C232-0E5D-5F9F62B35E0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DD3E08-CA40-E825-A1F1-8A4182CBF9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1" name="Google Shape;1380;p14">
            <a:extLst>
              <a:ext uri="{FF2B5EF4-FFF2-40B4-BE49-F238E27FC236}">
                <a16:creationId xmlns:a16="http://schemas.microsoft.com/office/drawing/2014/main" id="{8F5EF558-74AB-16B8-E532-0168EAE8822E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استمعوا جيدا لقراءتي. 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4564E6-2BC2-4B1E-A436-F9C804CC2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54" y="1429475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2605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5BCA-C86D-D4B2-E638-A036D540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152718-BD02-F80F-3298-420C26021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77C730-C3BF-31E8-0C78-F7554B9545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4B0E38B-D1E8-B668-58B8-0CB5F1B817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4A62237-7535-BAFD-CD86-9808B8ED29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54C7EC6-DF0B-8239-2F36-7CB58CC006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DFE0BB-682B-89B2-3128-14572C3AF76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29F890-50FE-47C0-7A9A-E7BCF0DEAD7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F71E21-E62D-8672-C6A5-5712018D78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1FB10F-F082-B2F3-C0D1-49049ECFD14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B8CB616-1C46-9D62-8494-EBA5FB09A4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Google Shape;1408;p15">
            <a:extLst>
              <a:ext uri="{FF2B5EF4-FFF2-40B4-BE49-F238E27FC236}">
                <a16:creationId xmlns:a16="http://schemas.microsoft.com/office/drawing/2014/main" id="{A4D18035-CDDF-7B08-EC98-C3AB2A091E3E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B2B4E8-6CF9-CF8F-08AA-8F271CDAD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54" y="1429475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503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20C0-B0D8-B6BB-A91B-D2B2FC76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7EC6AFC-6272-2B71-F358-2EAB4C8E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F533984-0903-DA34-CFE7-501FE05B80FF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DD2ECEF-1D64-303C-1564-0A116A96B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F2C1720-479C-A7B0-9656-4B27620CBACE}"/>
              </a:ext>
            </a:extLst>
          </p:cNvPr>
          <p:cNvSpPr txBox="1">
            <a:spLocks/>
          </p:cNvSpPr>
          <p:nvPr/>
        </p:nvSpPr>
        <p:spPr>
          <a:xfrm>
            <a:off x="581331" y="976217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Microsoft Uighur" panose="02000000000000000000" pitchFamily="2" charset="-78"/>
              </a:rPr>
              <a:t> قراءة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D83F271-D690-062B-CE83-17A55EF0616E}"/>
              </a:ext>
            </a:extLst>
          </p:cNvPr>
          <p:cNvSpPr/>
          <p:nvPr/>
        </p:nvSpPr>
        <p:spPr>
          <a:xfrm>
            <a:off x="5063306" y="1145153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id="{528E62DA-6577-D0A8-DDA3-3893EE50E1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8515" y="1627206"/>
            <a:ext cx="703488" cy="703488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205ACF09-7E3F-8C2E-D033-86652776D892}"/>
              </a:ext>
            </a:extLst>
          </p:cNvPr>
          <p:cNvSpPr txBox="1">
            <a:spLocks/>
          </p:cNvSpPr>
          <p:nvPr/>
        </p:nvSpPr>
        <p:spPr>
          <a:xfrm>
            <a:off x="1169972" y="2909525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424D7B"/>
              </a:buClr>
              <a:buSzPct val="50000"/>
              <a:buFont typeface="Wingdings" panose="05000000000000000000" pitchFamily="2" charset="2"/>
              <a:buNone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نص: لِنُحارِبِ ٱلتَّنَمُّرَ! (الحصة الثانية)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استراتيجية الكلمات المفاتيح</a:t>
            </a:r>
          </a:p>
        </p:txBody>
      </p:sp>
    </p:spTree>
    <p:extLst>
      <p:ext uri="{BB962C8B-B14F-4D97-AF65-F5344CB8AC3E}">
        <p14:creationId xmlns:p14="http://schemas.microsoft.com/office/powerpoint/2010/main" val="1520112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A1C72-51D3-DEAC-3C4C-F522A2C91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596E706-916C-F5C8-216D-E9BA89179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269084-E9F6-85FA-6BA8-99A6C3D342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A1C9D26-3661-9161-DF83-4B608C0D3D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44CD00F-911D-0E4E-9D97-46038151CA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BD506F9-CD4C-9DF3-5445-25DE11D948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37B129-8E5A-E232-482B-A0230EE740C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4E8A12-35AF-5EF5-2014-3E2825B2E6F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BEA573-8DD5-A7D2-F1AD-F768E2D6532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3556D8-A7A6-59BA-EC17-C15D3243253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B41A57C-F155-57CF-9F4A-11241B8C29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BD107AB-3CD3-DC1D-CF4A-10CD065F4C38}"/>
              </a:ext>
            </a:extLst>
          </p:cNvPr>
          <p:cNvSpPr txBox="1"/>
          <p:nvPr/>
        </p:nvSpPr>
        <p:spPr>
          <a:xfrm>
            <a:off x="-309475" y="84321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الآن، سنبدأ حصة القراءة بتذكر ما جاء في نص "لنحارب التنمر".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076FB5D-9FEE-C41B-E54A-19D20C7F8E1D}"/>
              </a:ext>
            </a:extLst>
          </p:cNvPr>
          <p:cNvSpPr txBox="1"/>
          <p:nvPr/>
        </p:nvSpPr>
        <p:spPr>
          <a:xfrm>
            <a:off x="1606343" y="1834885"/>
            <a:ext cx="5783663" cy="5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6"/>
              </a:lnSpc>
            </a:pPr>
            <a:r>
              <a:rPr lang="ar-MA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لِنُحارِبِ </a:t>
            </a:r>
            <a:r>
              <a:rPr lang="ar-MA" sz="54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ٱلتَّنَمُّرَ</a:t>
            </a:r>
            <a:r>
              <a:rPr lang="ar-MA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635F6D-8856-F652-DA73-5D1E12FFB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35" y="2519644"/>
            <a:ext cx="4339730" cy="37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2970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D3623-11EC-4EAD-9800-3E68BB117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8EB33D3-73FE-DB32-C66E-CDA0B626F8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06018D-9995-F907-321B-A0724C06C7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9B45A9-8C09-50D8-EFBC-321DE67F5D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735AF8E-598D-EF10-F3A5-2FF4FFDD98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6C60694-56F0-2522-8FDA-CEB1868E4E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9F33F9-D2FE-CB19-30B0-23CFD319BB3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3C0498-2875-8C22-E649-36C0011F1EA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79E19E-5886-4017-2B12-77BCFD51E37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8A5F1E-A754-4723-30A3-8F434A49A3C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1A888F-6CCD-E69E-B888-EBBF37A63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97" y="2255704"/>
            <a:ext cx="3094629" cy="2674370"/>
          </a:xfrm>
          <a:prstGeom prst="rect">
            <a:avLst/>
          </a:prstGeom>
        </p:spPr>
      </p:pic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id="{8CBD9CA5-428D-B179-0AC5-E7BED3247C2E}"/>
              </a:ext>
            </a:extLst>
          </p:cNvPr>
          <p:cNvSpPr/>
          <p:nvPr/>
        </p:nvSpPr>
        <p:spPr>
          <a:xfrm>
            <a:off x="1867941" y="5119093"/>
            <a:ext cx="5616340" cy="78294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يَتَحَدَّثُ عَنْها ٱلنَّصُّ؟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9B6CF6-7BCA-AB7C-C92D-80C5DB711F60}"/>
              </a:ext>
            </a:extLst>
          </p:cNvPr>
          <p:cNvSpPr txBox="1"/>
          <p:nvPr/>
        </p:nvSpPr>
        <p:spPr>
          <a:xfrm>
            <a:off x="4827811" y="853601"/>
            <a:ext cx="2656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E5E0DB-2BAB-EE34-489B-47311BE57D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972615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4355-4976-03C6-63A1-97217FA37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CE5001-8664-43AD-3CEF-B7620D64F7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B7DC70-C180-73A4-4BED-3D698C0125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F13B2F7-358A-A18F-EDE8-83C903A661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E9C837B-F919-4D98-9307-671FB9D4A6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C3BE5B3-2BF9-6F6D-F7BD-824E10503E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465B12-AF4B-85BC-977B-B07DB2FEDB3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DE80B-93D3-9A64-9711-207E98A848E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0B150A-5BFB-EC45-2D6A-8695C024E33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A00595-A995-F00B-7AA6-066DA9C5551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id="{65E870E1-B039-8785-33A9-49049CC0CD84}"/>
              </a:ext>
            </a:extLst>
          </p:cNvPr>
          <p:cNvSpPr/>
          <p:nvPr/>
        </p:nvSpPr>
        <p:spPr>
          <a:xfrm>
            <a:off x="1011630" y="5281965"/>
            <a:ext cx="7120739" cy="782944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هَذِهِ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ٱلظّاهِرَةُ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إيجابِيَّةٌ أَمْ سِلْبِيَّةٌ؟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عَلِّلْ/عَلِّلي جَوابَك.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2998A7-9DDE-953E-8DA1-2339028A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97" y="2255704"/>
            <a:ext cx="3094629" cy="26743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5EDDE5-FC81-4B83-CB22-0164826969A1}"/>
              </a:ext>
            </a:extLst>
          </p:cNvPr>
          <p:cNvSpPr txBox="1"/>
          <p:nvPr/>
        </p:nvSpPr>
        <p:spPr>
          <a:xfrm>
            <a:off x="-309475" y="79309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BD4367-F3E1-9972-906D-4E4C96AD53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712950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654626" y="3657600"/>
            <a:ext cx="1185911" cy="1246910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9572C-9A3A-9829-AF85-614145249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5F51D9-30E2-74FD-5B68-440A3DD4BC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4D2C03-41BA-E8D9-12A6-CC01C50F9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DCBFD20-69A3-759A-20B1-8B5834CF9E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518F6E8-0411-EE89-9C98-6261BDCF5C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B656EC2-06B2-A0E2-CC2F-47E0A4DEF7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6C2373-9217-2FEB-1D90-62998701EB2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900AF1-6C5D-6310-56C2-8FEE1CE5F5C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111A29-A60B-EA9F-F815-9EF27D9B6CD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3AB98E-3F55-32FC-06B2-D957B0E2477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A4C3B9B4-1007-4470-2637-4949DFF1F539}"/>
              </a:ext>
            </a:extLst>
          </p:cNvPr>
          <p:cNvSpPr/>
          <p:nvPr/>
        </p:nvSpPr>
        <p:spPr>
          <a:xfrm>
            <a:off x="1011630" y="5281965"/>
            <a:ext cx="7120739" cy="782944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تَعَرَّضَتْ هِبَةُ لِلتَّنَمُّرِ في مَدْرَسَتِها،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ذَلِكَ؟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40B77B-CDBC-4C7D-1D25-A407F6F36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97" y="2255704"/>
            <a:ext cx="3094629" cy="26743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AAA6F1-5CD6-C095-0D5E-A61A9AF2B05C}"/>
              </a:ext>
            </a:extLst>
          </p:cNvPr>
          <p:cNvSpPr txBox="1"/>
          <p:nvPr/>
        </p:nvSpPr>
        <p:spPr>
          <a:xfrm>
            <a:off x="-309475" y="79309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214BD98-6CB6-FEDD-83F8-203F5160BD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24528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A6AAC-8959-6D95-FB41-4F5B812DE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8E548C3-2E23-D079-3DEB-3074F9F62C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048D57-489A-1ED8-6644-C0291D58F9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A989B0-FB07-AB24-EB20-52667B081D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4B2BB2-9FD3-231C-3BAB-8629902C7C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8150088-52EA-EE0C-1889-C9F4B6F1B7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CE0B23-8238-60AB-34AF-C8DDD278F88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41DF4B-9862-8B82-2F0C-9150F7E30EE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6A523F-0E25-87AB-9C45-5E17E07F685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246F89-EEFF-B118-479F-A9627A27C67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84E75C1D-E31D-3D21-C434-CE8E9174B1EF}"/>
              </a:ext>
            </a:extLst>
          </p:cNvPr>
          <p:cNvSpPr/>
          <p:nvPr/>
        </p:nvSpPr>
        <p:spPr>
          <a:xfrm>
            <a:off x="1011630" y="5281965"/>
            <a:ext cx="7120739" cy="782944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وَكَيْفَ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ٱسْتَطاعَتْ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هِبَةُ أَنْ تَتَغَلَّبَ عَلى ٱلتَّنَمُّرِ؟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537988-DCA8-15DE-1A93-500C3732B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97" y="2255704"/>
            <a:ext cx="3094629" cy="26743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74E7D3-8D85-2642-8077-063EEBBDC570}"/>
              </a:ext>
            </a:extLst>
          </p:cNvPr>
          <p:cNvSpPr txBox="1"/>
          <p:nvPr/>
        </p:nvSpPr>
        <p:spPr>
          <a:xfrm>
            <a:off x="-309475" y="79309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1156F57-B446-72DF-3300-444AA46DBF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587280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0DB92-A915-9EE6-F781-BADA2EE7D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D2CAB1-0A78-FDCC-6836-BA845C51E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23E323-88EB-1F60-853A-71BED3C809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F51FD9-40CC-6E41-9D95-00FF167660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6C12D83-F220-E873-2F3B-6BF450D3F7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259B229-C38C-C442-35E8-3CABED44D2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EE35A6-69CB-124D-8694-F3B3A4B52DC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A1266D-A5B1-8EB4-B32D-9912683DD0F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6A2F43-56A4-8CC1-A096-E1252FAC2DE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D13586-947D-E9CC-6C01-43E05ECDFFE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6005AF-677A-A11F-755E-1C85C2EEBE43}"/>
              </a:ext>
            </a:extLst>
          </p:cNvPr>
          <p:cNvSpPr txBox="1"/>
          <p:nvPr/>
        </p:nvSpPr>
        <p:spPr>
          <a:xfrm>
            <a:off x="527150" y="842038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يذكرنا بخطوات استراتيجية الكلمات المفاتيح؟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A4CDDA-4B11-DA21-00FB-1FE6C0F29628}"/>
              </a:ext>
            </a:extLst>
          </p:cNvPr>
          <p:cNvSpPr txBox="1"/>
          <p:nvPr/>
        </p:nvSpPr>
        <p:spPr>
          <a:xfrm>
            <a:off x="1741195" y="3314700"/>
            <a:ext cx="595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اِسْتْراتيجِيَّةُ </a:t>
            </a:r>
            <a:r>
              <a:rPr lang="ar-MA" sz="54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ٱلْمَفاتيحِ</a:t>
            </a:r>
            <a:endParaRPr lang="ar-MA" sz="5400" b="1" dirty="0">
              <a:solidFill>
                <a:srgbClr val="0097B2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96DAC5-AE7F-3418-086C-D75C252973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62654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4251-F62C-F948-599D-FB16E5705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E71620-1E1B-8861-D681-B2515A79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BAE015-3E51-DA43-D1AA-EECC529FD6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001006-A96F-9B20-C7D3-851251D8BD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E0C911C-4BA9-8820-9A94-12499BAB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6565F4-9508-E2F4-A53D-B1BC3AAC17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F137D3-D8A4-F172-10AE-63DB8CE330D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DDABD7-1164-E19E-44DB-B8155CCD88E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CC491F-0ECF-8F32-C55D-674160770D6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195555-9D40-D02D-97AC-66E8E176497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DA77CA-D137-358B-5905-96E0696296B4}"/>
              </a:ext>
            </a:extLst>
          </p:cNvPr>
          <p:cNvSpPr txBox="1"/>
          <p:nvPr/>
        </p:nvSpPr>
        <p:spPr>
          <a:xfrm>
            <a:off x="694944" y="711747"/>
            <a:ext cx="68526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لنتذكر خطوات استراتيجية الكلمات المفاتيح.</a:t>
            </a:r>
          </a:p>
          <a:p>
            <a:pPr algn="r" defTabSz="685800" rtl="1"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يضغط الأستاذ على زر جهاز التحكم لتظهر الخطوات تباعا.</a:t>
            </a: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14124E0E-D329-2F94-64D9-C97502FDD658}"/>
              </a:ext>
            </a:extLst>
          </p:cNvPr>
          <p:cNvSpPr>
            <a:spLocks noChangeAspect="1"/>
          </p:cNvSpPr>
          <p:nvPr/>
        </p:nvSpPr>
        <p:spPr>
          <a:xfrm>
            <a:off x="7752945" y="2610462"/>
            <a:ext cx="395307" cy="646331"/>
          </a:xfrm>
          <a:prstGeom prst="roundRect">
            <a:avLst/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8176C294-C553-D0EA-6B09-C5C8D8CDA171}"/>
              </a:ext>
            </a:extLst>
          </p:cNvPr>
          <p:cNvSpPr/>
          <p:nvPr/>
        </p:nvSpPr>
        <p:spPr>
          <a:xfrm>
            <a:off x="836766" y="2610462"/>
            <a:ext cx="6852684" cy="646331"/>
          </a:xfrm>
          <a:prstGeom prst="round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أُلاحِظُ ٱلسُّؤالَ وَأُحَدِّدُ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5C1A6367-FCC9-0064-6406-880C27E2309D}"/>
              </a:ext>
            </a:extLst>
          </p:cNvPr>
          <p:cNvSpPr>
            <a:spLocks noChangeAspect="1"/>
          </p:cNvSpPr>
          <p:nvPr/>
        </p:nvSpPr>
        <p:spPr>
          <a:xfrm>
            <a:off x="7752945" y="3449298"/>
            <a:ext cx="395307" cy="646331"/>
          </a:xfrm>
          <a:prstGeom prst="roundRect">
            <a:avLst/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0A4EFC5C-1FB1-6867-594C-689F3841882E}"/>
              </a:ext>
            </a:extLst>
          </p:cNvPr>
          <p:cNvSpPr/>
          <p:nvPr/>
        </p:nvSpPr>
        <p:spPr>
          <a:xfrm>
            <a:off x="836766" y="3449298"/>
            <a:ext cx="6852683" cy="646331"/>
          </a:xfrm>
          <a:prstGeom prst="round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أَقومُ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بِٱلْقِراءَةِ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ٱلْمَسْحِيَّةِ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لأَجِدَ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، وَأَضَعُ خَطّاً تَحْتَها؛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: Rounded Corners 16">
            <a:extLst>
              <a:ext uri="{FF2B5EF4-FFF2-40B4-BE49-F238E27FC236}">
                <a16:creationId xmlns:a16="http://schemas.microsoft.com/office/drawing/2014/main" id="{A77E9054-EEF3-8BD4-169F-6459703AE138}"/>
              </a:ext>
            </a:extLst>
          </p:cNvPr>
          <p:cNvSpPr>
            <a:spLocks noChangeAspect="1"/>
          </p:cNvSpPr>
          <p:nvPr/>
        </p:nvSpPr>
        <p:spPr>
          <a:xfrm>
            <a:off x="7752945" y="4338694"/>
            <a:ext cx="395307" cy="646331"/>
          </a:xfrm>
          <a:prstGeom prst="roundRect">
            <a:avLst/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</a:p>
        </p:txBody>
      </p:sp>
      <p:sp>
        <p:nvSpPr>
          <p:cNvPr id="9" name="Rectangle: Rounded Corners 17">
            <a:extLst>
              <a:ext uri="{FF2B5EF4-FFF2-40B4-BE49-F238E27FC236}">
                <a16:creationId xmlns:a16="http://schemas.microsoft.com/office/drawing/2014/main" id="{55CBBB70-BDB0-2715-5D1F-466673A3FEF5}"/>
              </a:ext>
            </a:extLst>
          </p:cNvPr>
          <p:cNvSpPr/>
          <p:nvPr/>
        </p:nvSpPr>
        <p:spPr>
          <a:xfrm>
            <a:off x="836766" y="4338694"/>
            <a:ext cx="6852684" cy="646331"/>
          </a:xfrm>
          <a:prstGeom prst="round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ٱلْمَقْطَعَ وَأَجِدُ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FBBD4987-2251-D917-3C2C-F35C556870D4}"/>
              </a:ext>
            </a:extLst>
          </p:cNvPr>
          <p:cNvSpPr>
            <a:spLocks noChangeAspect="1"/>
          </p:cNvSpPr>
          <p:nvPr/>
        </p:nvSpPr>
        <p:spPr>
          <a:xfrm>
            <a:off x="7752945" y="5186993"/>
            <a:ext cx="395307" cy="646331"/>
          </a:xfrm>
          <a:prstGeom prst="roundRect">
            <a:avLst/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</a:p>
        </p:txBody>
      </p:sp>
      <p:sp>
        <p:nvSpPr>
          <p:cNvPr id="11" name="Rectangle: Rounded Corners 19">
            <a:extLst>
              <a:ext uri="{FF2B5EF4-FFF2-40B4-BE49-F238E27FC236}">
                <a16:creationId xmlns:a16="http://schemas.microsoft.com/office/drawing/2014/main" id="{AD23B740-DF5F-61F5-FD4D-2ACE254C84C8}"/>
              </a:ext>
            </a:extLst>
          </p:cNvPr>
          <p:cNvSpPr/>
          <p:nvPr/>
        </p:nvSpPr>
        <p:spPr>
          <a:xfrm>
            <a:off x="836766" y="5186993"/>
            <a:ext cx="6852684" cy="646331"/>
          </a:xfrm>
          <a:prstGeom prst="round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ٱلْجَوابَ في جُمْلَةٍ تامَّةٍ.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672643-0BD3-6DA9-1143-656B6D0F30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482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BB4B-FA03-C65C-39D4-003AD27E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E3F61F9-7D12-BBF1-6466-67D79FD21C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E90E86-D300-9DC6-1EFE-D49ED68CDE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5E2988F-2FDA-1EF5-14C3-F796D24497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E6CCFA-693C-B4B6-B624-5813A6079D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B884C14-C678-CA26-82CA-8806AE0674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3677A4-46AF-51BA-4B57-92DE20E65CF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E8C7A9-4760-E2B6-47F2-AF2438D18D0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DFD051-6EF7-40BC-58DD-5AB9F116038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A3FED8-BEAC-ECDD-6308-8594E00FBC6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886CF4-185F-63AD-5618-6221E2328C35}"/>
              </a:ext>
            </a:extLst>
          </p:cNvPr>
          <p:cNvSpPr txBox="1"/>
          <p:nvPr/>
        </p:nvSpPr>
        <p:spPr>
          <a:xfrm>
            <a:off x="152401" y="824621"/>
            <a:ext cx="7377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سأريكم كيف تطبقون استراتيجية الكلمات المفاتيح باعتماد المرادفات. انتبهوا جيدا،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04E2421-29A6-846B-50D4-1BF1F21235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9CBF8EF-FDE7-30F9-A6C2-1F512DE01D01}"/>
              </a:ext>
            </a:extLst>
          </p:cNvPr>
          <p:cNvSpPr>
            <a:spLocks noChangeAspect="1"/>
          </p:cNvSpPr>
          <p:nvPr/>
        </p:nvSpPr>
        <p:spPr>
          <a:xfrm>
            <a:off x="7752945" y="2610462"/>
            <a:ext cx="395307" cy="646331"/>
          </a:xfrm>
          <a:prstGeom prst="roundRect">
            <a:avLst/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2CCC5BD9-716A-75EA-5CAE-6F14C9A18F2C}"/>
              </a:ext>
            </a:extLst>
          </p:cNvPr>
          <p:cNvSpPr/>
          <p:nvPr/>
        </p:nvSpPr>
        <p:spPr>
          <a:xfrm>
            <a:off x="836766" y="2610462"/>
            <a:ext cx="6852684" cy="646331"/>
          </a:xfrm>
          <a:prstGeom prst="round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أُلاحِظُ ٱلسُّؤالَ وَأُحَدِّدُ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F5DE3555-C732-2707-4058-11649A5C7199}"/>
              </a:ext>
            </a:extLst>
          </p:cNvPr>
          <p:cNvSpPr>
            <a:spLocks noChangeAspect="1"/>
          </p:cNvSpPr>
          <p:nvPr/>
        </p:nvSpPr>
        <p:spPr>
          <a:xfrm>
            <a:off x="7752945" y="3449298"/>
            <a:ext cx="395307" cy="646331"/>
          </a:xfrm>
          <a:prstGeom prst="roundRect">
            <a:avLst/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CAA842EE-4A03-3DD9-0A0A-FE7F6BB4E3BB}"/>
              </a:ext>
            </a:extLst>
          </p:cNvPr>
          <p:cNvSpPr/>
          <p:nvPr/>
        </p:nvSpPr>
        <p:spPr>
          <a:xfrm>
            <a:off x="836766" y="3449298"/>
            <a:ext cx="6852683" cy="646331"/>
          </a:xfrm>
          <a:prstGeom prst="round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أَقومُ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بِٱلْقِراءَةِ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ٱلْمَسْحِيَّةِ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لأَجِدَ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، وَأَضَعُ خَطّاً تَحْتَها؛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4F34E65A-3788-1F0E-B27C-8797A83651F4}"/>
              </a:ext>
            </a:extLst>
          </p:cNvPr>
          <p:cNvSpPr>
            <a:spLocks noChangeAspect="1"/>
          </p:cNvSpPr>
          <p:nvPr/>
        </p:nvSpPr>
        <p:spPr>
          <a:xfrm>
            <a:off x="7752945" y="4338694"/>
            <a:ext cx="395307" cy="646331"/>
          </a:xfrm>
          <a:prstGeom prst="roundRect">
            <a:avLst/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</a:p>
        </p:txBody>
      </p:sp>
      <p:sp>
        <p:nvSpPr>
          <p:cNvPr id="11" name="Rectangle: Rounded Corners 17">
            <a:extLst>
              <a:ext uri="{FF2B5EF4-FFF2-40B4-BE49-F238E27FC236}">
                <a16:creationId xmlns:a16="http://schemas.microsoft.com/office/drawing/2014/main" id="{DE60C1BE-A32B-F83C-18CE-7F8DDF000473}"/>
              </a:ext>
            </a:extLst>
          </p:cNvPr>
          <p:cNvSpPr/>
          <p:nvPr/>
        </p:nvSpPr>
        <p:spPr>
          <a:xfrm>
            <a:off x="836766" y="4338694"/>
            <a:ext cx="6852684" cy="646331"/>
          </a:xfrm>
          <a:prstGeom prst="round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ٱلْمَقْطَعَ وَأَجِدُ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ٱلْجَوابَ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576203F8-25FD-0207-E10A-C0A9277165F5}"/>
              </a:ext>
            </a:extLst>
          </p:cNvPr>
          <p:cNvSpPr>
            <a:spLocks noChangeAspect="1"/>
          </p:cNvSpPr>
          <p:nvPr/>
        </p:nvSpPr>
        <p:spPr>
          <a:xfrm>
            <a:off x="7752945" y="5186993"/>
            <a:ext cx="395307" cy="646331"/>
          </a:xfrm>
          <a:prstGeom prst="roundRect">
            <a:avLst/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70E3E117-47B7-CEF5-4117-A8F78C11A5A2}"/>
              </a:ext>
            </a:extLst>
          </p:cNvPr>
          <p:cNvSpPr/>
          <p:nvPr/>
        </p:nvSpPr>
        <p:spPr>
          <a:xfrm>
            <a:off x="836766" y="5186993"/>
            <a:ext cx="6852684" cy="646331"/>
          </a:xfrm>
          <a:prstGeom prst="round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ٱلْجَوابَ في جُمْلَةٍ تامَّةٍ.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3788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6AA50-F960-DEF8-3FFF-26B80F2EC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35DFF4-CD94-A091-596C-AD327B7C53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02E707-7D6F-C38C-2B28-89EA84E080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AA6AC0-09FE-08DE-60B0-A7375BAEC4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BD88786-A390-0224-FBDE-DE9950E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C84FF2-9E54-D1BD-3E06-E5FC5C1FA0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28C44F-36C2-0810-380B-F9ABE34589C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CB7B39-DE59-47A2-6B5B-45334631DAA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22B7F1-3B9A-A46E-82DC-8282C763361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0C606D-E226-CD91-B113-079C41D3A77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D9D21D-E7FE-CCF7-5232-3D1476F141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B41C347-0615-1FA8-6E0F-7790C912C381}"/>
              </a:ext>
            </a:extLst>
          </p:cNvPr>
          <p:cNvSpPr txBox="1"/>
          <p:nvPr/>
        </p:nvSpPr>
        <p:spPr>
          <a:xfrm>
            <a:off x="398069" y="3460173"/>
            <a:ext cx="846305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الْأطْفالِ الَّذينَ كانوا عُرْضَةً "لِلتَّنَمُّرِ </a:t>
            </a:r>
            <a:r>
              <a:rPr lang="ar-MA" sz="48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080AFA-47D2-3A91-10AF-4F177BDE85E8}"/>
              </a:ext>
            </a:extLst>
          </p:cNvPr>
          <p:cNvSpPr txBox="1"/>
          <p:nvPr/>
        </p:nvSpPr>
        <p:spPr>
          <a:xfrm>
            <a:off x="568715" y="831647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 السؤال التالي:</a:t>
            </a:r>
          </a:p>
        </p:txBody>
      </p:sp>
    </p:spTree>
    <p:extLst>
      <p:ext uri="{BB962C8B-B14F-4D97-AF65-F5344CB8AC3E}">
        <p14:creationId xmlns:p14="http://schemas.microsoft.com/office/powerpoint/2010/main" val="129238571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57065-0CF9-3F29-819A-C00800B97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9D0E50-09F5-19C0-A21C-DEBC1C4B6E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11840DC-3B16-AB36-FA74-0DD7CEE790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93BD59-E23D-FBE9-A7A4-01624763B6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DB9D4E1-B9A0-43E4-B8A1-6C2216F11B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8578DE-35F4-D79E-D0F9-5CFB8959421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6AE29F-3CA4-E901-3FDA-B906581856F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22815F-A485-38C9-0D96-906B36EAF1C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F414EB-44F5-BACB-D521-99DB10061AE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BC1048-2690-9135-B197-75B52B55BCB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4354D6-8F7E-BBB9-4617-5A650A9099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14C2D4-A4F5-00CF-6204-DB6308558047}"/>
              </a:ext>
            </a:extLst>
          </p:cNvPr>
          <p:cNvSpPr txBox="1"/>
          <p:nvPr/>
        </p:nvSpPr>
        <p:spPr>
          <a:xfrm>
            <a:off x="694944" y="821257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أضع خطا تحت الكلمات المفاتيح في هذا السؤال: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CB75344-F8D3-EEED-9AE2-28C9DAEA780B}"/>
              </a:ext>
            </a:extLst>
          </p:cNvPr>
          <p:cNvSpPr txBox="1"/>
          <p:nvPr/>
        </p:nvSpPr>
        <p:spPr>
          <a:xfrm>
            <a:off x="596286" y="3214647"/>
            <a:ext cx="846305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1">
              <a:lnSpc>
                <a:spcPts val="4554"/>
              </a:lnSpc>
              <a:defRPr/>
            </a:pP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الْأطْفالِ الَّذينَ كانوا </a:t>
            </a: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عُرْضَةً "لِلتَّنَمُّرِ </a:t>
            </a:r>
            <a:r>
              <a:rPr lang="ar-MA" sz="4800" b="1" u="sng" dirty="0" err="1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 </a:t>
            </a:r>
          </a:p>
        </p:txBody>
      </p:sp>
    </p:spTree>
    <p:extLst>
      <p:ext uri="{BB962C8B-B14F-4D97-AF65-F5344CB8AC3E}">
        <p14:creationId xmlns:p14="http://schemas.microsoft.com/office/powerpoint/2010/main" val="212545127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69F81-7201-E44F-C4B7-E3996EC00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DF5475-DE47-2C68-0967-9676C91D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F7B505-7660-023E-1268-5FBBEB1477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DB2B3B6-B6D9-090E-3D54-0AADF74202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202750A-338E-DFCE-CCCE-44F77A9B5E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722C41-7399-7C75-89ED-697EB1E293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72CC79-9CDC-6F0C-BDD2-C3B01ED206A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6CF66B-AE70-93FE-4946-5ADA33D876E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FD1BC9-8AAD-3EF1-A704-5A5AE269EE0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12CD72-5DF3-3CC1-1D00-1C5143D7C4B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1707C0-3A39-9FF9-412F-B9A9955704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5010BA-08ED-A07C-A3B4-C986265D5A7C}"/>
              </a:ext>
            </a:extLst>
          </p:cNvPr>
          <p:cNvSpPr txBox="1"/>
          <p:nvPr/>
        </p:nvSpPr>
        <p:spPr>
          <a:xfrm>
            <a:off x="694944" y="821257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أتذكر أنني قرأت عن هذه المعلومة في الفقرة الثانية من النص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141DB6-93FE-6D22-E867-6CBA65CC8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11" y="2948340"/>
            <a:ext cx="8284289" cy="351828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21C8B007-851A-3225-C014-7F582FE94380}"/>
              </a:ext>
            </a:extLst>
          </p:cNvPr>
          <p:cNvSpPr txBox="1"/>
          <p:nvPr/>
        </p:nvSpPr>
        <p:spPr>
          <a:xfrm>
            <a:off x="398069" y="1851513"/>
            <a:ext cx="846305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1">
              <a:lnSpc>
                <a:spcPts val="4554"/>
              </a:lnSpc>
              <a:defRPr/>
            </a:pP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الْأطْفالِ الَّذينَ كانوا </a:t>
            </a: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عُرْضَةً "لِلتَّنَمُّرِ </a:t>
            </a:r>
            <a:r>
              <a:rPr lang="ar-MA" sz="4800" b="1" u="sng" dirty="0" err="1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 </a:t>
            </a:r>
          </a:p>
        </p:txBody>
      </p:sp>
    </p:spTree>
    <p:extLst>
      <p:ext uri="{BB962C8B-B14F-4D97-AF65-F5344CB8AC3E}">
        <p14:creationId xmlns:p14="http://schemas.microsoft.com/office/powerpoint/2010/main" val="2248646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B871B-EF57-F468-AD01-9F5E66F91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B0F449-393D-367D-14F8-EDBF73B27E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8AA60C-A264-E172-9894-D91EA50BDF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60203C3-32A5-D8E4-38AE-4291B7E77A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E16EAD0-A5DF-EA16-790D-E5883E5F05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ECF53E1-E590-8263-5C85-A8D13FE5F2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97CE60-DFD1-4EE2-50E7-D89DA6E4815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789BCC-A63C-A464-8772-9F889B75E7E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55AA9D-02A0-5950-F4E2-63E0F03B02A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9AEB44-F4FA-5C16-59D4-23F195C7B0A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F2B599-35CA-F144-4A1B-537A1DB305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101F94-800E-E1D6-ECE6-BC46BB25B9CF}"/>
              </a:ext>
            </a:extLst>
          </p:cNvPr>
          <p:cNvSpPr txBox="1"/>
          <p:nvPr/>
        </p:nvSpPr>
        <p:spPr>
          <a:xfrm>
            <a:off x="694944" y="831647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أقوم بالقراءة المسحية: أمسح النص بعيني بسرعة لأجد الكلمات المفاتيح.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753AD4-E1D3-7657-6B48-6B3BB3080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11" y="2948340"/>
            <a:ext cx="8284289" cy="3518284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39C405A-796A-E8B9-0552-492CA06DB9DB}"/>
              </a:ext>
            </a:extLst>
          </p:cNvPr>
          <p:cNvSpPr txBox="1"/>
          <p:nvPr/>
        </p:nvSpPr>
        <p:spPr>
          <a:xfrm>
            <a:off x="398069" y="1851513"/>
            <a:ext cx="846305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1">
              <a:lnSpc>
                <a:spcPts val="4554"/>
              </a:lnSpc>
              <a:defRPr/>
            </a:pP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الْأطْفالِ الَّذينَ كانوا </a:t>
            </a: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عُرْضَةً "لِلتَّنَمُّرِ </a:t>
            </a:r>
            <a:r>
              <a:rPr lang="ar-MA" sz="4800" b="1" u="sng" dirty="0" err="1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 </a:t>
            </a:r>
          </a:p>
        </p:txBody>
      </p:sp>
    </p:spTree>
    <p:extLst>
      <p:ext uri="{BB962C8B-B14F-4D97-AF65-F5344CB8AC3E}">
        <p14:creationId xmlns:p14="http://schemas.microsoft.com/office/powerpoint/2010/main" val="281711688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7264-A3BD-43C4-5301-BE1BCBF55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88C080-4A41-7447-AF48-FA69D40CDA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DC4C4B-A677-B14F-160D-9847997E07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92ECBD3-0DD2-0537-23B5-9B6B6B822A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B738C63-0A86-2CE3-9119-9296A71EE9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597324A-FA99-9C50-0796-E971357C80A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87D0E9-4B0E-698D-A144-FCFACC1232A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3FBED0-B686-4F53-52B0-AA2202286F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B36011-195C-34AA-012F-C4A55F0F667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D6DB19-BBC4-B3D7-EFD6-8A5E3BEC1DE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7355F2-81D7-7957-AF4C-BF5793362C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7CE5CC2-45C0-A3AA-C9BE-D4F631AB276A}"/>
              </a:ext>
            </a:extLst>
          </p:cNvPr>
          <p:cNvSpPr txBox="1"/>
          <p:nvPr/>
        </p:nvSpPr>
        <p:spPr>
          <a:xfrm>
            <a:off x="694944" y="842038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عدد؟  : حوالي مئتين و خمسين مليون طفل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97DA36-78AB-84E3-7B20-61F1168BB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11" y="2948340"/>
            <a:ext cx="8284289" cy="3518284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AA10896-6C65-D739-318B-AB2248A6A16D}"/>
              </a:ext>
            </a:extLst>
          </p:cNvPr>
          <p:cNvGrpSpPr/>
          <p:nvPr/>
        </p:nvGrpSpPr>
        <p:grpSpPr>
          <a:xfrm>
            <a:off x="2421082" y="2581801"/>
            <a:ext cx="5126545" cy="1626517"/>
            <a:chOff x="2421082" y="2581801"/>
            <a:chExt cx="5126545" cy="1626517"/>
          </a:xfrm>
        </p:grpSpPr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833F86A3-B9B8-8572-1894-E07B39BD1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7764" y="2581801"/>
              <a:ext cx="3619863" cy="1136759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CCD9B1B-6BA1-8C97-7570-8C0EA1FDE4FA}"/>
                </a:ext>
              </a:extLst>
            </p:cNvPr>
            <p:cNvSpPr/>
            <p:nvPr/>
          </p:nvSpPr>
          <p:spPr>
            <a:xfrm>
              <a:off x="2421082" y="3718560"/>
              <a:ext cx="3034838" cy="489758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55D94823-8385-0070-7E5F-67BBCA566230}"/>
              </a:ext>
            </a:extLst>
          </p:cNvPr>
          <p:cNvSpPr txBox="1"/>
          <p:nvPr/>
        </p:nvSpPr>
        <p:spPr>
          <a:xfrm>
            <a:off x="398069" y="2054713"/>
            <a:ext cx="846305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1">
              <a:lnSpc>
                <a:spcPts val="4554"/>
              </a:lnSpc>
              <a:defRPr/>
            </a:pP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الْأطْفالِ الَّذينَ كانوا </a:t>
            </a: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عُرْضَةً "لِلتَّنَمُّرِ </a:t>
            </a:r>
            <a:r>
              <a:rPr lang="ar-MA" sz="4800" b="1" u="sng" dirty="0" err="1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 </a:t>
            </a:r>
          </a:p>
        </p:txBody>
      </p:sp>
    </p:spTree>
    <p:extLst>
      <p:ext uri="{BB962C8B-B14F-4D97-AF65-F5344CB8AC3E}">
        <p14:creationId xmlns:p14="http://schemas.microsoft.com/office/powerpoint/2010/main" val="1601287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2F0AE-DF2A-00E5-209A-A121DEE5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AA5CEC4-B8CD-CFEF-8FC2-93D68142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2B13E3-512F-8CDE-0669-2F2178F2B5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02C9090-E5AE-659B-CD61-8958C793EF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54495F5-05DC-CFBB-35FD-6D3870CB61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5F22DC6-CA0B-36B7-526C-FB520C655F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895AE6-713C-5972-105F-9A39E20F103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C66FA0-37F4-74D0-931F-564DBFD771E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4CA028-F8B1-5EEF-47AC-F903F304C65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56D737-A62C-60D4-9243-B871E564E06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5A0995-197E-ABD7-B025-DD55EDBCC9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F8E644C-5EF2-D0CF-10A4-AD09BF74CE2E}"/>
              </a:ext>
            </a:extLst>
          </p:cNvPr>
          <p:cNvSpPr txBox="1"/>
          <p:nvPr/>
        </p:nvSpPr>
        <p:spPr>
          <a:xfrm>
            <a:off x="694944" y="842038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عرضة : يتعرضون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AE469F-2A36-A6B8-7907-6AA264338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11" y="2948340"/>
            <a:ext cx="8284289" cy="351828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362CAB4-98E3-865A-CBBF-29DD4B8B2B9D}"/>
              </a:ext>
            </a:extLst>
          </p:cNvPr>
          <p:cNvCxnSpPr>
            <a:cxnSpLocks/>
          </p:cNvCxnSpPr>
          <p:nvPr/>
        </p:nvCxnSpPr>
        <p:spPr>
          <a:xfrm flipH="1">
            <a:off x="2255297" y="2326722"/>
            <a:ext cx="1038237" cy="1289492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11F7A3C-50BA-DA83-E81C-686953F957F3}"/>
              </a:ext>
            </a:extLst>
          </p:cNvPr>
          <p:cNvSpPr/>
          <p:nvPr/>
        </p:nvSpPr>
        <p:spPr>
          <a:xfrm>
            <a:off x="1430868" y="3616214"/>
            <a:ext cx="1037165" cy="549386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FD6174D-0752-6313-F849-D2F7780CD4C7}"/>
              </a:ext>
            </a:extLst>
          </p:cNvPr>
          <p:cNvSpPr txBox="1"/>
          <p:nvPr/>
        </p:nvSpPr>
        <p:spPr>
          <a:xfrm>
            <a:off x="398069" y="1851513"/>
            <a:ext cx="846305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1">
              <a:lnSpc>
                <a:spcPts val="4554"/>
              </a:lnSpc>
              <a:defRPr/>
            </a:pP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الْأطْفالِ الَّذينَ كانوا </a:t>
            </a: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عُرْضَةً "لِلتَّنَمُّرِ </a:t>
            </a:r>
            <a:r>
              <a:rPr lang="ar-MA" sz="4800" b="1" u="sng" dirty="0" err="1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 </a:t>
            </a:r>
          </a:p>
        </p:txBody>
      </p:sp>
    </p:spTree>
    <p:extLst>
      <p:ext uri="{BB962C8B-B14F-4D97-AF65-F5344CB8AC3E}">
        <p14:creationId xmlns:p14="http://schemas.microsoft.com/office/powerpoint/2010/main" val="114951027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2B211-291A-E3E8-61EA-660E3A57B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6AB90A-A87B-F7C3-D297-DBF4D71F4D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5D5236-3803-C7E5-CBFB-ABDE134576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6602835-53BC-FE8F-17FE-AAE3410749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F3F6E3E-A7BF-3A4F-3DDB-D0B180C9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5807F26-A73F-CC9B-3649-20C8DB5376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C81BEE-4690-768B-FCEC-05915FAC6A9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5E579F-2B15-B78C-4E1C-345E7D063CC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CD4BE4-6B6C-14C3-2D22-5CC0BEA13C8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06896E-7D01-405F-0010-7E8B307A127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B8218A-2481-29F8-F8FC-61EC9BE80B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A667C5C-7838-16DD-B1D5-209DDEA808B5}"/>
              </a:ext>
            </a:extLst>
          </p:cNvPr>
          <p:cNvSpPr txBox="1"/>
          <p:nvPr/>
        </p:nvSpPr>
        <p:spPr>
          <a:xfrm>
            <a:off x="694944" y="842038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التنمر الرقمي: التنمر الإلكتروني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CE82C5-3AD8-54F1-9E95-600849813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11" y="2948340"/>
            <a:ext cx="8284289" cy="3518284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0A4ECEE-D41B-2BA7-6C5A-32ABC31EE14A}"/>
              </a:ext>
            </a:extLst>
          </p:cNvPr>
          <p:cNvGrpSpPr/>
          <p:nvPr/>
        </p:nvGrpSpPr>
        <p:grpSpPr>
          <a:xfrm>
            <a:off x="1658069" y="2332568"/>
            <a:ext cx="4335221" cy="3320088"/>
            <a:chOff x="1954944" y="2546856"/>
            <a:chExt cx="4038346" cy="3105799"/>
          </a:xfrm>
        </p:grpSpPr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4204D308-6DBB-5665-44A4-926F2257C6E7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1954944" y="2546856"/>
              <a:ext cx="3249769" cy="2573091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28DCAA56-9FF9-25F9-6CBE-A2F07A7663D4}"/>
                </a:ext>
              </a:extLst>
            </p:cNvPr>
            <p:cNvSpPr/>
            <p:nvPr/>
          </p:nvSpPr>
          <p:spPr>
            <a:xfrm>
              <a:off x="4416136" y="5119947"/>
              <a:ext cx="1577154" cy="532708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6161B8FC-175A-E1B5-C1C3-2EC716F95A75}"/>
              </a:ext>
            </a:extLst>
          </p:cNvPr>
          <p:cNvSpPr txBox="1"/>
          <p:nvPr/>
        </p:nvSpPr>
        <p:spPr>
          <a:xfrm>
            <a:off x="398069" y="1851513"/>
            <a:ext cx="846305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1">
              <a:lnSpc>
                <a:spcPts val="4554"/>
              </a:lnSpc>
              <a:defRPr/>
            </a:pP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الْأطْفالِ الَّذينَ كانوا </a:t>
            </a: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عُرْضَةً "لِلتَّنَمُّرِ </a:t>
            </a:r>
            <a:r>
              <a:rPr lang="ar-MA" sz="4800" b="1" u="sng" dirty="0" err="1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 </a:t>
            </a:r>
          </a:p>
        </p:txBody>
      </p:sp>
    </p:spTree>
    <p:extLst>
      <p:ext uri="{BB962C8B-B14F-4D97-AF65-F5344CB8AC3E}">
        <p14:creationId xmlns:p14="http://schemas.microsoft.com/office/powerpoint/2010/main" val="4024777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B0C05-7289-7A4A-4549-C81B3119B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0856492-859C-93FC-E37C-654FD2CD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F16643F-BB66-8B9F-F13F-86F7376AF3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277EF-AE86-74BB-ED42-73AA8CEC59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EE3FAB2-CCDE-FF52-6623-39F76B2F37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3BB4600-32D5-F62E-4922-D8F8191EF5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E0BB19-19F0-1F45-C48E-C81E47A29F7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7B56E6-B4E4-7400-FDB3-3B62E366CD0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14C914-1B1C-8F6A-C318-DCA18999439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5540AF-518A-B8BC-1259-583CCA8E57B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3EAD300-4EDB-2384-6CAE-640C94B53A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6EDD5E2-94DC-10E9-8008-F56E9BE43CE6}"/>
              </a:ext>
            </a:extLst>
          </p:cNvPr>
          <p:cNvSpPr txBox="1"/>
          <p:nvPr/>
        </p:nvSpPr>
        <p:spPr>
          <a:xfrm>
            <a:off x="694944" y="842038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أصوغ الجواب بجملة تامة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2ADC67C-0615-3025-48F0-11926D556BC8}"/>
              </a:ext>
            </a:extLst>
          </p:cNvPr>
          <p:cNvSpPr txBox="1"/>
          <p:nvPr/>
        </p:nvSpPr>
        <p:spPr>
          <a:xfrm>
            <a:off x="1281843" y="3546961"/>
            <a:ext cx="690617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36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عَدَدُ </a:t>
            </a:r>
            <a:r>
              <a:rPr lang="ar-MA" sz="3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الْأطْفالِ الَّذينَ كانوا </a:t>
            </a:r>
            <a:r>
              <a:rPr lang="ar-MA" sz="36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عُرْضَةً "لِلتَّنَمُّرِ </a:t>
            </a:r>
            <a:r>
              <a:rPr lang="ar-MA" sz="3600" b="1" u="sng" dirty="0" err="1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36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"يُقارِبُ</a:t>
            </a:r>
            <a:r>
              <a:rPr lang="ar-MA" sz="3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مِئَتَيْنِ وَخَمْسينَ مِلْيونَ طِفْلٍ.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45CA477-6644-DD68-94A2-DF49EC5749C4}"/>
              </a:ext>
            </a:extLst>
          </p:cNvPr>
          <p:cNvSpPr txBox="1"/>
          <p:nvPr/>
        </p:nvSpPr>
        <p:spPr>
          <a:xfrm>
            <a:off x="398069" y="1851513"/>
            <a:ext cx="8463050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1">
              <a:lnSpc>
                <a:spcPts val="4554"/>
              </a:lnSpc>
              <a:defRPr/>
            </a:pP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عَدَدُ 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الْأطْفالِ الَّذينَ كانوا </a:t>
            </a:r>
            <a:r>
              <a:rPr lang="ar-MA" sz="4800" b="1" u="sng" dirty="0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عُرْضَةً "لِلتَّنَمُّرِ </a:t>
            </a:r>
            <a:r>
              <a:rPr lang="ar-MA" sz="4800" b="1" u="sng" dirty="0" err="1">
                <a:solidFill>
                  <a:srgbClr val="106585"/>
                </a:solidFill>
                <a:uFill>
                  <a:solidFill>
                    <a:srgbClr val="C00000"/>
                  </a:solidFill>
                </a:u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 </a:t>
            </a:r>
          </a:p>
        </p:txBody>
      </p:sp>
    </p:spTree>
    <p:extLst>
      <p:ext uri="{BB962C8B-B14F-4D97-AF65-F5344CB8AC3E}">
        <p14:creationId xmlns:p14="http://schemas.microsoft.com/office/powerpoint/2010/main" val="415538871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DD7A6-209F-D7E1-B92D-B912AD9CE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A02A89-342E-433A-694C-2682210C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F069D2-57C3-2294-693E-83C56E2EB0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5B6B171-1F6D-5616-9B76-62A816FABB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1105E04-92B1-3849-9575-86382BE1E1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D3EB0B-2A26-E7BA-7D4A-7AD908E464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F33F4E-6903-D3F3-E1E2-BEBD8415435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AA5CA9-F2FA-97DA-E608-99670DFCA54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0F919C-535A-B88F-27DF-D0BA315A149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191AEC-35EE-BC33-174D-39498F50118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312544-2FB2-D054-4B62-499CB9795A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E0A0301-CF64-CF44-8921-D60E3FFB1040}"/>
              </a:ext>
            </a:extLst>
          </p:cNvPr>
          <p:cNvSpPr txBox="1"/>
          <p:nvPr/>
        </p:nvSpPr>
        <p:spPr>
          <a:xfrm>
            <a:off x="694944" y="684000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لنتذكر خطوات استراتيجية الكلمات المفاتيح باعتماد مُطابَقَة ٱلْكَلِماتِ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ٱلْمُتَرادِفَةِ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يضغط الأستاذ على زر جهاز التحكم لتظهر الخطوات تباعا.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0D137C7-7B41-0DFA-BE70-24577D0BB2EE}"/>
              </a:ext>
            </a:extLst>
          </p:cNvPr>
          <p:cNvGrpSpPr/>
          <p:nvPr/>
        </p:nvGrpSpPr>
        <p:grpSpPr>
          <a:xfrm>
            <a:off x="667784" y="2653873"/>
            <a:ext cx="7962340" cy="646331"/>
            <a:chOff x="756447" y="2529182"/>
            <a:chExt cx="7962340" cy="646331"/>
          </a:xfrm>
        </p:grpSpPr>
        <p:sp>
          <p:nvSpPr>
            <p:cNvPr id="4" name="Rectangle: Rounded Corners 9">
              <a:extLst>
                <a:ext uri="{FF2B5EF4-FFF2-40B4-BE49-F238E27FC236}">
                  <a16:creationId xmlns:a16="http://schemas.microsoft.com/office/drawing/2014/main" id="{EA0205AF-8CF4-CFDF-E504-DC49F1134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3480" y="2529182"/>
              <a:ext cx="395307" cy="646331"/>
            </a:xfrm>
            <a:prstGeom prst="roundRect">
              <a:avLst/>
            </a:prstGeom>
            <a:solidFill>
              <a:srgbClr val="1065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: Rounded Corners 10">
              <a:extLst>
                <a:ext uri="{FF2B5EF4-FFF2-40B4-BE49-F238E27FC236}">
                  <a16:creationId xmlns:a16="http://schemas.microsoft.com/office/drawing/2014/main" id="{C4E6ABE1-8345-1C96-714C-21E19F472B51}"/>
                </a:ext>
              </a:extLst>
            </p:cNvPr>
            <p:cNvSpPr/>
            <p:nvPr/>
          </p:nvSpPr>
          <p:spPr>
            <a:xfrm>
              <a:off x="756447" y="2529182"/>
              <a:ext cx="7503538" cy="646331"/>
            </a:xfrm>
            <a:prstGeom prst="roundRect">
              <a:avLst/>
            </a:prstGeom>
            <a:solidFill>
              <a:srgbClr val="F2F2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أُحَدِّدُ </a:t>
              </a:r>
              <a:r>
                <a:rPr kumimoji="0" lang="ar-MA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ٱلْكَلِماتِ</a:t>
              </a: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ٱلْمَفاتيحَ</a:t>
              </a: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في </a:t>
              </a:r>
              <a:r>
                <a:rPr kumimoji="0" lang="ar-MA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ٱلسُّؤالِ</a:t>
              </a: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وَأَضَعُ خَطّاً تَحْتَها؛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ACA7F10-CE8A-7C07-34FE-1AF591AC1F83}"/>
              </a:ext>
            </a:extLst>
          </p:cNvPr>
          <p:cNvGrpSpPr/>
          <p:nvPr/>
        </p:nvGrpSpPr>
        <p:grpSpPr>
          <a:xfrm>
            <a:off x="694944" y="3625986"/>
            <a:ext cx="7962340" cy="646331"/>
            <a:chOff x="756447" y="3368018"/>
            <a:chExt cx="7962340" cy="646331"/>
          </a:xfrm>
        </p:grpSpPr>
        <p:sp>
          <p:nvSpPr>
            <p:cNvPr id="6" name="Rectangle: Rounded Corners 14">
              <a:extLst>
                <a:ext uri="{FF2B5EF4-FFF2-40B4-BE49-F238E27FC236}">
                  <a16:creationId xmlns:a16="http://schemas.microsoft.com/office/drawing/2014/main" id="{2714B100-AB2C-BD0A-7CFD-7D93137B8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3480" y="3368018"/>
              <a:ext cx="395307" cy="646331"/>
            </a:xfrm>
            <a:prstGeom prst="roundRect">
              <a:avLst/>
            </a:prstGeom>
            <a:solidFill>
              <a:srgbClr val="1065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" name="Rectangle: Rounded Corners 15">
              <a:extLst>
                <a:ext uri="{FF2B5EF4-FFF2-40B4-BE49-F238E27FC236}">
                  <a16:creationId xmlns:a16="http://schemas.microsoft.com/office/drawing/2014/main" id="{26D9352A-8B2A-F35E-8CE2-01074BF25B4E}"/>
                </a:ext>
              </a:extLst>
            </p:cNvPr>
            <p:cNvSpPr/>
            <p:nvPr/>
          </p:nvSpPr>
          <p:spPr>
            <a:xfrm>
              <a:off x="756447" y="3368018"/>
              <a:ext cx="7503538" cy="646331"/>
            </a:xfrm>
            <a:prstGeom prst="roundRect">
              <a:avLst/>
            </a:prstGeom>
            <a:solidFill>
              <a:srgbClr val="F2F2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أَقومُ بِٱلْقِراءَةِ ٱلْمَسْحِيَّةِ لأَجِدَ  فيهِ ٱلْكَلِماتِ ٱلْمَفاتيحَ؛ أَوْ مُرادِفاتِها وَ أَضَعُ خَطّاً تَحْتَها؛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F0C9B0C-4129-2D0E-E0CC-E2933B0FC4DA}"/>
              </a:ext>
            </a:extLst>
          </p:cNvPr>
          <p:cNvGrpSpPr/>
          <p:nvPr/>
        </p:nvGrpSpPr>
        <p:grpSpPr>
          <a:xfrm>
            <a:off x="694944" y="4673050"/>
            <a:ext cx="7943290" cy="646332"/>
            <a:chOff x="775497" y="4257413"/>
            <a:chExt cx="7943290" cy="646332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2B8DCA25-3F53-2D92-5695-9F67DA36C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3480" y="4257414"/>
              <a:ext cx="395307" cy="646331"/>
            </a:xfrm>
            <a:prstGeom prst="roundRect">
              <a:avLst/>
            </a:prstGeom>
            <a:solidFill>
              <a:srgbClr val="1065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" name="Rectangle: Rounded Corners 19">
              <a:extLst>
                <a:ext uri="{FF2B5EF4-FFF2-40B4-BE49-F238E27FC236}">
                  <a16:creationId xmlns:a16="http://schemas.microsoft.com/office/drawing/2014/main" id="{58E92641-A6DD-6976-5A45-FE536A5B6B8C}"/>
                </a:ext>
              </a:extLst>
            </p:cNvPr>
            <p:cNvSpPr/>
            <p:nvPr/>
          </p:nvSpPr>
          <p:spPr>
            <a:xfrm>
              <a:off x="775497" y="4257413"/>
              <a:ext cx="7503538" cy="646331"/>
            </a:xfrm>
            <a:prstGeom prst="roundRect">
              <a:avLst/>
            </a:prstGeom>
            <a:solidFill>
              <a:srgbClr val="F2F2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أَصوغُ ٱلْجَوابَ في جُمْلَةٍ تامَّةٍ.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1923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8335C-283B-4725-5F2C-E2CA62156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5531FF-1084-02E3-A21C-91FCD8D103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C60639-87B9-6447-FEB7-E3B386F2CD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873875-548B-7754-9C8F-66F0F010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625534-8AEE-D936-FE55-E9D617B6D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226711-02E8-27F9-6EFC-4A7BD3EA4F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44D030-C351-4477-4999-658684CD4F1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261A5C-D5A7-4403-5BE1-6709B15EF67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1C64F1-3620-0C54-F0B0-F5D345DE93D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931DD1-0055-A68F-3C13-65DFD5D68DE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40DCC4-FAE6-24F1-A710-692D7BC4ECF4}"/>
              </a:ext>
            </a:extLst>
          </p:cNvPr>
          <p:cNvSpPr txBox="1"/>
          <p:nvPr/>
        </p:nvSpPr>
        <p:spPr>
          <a:xfrm>
            <a:off x="620669" y="839864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خذوا كراساتكم على الصفحة رقم 24 و في ثنائيات انجزوا التمرين التالي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619FFB-60E0-5B87-1AFC-7AF320B5A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099" y="1734402"/>
            <a:ext cx="3363362" cy="457934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5FAC733-6F9B-19A7-CA48-0775BA5B7621}"/>
              </a:ext>
            </a:extLst>
          </p:cNvPr>
          <p:cNvSpPr/>
          <p:nvPr/>
        </p:nvSpPr>
        <p:spPr>
          <a:xfrm>
            <a:off x="3271520" y="3850640"/>
            <a:ext cx="2812872" cy="11582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BFEA67-1527-682A-DCAC-52FEC4624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670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1F03A-089E-6F6F-52B4-D60CFC6F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090B36-1543-7750-DBDA-D8CAD3CF00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CE9448-6826-A9DD-972D-9B55A8D7F9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6F6211A-1CD7-3E30-CE82-A63A323A68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B7839D6-DD34-518F-05C6-87050223F1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DDEF41-3C85-41E2-CB95-AB68D1CC16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DCD604-AE4F-0241-8D72-B2454D95390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C35A36-8F3E-4EDD-6439-A4E554C0839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BF554E-3D03-D85B-00AB-DA0B5E91B73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8BB157-83C6-0816-900E-89C69136242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8191D3-2B8B-240F-9C3E-F6E07CDA00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9DA207-3B81-0A54-9F61-9A1AE1595ED0}"/>
              </a:ext>
            </a:extLst>
          </p:cNvPr>
          <p:cNvSpPr txBox="1"/>
          <p:nvPr/>
        </p:nvSpPr>
        <p:spPr>
          <a:xfrm>
            <a:off x="599887" y="684000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وظفوا استراتيجية الكلمات المفاتيح للإجابة عن الأسئلة التالية: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المرور بين الصفوف وتقديم التغذية الراجعة اللازمة.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D47BA2-3222-621F-042F-7B2AD9B40B2A}"/>
              </a:ext>
            </a:extLst>
          </p:cNvPr>
          <p:cNvSpPr txBox="1"/>
          <p:nvPr/>
        </p:nvSpPr>
        <p:spPr>
          <a:xfrm>
            <a:off x="860952" y="2015806"/>
            <a:ext cx="727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أُوَظِّفُ إِسْتِراتِيجِيَّةَ ٱلْكَلِماتِ ٱلْمَفاتيحِ لِلْإِجابَةِ عَنِ ٱلْأَسْئِلَةِ ٱلتّالِيَةِ: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715F05-4E5F-3F89-0D0D-74422D253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600580"/>
            <a:ext cx="8426180" cy="35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5125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7DBA-465A-C2A4-DD7C-A17922105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4342C1-54BA-B8C8-6080-2E6BB944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FC9F33-8BBF-99B1-80A3-F6E0E694BE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9D45A3-5143-DEC0-1ED1-CC2CB20807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E92E654-1BF0-FCF0-5A7F-60CB1C4ECB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36F9CEB-C8C6-08B3-AFDF-EE9E680A11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969675-DD5D-702E-02F8-1045500E45A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79E8BD-2C47-906C-D9E4-658C8BD03A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799FC7-78BA-BE57-4CCB-CD3FB468CC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286D75-EA85-8401-BCC4-E48F2420C46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DD4E5D-6BE1-45F6-7E8F-14970EF31D64}"/>
              </a:ext>
            </a:extLst>
          </p:cNvPr>
          <p:cNvSpPr txBox="1"/>
          <p:nvPr/>
        </p:nvSpPr>
        <p:spPr>
          <a:xfrm>
            <a:off x="495978" y="819082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 للتصحيح. سنجيب عن السؤال الاول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9B2F38-E9B7-1BD7-5220-74E293FEB07C}"/>
              </a:ext>
            </a:extLst>
          </p:cNvPr>
          <p:cNvSpPr txBox="1"/>
          <p:nvPr/>
        </p:nvSpPr>
        <p:spPr>
          <a:xfrm>
            <a:off x="860952" y="2015806"/>
            <a:ext cx="727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أُوَظِّفُ إِسْتِراتِيجِيَّةَ ٱلْكَلِماتِ ٱلْمَفاتيحِ لِلْإِجابَةِ عَنِ ٱلْأَسْئِلَةِ ٱلتّالِيَةِ: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DC54A0-697E-387B-2BBF-E246B9A1B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70" y="2600580"/>
            <a:ext cx="8426180" cy="35734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5662C45-E0C5-0E4C-4D4E-17B289C64F0F}"/>
              </a:ext>
            </a:extLst>
          </p:cNvPr>
          <p:cNvSpPr txBox="1"/>
          <p:nvPr/>
        </p:nvSpPr>
        <p:spPr>
          <a:xfrm>
            <a:off x="319750" y="3339634"/>
            <a:ext cx="314605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حَوالَيْ مِئَتَيْنِ وَخَمْسينَ مِلْيونَ طِفْلٍ يَتَعَرَّضونَ لِلتَّنَمُّرِ ٱلْإِلِكْتْرونِيِّ.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46FC6E-3A0A-2C49-A98B-DB40FD71EF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5785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9896F-EEEB-D56A-0342-F18523744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FB202F-288E-E767-EA48-52350F0E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8711AA-AA69-DAA8-3BD5-DF5E2780D4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9DE112-F4BA-E059-3669-E676C880F6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5E85920-145B-029C-CDB5-5D6E2E5E1F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6437BD2-C3FF-AF6C-E820-BDCC984E90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C3E8C-C658-9CCF-3A89-9959BEA934C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71520A-A5F1-8E62-0AAF-6F2C97AB406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D4E87B-D20A-6BE5-0D8B-809633CECC1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8AA7BB-DEC5-ECFD-0896-005D76927C6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9432EB-34B5-C1C6-B039-B4B6A90359BB}"/>
              </a:ext>
            </a:extLst>
          </p:cNvPr>
          <p:cNvSpPr txBox="1"/>
          <p:nvPr/>
        </p:nvSpPr>
        <p:spPr>
          <a:xfrm>
            <a:off x="495978" y="819082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 للتصحيح. سنجيب عن السؤال الثاني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BCEDF4-E4E6-AAAC-DA52-62274E6BF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70" y="2600580"/>
            <a:ext cx="8426180" cy="35734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894D720-5D79-BB03-EECB-6553208DB807}"/>
              </a:ext>
            </a:extLst>
          </p:cNvPr>
          <p:cNvSpPr txBox="1"/>
          <p:nvPr/>
        </p:nvSpPr>
        <p:spPr>
          <a:xfrm>
            <a:off x="319750" y="3339634"/>
            <a:ext cx="314605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حَوالَيْ مِئَتَيْنِ وَخَمْسينَ مِلْيونَ طِفْلٍ يَتَعَرَّضونَ لِلتَّنَمُّرِ ٱلْإِلِكْتْرونِيِّ.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412894-61D9-937D-5C35-D98A229F0474}"/>
              </a:ext>
            </a:extLst>
          </p:cNvPr>
          <p:cNvSpPr txBox="1"/>
          <p:nvPr/>
        </p:nvSpPr>
        <p:spPr>
          <a:xfrm>
            <a:off x="860952" y="2015806"/>
            <a:ext cx="727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أُوَظِّفُ إِسْتِراتِيجِيَّةَ ٱلْكَلِماتِ ٱلْمَفاتيحِ لِلْإِجابَةِ عَنِ ٱلْأَسْئِلَةِ ٱلتّالِيَةِ: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1AB989-5B62-DB3D-304E-9D7693E47A7F}"/>
              </a:ext>
            </a:extLst>
          </p:cNvPr>
          <p:cNvSpPr txBox="1"/>
          <p:nvPr/>
        </p:nvSpPr>
        <p:spPr>
          <a:xfrm>
            <a:off x="66860" y="4670767"/>
            <a:ext cx="339894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زُمَلاءُ هِبَةَ يَسْخَرونَ مِنْ شَكْلِها.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C111B1-728B-DF5A-7ECF-D836C50F78A3}"/>
              </a:ext>
            </a:extLst>
          </p:cNvPr>
          <p:cNvSpPr txBox="1"/>
          <p:nvPr/>
        </p:nvSpPr>
        <p:spPr>
          <a:xfrm>
            <a:off x="3761426" y="4670768"/>
            <a:ext cx="115347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يَسْخَرونَ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5FDE535-DE50-E359-0D18-8C9D26095E5E}"/>
              </a:ext>
            </a:extLst>
          </p:cNvPr>
          <p:cNvCxnSpPr/>
          <p:nvPr/>
        </p:nvCxnSpPr>
        <p:spPr>
          <a:xfrm flipH="1">
            <a:off x="6362461" y="5355571"/>
            <a:ext cx="658099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3A592A9-BAB7-46B3-77D7-2EBC7A72AC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855536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0CA20-E318-AC55-3F89-3879F51B3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506E10-F998-058D-2F26-C40AB6C119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3C27EB-3C4E-C26B-72B2-89C5DFA4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4FF697B-A3A1-8647-43E2-578F1913DD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B827CE4-D9E1-BDCF-DAFD-91C7DB8A47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8CC6E4-B618-BAB8-3B56-27B45FD45F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3F5817-0D03-5615-6D1B-D3A61FDBB1D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75CA55-7B67-536A-038B-8F991125D88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044892-9BAB-42ED-0FBE-F0E4C9B01FE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E2116B-A375-66FD-D7AF-6CD1E02114D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15584E-DF28-F3D1-5F74-EEDA4D432A19}"/>
              </a:ext>
            </a:extLst>
          </p:cNvPr>
          <p:cNvSpPr txBox="1"/>
          <p:nvPr/>
        </p:nvSpPr>
        <p:spPr>
          <a:xfrm>
            <a:off x="495978" y="819082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 للتصحيح. سنجيب عن السؤال الثالث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7E73F3-128E-79AC-740C-9F6CF3DB2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70" y="2600580"/>
            <a:ext cx="8426180" cy="35734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35A050-9B24-5BBC-1E78-68F263E2CA13}"/>
              </a:ext>
            </a:extLst>
          </p:cNvPr>
          <p:cNvSpPr txBox="1"/>
          <p:nvPr/>
        </p:nvSpPr>
        <p:spPr>
          <a:xfrm>
            <a:off x="319750" y="3339634"/>
            <a:ext cx="314605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حَوالَيْ مِئَتَيْنِ وَخَمْسينَ مِلْيونَ طِفْلٍ يَتَعَرَّضونَ لِلتَّنَمُّرِ ٱلْإِلِكْتْرونِيِّ.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7593D8-DC4A-2244-B454-0E6624E1CD1A}"/>
              </a:ext>
            </a:extLst>
          </p:cNvPr>
          <p:cNvSpPr txBox="1"/>
          <p:nvPr/>
        </p:nvSpPr>
        <p:spPr>
          <a:xfrm>
            <a:off x="860952" y="2015806"/>
            <a:ext cx="727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أُوَظِّفُ إِسْتِراتِيجِيَّةَ ٱلْكَلِماتِ ٱلْمَفاتيحِ لِلْإِجابَةِ عَنِ ٱلْأَسْئِلَةِ ٱلتّالِيَةِ: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8E5081-783F-5E42-EAE3-92B97F3A16C0}"/>
              </a:ext>
            </a:extLst>
          </p:cNvPr>
          <p:cNvSpPr txBox="1"/>
          <p:nvPr/>
        </p:nvSpPr>
        <p:spPr>
          <a:xfrm>
            <a:off x="339285" y="5409821"/>
            <a:ext cx="3146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لِأَنَّها لَمْ تَسْتَسْلِمْ </a:t>
            </a:r>
            <a:r>
              <a:rPr lang="ar-MA" sz="2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لِلْحُزْنِ،وَ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ٱسْتَخْدَمَتِ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ٱلتَّنَمُّرَ كَدافِعٍ لِتَحْقيقِ أَحْلامِها.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FE1812-2BCB-2B3D-5F4B-47DEBBFA0E44}"/>
              </a:ext>
            </a:extLst>
          </p:cNvPr>
          <p:cNvSpPr txBox="1"/>
          <p:nvPr/>
        </p:nvSpPr>
        <p:spPr>
          <a:xfrm>
            <a:off x="3762596" y="5344946"/>
            <a:ext cx="89684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فَخورَةً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E75388-1743-A040-CAFF-789DEE6BE969}"/>
              </a:ext>
            </a:extLst>
          </p:cNvPr>
          <p:cNvSpPr txBox="1"/>
          <p:nvPr/>
        </p:nvSpPr>
        <p:spPr>
          <a:xfrm>
            <a:off x="66860" y="4670767"/>
            <a:ext cx="339894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زُمَلاءُ هِبَةَ يَسْخَرونَ مِنْ شَكْلِها.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716B0E-CA4C-A5DE-BB04-A2C37B878376}"/>
              </a:ext>
            </a:extLst>
          </p:cNvPr>
          <p:cNvSpPr txBox="1"/>
          <p:nvPr/>
        </p:nvSpPr>
        <p:spPr>
          <a:xfrm>
            <a:off x="3595170" y="4670768"/>
            <a:ext cx="115347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يَسْخَرونَ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C0DD2E9-6369-295B-8A6A-8DB771773913}"/>
              </a:ext>
            </a:extLst>
          </p:cNvPr>
          <p:cNvCxnSpPr/>
          <p:nvPr/>
        </p:nvCxnSpPr>
        <p:spPr>
          <a:xfrm flipH="1">
            <a:off x="6362461" y="5355571"/>
            <a:ext cx="658099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5D7FE47-78D4-95C9-94A2-9644EE92F6B3}"/>
              </a:ext>
            </a:extLst>
          </p:cNvPr>
          <p:cNvCxnSpPr/>
          <p:nvPr/>
        </p:nvCxnSpPr>
        <p:spPr>
          <a:xfrm flipH="1">
            <a:off x="6452515" y="6051320"/>
            <a:ext cx="658099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0C02E3-BF16-9A46-FC41-030C1887D5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851531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1375C-21C2-A36E-36C8-D7372AC72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FC0254-E2EB-16D9-92C1-1F6F8DF4A8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9A6D476-4525-EBB1-FC4D-EFF9DFB0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A365DF-4F7F-1C2D-F878-9E84241644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99F3C47-1CF4-2C4B-F6E8-692784738B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DF6B7AA-AE88-ADD9-9E75-94E52AA4BB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5B840E-1DF1-B6F8-103F-262740AD637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EBFB3E-6588-6AA3-FD52-1515A2CD198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ED7DE6-522C-D52A-91D0-7E694CA64B6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FB7354-BF29-7AA1-65A7-3898F50AD37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58C69E-6409-534D-FEB0-1AB695B0BE21}"/>
              </a:ext>
            </a:extLst>
          </p:cNvPr>
          <p:cNvSpPr txBox="1"/>
          <p:nvPr/>
        </p:nvSpPr>
        <p:spPr>
          <a:xfrm>
            <a:off x="495978" y="819082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بمفردكم أجيبوا عن السؤال التالي موظفين إستراتيجية الكلمات المفاتيح.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E8B53E-D75D-7E32-A956-F424353C0B24}"/>
              </a:ext>
            </a:extLst>
          </p:cNvPr>
          <p:cNvSpPr txBox="1"/>
          <p:nvPr/>
        </p:nvSpPr>
        <p:spPr>
          <a:xfrm>
            <a:off x="860952" y="2203304"/>
            <a:ext cx="72744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ٱكْتَسَبَتْ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هِبَةُ ٱلثِّقَةَ بِنَفْسِها؟</a:t>
            </a:r>
          </a:p>
        </p:txBody>
      </p:sp>
      <p:pic>
        <p:nvPicPr>
          <p:cNvPr id="8" name="Espace réservé pour une image  7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DA0B9DA8-7C32-9317-6048-8A66FFB8F2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427523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</a:t>
            </a:r>
            <a:r>
              <a:rPr lang="ar-MA"/>
              <a:t>الأسبوع  التربوي الثاني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إنتاج كتابي – الحصة 3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4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افتتاح الحصة (10)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71454" marR="0" lvl="0" indent="-171454" algn="just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/>
              <a:buChar char="•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الأساليب (30)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71454" marR="0" lvl="0" indent="-171454" algn="just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/>
              <a:buChar char="•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الاستماع والتحدث (30)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النص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5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افتتاح الحصة (10)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قراءة : التوقع والتحقق الفهم العام 30 د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قراءة : تعلم استراتيجية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 و فهم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 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قراءة : استثمار الاستراتيجية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ورشة الكتابة: </a:t>
            </a:r>
            <a:r>
              <a:rPr lang="ar-MA" dirty="0">
                <a:solidFill>
                  <a:srgbClr val="424D7B"/>
                </a:solidFill>
                <a:cs typeface="Arial" panose="020B0604020202020204" pitchFamily="34" charset="0"/>
              </a:rPr>
              <a:t>التراكيب 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C34F6-D883-693C-9E7A-0BC85CB24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CFFA07F-1938-498F-512E-8634151B3F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C84397-9514-E764-5851-7A6BE96730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A87786-64A5-5023-7840-5D4677DAAC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C210895-B97A-9085-7C48-96DF5EBFC5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CF0CD54-EA0E-F1EA-B638-B9CF4C8457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53984D-FA53-9C4C-18BB-4795EC65CA6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E49847-C18D-365D-5D2D-7AB6C5520FC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273984-9A2C-9E18-8D18-915B708DBD5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C0DFBC-7AEF-9CE2-36A8-40275099BDD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340884-63A6-84DB-9BBC-462E00441607}"/>
              </a:ext>
            </a:extLst>
          </p:cNvPr>
          <p:cNvSpPr txBox="1"/>
          <p:nvPr/>
        </p:nvSpPr>
        <p:spPr>
          <a:xfrm>
            <a:off x="694944" y="684000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 للتصحيح. أحدد أولا الكلمات المفاتيح في السؤال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يقدم الأستاذ التغذية الراجعة المناسبة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73561E-2708-D7E4-E7ED-A0B419C3774C}"/>
              </a:ext>
            </a:extLst>
          </p:cNvPr>
          <p:cNvSpPr txBox="1"/>
          <p:nvPr/>
        </p:nvSpPr>
        <p:spPr>
          <a:xfrm>
            <a:off x="398069" y="1584000"/>
            <a:ext cx="46348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</a:t>
            </a:r>
            <a:r>
              <a:rPr lang="ar-MA" sz="44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ٱكْتَسَبَتْ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هِبَةُ 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ٱلثِّقَةَ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بِنَفْسِها؟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158BD6-558F-64C6-FCC4-BA2C5BE66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728" y="2287399"/>
            <a:ext cx="6380521" cy="4358970"/>
          </a:xfrm>
          <a:prstGeom prst="rect">
            <a:avLst/>
          </a:prstGeom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9D97865-1552-C39F-6832-63CA193DB4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971463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8FE9D-FC1E-512C-D92D-AD0E2D7E3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237002-74C0-31C4-FCAD-908B0731B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F14B23-8DC4-0418-E7B0-3CF78823E7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C86CE38-0936-3EDD-F6AA-D1866C09F3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8D97B62-CB90-46A7-89A5-B16801E984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10D0282-FCF0-1E3D-3068-68EC84AA7B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EDEB57-0177-9E8A-5989-973BA6BA4E7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246F99-C2E5-58E6-1111-6FDC36E8C0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759B61-007D-02E1-757A-C6EE20939AB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523683-B1B2-B777-ABBA-145277E4B1D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DC90F7-0309-CF2D-EEDF-F81B0A8D0D73}"/>
              </a:ext>
            </a:extLst>
          </p:cNvPr>
          <p:cNvSpPr txBox="1"/>
          <p:nvPr/>
        </p:nvSpPr>
        <p:spPr>
          <a:xfrm>
            <a:off x="694944" y="792343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أبحث عن الكلمات المفاتيح في الفقرة أو مرادفاتها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6C4DD1-5B1D-79AD-D836-F984FA66D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728" y="2287399"/>
            <a:ext cx="6380521" cy="43589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7CE969-0F11-5634-47FD-3D4B4959A003}"/>
              </a:ext>
            </a:extLst>
          </p:cNvPr>
          <p:cNvSpPr txBox="1"/>
          <p:nvPr/>
        </p:nvSpPr>
        <p:spPr>
          <a:xfrm>
            <a:off x="-62826" y="1584479"/>
            <a:ext cx="46348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</a:t>
            </a:r>
            <a:r>
              <a:rPr lang="ar-MA" sz="4000" b="1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ٱكْتَسَبَتْ</a:t>
            </a:r>
            <a:r>
              <a:rPr lang="ar-M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هِبَةُ </a:t>
            </a:r>
            <a:r>
              <a:rPr lang="ar-M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ٱلثِّقَةَ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بِنَفْسِها؟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79B1488-B98D-4C7C-16D9-C0DC8A3B8B13}"/>
              </a:ext>
            </a:extLst>
          </p:cNvPr>
          <p:cNvCxnSpPr>
            <a:cxnSpLocks/>
          </p:cNvCxnSpPr>
          <p:nvPr/>
        </p:nvCxnSpPr>
        <p:spPr>
          <a:xfrm flipH="1">
            <a:off x="6192982" y="4338320"/>
            <a:ext cx="2264392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1B5C67C-3F5C-FF4C-022B-9941E775E4E4}"/>
              </a:ext>
            </a:extLst>
          </p:cNvPr>
          <p:cNvCxnSpPr>
            <a:cxnSpLocks/>
          </p:cNvCxnSpPr>
          <p:nvPr/>
        </p:nvCxnSpPr>
        <p:spPr>
          <a:xfrm flipH="1">
            <a:off x="6192982" y="5477856"/>
            <a:ext cx="2264392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BB782A5-CD23-A17C-E58E-746086E67E03}"/>
              </a:ext>
            </a:extLst>
          </p:cNvPr>
          <p:cNvCxnSpPr>
            <a:cxnSpLocks/>
          </p:cNvCxnSpPr>
          <p:nvPr/>
        </p:nvCxnSpPr>
        <p:spPr>
          <a:xfrm flipH="1">
            <a:off x="6442364" y="5100319"/>
            <a:ext cx="77422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006194-C0F1-4547-0219-BF3998AD92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2923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27E6D-B9EA-A754-594F-EE6E2C8DF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B3AD54A-6477-4307-2087-CEDE9C36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59148D-93B7-F5C3-E8E9-E2574088F4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161501F-C86F-2423-0A91-1D34E33539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71B5E94-BDEE-9093-E3B8-6B13068ADD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249CE5A-000D-B259-5477-24DC0C22D91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331380-6D77-F206-0B45-D3E40B12978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72D93F-C01E-C98F-3EBA-C44625E09E7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983AD7-1EDA-5CE3-9008-7425ACCCB23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D6970A-1F6E-A700-1D8E-E08C2498570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D4BFF5-A8D9-A6B1-67B3-907C339E1680}"/>
              </a:ext>
            </a:extLst>
          </p:cNvPr>
          <p:cNvSpPr txBox="1"/>
          <p:nvPr/>
        </p:nvSpPr>
        <p:spPr>
          <a:xfrm>
            <a:off x="579106" y="90894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أصوغ الجواب بجملة مفيذة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24241C-4CEF-D985-07EF-3D127C653ACC}"/>
              </a:ext>
            </a:extLst>
          </p:cNvPr>
          <p:cNvSpPr txBox="1"/>
          <p:nvPr/>
        </p:nvSpPr>
        <p:spPr>
          <a:xfrm>
            <a:off x="732347" y="3865419"/>
            <a:ext cx="76793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اِكْتَسَبَتْ هِبَةُ ٱلثِّقَةَ بِنَفْسِها بِفَضْلِ دَعْمِ أُمِّها وَبَعْضِ أَصْدِقائِها 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فٱسْتَخْدَمَتْ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هَذا ٱلتَّنَمُّرَ كَدافِعٍ لِتَحْقيقِ أَحْلامِها.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BF402B-EC1E-39E8-77ED-EBE3C2B9C96D}"/>
              </a:ext>
            </a:extLst>
          </p:cNvPr>
          <p:cNvSpPr txBox="1"/>
          <p:nvPr/>
        </p:nvSpPr>
        <p:spPr>
          <a:xfrm>
            <a:off x="-541821" y="1957167"/>
            <a:ext cx="72744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ٱكْتَسَبَتْ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هِبَةُ ٱلثِّقَةَ بِنَفْسِها؟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A619AFD-8FAB-181E-E757-BA8F015FE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448515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FC5D-341E-7F97-6177-8FFB9142E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8FC3EA6C-AB7F-070F-3E56-CD7A802BB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67DF209-F025-7D15-4199-D97FA6F044C3}"/>
              </a:ext>
            </a:extLst>
          </p:cNvPr>
          <p:cNvSpPr txBox="1"/>
          <p:nvPr/>
        </p:nvSpPr>
        <p:spPr>
          <a:xfrm>
            <a:off x="6191461" y="177787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تراكيب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6EE179A-2691-C0A7-B8FF-60D4AB27B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id="{06AB55D6-178F-615C-1379-BCAFE01DB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8515" y="1627206"/>
            <a:ext cx="703488" cy="703488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2631DF5-DED2-1E2A-7760-B7A937FA6406}"/>
              </a:ext>
            </a:extLst>
          </p:cNvPr>
          <p:cNvSpPr txBox="1">
            <a:spLocks/>
          </p:cNvSpPr>
          <p:nvPr/>
        </p:nvSpPr>
        <p:spPr>
          <a:xfrm>
            <a:off x="1982586" y="2995435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6000"/>
            </a:pPr>
            <a:r>
              <a:rPr lang="ar-MA" sz="3200" b="1" dirty="0">
                <a:cs typeface="Microsoft Uighur" panose="02000000000000000000" pitchFamily="2" charset="-78"/>
              </a:rPr>
              <a:t>اَلْجُمْلَةُ ٱلْمُفيدَةُ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D1C22D6-5A2C-BE1F-AB07-0DD474926E4E}"/>
              </a:ext>
            </a:extLst>
          </p:cNvPr>
          <p:cNvSpPr txBox="1">
            <a:spLocks/>
          </p:cNvSpPr>
          <p:nvPr/>
        </p:nvSpPr>
        <p:spPr>
          <a:xfrm>
            <a:off x="228600" y="981593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cs typeface="Arial"/>
                <a:sym typeface="Arial"/>
              </a:rPr>
              <a:t>تراكيب</a:t>
            </a:r>
            <a:endParaRPr kumimoji="0" lang="fr-MA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6600205-F2AC-94E3-11FB-755092563D0C}"/>
              </a:ext>
            </a:extLst>
          </p:cNvPr>
          <p:cNvSpPr/>
          <p:nvPr/>
        </p:nvSpPr>
        <p:spPr>
          <a:xfrm>
            <a:off x="4839101" y="1111108"/>
            <a:ext cx="455730" cy="455730"/>
          </a:xfrm>
          <a:prstGeom prst="ellipse">
            <a:avLst/>
          </a:prstGeom>
          <a:solidFill>
            <a:srgbClr val="00ACA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6872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B100-F6D8-D780-0ED4-763F43381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519B3B-3778-0F60-F0B9-C217FEAAD9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A729B95-5295-81A4-820F-4251E2E2A7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EF86FDD-54BA-F0FD-31CE-9BD33C2237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00BE57D-F04D-F758-8085-1AE13926BB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6D7E4B-34F9-9065-E258-CC19109CF1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67E08F-FBF9-D6C0-FF17-773B72934F7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7C94C6-8CF2-C0EB-223D-39FB4F19584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2B3317-28F9-3922-8177-EFCDE1978D0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4A177A-B679-AF8A-8844-88AD3C7C2CA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A90CB4-0B50-C669-DD08-357D671792B6}"/>
              </a:ext>
            </a:extLst>
          </p:cNvPr>
          <p:cNvSpPr txBox="1"/>
          <p:nvPr/>
        </p:nvSpPr>
        <p:spPr>
          <a:xfrm>
            <a:off x="226961" y="684000"/>
            <a:ext cx="737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الحصة، ستتعلمون كيف تميزون وتنتجون جملا مفيدة لأغراض تعبيرية مختلفة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F5E809-EA7E-1414-22CF-6A9BBF803A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6C3A31-B79F-74DC-7227-292079813511}"/>
              </a:ext>
            </a:extLst>
          </p:cNvPr>
          <p:cNvSpPr/>
          <p:nvPr/>
        </p:nvSpPr>
        <p:spPr>
          <a:xfrm>
            <a:off x="2971997" y="32193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اَلْجُمْلَةُ الْمُفيدَةُ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758072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370B7-900F-66C9-3B48-0829EFBE1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03DDF80-7C78-FA36-4F35-08F1F4873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DA10B8-7AF1-D1F3-FD3F-8EFAAD1977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8D37F7C-F59D-8977-D79E-786153C341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4534035-9DCE-4988-D46C-550B23969F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9898044-8C41-42F9-4E8E-93E24ADE9A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79E435-68DB-72A3-9463-4B908E9E40C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2CFCAB-369E-B1A1-40F8-B0963AE7F4C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933D95-9CD0-F477-BD92-07424EE996D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EDB4D63-5A02-9678-D47E-1EC0C7BD482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60F5891-ED38-0D68-DC66-C5A098B9C1FA}"/>
              </a:ext>
            </a:extLst>
          </p:cNvPr>
          <p:cNvSpPr txBox="1"/>
          <p:nvPr/>
        </p:nvSpPr>
        <p:spPr>
          <a:xfrm>
            <a:off x="-211775" y="8304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لتمييز الجملة المفيدة أسأل:  هل سلسلة  الكلمات وفق هذا الترتيب تفيد معنى؟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A6F88C-4D1D-95B9-DB6C-352474BEB12F}"/>
              </a:ext>
            </a:extLst>
          </p:cNvPr>
          <p:cNvSpPr/>
          <p:nvPr/>
        </p:nvSpPr>
        <p:spPr>
          <a:xfrm>
            <a:off x="1080743" y="2956599"/>
            <a:ext cx="6982512" cy="9448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عُدْوانِيٌّ سُلوكٌ اَلتَّنَمُّرُ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216706-9FF0-3DD6-2A5D-7F16917CD0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9065DB-A5DC-4EB7-6448-A86C193C1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502" y="2460587"/>
            <a:ext cx="1291214" cy="1936823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6415DF-8A6E-7A06-BB3B-BA9056998E59}"/>
              </a:ext>
            </a:extLst>
          </p:cNvPr>
          <p:cNvSpPr/>
          <p:nvPr/>
        </p:nvSpPr>
        <p:spPr>
          <a:xfrm>
            <a:off x="5261316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91401-C425-BE58-26A9-C07293D2DA6D}"/>
              </a:ext>
            </a:extLst>
          </p:cNvPr>
          <p:cNvSpPr/>
          <p:nvPr/>
        </p:nvSpPr>
        <p:spPr>
          <a:xfrm>
            <a:off x="869852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لَيْسَتْ جُمْلَةً مُفيدَةً.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363341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68392-B73B-9ABC-043B-ED3C6D595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114AFF-C7FA-0569-12D6-A6424A01F6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941FE3-6EC0-C116-F872-58AEC92EAA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B1FF0B-EF26-F8EF-7FE2-41718BC0F5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60106E7-E9B2-F091-133C-BE325B1E9D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DE941A2-81EE-EEEA-6D41-E9D4394C6B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A65687-7DC3-7325-803F-FA8EFC58B2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1036BE-B75C-06FD-B6D0-B6EAF009964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468E00-F81C-4899-E144-154E56B67A0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CDC25-17A4-C9DF-3F96-A51A59DE9FF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6A37F8-BEC3-DDC1-169D-842CC44A18BA}"/>
              </a:ext>
            </a:extLst>
          </p:cNvPr>
          <p:cNvSpPr txBox="1"/>
          <p:nvPr/>
        </p:nvSpPr>
        <p:spPr>
          <a:xfrm>
            <a:off x="-309475" y="8304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الكلمات في هذا الترتيب لا تفيد معنى. سأرتبها للحصول على جملة مفيدة.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8AF54D-5661-FBF3-634B-1B6E036A7E63}"/>
              </a:ext>
            </a:extLst>
          </p:cNvPr>
          <p:cNvSpPr/>
          <p:nvPr/>
        </p:nvSpPr>
        <p:spPr>
          <a:xfrm>
            <a:off x="1080743" y="2956599"/>
            <a:ext cx="6982512" cy="9448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عُدْوانِيٌّ سُلوكٌ اَلتَّنَمُّرُ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9D1C840-CA36-EF43-6E98-29E5C6FA8D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62883F-5FF2-F76F-2A80-026075EFA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502" y="2460587"/>
            <a:ext cx="1291214" cy="1936823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E3CC86-D983-FFAA-CFCC-781AB405C86E}"/>
              </a:ext>
            </a:extLst>
          </p:cNvPr>
          <p:cNvSpPr/>
          <p:nvPr/>
        </p:nvSpPr>
        <p:spPr>
          <a:xfrm>
            <a:off x="869852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لَيْسَتْ جُمْلَةً مُفيدَةً.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542393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B928B-252B-4251-E7C2-FD748D8F4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6407730-5B91-1169-8630-30312CA51B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612789-85FD-8E4F-298D-3D8D2FC32A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C05A5E-3F63-AA5D-62F7-AF62186F72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811361C-3040-E559-66EF-C089CCD405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6DAE39A-9694-61BC-328A-C9F80B5F7B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D4A383-14D6-EF10-D2D2-02B2314E9DD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03F756-A61A-6C64-3243-424C97FEC93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2C6661-F413-B4A2-A124-7785F64980A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763FA1-ECA2-3AA0-670A-D05644CD554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50590A-73C7-CF92-2662-EF41E608C1FB}"/>
              </a:ext>
            </a:extLst>
          </p:cNvPr>
          <p:cNvSpPr/>
          <p:nvPr/>
        </p:nvSpPr>
        <p:spPr>
          <a:xfrm>
            <a:off x="1080743" y="2956599"/>
            <a:ext cx="6982512" cy="9448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اَلتَّنَمُّرُ سُلوكٌ عُدْوانِيٌّ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3CDF10-0794-72FA-3A5C-3D10F7BDA078}"/>
              </a:ext>
            </a:extLst>
          </p:cNvPr>
          <p:cNvSpPr txBox="1"/>
          <p:nvPr/>
        </p:nvSpPr>
        <p:spPr>
          <a:xfrm>
            <a:off x="-309475" y="84083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أصبح للتركيب معنى تام. ماذا يجب أن نضيف لتصبح جملة مفيدة؟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603FEC-B5EE-7707-609C-B99E95178E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876470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362A2-1DC6-E9A6-CC2B-49471CED4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866A38-C1D1-8CED-0CFE-7EE8515ED2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D5DF4D-1216-34B3-E767-4E9549791B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E65EFA6-85D9-9220-BA93-D23F5273EC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ED1A186-F0E6-E2C0-7405-1131AF2ED0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AA70889-D99C-5F0E-9A77-0B03CC51CA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86D580-038B-DFEF-5B11-DF479E5F7C3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3417B5-674D-EBA6-CB37-3AB3257C037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4D9100-09CD-3AFF-9CBD-3044002EF65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0ECA97-C985-7AA2-AB4A-432A45C6D8C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80B7D3-CD5E-13BA-32EC-10DE58C1F1AB}"/>
              </a:ext>
            </a:extLst>
          </p:cNvPr>
          <p:cNvSpPr/>
          <p:nvPr/>
        </p:nvSpPr>
        <p:spPr>
          <a:xfrm>
            <a:off x="1080743" y="2956599"/>
            <a:ext cx="6982512" cy="9448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اَلتَّنَمُّرُ سُلوكٌ عُدْوانِيٌّ.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7B08BE-80EB-F7F7-B4B6-78FCACFE6ACF}"/>
              </a:ext>
            </a:extLst>
          </p:cNvPr>
          <p:cNvSpPr txBox="1"/>
          <p:nvPr/>
        </p:nvSpPr>
        <p:spPr>
          <a:xfrm>
            <a:off x="-309475" y="84083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أضيف علامة الترقيم.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81FE4D4-E341-413F-A75B-D44C4FC7A1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0674813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310D7-9137-D14B-190B-702CB779C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56B1B3-260A-6146-8B6E-A2DCE7BDC8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BBFDFD-CF35-FD6B-7519-B0EF41EA69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9DFDAEB-4461-4F67-8054-41B8B8EE58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3AA14B3-B4A0-CB02-1FDE-9A5354266B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3096ADE-5DE0-F041-2182-22552346AE8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C0F9A3-D2C1-9269-77E2-C5E1A37C4CA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C20F19-8E03-7C08-BC2D-E92040598A2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51AC48-1D37-B086-0FD6-76A75BF5AE7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35E51B-1DFD-0015-66B3-7A6FF5026D2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20EA06-2CB2-AC32-72FB-B3CC3E5E2DB4}"/>
              </a:ext>
            </a:extLst>
          </p:cNvPr>
          <p:cNvSpPr/>
          <p:nvPr/>
        </p:nvSpPr>
        <p:spPr>
          <a:xfrm>
            <a:off x="1080743" y="2956599"/>
            <a:ext cx="6982512" cy="9448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اَلتَّنَمُّرُ سُلوكٌ عُدْوانِيٌّ.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0B0981-21B2-0643-AB77-AFA37286B1BF}"/>
              </a:ext>
            </a:extLst>
          </p:cNvPr>
          <p:cNvSpPr txBox="1"/>
          <p:nvPr/>
        </p:nvSpPr>
        <p:spPr>
          <a:xfrm>
            <a:off x="-309475" y="81061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الجملة المفيدة؟ 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993D29B-58F5-112D-3EBB-16E7188A51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19A534-D5B8-7CE6-2256-9AB845E48748}"/>
              </a:ext>
            </a:extLst>
          </p:cNvPr>
          <p:cNvSpPr/>
          <p:nvPr/>
        </p:nvSpPr>
        <p:spPr>
          <a:xfrm>
            <a:off x="3023421" y="4404712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170907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 الثالث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550823" y="4561042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03- تراكيب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941700" y="3279307"/>
            <a:ext cx="162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قراءة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0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نص: لِنُحارِبِ ٱلتَّنَمُّرَ! (الحصة الثانية)</a:t>
            </a:r>
          </a:p>
          <a:p>
            <a:pPr lvl="0" indent="-7200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استراتيجية الكلمات المفاتيح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الجملة المفيدة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60393-938B-A97E-2A54-67486472F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E11CA77-2153-8CEF-14FD-7B3F37BFF9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A55FA9-E8EB-2C2E-0360-56328060F7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810353F-BAB2-006D-EA73-648D37C1D8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16C1B9C-F86C-1EFD-4B9A-D82C2876B6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D96FE02-31F2-FDFF-0102-3562CB23B2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853036-DF2D-AAB6-6D76-D3665AD3183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E23A48-8BBC-3B1C-748E-F07D15F207A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E1F3A8-4EA3-54A2-EC4D-2766B6C8232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ADB1FC-F175-A52E-F493-D009AEDABB6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B6303D-971F-595A-EDBB-2E76A0B18FB2}"/>
              </a:ext>
            </a:extLst>
          </p:cNvPr>
          <p:cNvSpPr/>
          <p:nvPr/>
        </p:nvSpPr>
        <p:spPr>
          <a:xfrm>
            <a:off x="964285" y="2200481"/>
            <a:ext cx="6789710" cy="16421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54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عَدَدٌ هائِلٌ مِنَ ٱلْأَطْفالِ يَتَعَرَّضونَ </a:t>
            </a:r>
            <a:r>
              <a:rPr kumimoji="0" lang="ar-MA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بِٱسْتِمْرارٍ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لِلتَّنَمُّرِ. </a:t>
            </a:r>
            <a:endParaRPr kumimoji="0" lang="fr-MA" sz="5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EA7D59-C66A-6888-1E4B-A898AF17B157}"/>
              </a:ext>
            </a:extLst>
          </p:cNvPr>
          <p:cNvSpPr txBox="1"/>
          <p:nvPr/>
        </p:nvSpPr>
        <p:spPr>
          <a:xfrm>
            <a:off x="414374" y="644896"/>
            <a:ext cx="7189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الألواح : اقرؤوا التركيب واكتبوا هل هذه جملة مفيدة؟ </a:t>
            </a:r>
          </a:p>
        </p:txBody>
      </p:sp>
      <p:pic>
        <p:nvPicPr>
          <p:cNvPr id="9" name="Espace réservé pour une image  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EEEA1-AE96-FD13-B17A-A704E48BBC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F79B10-8FE9-4135-D4C7-9675F5C34A47}"/>
              </a:ext>
            </a:extLst>
          </p:cNvPr>
          <p:cNvSpPr/>
          <p:nvPr/>
        </p:nvSpPr>
        <p:spPr>
          <a:xfrm>
            <a:off x="5261316" y="4777245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394154-15D7-9B1D-00F6-155DEF592121}"/>
              </a:ext>
            </a:extLst>
          </p:cNvPr>
          <p:cNvSpPr/>
          <p:nvPr/>
        </p:nvSpPr>
        <p:spPr>
          <a:xfrm>
            <a:off x="869852" y="4777245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لَيْسَتْ جُمْلَةً مُفيدَةً.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839564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FDB5E-48B5-8FB5-72ED-6D412C80F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DFC9C9-3943-C6E1-CC7A-992305BB3D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73FBD0-C672-D836-ED1F-95FCE3F93E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AF8645-A76C-2A57-EF29-6C0EEE24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C33D5DA-29C8-4E15-1F4C-3DE8E67BE1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704D058-1E77-85DA-A93B-A5298321D1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44567D-310F-3D7C-CE08-620C50D0A85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423649-9D56-DFAF-BD8D-AB7773BBEC1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148963-4C31-4793-0E2A-AFE0BD8030F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EF08C6-2FF2-5851-82A0-7521917E31C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7F3861-225B-0CF9-EBB2-BD4DE815031C}"/>
              </a:ext>
            </a:extLst>
          </p:cNvPr>
          <p:cNvSpPr/>
          <p:nvPr/>
        </p:nvSpPr>
        <p:spPr>
          <a:xfrm>
            <a:off x="608853" y="4612146"/>
            <a:ext cx="7778644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جُمْلَةٌ مُفيدَةٌ 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تُفيدُ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kern="0" dirty="0" err="1">
                <a:solidFill>
                  <a:srgbClr val="1F4E79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ٱلْإِخْبارَ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17B2B8-8E28-C2C1-0C14-674CE445E981}"/>
              </a:ext>
            </a:extLst>
          </p:cNvPr>
          <p:cNvSpPr txBox="1"/>
          <p:nvPr/>
        </p:nvSpPr>
        <p:spPr>
          <a:xfrm>
            <a:off x="319751" y="812376"/>
            <a:ext cx="7189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التركيب يفيد معنى، إنها جملة مفيدة  تقدم خبرا.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574840-BCFB-F627-1560-EB6D637B62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99C83F3-DB6D-CB29-AE18-C6F447E0E2C4}"/>
              </a:ext>
            </a:extLst>
          </p:cNvPr>
          <p:cNvSpPr/>
          <p:nvPr/>
        </p:nvSpPr>
        <p:spPr>
          <a:xfrm>
            <a:off x="964285" y="2200481"/>
            <a:ext cx="6789710" cy="16421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54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عَدَدٌ هائِلٌ مِنَ ٱلْأَطْفالِ يَتَعَرَّضونَ </a:t>
            </a:r>
            <a:r>
              <a:rPr kumimoji="0" lang="ar-MA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بِٱسْتِمْرارٍ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لِلتَّنَمُّرِ. </a:t>
            </a:r>
            <a:endParaRPr kumimoji="0" lang="fr-MA" sz="5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1449504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C27F9-FFFC-1875-09F3-9EC0F20DD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CFACE9-272B-43CC-3B72-E4B17496E0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5AD079-C52D-7412-9E89-235BD4E8F9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A04C47E-DC4C-BC5E-9D33-C1AF6B7DEB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E763180-C65C-610B-5E33-4D68A13328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E335FB6-F7D9-B770-C853-26412F7C0A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77D481-2F09-7325-222C-C8523CB191F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6A9AD0-F40A-A7CB-ACE9-0735FA9FBC5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A5C261-38DD-B122-DAEF-892D91D15CE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1135AA-4E99-9EE5-67FB-E219D01126D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E625EF-1FEC-0147-2F52-ABF8AB8C51BF}"/>
              </a:ext>
            </a:extLst>
          </p:cNvPr>
          <p:cNvSpPr/>
          <p:nvPr/>
        </p:nvSpPr>
        <p:spPr>
          <a:xfrm>
            <a:off x="682677" y="2443234"/>
            <a:ext cx="7778644" cy="16421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لِلتَّنَمُّرِ ٱلْأَطْفالِ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عَدَدٌ هائِلٌ يَتَعَرَّضونَ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بِٱسْتِمْرارٍ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مِنَ. 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E36002-3EF3-94C9-5761-37481245B026}"/>
              </a:ext>
            </a:extLst>
          </p:cNvPr>
          <p:cNvSpPr txBox="1"/>
          <p:nvPr/>
        </p:nvSpPr>
        <p:spPr>
          <a:xfrm>
            <a:off x="-222884" y="8123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على الألواح؛ هل هذا التركيب جملة مفيدة؟ </a:t>
            </a:r>
            <a:endParaRPr lang="ar-MA" sz="2400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405474-7C81-260D-856D-9CB00FEBA6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AFEC1A-D955-4B82-1AD9-81ABC2003E1D}"/>
              </a:ext>
            </a:extLst>
          </p:cNvPr>
          <p:cNvSpPr/>
          <p:nvPr/>
        </p:nvSpPr>
        <p:spPr>
          <a:xfrm>
            <a:off x="5261316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C96AB1-239D-33A9-C544-FB5EC3ADDEA1}"/>
              </a:ext>
            </a:extLst>
          </p:cNvPr>
          <p:cNvSpPr/>
          <p:nvPr/>
        </p:nvSpPr>
        <p:spPr>
          <a:xfrm>
            <a:off x="869852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لَيْسَتْ جُمْلَةً مُفيدَةً.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71783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3EC82-DF63-07E0-FB7C-C7F34B1F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CA04FC3-86EC-392C-B852-A7FA367EB31F}"/>
              </a:ext>
            </a:extLst>
          </p:cNvPr>
          <p:cNvSpPr/>
          <p:nvPr/>
        </p:nvSpPr>
        <p:spPr>
          <a:xfrm>
            <a:off x="682677" y="2443234"/>
            <a:ext cx="7778644" cy="16421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لِلتَّنَمُّرِ ٱلْأَطْفالِ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عَدَدٌ هائِلٌ يَتَعَرَّضونَ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بِٱسْتِمْرارٍ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مِنَ. </a:t>
            </a:r>
            <a:endParaRPr kumimoji="0" lang="fr-MA" sz="40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CFDCE1-885D-0945-563A-FC2EB40C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BE0EF5-7A2C-76FC-1F11-40CECE31B0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4B98A49-2B76-4954-43E9-2C0180FE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3E56928-7076-8AB1-4E4D-FDE58F9A1D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BD131DB-4B1C-AA16-0716-852DA07847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56C99A-48E1-2920-6E0E-060FCC7F22B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B647BE-DA74-D592-0591-5CEE30EE90F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9AAB91-7581-7F16-618F-48580AC13E8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C94713-60B9-0687-AF3C-4BE939CF6F0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B65DAF-19CA-1192-90B8-A6CDC71F4950}"/>
              </a:ext>
            </a:extLst>
          </p:cNvPr>
          <p:cNvSpPr/>
          <p:nvPr/>
        </p:nvSpPr>
        <p:spPr>
          <a:xfrm>
            <a:off x="682678" y="4349679"/>
            <a:ext cx="7778644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لَيْسَتْ جُمْلَةً مُفيدَةً.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5AFED6-8B1D-5249-7767-AC70CF62C83E}"/>
              </a:ext>
            </a:extLst>
          </p:cNvPr>
          <p:cNvSpPr txBox="1"/>
          <p:nvPr/>
        </p:nvSpPr>
        <p:spPr>
          <a:xfrm>
            <a:off x="529936" y="679127"/>
            <a:ext cx="702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إِنَّها لَيْسَتْ جُمْلَةً مُفيدَةً.  من يشرح لماذا؟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373EE3-991D-C208-9BE3-3AE01CBBEA29}"/>
              </a:ext>
            </a:extLst>
          </p:cNvPr>
          <p:cNvSpPr txBox="1"/>
          <p:nvPr/>
        </p:nvSpPr>
        <p:spPr>
          <a:xfrm>
            <a:off x="4467712" y="2494702"/>
            <a:ext cx="72019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16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lang="ar-MA" b="1" dirty="0">
              <a:solidFill>
                <a:srgbClr val="FF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65ED9A3-A908-2E58-ADF9-74B58A8834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140903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E22DB-96FC-2B35-F939-FDE258F44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E437E8-857D-8333-4747-478484261C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A6FA3DF-D747-2ED5-9CC3-39C88FB089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EBA956-243F-C356-FD77-B4D980D4E2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CECEFC3-FD1C-A644-E9A3-F0E536FCD5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66761E5-1164-DDEE-A6E9-FCC730B791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01A746-56B0-EDBE-120D-3E1DE6970B6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874DDE-30C7-BA17-E18A-799E8E323F6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20ED13-B4A1-6BFE-68F4-7B96603FEC0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F66779-C0D1-A958-5309-096EF771AB7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DBFB30B-A5B8-AFB0-9A0E-AA1A354B1E7D}"/>
              </a:ext>
            </a:extLst>
          </p:cNvPr>
          <p:cNvSpPr/>
          <p:nvPr/>
        </p:nvSpPr>
        <p:spPr>
          <a:xfrm>
            <a:off x="682677" y="2443234"/>
            <a:ext cx="7778644" cy="16421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8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لَكَمْ هِيَ مُؤْذِيَةٌ ظاهِرَةُ </a:t>
            </a:r>
            <a:r>
              <a:rPr kumimoji="0" lang="ar-MA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ٱلتَّنَمُّرِ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Microsoft Uighur" panose="02000000000000000000" pitchFamily="2" charset="-78"/>
              </a:rPr>
              <a:t>ᴉ</a:t>
            </a:r>
            <a:endParaRPr kumimoji="0" lang="fr-MA" sz="5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7D02EC-396A-10C5-ED66-FC29030CF8D7}"/>
              </a:ext>
            </a:extLst>
          </p:cNvPr>
          <p:cNvSpPr txBox="1"/>
          <p:nvPr/>
        </p:nvSpPr>
        <p:spPr>
          <a:xfrm>
            <a:off x="509155" y="644896"/>
            <a:ext cx="7099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هذه جملة مفيدة؟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DFAEEF-FF7C-BB27-DB4B-DA958FD366F5}"/>
              </a:ext>
            </a:extLst>
          </p:cNvPr>
          <p:cNvSpPr/>
          <p:nvPr/>
        </p:nvSpPr>
        <p:spPr>
          <a:xfrm>
            <a:off x="5261316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402B9-1C21-77FA-7BF9-5192A864C386}"/>
              </a:ext>
            </a:extLst>
          </p:cNvPr>
          <p:cNvSpPr/>
          <p:nvPr/>
        </p:nvSpPr>
        <p:spPr>
          <a:xfrm>
            <a:off x="869852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لَيْسَتْ جُمْلَةً مُفيدَةً.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C38B4B5-0822-DC00-5DBC-99EA1CB48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457659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A2201-9126-E540-2367-1C5193A41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709D94-2252-9BA2-1989-EB5AB4D02C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AC1809-AF9B-07FE-E3EB-0ACD4BDE66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8E44DD3-6947-BFAF-E786-1C08515872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F5C4F3F-88CE-8AFE-308B-A1CA9B11C3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32D639-E6C1-2AAA-ADAF-96F0A562BC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EA5B88-07DD-590A-4EFB-2DD8021D7A0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D337A9-B88B-CA6F-D6E9-EE2592201A9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5C1F18-4111-DDDC-93F9-E700BE85F70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FF2795-B57D-37F6-7986-6A9804491E0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E62A11-31A8-5C50-182F-68F55C21731E}"/>
              </a:ext>
            </a:extLst>
          </p:cNvPr>
          <p:cNvSpPr/>
          <p:nvPr/>
        </p:nvSpPr>
        <p:spPr>
          <a:xfrm>
            <a:off x="682678" y="4349679"/>
            <a:ext cx="7778644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 </a:t>
            </a:r>
            <a:r>
              <a:rPr lang="ar-MA" sz="54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تُفيدُ </a:t>
            </a:r>
            <a:r>
              <a:rPr lang="ar-MA" sz="54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ٱلتَّعَجُّبَ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B1CB3F-2696-5CC0-7DE8-31802CB153CC}"/>
              </a:ext>
            </a:extLst>
          </p:cNvPr>
          <p:cNvSpPr txBox="1"/>
          <p:nvPr/>
        </p:nvSpPr>
        <p:spPr>
          <a:xfrm>
            <a:off x="458355" y="812376"/>
            <a:ext cx="7099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بالفعل؛ هذه جملة مفيدة وهي تفيد التعجب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7169E29-7012-9ACE-1760-89641A8708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06E558-1BFC-1FA3-F27B-B3DFDD8864A8}"/>
              </a:ext>
            </a:extLst>
          </p:cNvPr>
          <p:cNvSpPr/>
          <p:nvPr/>
        </p:nvSpPr>
        <p:spPr>
          <a:xfrm>
            <a:off x="682677" y="2443234"/>
            <a:ext cx="7778644" cy="16421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8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لَكَمْ هِيَ مُؤْذِيَةٌ ظاهِرَةُ </a:t>
            </a:r>
            <a:r>
              <a:rPr kumimoji="0" lang="ar-MA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ٱلتَّنَمُّرِ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Microsoft Uighur" panose="02000000000000000000" pitchFamily="2" charset="-78"/>
              </a:rPr>
              <a:t>ᴉ</a:t>
            </a:r>
            <a:endParaRPr kumimoji="0" lang="fr-MA" sz="5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9193764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CE089-3D55-FE65-F909-EF58066E2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9F02ED-A832-E4D3-AA8E-E6AAE4F87E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379E3E-C6A9-DEEF-C479-AB7CDD17D8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8824FCD-5518-7A74-2F11-55653C6A09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CECC083-7618-A1C9-2A6B-8D8ADA974B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010E0BF-5C9C-603D-9BD5-54F4073C595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6C0856-F858-ED39-D3A9-4AA041489ED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8DDB92-EC80-50B3-55F6-182A94750AC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894436-C229-6494-FAEB-FA48FA7D28B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96AF3E-1B8F-3590-4545-D8E97183DE5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D8161B-C404-1579-1943-2DB2FFBAF7A9}"/>
              </a:ext>
            </a:extLst>
          </p:cNvPr>
          <p:cNvSpPr/>
          <p:nvPr/>
        </p:nvSpPr>
        <p:spPr>
          <a:xfrm>
            <a:off x="682677" y="2443234"/>
            <a:ext cx="7778644" cy="16421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32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حارِبوا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ٱلتَّنَمُّرَ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Microsoft Uighur" panose="02000000000000000000" pitchFamily="2" charset="-78"/>
              </a:rPr>
              <a:t>ᴉ</a:t>
            </a:r>
            <a:endParaRPr kumimoji="0" lang="fr-MA" sz="6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FDA8F4-1E38-F20D-E07B-97DA8FAF92C1}"/>
              </a:ext>
            </a:extLst>
          </p:cNvPr>
          <p:cNvSpPr txBox="1"/>
          <p:nvPr/>
        </p:nvSpPr>
        <p:spPr>
          <a:xfrm>
            <a:off x="398069" y="822529"/>
            <a:ext cx="710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هذه الجملة مفيدة؟ اكتبوا ماذا تفيد؟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26C21-0A3B-856F-55AA-DC64E9BCC910}"/>
              </a:ext>
            </a:extLst>
          </p:cNvPr>
          <p:cNvSpPr/>
          <p:nvPr/>
        </p:nvSpPr>
        <p:spPr>
          <a:xfrm>
            <a:off x="5261316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B7CA5-194D-F582-B675-6D688C361FD5}"/>
              </a:ext>
            </a:extLst>
          </p:cNvPr>
          <p:cNvSpPr/>
          <p:nvPr/>
        </p:nvSpPr>
        <p:spPr>
          <a:xfrm>
            <a:off x="869852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لَيْسَتْ جُمْلَةً مُفيدَةً.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9DF9604-1D16-9A84-72BD-E8DD04C5F0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42804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A273F-2C37-D6DA-80A7-00044FAA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A84232-31F0-3B1C-EA82-5595655A7B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4D0DB3-FEDC-DCEE-312B-EF7E7C73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F91800A-D833-B527-D4DE-B1DF5EC118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F3EA55B-CB55-B11D-A13C-DACC926A2D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D11E7F5-F9FA-CB88-1424-3DD7919F74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61CE2B-EA0E-1739-1A49-4055E6548F2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F3D0E3-2366-CA60-6304-E4842C52FF7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773A59-906F-DF51-3F6E-C73D440D06D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797217-DA20-8C18-A60A-0C77C70738E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308BB4-FD42-786F-1AF5-577065BB6F84}"/>
              </a:ext>
            </a:extLst>
          </p:cNvPr>
          <p:cNvSpPr/>
          <p:nvPr/>
        </p:nvSpPr>
        <p:spPr>
          <a:xfrm>
            <a:off x="682677" y="2443234"/>
            <a:ext cx="7778644" cy="16421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32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حارِبوا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ٱلتَّنَمُّرَ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Microsoft Uighur" panose="02000000000000000000" pitchFamily="2" charset="-78"/>
              </a:rPr>
              <a:t>ᴉ</a:t>
            </a:r>
            <a:endParaRPr kumimoji="0" lang="fr-MA" sz="6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518C4-4DFD-DBF6-B998-6797E45D532D}"/>
              </a:ext>
            </a:extLst>
          </p:cNvPr>
          <p:cNvSpPr/>
          <p:nvPr/>
        </p:nvSpPr>
        <p:spPr>
          <a:xfrm>
            <a:off x="682678" y="4363746"/>
            <a:ext cx="7778644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 تُفيدُ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ٱلْأَمْرَ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D72F5C-9956-5944-C812-A9DC1A826647}"/>
              </a:ext>
            </a:extLst>
          </p:cNvPr>
          <p:cNvSpPr txBox="1"/>
          <p:nvPr/>
        </p:nvSpPr>
        <p:spPr>
          <a:xfrm>
            <a:off x="398069" y="812376"/>
            <a:ext cx="710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بالفعل؛ هي جملة مفيدة تفيد الأمر </a:t>
            </a:r>
          </a:p>
        </p:txBody>
      </p:sp>
      <p:pic>
        <p:nvPicPr>
          <p:cNvPr id="9" name="Espace réservé pour une image  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F5DC143-D49A-0D04-D963-008CD1DC16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746632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E21E7-9039-8748-0488-714ACF7AD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D731B11-BE73-3C64-4BA7-D0BA47C3B0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1A6904-01CE-839E-D565-86C6551FE2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7485FC-70FE-ED09-B35E-C1EB13AE60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3C19CCC-E610-448B-BA88-2D396922E8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15249F0-AAFF-4948-4027-EA7DC7626D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63BE86-702D-90DA-5352-1933318998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661588-C8BA-E93B-6DC6-5EA5A2094EC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A8E72E-5D4E-FEC4-0F12-2491E5FB61A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5D1393-D5DD-E804-4AE1-64C08681FAD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BFEBC5-9425-A4C6-9A59-8CA7037DDF27}"/>
              </a:ext>
            </a:extLst>
          </p:cNvPr>
          <p:cNvSpPr/>
          <p:nvPr/>
        </p:nvSpPr>
        <p:spPr>
          <a:xfrm>
            <a:off x="1244353" y="2427847"/>
            <a:ext cx="6563716" cy="156617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هِيَ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ٱلْفِئَةُ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ٱلْأَكْثَرُ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تَضَرُّراً مِنَ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ٱلتَّنَمُّرِ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؟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4C29B3-FFB5-E9EE-5F89-28BEC872FFF1}"/>
              </a:ext>
            </a:extLst>
          </p:cNvPr>
          <p:cNvSpPr txBox="1"/>
          <p:nvPr/>
        </p:nvSpPr>
        <p:spPr>
          <a:xfrm>
            <a:off x="398069" y="822529"/>
            <a:ext cx="710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هذه الجملة مفيدة؟ اكتبوا ماذا تفيد؟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4BC01-7D56-F790-75FC-67EB3A1EF09A}"/>
              </a:ext>
            </a:extLst>
          </p:cNvPr>
          <p:cNvSpPr/>
          <p:nvPr/>
        </p:nvSpPr>
        <p:spPr>
          <a:xfrm>
            <a:off x="5261316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F7BBFE-0BDA-D7FE-19B6-05FE2C520515}"/>
              </a:ext>
            </a:extLst>
          </p:cNvPr>
          <p:cNvSpPr/>
          <p:nvPr/>
        </p:nvSpPr>
        <p:spPr>
          <a:xfrm>
            <a:off x="869852" y="4349679"/>
            <a:ext cx="3200005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لَيْسَتْ جُمْلَةً مُفيدَةً.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A226A8E-2C71-AE65-2B2E-CC33273873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579750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09BAE-9148-60B2-96A2-87F3528D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B1FBE6-0378-4963-B07D-70CE16E3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54647E-C1C5-0893-227F-82EB17C406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0C10783-5694-323E-BC43-7C6875103D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6CCB8EC-3C0B-46BE-12FE-58C8EA01F8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F0D9123-0CDE-25FA-182F-40C9565646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1FF360-620C-32D6-D167-E5489001B0D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AB83F4-D0E7-8CD3-1C56-67FEF9920C6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DB46F0-CCD3-26B9-B9AD-7AD58E0F2DC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E3BFD2-8D1D-4743-D692-FFAB2F85FDB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EC617-BB31-D262-2221-8DEDEBA4C642}"/>
              </a:ext>
            </a:extLst>
          </p:cNvPr>
          <p:cNvSpPr/>
          <p:nvPr/>
        </p:nvSpPr>
        <p:spPr>
          <a:xfrm>
            <a:off x="1244353" y="2427847"/>
            <a:ext cx="6563716" cy="156617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هِيَ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ٱلْفِئَةُ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ٱلْأَكْثَرُ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تَضَرُّراً مِنَ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ٱلتَّنَمُّرِ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؟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7206B3-733D-FB78-CAFD-D32A4478D863}"/>
              </a:ext>
            </a:extLst>
          </p:cNvPr>
          <p:cNvSpPr/>
          <p:nvPr/>
        </p:nvSpPr>
        <p:spPr>
          <a:xfrm>
            <a:off x="2143400" y="4468212"/>
            <a:ext cx="4765621" cy="756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جُمْلَةٌ مُفيدَةٌ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تُفيدُ السُّؤالَ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AD78B5-EEDF-E660-B866-AF684522DCB7}"/>
              </a:ext>
            </a:extLst>
          </p:cNvPr>
          <p:cNvSpPr txBox="1"/>
          <p:nvPr/>
        </p:nvSpPr>
        <p:spPr>
          <a:xfrm>
            <a:off x="-419592" y="844953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يعلل الجواب؟</a:t>
            </a:r>
          </a:p>
        </p:txBody>
      </p:sp>
      <p:pic>
        <p:nvPicPr>
          <p:cNvPr id="9" name="Espace réservé pour une image  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429618-0A77-477B-2375-EC9B0FA30F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913951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628650" y="2908660"/>
            <a:ext cx="729135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50387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استراتيجية الكلمات المفاتيح باعتماد مطابقة الكلمات المترادفة؛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628650" y="4022136"/>
            <a:ext cx="729135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565061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وتمييز الجملة المفيدة، وتوظيفها في الإنتاج الشفهي والكتابي.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9A4E5-A667-32B5-8AE2-3B4C4C680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6EDD7CB-E7D8-335A-7BBC-BEBDFC9CA5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6A7D29-C14D-D854-47B2-1C07856AF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FD86C4-F794-AB94-6800-6C14F16371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6C60906-BE5A-7B30-4590-1A08F03F91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46E3360-F98D-5E59-433B-E866E61F9F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36D8BB-B94F-8C7F-28B1-480D7DD7C1C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0DAFBC-CFCE-BCBA-BFC5-8EEF27471F6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E4D83F-6E18-F787-4F4E-70B1DAC7C19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3FB0D6-BD91-EC01-F4FB-AEB87439CEB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26AEB7-8969-DB49-FA27-EBEC3EFB2E78}"/>
              </a:ext>
            </a:extLst>
          </p:cNvPr>
          <p:cNvSpPr/>
          <p:nvPr/>
        </p:nvSpPr>
        <p:spPr>
          <a:xfrm>
            <a:off x="447783" y="1813294"/>
            <a:ext cx="7884368" cy="4663456"/>
          </a:xfrm>
          <a:custGeom>
            <a:avLst/>
            <a:gdLst>
              <a:gd name="connsiteX0" fmla="*/ 0 w 7884368"/>
              <a:gd name="connsiteY0" fmla="*/ 777258 h 4663456"/>
              <a:gd name="connsiteX1" fmla="*/ 347196 w 7884368"/>
              <a:gd name="connsiteY1" fmla="*/ 0 h 4663456"/>
              <a:gd name="connsiteX2" fmla="*/ 928930 w 7884368"/>
              <a:gd name="connsiteY2" fmla="*/ 0 h 4663456"/>
              <a:gd name="connsiteX3" fmla="*/ 1438765 w 7884368"/>
              <a:gd name="connsiteY3" fmla="*/ 0 h 4663456"/>
              <a:gd name="connsiteX4" fmla="*/ 2092399 w 7884368"/>
              <a:gd name="connsiteY4" fmla="*/ 0 h 4663456"/>
              <a:gd name="connsiteX5" fmla="*/ 2889833 w 7884368"/>
              <a:gd name="connsiteY5" fmla="*/ 0 h 4663456"/>
              <a:gd name="connsiteX6" fmla="*/ 3615367 w 7884368"/>
              <a:gd name="connsiteY6" fmla="*/ 0 h 4663456"/>
              <a:gd name="connsiteX7" fmla="*/ 4269001 w 7884368"/>
              <a:gd name="connsiteY7" fmla="*/ 0 h 4663456"/>
              <a:gd name="connsiteX8" fmla="*/ 4850736 w 7884368"/>
              <a:gd name="connsiteY8" fmla="*/ 0 h 4663456"/>
              <a:gd name="connsiteX9" fmla="*/ 5576269 w 7884368"/>
              <a:gd name="connsiteY9" fmla="*/ 0 h 4663456"/>
              <a:gd name="connsiteX10" fmla="*/ 6301803 w 7884368"/>
              <a:gd name="connsiteY10" fmla="*/ 0 h 4663456"/>
              <a:gd name="connsiteX11" fmla="*/ 7537172 w 7884368"/>
              <a:gd name="connsiteY11" fmla="*/ 0 h 4663456"/>
              <a:gd name="connsiteX12" fmla="*/ 7884368 w 7884368"/>
              <a:gd name="connsiteY12" fmla="*/ 777258 h 4663456"/>
              <a:gd name="connsiteX13" fmla="*/ 7884368 w 7884368"/>
              <a:gd name="connsiteY13" fmla="*/ 2269546 h 4663456"/>
              <a:gd name="connsiteX14" fmla="*/ 7884368 w 7884368"/>
              <a:gd name="connsiteY14" fmla="*/ 3886195 h 4663456"/>
              <a:gd name="connsiteX15" fmla="*/ 7537172 w 7884368"/>
              <a:gd name="connsiteY15" fmla="*/ 4663456 h 4663456"/>
              <a:gd name="connsiteX16" fmla="*/ 6883538 w 7884368"/>
              <a:gd name="connsiteY16" fmla="*/ 4663456 h 4663456"/>
              <a:gd name="connsiteX17" fmla="*/ 6373703 w 7884368"/>
              <a:gd name="connsiteY17" fmla="*/ 4663456 h 4663456"/>
              <a:gd name="connsiteX18" fmla="*/ 5648169 w 7884368"/>
              <a:gd name="connsiteY18" fmla="*/ 4663456 h 4663456"/>
              <a:gd name="connsiteX19" fmla="*/ 5138335 w 7884368"/>
              <a:gd name="connsiteY19" fmla="*/ 4663456 h 4663456"/>
              <a:gd name="connsiteX20" fmla="*/ 4340901 w 7884368"/>
              <a:gd name="connsiteY20" fmla="*/ 4663456 h 4663456"/>
              <a:gd name="connsiteX21" fmla="*/ 3543467 w 7884368"/>
              <a:gd name="connsiteY21" fmla="*/ 4663456 h 4663456"/>
              <a:gd name="connsiteX22" fmla="*/ 3033632 w 7884368"/>
              <a:gd name="connsiteY22" fmla="*/ 4663456 h 4663456"/>
              <a:gd name="connsiteX23" fmla="*/ 2379998 w 7884368"/>
              <a:gd name="connsiteY23" fmla="*/ 4663456 h 4663456"/>
              <a:gd name="connsiteX24" fmla="*/ 1726364 w 7884368"/>
              <a:gd name="connsiteY24" fmla="*/ 4663456 h 4663456"/>
              <a:gd name="connsiteX25" fmla="*/ 1288429 w 7884368"/>
              <a:gd name="connsiteY25" fmla="*/ 4663456 h 4663456"/>
              <a:gd name="connsiteX26" fmla="*/ 347196 w 7884368"/>
              <a:gd name="connsiteY26" fmla="*/ 4663456 h 4663456"/>
              <a:gd name="connsiteX27" fmla="*/ 0 w 7884368"/>
              <a:gd name="connsiteY27" fmla="*/ 3886195 h 4663456"/>
              <a:gd name="connsiteX28" fmla="*/ 0 w 7884368"/>
              <a:gd name="connsiteY28" fmla="*/ 2269546 h 4663456"/>
              <a:gd name="connsiteX29" fmla="*/ 0 w 7884368"/>
              <a:gd name="connsiteY29" fmla="*/ 777258 h 4663456"/>
              <a:gd name="connsiteX0" fmla="*/ 0 w 7884368"/>
              <a:gd name="connsiteY0" fmla="*/ 777258 h 4663456"/>
              <a:gd name="connsiteX1" fmla="*/ 347196 w 7884368"/>
              <a:gd name="connsiteY1" fmla="*/ 0 h 4663456"/>
              <a:gd name="connsiteX2" fmla="*/ 857031 w 7884368"/>
              <a:gd name="connsiteY2" fmla="*/ 0 h 4663456"/>
              <a:gd name="connsiteX3" fmla="*/ 1438765 w 7884368"/>
              <a:gd name="connsiteY3" fmla="*/ 0 h 4663456"/>
              <a:gd name="connsiteX4" fmla="*/ 1876700 w 7884368"/>
              <a:gd name="connsiteY4" fmla="*/ 0 h 4663456"/>
              <a:gd name="connsiteX5" fmla="*/ 2602234 w 7884368"/>
              <a:gd name="connsiteY5" fmla="*/ 0 h 4663456"/>
              <a:gd name="connsiteX6" fmla="*/ 3255868 w 7884368"/>
              <a:gd name="connsiteY6" fmla="*/ 0 h 4663456"/>
              <a:gd name="connsiteX7" fmla="*/ 3981402 w 7884368"/>
              <a:gd name="connsiteY7" fmla="*/ 0 h 4663456"/>
              <a:gd name="connsiteX8" fmla="*/ 4778836 w 7884368"/>
              <a:gd name="connsiteY8" fmla="*/ 0 h 4663456"/>
              <a:gd name="connsiteX9" fmla="*/ 5432470 w 7884368"/>
              <a:gd name="connsiteY9" fmla="*/ 0 h 4663456"/>
              <a:gd name="connsiteX10" fmla="*/ 6158004 w 7884368"/>
              <a:gd name="connsiteY10" fmla="*/ 0 h 4663456"/>
              <a:gd name="connsiteX11" fmla="*/ 6883538 w 7884368"/>
              <a:gd name="connsiteY11" fmla="*/ 0 h 4663456"/>
              <a:gd name="connsiteX12" fmla="*/ 7537172 w 7884368"/>
              <a:gd name="connsiteY12" fmla="*/ 0 h 4663456"/>
              <a:gd name="connsiteX13" fmla="*/ 7884368 w 7884368"/>
              <a:gd name="connsiteY13" fmla="*/ 777258 h 4663456"/>
              <a:gd name="connsiteX14" fmla="*/ 7884368 w 7884368"/>
              <a:gd name="connsiteY14" fmla="*/ 2300637 h 4663456"/>
              <a:gd name="connsiteX15" fmla="*/ 7884368 w 7884368"/>
              <a:gd name="connsiteY15" fmla="*/ 3886195 h 4663456"/>
              <a:gd name="connsiteX16" fmla="*/ 7537172 w 7884368"/>
              <a:gd name="connsiteY16" fmla="*/ 4663456 h 4663456"/>
              <a:gd name="connsiteX17" fmla="*/ 6883538 w 7884368"/>
              <a:gd name="connsiteY17" fmla="*/ 4663456 h 4663456"/>
              <a:gd name="connsiteX18" fmla="*/ 6158004 w 7884368"/>
              <a:gd name="connsiteY18" fmla="*/ 4663456 h 4663456"/>
              <a:gd name="connsiteX19" fmla="*/ 5720069 w 7884368"/>
              <a:gd name="connsiteY19" fmla="*/ 4663456 h 4663456"/>
              <a:gd name="connsiteX20" fmla="*/ 5210234 w 7884368"/>
              <a:gd name="connsiteY20" fmla="*/ 4663456 h 4663456"/>
              <a:gd name="connsiteX21" fmla="*/ 4412801 w 7884368"/>
              <a:gd name="connsiteY21" fmla="*/ 4663456 h 4663456"/>
              <a:gd name="connsiteX22" fmla="*/ 3759166 w 7884368"/>
              <a:gd name="connsiteY22" fmla="*/ 4663456 h 4663456"/>
              <a:gd name="connsiteX23" fmla="*/ 3033632 w 7884368"/>
              <a:gd name="connsiteY23" fmla="*/ 4663456 h 4663456"/>
              <a:gd name="connsiteX24" fmla="*/ 2451898 w 7884368"/>
              <a:gd name="connsiteY24" fmla="*/ 4663456 h 4663456"/>
              <a:gd name="connsiteX25" fmla="*/ 1726364 w 7884368"/>
              <a:gd name="connsiteY25" fmla="*/ 4663456 h 4663456"/>
              <a:gd name="connsiteX26" fmla="*/ 1144630 w 7884368"/>
              <a:gd name="connsiteY26" fmla="*/ 4663456 h 4663456"/>
              <a:gd name="connsiteX27" fmla="*/ 347196 w 7884368"/>
              <a:gd name="connsiteY27" fmla="*/ 4663456 h 4663456"/>
              <a:gd name="connsiteX28" fmla="*/ 0 w 7884368"/>
              <a:gd name="connsiteY28" fmla="*/ 3886195 h 4663456"/>
              <a:gd name="connsiteX29" fmla="*/ 0 w 7884368"/>
              <a:gd name="connsiteY29" fmla="*/ 2424994 h 4663456"/>
              <a:gd name="connsiteX30" fmla="*/ 0 w 7884368"/>
              <a:gd name="connsiteY30" fmla="*/ 777258 h 4663456"/>
              <a:gd name="connsiteX0" fmla="*/ 0 w 7884368"/>
              <a:gd name="connsiteY0" fmla="*/ 777258 h 4663456"/>
              <a:gd name="connsiteX1" fmla="*/ 347196 w 7884368"/>
              <a:gd name="connsiteY1" fmla="*/ 0 h 4663456"/>
              <a:gd name="connsiteX2" fmla="*/ 928930 w 7884368"/>
              <a:gd name="connsiteY2" fmla="*/ 0 h 4663456"/>
              <a:gd name="connsiteX3" fmla="*/ 1438765 w 7884368"/>
              <a:gd name="connsiteY3" fmla="*/ 0 h 4663456"/>
              <a:gd name="connsiteX4" fmla="*/ 2092399 w 7884368"/>
              <a:gd name="connsiteY4" fmla="*/ 0 h 4663456"/>
              <a:gd name="connsiteX5" fmla="*/ 2889833 w 7884368"/>
              <a:gd name="connsiteY5" fmla="*/ 0 h 4663456"/>
              <a:gd name="connsiteX6" fmla="*/ 3615367 w 7884368"/>
              <a:gd name="connsiteY6" fmla="*/ 0 h 4663456"/>
              <a:gd name="connsiteX7" fmla="*/ 4269001 w 7884368"/>
              <a:gd name="connsiteY7" fmla="*/ 0 h 4663456"/>
              <a:gd name="connsiteX8" fmla="*/ 4850736 w 7884368"/>
              <a:gd name="connsiteY8" fmla="*/ 0 h 4663456"/>
              <a:gd name="connsiteX9" fmla="*/ 5576269 w 7884368"/>
              <a:gd name="connsiteY9" fmla="*/ 0 h 4663456"/>
              <a:gd name="connsiteX10" fmla="*/ 6301803 w 7884368"/>
              <a:gd name="connsiteY10" fmla="*/ 0 h 4663456"/>
              <a:gd name="connsiteX11" fmla="*/ 7537172 w 7884368"/>
              <a:gd name="connsiteY11" fmla="*/ 0 h 4663456"/>
              <a:gd name="connsiteX12" fmla="*/ 7884368 w 7884368"/>
              <a:gd name="connsiteY12" fmla="*/ 777258 h 4663456"/>
              <a:gd name="connsiteX13" fmla="*/ 7884368 w 7884368"/>
              <a:gd name="connsiteY13" fmla="*/ 2269546 h 4663456"/>
              <a:gd name="connsiteX14" fmla="*/ 7884368 w 7884368"/>
              <a:gd name="connsiteY14" fmla="*/ 3886195 h 4663456"/>
              <a:gd name="connsiteX15" fmla="*/ 7537172 w 7884368"/>
              <a:gd name="connsiteY15" fmla="*/ 4663456 h 4663456"/>
              <a:gd name="connsiteX16" fmla="*/ 6883538 w 7884368"/>
              <a:gd name="connsiteY16" fmla="*/ 4663456 h 4663456"/>
              <a:gd name="connsiteX17" fmla="*/ 6373703 w 7884368"/>
              <a:gd name="connsiteY17" fmla="*/ 4663456 h 4663456"/>
              <a:gd name="connsiteX18" fmla="*/ 5648169 w 7884368"/>
              <a:gd name="connsiteY18" fmla="*/ 4663456 h 4663456"/>
              <a:gd name="connsiteX19" fmla="*/ 5138335 w 7884368"/>
              <a:gd name="connsiteY19" fmla="*/ 4663456 h 4663456"/>
              <a:gd name="connsiteX20" fmla="*/ 4340901 w 7884368"/>
              <a:gd name="connsiteY20" fmla="*/ 4663456 h 4663456"/>
              <a:gd name="connsiteX21" fmla="*/ 3543467 w 7884368"/>
              <a:gd name="connsiteY21" fmla="*/ 4663456 h 4663456"/>
              <a:gd name="connsiteX22" fmla="*/ 3033632 w 7884368"/>
              <a:gd name="connsiteY22" fmla="*/ 4663456 h 4663456"/>
              <a:gd name="connsiteX23" fmla="*/ 2379998 w 7884368"/>
              <a:gd name="connsiteY23" fmla="*/ 4663456 h 4663456"/>
              <a:gd name="connsiteX24" fmla="*/ 1726364 w 7884368"/>
              <a:gd name="connsiteY24" fmla="*/ 4663456 h 4663456"/>
              <a:gd name="connsiteX25" fmla="*/ 1288429 w 7884368"/>
              <a:gd name="connsiteY25" fmla="*/ 4663456 h 4663456"/>
              <a:gd name="connsiteX26" fmla="*/ 347196 w 7884368"/>
              <a:gd name="connsiteY26" fmla="*/ 4663456 h 4663456"/>
              <a:gd name="connsiteX27" fmla="*/ 0 w 7884368"/>
              <a:gd name="connsiteY27" fmla="*/ 3886195 h 4663456"/>
              <a:gd name="connsiteX28" fmla="*/ 0 w 7884368"/>
              <a:gd name="connsiteY28" fmla="*/ 2269546 h 4663456"/>
              <a:gd name="connsiteX29" fmla="*/ 0 w 7884368"/>
              <a:gd name="connsiteY29" fmla="*/ 777258 h 466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84368" h="4663456" fill="none" extrusionOk="0">
                <a:moveTo>
                  <a:pt x="0" y="777258"/>
                </a:moveTo>
                <a:cubicBezTo>
                  <a:pt x="41945" y="173040"/>
                  <a:pt x="146430" y="15946"/>
                  <a:pt x="347196" y="0"/>
                </a:cubicBezTo>
                <a:cubicBezTo>
                  <a:pt x="546553" y="-38749"/>
                  <a:pt x="727189" y="-103536"/>
                  <a:pt x="928930" y="0"/>
                </a:cubicBezTo>
                <a:cubicBezTo>
                  <a:pt x="1081067" y="1132"/>
                  <a:pt x="1217046" y="48481"/>
                  <a:pt x="1438765" y="0"/>
                </a:cubicBezTo>
                <a:cubicBezTo>
                  <a:pt x="1655838" y="-58216"/>
                  <a:pt x="1933840" y="74788"/>
                  <a:pt x="2092399" y="0"/>
                </a:cubicBezTo>
                <a:cubicBezTo>
                  <a:pt x="2226781" y="-111720"/>
                  <a:pt x="2708492" y="-44444"/>
                  <a:pt x="2889833" y="0"/>
                </a:cubicBezTo>
                <a:cubicBezTo>
                  <a:pt x="2985824" y="-194249"/>
                  <a:pt x="3214412" y="167229"/>
                  <a:pt x="3615367" y="0"/>
                </a:cubicBezTo>
                <a:cubicBezTo>
                  <a:pt x="3948174" y="-131702"/>
                  <a:pt x="4086867" y="45785"/>
                  <a:pt x="4269001" y="0"/>
                </a:cubicBezTo>
                <a:cubicBezTo>
                  <a:pt x="4433582" y="-104511"/>
                  <a:pt x="4749257" y="84266"/>
                  <a:pt x="4850736" y="0"/>
                </a:cubicBezTo>
                <a:cubicBezTo>
                  <a:pt x="4999237" y="-140040"/>
                  <a:pt x="5427960" y="-70444"/>
                  <a:pt x="5576269" y="0"/>
                </a:cubicBezTo>
                <a:cubicBezTo>
                  <a:pt x="5773131" y="-9463"/>
                  <a:pt x="6088858" y="11829"/>
                  <a:pt x="6301803" y="0"/>
                </a:cubicBezTo>
                <a:cubicBezTo>
                  <a:pt x="6526565" y="90329"/>
                  <a:pt x="7208719" y="-207192"/>
                  <a:pt x="7537172" y="0"/>
                </a:cubicBezTo>
                <a:cubicBezTo>
                  <a:pt x="7752436" y="-146860"/>
                  <a:pt x="7834439" y="207167"/>
                  <a:pt x="7884368" y="777258"/>
                </a:cubicBezTo>
                <a:cubicBezTo>
                  <a:pt x="8086879" y="1131870"/>
                  <a:pt x="7890132" y="1741465"/>
                  <a:pt x="7884368" y="2269546"/>
                </a:cubicBezTo>
                <a:cubicBezTo>
                  <a:pt x="7853927" y="2892798"/>
                  <a:pt x="7929142" y="3578570"/>
                  <a:pt x="7884368" y="3886195"/>
                </a:cubicBezTo>
                <a:cubicBezTo>
                  <a:pt x="7881250" y="4083008"/>
                  <a:pt x="7834606" y="4654787"/>
                  <a:pt x="7537172" y="4663456"/>
                </a:cubicBezTo>
                <a:cubicBezTo>
                  <a:pt x="7265440" y="4683893"/>
                  <a:pt x="7140536" y="4652427"/>
                  <a:pt x="6883538" y="4663456"/>
                </a:cubicBezTo>
                <a:cubicBezTo>
                  <a:pt x="6628939" y="4609617"/>
                  <a:pt x="6564480" y="4630571"/>
                  <a:pt x="6373703" y="4663456"/>
                </a:cubicBezTo>
                <a:cubicBezTo>
                  <a:pt x="6180835" y="4732202"/>
                  <a:pt x="6024242" y="4737749"/>
                  <a:pt x="5648169" y="4663456"/>
                </a:cubicBezTo>
                <a:cubicBezTo>
                  <a:pt x="5322094" y="4699463"/>
                  <a:pt x="5354497" y="4714485"/>
                  <a:pt x="5138335" y="4663456"/>
                </a:cubicBezTo>
                <a:cubicBezTo>
                  <a:pt x="4908497" y="4548632"/>
                  <a:pt x="4539772" y="4595866"/>
                  <a:pt x="4340901" y="4663456"/>
                </a:cubicBezTo>
                <a:cubicBezTo>
                  <a:pt x="4194447" y="4590586"/>
                  <a:pt x="3677219" y="4689379"/>
                  <a:pt x="3543467" y="4663456"/>
                </a:cubicBezTo>
                <a:cubicBezTo>
                  <a:pt x="3408471" y="4604851"/>
                  <a:pt x="3283595" y="4708657"/>
                  <a:pt x="3033632" y="4663456"/>
                </a:cubicBezTo>
                <a:cubicBezTo>
                  <a:pt x="2826578" y="4493640"/>
                  <a:pt x="2723855" y="4696922"/>
                  <a:pt x="2379998" y="4663456"/>
                </a:cubicBezTo>
                <a:cubicBezTo>
                  <a:pt x="2174451" y="4650610"/>
                  <a:pt x="1946339" y="4662597"/>
                  <a:pt x="1726364" y="4663456"/>
                </a:cubicBezTo>
                <a:cubicBezTo>
                  <a:pt x="1530798" y="4599301"/>
                  <a:pt x="1386603" y="4712988"/>
                  <a:pt x="1288429" y="4663456"/>
                </a:cubicBezTo>
                <a:cubicBezTo>
                  <a:pt x="1135364" y="4621419"/>
                  <a:pt x="557363" y="4707691"/>
                  <a:pt x="347196" y="4663456"/>
                </a:cubicBezTo>
                <a:cubicBezTo>
                  <a:pt x="128861" y="4649691"/>
                  <a:pt x="-81224" y="4481190"/>
                  <a:pt x="0" y="3886195"/>
                </a:cubicBezTo>
                <a:cubicBezTo>
                  <a:pt x="29960" y="3364186"/>
                  <a:pt x="-429" y="2701524"/>
                  <a:pt x="0" y="2269546"/>
                </a:cubicBezTo>
                <a:cubicBezTo>
                  <a:pt x="3824" y="1642009"/>
                  <a:pt x="44936" y="1411519"/>
                  <a:pt x="0" y="777258"/>
                </a:cubicBezTo>
                <a:close/>
              </a:path>
              <a:path w="7884368" h="4663456" stroke="0" extrusionOk="0">
                <a:moveTo>
                  <a:pt x="0" y="777258"/>
                </a:moveTo>
                <a:cubicBezTo>
                  <a:pt x="48872" y="356800"/>
                  <a:pt x="125481" y="120915"/>
                  <a:pt x="347196" y="0"/>
                </a:cubicBezTo>
                <a:cubicBezTo>
                  <a:pt x="530298" y="47641"/>
                  <a:pt x="704035" y="-43031"/>
                  <a:pt x="857031" y="0"/>
                </a:cubicBezTo>
                <a:cubicBezTo>
                  <a:pt x="1023711" y="13350"/>
                  <a:pt x="1267998" y="-19991"/>
                  <a:pt x="1438765" y="0"/>
                </a:cubicBezTo>
                <a:cubicBezTo>
                  <a:pt x="1609384" y="60485"/>
                  <a:pt x="1656085" y="39289"/>
                  <a:pt x="1876700" y="0"/>
                </a:cubicBezTo>
                <a:cubicBezTo>
                  <a:pt x="2074598" y="190529"/>
                  <a:pt x="2212538" y="-62280"/>
                  <a:pt x="2602234" y="0"/>
                </a:cubicBezTo>
                <a:cubicBezTo>
                  <a:pt x="2870987" y="5238"/>
                  <a:pt x="3011527" y="-22020"/>
                  <a:pt x="3255868" y="0"/>
                </a:cubicBezTo>
                <a:cubicBezTo>
                  <a:pt x="3451977" y="-133074"/>
                  <a:pt x="3660379" y="-38602"/>
                  <a:pt x="3981402" y="0"/>
                </a:cubicBezTo>
                <a:cubicBezTo>
                  <a:pt x="4369689" y="104535"/>
                  <a:pt x="4527795" y="-28110"/>
                  <a:pt x="4778836" y="0"/>
                </a:cubicBezTo>
                <a:cubicBezTo>
                  <a:pt x="5150024" y="44021"/>
                  <a:pt x="5262237" y="-176681"/>
                  <a:pt x="5432470" y="0"/>
                </a:cubicBezTo>
                <a:cubicBezTo>
                  <a:pt x="5551367" y="63153"/>
                  <a:pt x="5841910" y="-2411"/>
                  <a:pt x="6158004" y="0"/>
                </a:cubicBezTo>
                <a:cubicBezTo>
                  <a:pt x="6412440" y="18012"/>
                  <a:pt x="6644580" y="-20376"/>
                  <a:pt x="6883538" y="0"/>
                </a:cubicBezTo>
                <a:cubicBezTo>
                  <a:pt x="7150768" y="-60091"/>
                  <a:pt x="7318124" y="-37917"/>
                  <a:pt x="7537172" y="0"/>
                </a:cubicBezTo>
                <a:cubicBezTo>
                  <a:pt x="7774145" y="12662"/>
                  <a:pt x="7849823" y="306644"/>
                  <a:pt x="7884368" y="777258"/>
                </a:cubicBezTo>
                <a:cubicBezTo>
                  <a:pt x="7885155" y="1354260"/>
                  <a:pt x="7887555" y="1924839"/>
                  <a:pt x="7884368" y="2300637"/>
                </a:cubicBezTo>
                <a:cubicBezTo>
                  <a:pt x="7934539" y="2619767"/>
                  <a:pt x="7801579" y="3446071"/>
                  <a:pt x="7884368" y="3886195"/>
                </a:cubicBezTo>
                <a:cubicBezTo>
                  <a:pt x="7814929" y="4336655"/>
                  <a:pt x="7692369" y="4631445"/>
                  <a:pt x="7537172" y="4663456"/>
                </a:cubicBezTo>
                <a:cubicBezTo>
                  <a:pt x="7378054" y="4650028"/>
                  <a:pt x="7104658" y="4716430"/>
                  <a:pt x="6883538" y="4663456"/>
                </a:cubicBezTo>
                <a:cubicBezTo>
                  <a:pt x="6646016" y="4710050"/>
                  <a:pt x="6373562" y="4828760"/>
                  <a:pt x="6158004" y="4663456"/>
                </a:cubicBezTo>
                <a:cubicBezTo>
                  <a:pt x="5900330" y="4631927"/>
                  <a:pt x="5939657" y="4719246"/>
                  <a:pt x="5720069" y="4663456"/>
                </a:cubicBezTo>
                <a:cubicBezTo>
                  <a:pt x="5483243" y="4598403"/>
                  <a:pt x="5417420" y="4670174"/>
                  <a:pt x="5210234" y="4663456"/>
                </a:cubicBezTo>
                <a:cubicBezTo>
                  <a:pt x="5036000" y="4846132"/>
                  <a:pt x="4590117" y="4633750"/>
                  <a:pt x="4412801" y="4663456"/>
                </a:cubicBezTo>
                <a:cubicBezTo>
                  <a:pt x="4197833" y="4551113"/>
                  <a:pt x="4035237" y="4630162"/>
                  <a:pt x="3759166" y="4663456"/>
                </a:cubicBezTo>
                <a:cubicBezTo>
                  <a:pt x="3492994" y="4596792"/>
                  <a:pt x="3311193" y="4480080"/>
                  <a:pt x="3033632" y="4663456"/>
                </a:cubicBezTo>
                <a:cubicBezTo>
                  <a:pt x="2738300" y="4676392"/>
                  <a:pt x="2650953" y="4591408"/>
                  <a:pt x="2451898" y="4663456"/>
                </a:cubicBezTo>
                <a:cubicBezTo>
                  <a:pt x="2302335" y="4668812"/>
                  <a:pt x="1928447" y="4688162"/>
                  <a:pt x="1726364" y="4663456"/>
                </a:cubicBezTo>
                <a:cubicBezTo>
                  <a:pt x="1518272" y="4580949"/>
                  <a:pt x="1310146" y="4620410"/>
                  <a:pt x="1144630" y="4663456"/>
                </a:cubicBezTo>
                <a:cubicBezTo>
                  <a:pt x="895031" y="4536999"/>
                  <a:pt x="672365" y="4560519"/>
                  <a:pt x="347196" y="4663456"/>
                </a:cubicBezTo>
                <a:cubicBezTo>
                  <a:pt x="147487" y="4499861"/>
                  <a:pt x="18332" y="4362080"/>
                  <a:pt x="0" y="3886195"/>
                </a:cubicBezTo>
                <a:cubicBezTo>
                  <a:pt x="-142149" y="3314279"/>
                  <a:pt x="-4484" y="2916206"/>
                  <a:pt x="0" y="2424994"/>
                </a:cubicBezTo>
                <a:cubicBezTo>
                  <a:pt x="-20222" y="1801423"/>
                  <a:pt x="-22503" y="1644439"/>
                  <a:pt x="0" y="777258"/>
                </a:cubicBezTo>
                <a:close/>
              </a:path>
              <a:path w="7884368" h="4663456" fill="none" stroke="0" extrusionOk="0">
                <a:moveTo>
                  <a:pt x="0" y="777258"/>
                </a:moveTo>
                <a:cubicBezTo>
                  <a:pt x="-20702" y="313190"/>
                  <a:pt x="132639" y="86231"/>
                  <a:pt x="347196" y="0"/>
                </a:cubicBezTo>
                <a:cubicBezTo>
                  <a:pt x="571044" y="-140096"/>
                  <a:pt x="759091" y="64162"/>
                  <a:pt x="928930" y="0"/>
                </a:cubicBezTo>
                <a:cubicBezTo>
                  <a:pt x="1113848" y="6987"/>
                  <a:pt x="1213448" y="43054"/>
                  <a:pt x="1438765" y="0"/>
                </a:cubicBezTo>
                <a:cubicBezTo>
                  <a:pt x="1694657" y="-79868"/>
                  <a:pt x="1930255" y="49093"/>
                  <a:pt x="2092399" y="0"/>
                </a:cubicBezTo>
                <a:cubicBezTo>
                  <a:pt x="2283141" y="-32298"/>
                  <a:pt x="2718701" y="37298"/>
                  <a:pt x="2889833" y="0"/>
                </a:cubicBezTo>
                <a:cubicBezTo>
                  <a:pt x="3021025" y="-120753"/>
                  <a:pt x="3309264" y="-25684"/>
                  <a:pt x="3615367" y="0"/>
                </a:cubicBezTo>
                <a:cubicBezTo>
                  <a:pt x="3966734" y="-92917"/>
                  <a:pt x="4135201" y="24317"/>
                  <a:pt x="4269001" y="0"/>
                </a:cubicBezTo>
                <a:cubicBezTo>
                  <a:pt x="4408721" y="2767"/>
                  <a:pt x="4700681" y="49248"/>
                  <a:pt x="4850736" y="0"/>
                </a:cubicBezTo>
                <a:cubicBezTo>
                  <a:pt x="5016180" y="22977"/>
                  <a:pt x="5400669" y="-16545"/>
                  <a:pt x="5576269" y="0"/>
                </a:cubicBezTo>
                <a:cubicBezTo>
                  <a:pt x="5760983" y="-18832"/>
                  <a:pt x="6122041" y="-101888"/>
                  <a:pt x="6301803" y="0"/>
                </a:cubicBezTo>
                <a:cubicBezTo>
                  <a:pt x="6458408" y="-138768"/>
                  <a:pt x="7318851" y="-68890"/>
                  <a:pt x="7537172" y="0"/>
                </a:cubicBezTo>
                <a:cubicBezTo>
                  <a:pt x="7697704" y="92482"/>
                  <a:pt x="7843112" y="313045"/>
                  <a:pt x="7884368" y="777258"/>
                </a:cubicBezTo>
                <a:cubicBezTo>
                  <a:pt x="7993815" y="953205"/>
                  <a:pt x="7863108" y="1704111"/>
                  <a:pt x="7884368" y="2269546"/>
                </a:cubicBezTo>
                <a:cubicBezTo>
                  <a:pt x="7924310" y="2803989"/>
                  <a:pt x="7813963" y="3374193"/>
                  <a:pt x="7884368" y="3886195"/>
                </a:cubicBezTo>
                <a:cubicBezTo>
                  <a:pt x="7840735" y="4275184"/>
                  <a:pt x="7781929" y="4589054"/>
                  <a:pt x="7537172" y="4663456"/>
                </a:cubicBezTo>
                <a:cubicBezTo>
                  <a:pt x="7249953" y="4709170"/>
                  <a:pt x="7102285" y="4711986"/>
                  <a:pt x="6883538" y="4663456"/>
                </a:cubicBezTo>
                <a:cubicBezTo>
                  <a:pt x="6648137" y="4625217"/>
                  <a:pt x="6566127" y="4635613"/>
                  <a:pt x="6373703" y="4663456"/>
                </a:cubicBezTo>
                <a:cubicBezTo>
                  <a:pt x="6163546" y="4658397"/>
                  <a:pt x="6004981" y="4592576"/>
                  <a:pt x="5648169" y="4663456"/>
                </a:cubicBezTo>
                <a:cubicBezTo>
                  <a:pt x="5310140" y="4704661"/>
                  <a:pt x="5351950" y="4680784"/>
                  <a:pt x="5138335" y="4663456"/>
                </a:cubicBezTo>
                <a:cubicBezTo>
                  <a:pt x="4934849" y="4576855"/>
                  <a:pt x="4501365" y="4699595"/>
                  <a:pt x="4340901" y="4663456"/>
                </a:cubicBezTo>
                <a:cubicBezTo>
                  <a:pt x="4144873" y="4646011"/>
                  <a:pt x="3741226" y="4790588"/>
                  <a:pt x="3543467" y="4663456"/>
                </a:cubicBezTo>
                <a:cubicBezTo>
                  <a:pt x="3400497" y="4640967"/>
                  <a:pt x="3259740" y="4771520"/>
                  <a:pt x="3033632" y="4663456"/>
                </a:cubicBezTo>
                <a:cubicBezTo>
                  <a:pt x="2749412" y="4655493"/>
                  <a:pt x="2593143" y="4643414"/>
                  <a:pt x="2379998" y="4663456"/>
                </a:cubicBezTo>
                <a:cubicBezTo>
                  <a:pt x="2131803" y="4756671"/>
                  <a:pt x="1905177" y="4666552"/>
                  <a:pt x="1726364" y="4663456"/>
                </a:cubicBezTo>
                <a:cubicBezTo>
                  <a:pt x="1567207" y="4620439"/>
                  <a:pt x="1369416" y="4713432"/>
                  <a:pt x="1288429" y="4663456"/>
                </a:cubicBezTo>
                <a:cubicBezTo>
                  <a:pt x="1126032" y="4654079"/>
                  <a:pt x="587671" y="4677109"/>
                  <a:pt x="347196" y="4663456"/>
                </a:cubicBezTo>
                <a:cubicBezTo>
                  <a:pt x="172001" y="4762226"/>
                  <a:pt x="18349" y="4381218"/>
                  <a:pt x="0" y="3886195"/>
                </a:cubicBezTo>
                <a:cubicBezTo>
                  <a:pt x="-36999" y="3258715"/>
                  <a:pt x="28968" y="2857506"/>
                  <a:pt x="0" y="2269546"/>
                </a:cubicBezTo>
                <a:cubicBezTo>
                  <a:pt x="14734" y="1698054"/>
                  <a:pt x="44988" y="1375641"/>
                  <a:pt x="0" y="777258"/>
                </a:cubicBezTo>
                <a:close/>
              </a:path>
              <a:path w="7884368" h="4663456" fill="none" stroke="0" extrusionOk="0">
                <a:moveTo>
                  <a:pt x="0" y="777258"/>
                </a:moveTo>
                <a:cubicBezTo>
                  <a:pt x="22812" y="213258"/>
                  <a:pt x="109183" y="58615"/>
                  <a:pt x="347196" y="0"/>
                </a:cubicBezTo>
                <a:cubicBezTo>
                  <a:pt x="566323" y="-58495"/>
                  <a:pt x="726021" y="-41816"/>
                  <a:pt x="928930" y="0"/>
                </a:cubicBezTo>
                <a:cubicBezTo>
                  <a:pt x="1104001" y="-8882"/>
                  <a:pt x="1216406" y="59454"/>
                  <a:pt x="1438765" y="0"/>
                </a:cubicBezTo>
                <a:cubicBezTo>
                  <a:pt x="1660563" y="-82975"/>
                  <a:pt x="1915398" y="95212"/>
                  <a:pt x="2092399" y="0"/>
                </a:cubicBezTo>
                <a:cubicBezTo>
                  <a:pt x="2270695" y="-72685"/>
                  <a:pt x="2718134" y="-34692"/>
                  <a:pt x="2889833" y="0"/>
                </a:cubicBezTo>
                <a:cubicBezTo>
                  <a:pt x="2969476" y="-147828"/>
                  <a:pt x="3248890" y="123559"/>
                  <a:pt x="3615367" y="0"/>
                </a:cubicBezTo>
                <a:cubicBezTo>
                  <a:pt x="3980327" y="-121366"/>
                  <a:pt x="4128859" y="45657"/>
                  <a:pt x="4269001" y="0"/>
                </a:cubicBezTo>
                <a:cubicBezTo>
                  <a:pt x="4435261" y="-50328"/>
                  <a:pt x="4725968" y="44102"/>
                  <a:pt x="4850736" y="0"/>
                </a:cubicBezTo>
                <a:cubicBezTo>
                  <a:pt x="5000489" y="-94227"/>
                  <a:pt x="5417880" y="-29958"/>
                  <a:pt x="5576269" y="0"/>
                </a:cubicBezTo>
                <a:cubicBezTo>
                  <a:pt x="5766283" y="-8302"/>
                  <a:pt x="6097697" y="-27244"/>
                  <a:pt x="6301803" y="0"/>
                </a:cubicBezTo>
                <a:cubicBezTo>
                  <a:pt x="6481036" y="-8530"/>
                  <a:pt x="7257021" y="-151967"/>
                  <a:pt x="7537172" y="0"/>
                </a:cubicBezTo>
                <a:cubicBezTo>
                  <a:pt x="7710594" y="-4266"/>
                  <a:pt x="7806895" y="245452"/>
                  <a:pt x="7884368" y="777258"/>
                </a:cubicBezTo>
                <a:cubicBezTo>
                  <a:pt x="7963771" y="1135092"/>
                  <a:pt x="7960334" y="1763356"/>
                  <a:pt x="7884368" y="2269546"/>
                </a:cubicBezTo>
                <a:cubicBezTo>
                  <a:pt x="7867077" y="2893867"/>
                  <a:pt x="7800090" y="3482357"/>
                  <a:pt x="7884368" y="3886195"/>
                </a:cubicBezTo>
                <a:cubicBezTo>
                  <a:pt x="7848823" y="4193285"/>
                  <a:pt x="7815930" y="4644576"/>
                  <a:pt x="7537172" y="4663456"/>
                </a:cubicBezTo>
                <a:cubicBezTo>
                  <a:pt x="7271356" y="4692205"/>
                  <a:pt x="7119476" y="4680333"/>
                  <a:pt x="6883538" y="4663456"/>
                </a:cubicBezTo>
                <a:cubicBezTo>
                  <a:pt x="6635464" y="4615681"/>
                  <a:pt x="6560700" y="4620225"/>
                  <a:pt x="6373703" y="4663456"/>
                </a:cubicBezTo>
                <a:cubicBezTo>
                  <a:pt x="6143443" y="4685833"/>
                  <a:pt x="6023078" y="4705159"/>
                  <a:pt x="5648169" y="4663456"/>
                </a:cubicBezTo>
                <a:cubicBezTo>
                  <a:pt x="5313916" y="4695819"/>
                  <a:pt x="5348373" y="4700307"/>
                  <a:pt x="5138335" y="4663456"/>
                </a:cubicBezTo>
                <a:cubicBezTo>
                  <a:pt x="4924089" y="4569928"/>
                  <a:pt x="4561506" y="4614420"/>
                  <a:pt x="4340901" y="4663456"/>
                </a:cubicBezTo>
                <a:cubicBezTo>
                  <a:pt x="4177982" y="4606864"/>
                  <a:pt x="3707855" y="4712273"/>
                  <a:pt x="3543467" y="4663456"/>
                </a:cubicBezTo>
                <a:cubicBezTo>
                  <a:pt x="3419224" y="4610708"/>
                  <a:pt x="3279828" y="4737537"/>
                  <a:pt x="3033632" y="4663456"/>
                </a:cubicBezTo>
                <a:cubicBezTo>
                  <a:pt x="2817176" y="4543641"/>
                  <a:pt x="2642758" y="4654521"/>
                  <a:pt x="2379998" y="4663456"/>
                </a:cubicBezTo>
                <a:cubicBezTo>
                  <a:pt x="2133433" y="4677867"/>
                  <a:pt x="1910509" y="4652092"/>
                  <a:pt x="1726364" y="4663456"/>
                </a:cubicBezTo>
                <a:cubicBezTo>
                  <a:pt x="1534147" y="4603008"/>
                  <a:pt x="1373597" y="4713770"/>
                  <a:pt x="1288429" y="4663456"/>
                </a:cubicBezTo>
                <a:cubicBezTo>
                  <a:pt x="1115403" y="4623565"/>
                  <a:pt x="602468" y="4687833"/>
                  <a:pt x="347196" y="4663456"/>
                </a:cubicBezTo>
                <a:cubicBezTo>
                  <a:pt x="146013" y="4701561"/>
                  <a:pt x="-13538" y="4490565"/>
                  <a:pt x="0" y="3886195"/>
                </a:cubicBezTo>
                <a:cubicBezTo>
                  <a:pt x="4738" y="3327283"/>
                  <a:pt x="33591" y="2732759"/>
                  <a:pt x="0" y="2269546"/>
                </a:cubicBezTo>
                <a:cubicBezTo>
                  <a:pt x="-24164" y="1633791"/>
                  <a:pt x="49813" y="1399999"/>
                  <a:pt x="0" y="77725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03945204">
                  <a:custGeom>
                    <a:avLst/>
                    <a:gdLst>
                      <a:gd name="connsiteX0" fmla="*/ 0 w 7884368"/>
                      <a:gd name="connsiteY0" fmla="*/ 316172 h 1896994"/>
                      <a:gd name="connsiteX1" fmla="*/ 347196 w 7884368"/>
                      <a:gd name="connsiteY1" fmla="*/ 0 h 1896994"/>
                      <a:gd name="connsiteX2" fmla="*/ 928930 w 7884368"/>
                      <a:gd name="connsiteY2" fmla="*/ 0 h 1896994"/>
                      <a:gd name="connsiteX3" fmla="*/ 1438765 w 7884368"/>
                      <a:gd name="connsiteY3" fmla="*/ 0 h 1896994"/>
                      <a:gd name="connsiteX4" fmla="*/ 2092399 w 7884368"/>
                      <a:gd name="connsiteY4" fmla="*/ 0 h 1896994"/>
                      <a:gd name="connsiteX5" fmla="*/ 2889833 w 7884368"/>
                      <a:gd name="connsiteY5" fmla="*/ 0 h 1896994"/>
                      <a:gd name="connsiteX6" fmla="*/ 3615367 w 7884368"/>
                      <a:gd name="connsiteY6" fmla="*/ 0 h 1896994"/>
                      <a:gd name="connsiteX7" fmla="*/ 4269001 w 7884368"/>
                      <a:gd name="connsiteY7" fmla="*/ 0 h 1896994"/>
                      <a:gd name="connsiteX8" fmla="*/ 4850736 w 7884368"/>
                      <a:gd name="connsiteY8" fmla="*/ 0 h 1896994"/>
                      <a:gd name="connsiteX9" fmla="*/ 5576269 w 7884368"/>
                      <a:gd name="connsiteY9" fmla="*/ 0 h 1896994"/>
                      <a:gd name="connsiteX10" fmla="*/ 6301803 w 7884368"/>
                      <a:gd name="connsiteY10" fmla="*/ 0 h 1896994"/>
                      <a:gd name="connsiteX11" fmla="*/ 7537172 w 7884368"/>
                      <a:gd name="connsiteY11" fmla="*/ 0 h 1896994"/>
                      <a:gd name="connsiteX12" fmla="*/ 7884368 w 7884368"/>
                      <a:gd name="connsiteY12" fmla="*/ 316172 h 1896994"/>
                      <a:gd name="connsiteX13" fmla="*/ 7884368 w 7884368"/>
                      <a:gd name="connsiteY13" fmla="*/ 923203 h 1896994"/>
                      <a:gd name="connsiteX14" fmla="*/ 7884368 w 7884368"/>
                      <a:gd name="connsiteY14" fmla="*/ 1580821 h 1896994"/>
                      <a:gd name="connsiteX15" fmla="*/ 7537172 w 7884368"/>
                      <a:gd name="connsiteY15" fmla="*/ 1896994 h 1896994"/>
                      <a:gd name="connsiteX16" fmla="*/ 6883538 w 7884368"/>
                      <a:gd name="connsiteY16" fmla="*/ 1896994 h 1896994"/>
                      <a:gd name="connsiteX17" fmla="*/ 6373703 w 7884368"/>
                      <a:gd name="connsiteY17" fmla="*/ 1896994 h 1896994"/>
                      <a:gd name="connsiteX18" fmla="*/ 5648169 w 7884368"/>
                      <a:gd name="connsiteY18" fmla="*/ 1896994 h 1896994"/>
                      <a:gd name="connsiteX19" fmla="*/ 5138335 w 7884368"/>
                      <a:gd name="connsiteY19" fmla="*/ 1896994 h 1896994"/>
                      <a:gd name="connsiteX20" fmla="*/ 4340901 w 7884368"/>
                      <a:gd name="connsiteY20" fmla="*/ 1896994 h 1896994"/>
                      <a:gd name="connsiteX21" fmla="*/ 3543467 w 7884368"/>
                      <a:gd name="connsiteY21" fmla="*/ 1896994 h 1896994"/>
                      <a:gd name="connsiteX22" fmla="*/ 3033632 w 7884368"/>
                      <a:gd name="connsiteY22" fmla="*/ 1896994 h 1896994"/>
                      <a:gd name="connsiteX23" fmla="*/ 2379998 w 7884368"/>
                      <a:gd name="connsiteY23" fmla="*/ 1896994 h 1896994"/>
                      <a:gd name="connsiteX24" fmla="*/ 1726364 w 7884368"/>
                      <a:gd name="connsiteY24" fmla="*/ 1896994 h 1896994"/>
                      <a:gd name="connsiteX25" fmla="*/ 1288429 w 7884368"/>
                      <a:gd name="connsiteY25" fmla="*/ 1896994 h 1896994"/>
                      <a:gd name="connsiteX26" fmla="*/ 347196 w 7884368"/>
                      <a:gd name="connsiteY26" fmla="*/ 1896994 h 1896994"/>
                      <a:gd name="connsiteX27" fmla="*/ 0 w 7884368"/>
                      <a:gd name="connsiteY27" fmla="*/ 1580821 h 1896994"/>
                      <a:gd name="connsiteX28" fmla="*/ 0 w 7884368"/>
                      <a:gd name="connsiteY28" fmla="*/ 923203 h 1896994"/>
                      <a:gd name="connsiteX29" fmla="*/ 0 w 7884368"/>
                      <a:gd name="connsiteY29" fmla="*/ 316172 h 1896994"/>
                      <a:gd name="connsiteX0" fmla="*/ 0 w 7884368"/>
                      <a:gd name="connsiteY0" fmla="*/ 316172 h 1896994"/>
                      <a:gd name="connsiteX1" fmla="*/ 347196 w 7884368"/>
                      <a:gd name="connsiteY1" fmla="*/ 0 h 1896994"/>
                      <a:gd name="connsiteX2" fmla="*/ 857031 w 7884368"/>
                      <a:gd name="connsiteY2" fmla="*/ 0 h 1896994"/>
                      <a:gd name="connsiteX3" fmla="*/ 1438765 w 7884368"/>
                      <a:gd name="connsiteY3" fmla="*/ 0 h 1896994"/>
                      <a:gd name="connsiteX4" fmla="*/ 1876700 w 7884368"/>
                      <a:gd name="connsiteY4" fmla="*/ 0 h 1896994"/>
                      <a:gd name="connsiteX5" fmla="*/ 2602234 w 7884368"/>
                      <a:gd name="connsiteY5" fmla="*/ 0 h 1896994"/>
                      <a:gd name="connsiteX6" fmla="*/ 3255868 w 7884368"/>
                      <a:gd name="connsiteY6" fmla="*/ 0 h 1896994"/>
                      <a:gd name="connsiteX7" fmla="*/ 3981402 w 7884368"/>
                      <a:gd name="connsiteY7" fmla="*/ 0 h 1896994"/>
                      <a:gd name="connsiteX8" fmla="*/ 4778836 w 7884368"/>
                      <a:gd name="connsiteY8" fmla="*/ 0 h 1896994"/>
                      <a:gd name="connsiteX9" fmla="*/ 5432470 w 7884368"/>
                      <a:gd name="connsiteY9" fmla="*/ 0 h 1896994"/>
                      <a:gd name="connsiteX10" fmla="*/ 6158004 w 7884368"/>
                      <a:gd name="connsiteY10" fmla="*/ 0 h 1896994"/>
                      <a:gd name="connsiteX11" fmla="*/ 6883538 w 7884368"/>
                      <a:gd name="connsiteY11" fmla="*/ 0 h 1896994"/>
                      <a:gd name="connsiteX12" fmla="*/ 7537172 w 7884368"/>
                      <a:gd name="connsiteY12" fmla="*/ 0 h 1896994"/>
                      <a:gd name="connsiteX13" fmla="*/ 7884368 w 7884368"/>
                      <a:gd name="connsiteY13" fmla="*/ 316172 h 1896994"/>
                      <a:gd name="connsiteX14" fmla="*/ 7884368 w 7884368"/>
                      <a:gd name="connsiteY14" fmla="*/ 935850 h 1896994"/>
                      <a:gd name="connsiteX15" fmla="*/ 7884368 w 7884368"/>
                      <a:gd name="connsiteY15" fmla="*/ 1580821 h 1896994"/>
                      <a:gd name="connsiteX16" fmla="*/ 7537172 w 7884368"/>
                      <a:gd name="connsiteY16" fmla="*/ 1896994 h 1896994"/>
                      <a:gd name="connsiteX17" fmla="*/ 6883538 w 7884368"/>
                      <a:gd name="connsiteY17" fmla="*/ 1896994 h 1896994"/>
                      <a:gd name="connsiteX18" fmla="*/ 6158004 w 7884368"/>
                      <a:gd name="connsiteY18" fmla="*/ 1896994 h 1896994"/>
                      <a:gd name="connsiteX19" fmla="*/ 5720069 w 7884368"/>
                      <a:gd name="connsiteY19" fmla="*/ 1896994 h 1896994"/>
                      <a:gd name="connsiteX20" fmla="*/ 5210234 w 7884368"/>
                      <a:gd name="connsiteY20" fmla="*/ 1896994 h 1896994"/>
                      <a:gd name="connsiteX21" fmla="*/ 4412801 w 7884368"/>
                      <a:gd name="connsiteY21" fmla="*/ 1896994 h 1896994"/>
                      <a:gd name="connsiteX22" fmla="*/ 3759166 w 7884368"/>
                      <a:gd name="connsiteY22" fmla="*/ 1896994 h 1896994"/>
                      <a:gd name="connsiteX23" fmla="*/ 3033632 w 7884368"/>
                      <a:gd name="connsiteY23" fmla="*/ 1896994 h 1896994"/>
                      <a:gd name="connsiteX24" fmla="*/ 2451898 w 7884368"/>
                      <a:gd name="connsiteY24" fmla="*/ 1896994 h 1896994"/>
                      <a:gd name="connsiteX25" fmla="*/ 1726364 w 7884368"/>
                      <a:gd name="connsiteY25" fmla="*/ 1896994 h 1896994"/>
                      <a:gd name="connsiteX26" fmla="*/ 1144630 w 7884368"/>
                      <a:gd name="connsiteY26" fmla="*/ 1896994 h 1896994"/>
                      <a:gd name="connsiteX27" fmla="*/ 347196 w 7884368"/>
                      <a:gd name="connsiteY27" fmla="*/ 1896994 h 1896994"/>
                      <a:gd name="connsiteX28" fmla="*/ 0 w 7884368"/>
                      <a:gd name="connsiteY28" fmla="*/ 1580821 h 1896994"/>
                      <a:gd name="connsiteX29" fmla="*/ 0 w 7884368"/>
                      <a:gd name="connsiteY29" fmla="*/ 986436 h 1896994"/>
                      <a:gd name="connsiteX30" fmla="*/ 0 w 7884368"/>
                      <a:gd name="connsiteY30" fmla="*/ 316172 h 1896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84368" h="1896994" fill="none" extrusionOk="0">
                        <a:moveTo>
                          <a:pt x="0" y="316172"/>
                        </a:moveTo>
                        <a:cubicBezTo>
                          <a:pt x="32237" y="82850"/>
                          <a:pt x="148424" y="18635"/>
                          <a:pt x="347196" y="0"/>
                        </a:cubicBezTo>
                        <a:cubicBezTo>
                          <a:pt x="565185" y="-19940"/>
                          <a:pt x="741477" y="-25903"/>
                          <a:pt x="928930" y="0"/>
                        </a:cubicBezTo>
                        <a:cubicBezTo>
                          <a:pt x="1103392" y="5958"/>
                          <a:pt x="1214141" y="18767"/>
                          <a:pt x="1438765" y="0"/>
                        </a:cubicBezTo>
                        <a:cubicBezTo>
                          <a:pt x="1664760" y="-19879"/>
                          <a:pt x="1940866" y="26470"/>
                          <a:pt x="2092399" y="0"/>
                        </a:cubicBezTo>
                        <a:cubicBezTo>
                          <a:pt x="2226657" y="-27939"/>
                          <a:pt x="2710105" y="-13494"/>
                          <a:pt x="2889833" y="0"/>
                        </a:cubicBezTo>
                        <a:cubicBezTo>
                          <a:pt x="3035579" y="-54803"/>
                          <a:pt x="3242691" y="56264"/>
                          <a:pt x="3615367" y="0"/>
                        </a:cubicBezTo>
                        <a:cubicBezTo>
                          <a:pt x="3950479" y="-45170"/>
                          <a:pt x="4099264" y="14754"/>
                          <a:pt x="4269001" y="0"/>
                        </a:cubicBezTo>
                        <a:cubicBezTo>
                          <a:pt x="4429860" y="-34739"/>
                          <a:pt x="4713619" y="28570"/>
                          <a:pt x="4850736" y="0"/>
                        </a:cubicBezTo>
                        <a:cubicBezTo>
                          <a:pt x="4998772" y="-52188"/>
                          <a:pt x="5426886" y="-13599"/>
                          <a:pt x="5576269" y="0"/>
                        </a:cubicBezTo>
                        <a:cubicBezTo>
                          <a:pt x="5752199" y="-2468"/>
                          <a:pt x="6108603" y="2160"/>
                          <a:pt x="6301803" y="0"/>
                        </a:cubicBezTo>
                        <a:cubicBezTo>
                          <a:pt x="6491993" y="13985"/>
                          <a:pt x="7212275" y="-70695"/>
                          <a:pt x="7537172" y="0"/>
                        </a:cubicBezTo>
                        <a:cubicBezTo>
                          <a:pt x="7732305" y="-30308"/>
                          <a:pt x="7856885" y="95812"/>
                          <a:pt x="7884368" y="316172"/>
                        </a:cubicBezTo>
                        <a:cubicBezTo>
                          <a:pt x="7961813" y="467460"/>
                          <a:pt x="7876846" y="695825"/>
                          <a:pt x="7884368" y="923203"/>
                        </a:cubicBezTo>
                        <a:cubicBezTo>
                          <a:pt x="7873437" y="1174978"/>
                          <a:pt x="7881191" y="1430586"/>
                          <a:pt x="7884368" y="1580821"/>
                        </a:cubicBezTo>
                        <a:cubicBezTo>
                          <a:pt x="7884030" y="1686046"/>
                          <a:pt x="7799791" y="1893468"/>
                          <a:pt x="7537172" y="1896994"/>
                        </a:cubicBezTo>
                        <a:cubicBezTo>
                          <a:pt x="7247243" y="1909761"/>
                          <a:pt x="7132304" y="1901989"/>
                          <a:pt x="6883538" y="1896994"/>
                        </a:cubicBezTo>
                        <a:cubicBezTo>
                          <a:pt x="6632418" y="1876632"/>
                          <a:pt x="6566576" y="1884555"/>
                          <a:pt x="6373703" y="1896994"/>
                        </a:cubicBezTo>
                        <a:cubicBezTo>
                          <a:pt x="6174981" y="1909079"/>
                          <a:pt x="6005619" y="1913233"/>
                          <a:pt x="5648169" y="1896994"/>
                        </a:cubicBezTo>
                        <a:cubicBezTo>
                          <a:pt x="5318887" y="1912285"/>
                          <a:pt x="5354570" y="1914291"/>
                          <a:pt x="5138335" y="1896994"/>
                        </a:cubicBezTo>
                        <a:cubicBezTo>
                          <a:pt x="4916776" y="1865210"/>
                          <a:pt x="4530488" y="1887121"/>
                          <a:pt x="4340901" y="1896994"/>
                        </a:cubicBezTo>
                        <a:cubicBezTo>
                          <a:pt x="4170737" y="1873745"/>
                          <a:pt x="3697312" y="1912273"/>
                          <a:pt x="3543467" y="1896994"/>
                        </a:cubicBezTo>
                        <a:cubicBezTo>
                          <a:pt x="3393185" y="1873906"/>
                          <a:pt x="3270062" y="1913855"/>
                          <a:pt x="3033632" y="1896994"/>
                        </a:cubicBezTo>
                        <a:cubicBezTo>
                          <a:pt x="2823261" y="1848187"/>
                          <a:pt x="2675658" y="1907058"/>
                          <a:pt x="2379998" y="1896994"/>
                        </a:cubicBezTo>
                        <a:cubicBezTo>
                          <a:pt x="2141319" y="1893318"/>
                          <a:pt x="1909584" y="1900936"/>
                          <a:pt x="1726364" y="1896994"/>
                        </a:cubicBezTo>
                        <a:cubicBezTo>
                          <a:pt x="1551501" y="1875287"/>
                          <a:pt x="1386732" y="1913786"/>
                          <a:pt x="1288429" y="1896994"/>
                        </a:cubicBezTo>
                        <a:cubicBezTo>
                          <a:pt x="1172678" y="1882558"/>
                          <a:pt x="582690" y="1919317"/>
                          <a:pt x="347196" y="1896994"/>
                        </a:cubicBezTo>
                        <a:cubicBezTo>
                          <a:pt x="151112" y="1899154"/>
                          <a:pt x="-45795" y="1805138"/>
                          <a:pt x="0" y="1580821"/>
                        </a:cubicBezTo>
                        <a:cubicBezTo>
                          <a:pt x="-3519" y="1362497"/>
                          <a:pt x="-4222" y="1106979"/>
                          <a:pt x="0" y="923203"/>
                        </a:cubicBezTo>
                        <a:cubicBezTo>
                          <a:pt x="8267" y="679821"/>
                          <a:pt x="29760" y="575815"/>
                          <a:pt x="0" y="316172"/>
                        </a:cubicBezTo>
                        <a:close/>
                      </a:path>
                      <a:path w="7884368" h="1896994" stroke="0" extrusionOk="0">
                        <a:moveTo>
                          <a:pt x="0" y="316172"/>
                        </a:moveTo>
                        <a:cubicBezTo>
                          <a:pt x="24491" y="145364"/>
                          <a:pt x="124556" y="45539"/>
                          <a:pt x="347196" y="0"/>
                        </a:cubicBezTo>
                        <a:cubicBezTo>
                          <a:pt x="520797" y="18346"/>
                          <a:pt x="676089" y="-14475"/>
                          <a:pt x="857031" y="0"/>
                        </a:cubicBezTo>
                        <a:cubicBezTo>
                          <a:pt x="1043703" y="9566"/>
                          <a:pt x="1265284" y="-11166"/>
                          <a:pt x="1438765" y="0"/>
                        </a:cubicBezTo>
                        <a:cubicBezTo>
                          <a:pt x="1611548" y="21969"/>
                          <a:pt x="1664573" y="11479"/>
                          <a:pt x="1876700" y="0"/>
                        </a:cubicBezTo>
                        <a:cubicBezTo>
                          <a:pt x="2076970" y="58318"/>
                          <a:pt x="2275049" y="-26274"/>
                          <a:pt x="2602234" y="0"/>
                        </a:cubicBezTo>
                        <a:cubicBezTo>
                          <a:pt x="2871153" y="4728"/>
                          <a:pt x="3009576" y="-4294"/>
                          <a:pt x="3255868" y="0"/>
                        </a:cubicBezTo>
                        <a:cubicBezTo>
                          <a:pt x="3486338" y="-42611"/>
                          <a:pt x="3654352" y="-17027"/>
                          <a:pt x="3981402" y="0"/>
                        </a:cubicBezTo>
                        <a:cubicBezTo>
                          <a:pt x="4358448" y="40513"/>
                          <a:pt x="4490623" y="-7479"/>
                          <a:pt x="4778836" y="0"/>
                        </a:cubicBezTo>
                        <a:cubicBezTo>
                          <a:pt x="5109820" y="13493"/>
                          <a:pt x="5247590" y="-54813"/>
                          <a:pt x="5432470" y="0"/>
                        </a:cubicBezTo>
                        <a:cubicBezTo>
                          <a:pt x="5608492" y="21968"/>
                          <a:pt x="5856179" y="12118"/>
                          <a:pt x="6158004" y="0"/>
                        </a:cubicBezTo>
                        <a:cubicBezTo>
                          <a:pt x="6432067" y="-3333"/>
                          <a:pt x="6637596" y="-6793"/>
                          <a:pt x="6883538" y="0"/>
                        </a:cubicBezTo>
                        <a:cubicBezTo>
                          <a:pt x="7159108" y="-12363"/>
                          <a:pt x="7304644" y="-5867"/>
                          <a:pt x="7537172" y="0"/>
                        </a:cubicBezTo>
                        <a:cubicBezTo>
                          <a:pt x="7761753" y="-3824"/>
                          <a:pt x="7882315" y="133783"/>
                          <a:pt x="7884368" y="316172"/>
                        </a:cubicBezTo>
                        <a:cubicBezTo>
                          <a:pt x="7872284" y="571749"/>
                          <a:pt x="7863170" y="777337"/>
                          <a:pt x="7884368" y="935850"/>
                        </a:cubicBezTo>
                        <a:cubicBezTo>
                          <a:pt x="7918638" y="1092272"/>
                          <a:pt x="7825190" y="1402516"/>
                          <a:pt x="7884368" y="1580821"/>
                        </a:cubicBezTo>
                        <a:cubicBezTo>
                          <a:pt x="7860001" y="1765892"/>
                          <a:pt x="7717419" y="1872741"/>
                          <a:pt x="7537172" y="1896994"/>
                        </a:cubicBezTo>
                        <a:cubicBezTo>
                          <a:pt x="7352501" y="1895389"/>
                          <a:pt x="7128213" y="1921255"/>
                          <a:pt x="6883538" y="1896994"/>
                        </a:cubicBezTo>
                        <a:cubicBezTo>
                          <a:pt x="6639811" y="1906839"/>
                          <a:pt x="6398451" y="1945777"/>
                          <a:pt x="6158004" y="1896994"/>
                        </a:cubicBezTo>
                        <a:cubicBezTo>
                          <a:pt x="5898393" y="1885190"/>
                          <a:pt x="5936657" y="1917218"/>
                          <a:pt x="5720069" y="1896994"/>
                        </a:cubicBezTo>
                        <a:cubicBezTo>
                          <a:pt x="5500458" y="1877043"/>
                          <a:pt x="5389232" y="1898160"/>
                          <a:pt x="5210234" y="1896994"/>
                        </a:cubicBezTo>
                        <a:cubicBezTo>
                          <a:pt x="5040831" y="1957591"/>
                          <a:pt x="4608853" y="1887734"/>
                          <a:pt x="4412801" y="1896994"/>
                        </a:cubicBezTo>
                        <a:cubicBezTo>
                          <a:pt x="4193231" y="1853800"/>
                          <a:pt x="4024252" y="1886912"/>
                          <a:pt x="3759166" y="1896994"/>
                        </a:cubicBezTo>
                        <a:cubicBezTo>
                          <a:pt x="3504499" y="1872024"/>
                          <a:pt x="3311352" y="1830918"/>
                          <a:pt x="3033632" y="1896994"/>
                        </a:cubicBezTo>
                        <a:cubicBezTo>
                          <a:pt x="2740370" y="1902900"/>
                          <a:pt x="2659101" y="1870708"/>
                          <a:pt x="2451898" y="1896994"/>
                        </a:cubicBezTo>
                        <a:cubicBezTo>
                          <a:pt x="2271090" y="1903033"/>
                          <a:pt x="1921509" y="1904755"/>
                          <a:pt x="1726364" y="1896994"/>
                        </a:cubicBezTo>
                        <a:cubicBezTo>
                          <a:pt x="1528316" y="1870655"/>
                          <a:pt x="1324072" y="1883204"/>
                          <a:pt x="1144630" y="1896994"/>
                        </a:cubicBezTo>
                        <a:cubicBezTo>
                          <a:pt x="930119" y="1868197"/>
                          <a:pt x="638615" y="1860917"/>
                          <a:pt x="347196" y="1896994"/>
                        </a:cubicBezTo>
                        <a:cubicBezTo>
                          <a:pt x="143131" y="1834437"/>
                          <a:pt x="13355" y="1774986"/>
                          <a:pt x="0" y="1580821"/>
                        </a:cubicBezTo>
                        <a:cubicBezTo>
                          <a:pt x="-50364" y="1355532"/>
                          <a:pt x="-3841" y="1191046"/>
                          <a:pt x="0" y="986436"/>
                        </a:cubicBezTo>
                        <a:cubicBezTo>
                          <a:pt x="-8974" y="742249"/>
                          <a:pt x="-10911" y="645262"/>
                          <a:pt x="0" y="316172"/>
                        </a:cubicBezTo>
                        <a:close/>
                      </a:path>
                      <a:path w="7884368" h="1896994" fill="none" stroke="0" extrusionOk="0">
                        <a:moveTo>
                          <a:pt x="0" y="316172"/>
                        </a:moveTo>
                        <a:cubicBezTo>
                          <a:pt x="-668" y="132719"/>
                          <a:pt x="132413" y="40376"/>
                          <a:pt x="347196" y="0"/>
                        </a:cubicBezTo>
                        <a:cubicBezTo>
                          <a:pt x="578291" y="-48072"/>
                          <a:pt x="727457" y="17181"/>
                          <a:pt x="928930" y="0"/>
                        </a:cubicBezTo>
                        <a:cubicBezTo>
                          <a:pt x="1111014" y="4221"/>
                          <a:pt x="1204803" y="17706"/>
                          <a:pt x="1438765" y="0"/>
                        </a:cubicBezTo>
                        <a:cubicBezTo>
                          <a:pt x="1671138" y="-33498"/>
                          <a:pt x="1941182" y="22637"/>
                          <a:pt x="2092399" y="0"/>
                        </a:cubicBezTo>
                        <a:cubicBezTo>
                          <a:pt x="2258463" y="-5378"/>
                          <a:pt x="2721932" y="18523"/>
                          <a:pt x="2889833" y="0"/>
                        </a:cubicBezTo>
                        <a:cubicBezTo>
                          <a:pt x="3039577" y="-24856"/>
                          <a:pt x="3286943" y="-1777"/>
                          <a:pt x="3615367" y="0"/>
                        </a:cubicBezTo>
                        <a:cubicBezTo>
                          <a:pt x="3984101" y="-31338"/>
                          <a:pt x="4117781" y="4342"/>
                          <a:pt x="4269001" y="0"/>
                        </a:cubicBezTo>
                        <a:cubicBezTo>
                          <a:pt x="4425988" y="11471"/>
                          <a:pt x="4711335" y="8729"/>
                          <a:pt x="4850736" y="0"/>
                        </a:cubicBezTo>
                        <a:cubicBezTo>
                          <a:pt x="4998690" y="-4732"/>
                          <a:pt x="5409508" y="4786"/>
                          <a:pt x="5576269" y="0"/>
                        </a:cubicBezTo>
                        <a:cubicBezTo>
                          <a:pt x="5766352" y="-4618"/>
                          <a:pt x="6107304" y="-37475"/>
                          <a:pt x="6301803" y="0"/>
                        </a:cubicBezTo>
                        <a:cubicBezTo>
                          <a:pt x="6471547" y="-48218"/>
                          <a:pt x="7279339" y="-15837"/>
                          <a:pt x="7537172" y="0"/>
                        </a:cubicBezTo>
                        <a:cubicBezTo>
                          <a:pt x="7708864" y="49189"/>
                          <a:pt x="7875867" y="129905"/>
                          <a:pt x="7884368" y="316172"/>
                        </a:cubicBezTo>
                        <a:cubicBezTo>
                          <a:pt x="7922814" y="424252"/>
                          <a:pt x="7893365" y="692751"/>
                          <a:pt x="7884368" y="923203"/>
                        </a:cubicBezTo>
                        <a:cubicBezTo>
                          <a:pt x="7887544" y="1179563"/>
                          <a:pt x="7825557" y="1392933"/>
                          <a:pt x="7884368" y="1580821"/>
                        </a:cubicBezTo>
                        <a:cubicBezTo>
                          <a:pt x="7871919" y="1737927"/>
                          <a:pt x="7786322" y="1872251"/>
                          <a:pt x="7537172" y="1896994"/>
                        </a:cubicBezTo>
                        <a:cubicBezTo>
                          <a:pt x="7251210" y="1917851"/>
                          <a:pt x="7118494" y="1915021"/>
                          <a:pt x="6883538" y="1896994"/>
                        </a:cubicBezTo>
                        <a:cubicBezTo>
                          <a:pt x="6642392" y="1886003"/>
                          <a:pt x="6570751" y="1886232"/>
                          <a:pt x="6373703" y="1896994"/>
                        </a:cubicBezTo>
                        <a:cubicBezTo>
                          <a:pt x="6131444" y="1891930"/>
                          <a:pt x="6001388" y="1878936"/>
                          <a:pt x="5648169" y="1896994"/>
                        </a:cubicBezTo>
                        <a:cubicBezTo>
                          <a:pt x="5303879" y="1910017"/>
                          <a:pt x="5352144" y="1903231"/>
                          <a:pt x="5138335" y="1896994"/>
                        </a:cubicBezTo>
                        <a:cubicBezTo>
                          <a:pt x="4932520" y="1866375"/>
                          <a:pt x="4533140" y="1904564"/>
                          <a:pt x="4340901" y="1896994"/>
                        </a:cubicBezTo>
                        <a:cubicBezTo>
                          <a:pt x="4160751" y="1883607"/>
                          <a:pt x="3734325" y="1946642"/>
                          <a:pt x="3543467" y="1896994"/>
                        </a:cubicBezTo>
                        <a:cubicBezTo>
                          <a:pt x="3389455" y="1877207"/>
                          <a:pt x="3255402" y="1936876"/>
                          <a:pt x="3033632" y="1896994"/>
                        </a:cubicBezTo>
                        <a:cubicBezTo>
                          <a:pt x="2774996" y="1887919"/>
                          <a:pt x="2610532" y="1877225"/>
                          <a:pt x="2379998" y="1896994"/>
                        </a:cubicBezTo>
                        <a:cubicBezTo>
                          <a:pt x="2118911" y="1922013"/>
                          <a:pt x="1882466" y="1903084"/>
                          <a:pt x="1726364" y="1896994"/>
                        </a:cubicBezTo>
                        <a:cubicBezTo>
                          <a:pt x="1555149" y="1878924"/>
                          <a:pt x="1366603" y="1922285"/>
                          <a:pt x="1288429" y="1896994"/>
                        </a:cubicBezTo>
                        <a:cubicBezTo>
                          <a:pt x="1133890" y="1881289"/>
                          <a:pt x="613415" y="1919698"/>
                          <a:pt x="347196" y="1896994"/>
                        </a:cubicBezTo>
                        <a:cubicBezTo>
                          <a:pt x="155862" y="1918627"/>
                          <a:pt x="-14057" y="1799592"/>
                          <a:pt x="0" y="1580821"/>
                        </a:cubicBezTo>
                        <a:cubicBezTo>
                          <a:pt x="-14900" y="1319186"/>
                          <a:pt x="32333" y="1158393"/>
                          <a:pt x="0" y="923203"/>
                        </a:cubicBezTo>
                        <a:cubicBezTo>
                          <a:pt x="4868" y="693582"/>
                          <a:pt x="38743" y="565555"/>
                          <a:pt x="0" y="31617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365125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لِأُمَيِّزَ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ٱلْجُمْلَةَ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ٱلْمُفيدَةَ: </a:t>
            </a:r>
          </a:p>
          <a:p>
            <a:pPr marR="0" lvl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1. أَتَساءَلُ هَلِ الْجُمْلَةُ:</a:t>
            </a:r>
          </a:p>
          <a:p>
            <a:pPr lvl="0" algn="r" defTabSz="914400" rtl="1">
              <a:spcAft>
                <a:spcPts val="800"/>
              </a:spcAft>
              <a:defRPr/>
            </a:pP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        </a:t>
            </a:r>
            <a:r>
              <a:rPr lang="ar-MA" sz="3600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تُقَدِّمُ خَبَراً؟</a:t>
            </a:r>
          </a:p>
          <a:p>
            <a:pPr lvl="0" algn="r" defTabSz="914400" rtl="1">
              <a:spcAft>
                <a:spcPts val="800"/>
              </a:spcAft>
              <a:defRPr/>
            </a:pPr>
            <a:r>
              <a:rPr lang="ar-MA" sz="3600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        تَطْرَحُ سُؤالاً/</a:t>
            </a:r>
            <a:r>
              <a:rPr lang="ar-MA" sz="3600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ٱسْتِفْهاماً</a:t>
            </a:r>
            <a:r>
              <a:rPr lang="ar-MA" sz="3600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  <a:p>
            <a:pPr lvl="0" algn="r" defTabSz="914400" rtl="1">
              <a:spcAft>
                <a:spcPts val="800"/>
              </a:spcAft>
              <a:defRPr/>
            </a:pPr>
            <a:r>
              <a:rPr lang="ar-MA" sz="3600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        تُعَبِّرُ عَنْ شُعورٍ/تَعَجُّبٍ؟</a:t>
            </a:r>
          </a:p>
          <a:p>
            <a:pPr lvl="0" algn="r" defTabSz="914400" rtl="1">
              <a:spcAft>
                <a:spcPts val="800"/>
              </a:spcAft>
              <a:defRPr/>
            </a:pPr>
            <a:r>
              <a:rPr lang="ar-MA" sz="3600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        تُفيدُ أَمْراً أَوْ نَهْياً؟</a:t>
            </a:r>
          </a:p>
          <a:p>
            <a:pPr lvl="0" algn="r" defTabSz="914400" rtl="1">
              <a:spcAft>
                <a:spcPts val="800"/>
              </a:spcAft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2. 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أَتَحَقَّقُ مِنْ وُجودِ عَلامَةِ تَرْقيمٍ في آخِرِ </a:t>
            </a:r>
            <a:r>
              <a:rPr lang="ar-SA" sz="36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لْجُمْلَةِ.</a:t>
            </a:r>
            <a:endParaRPr lang="fr-FR" sz="3600" b="1" kern="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C79838-BA71-3BD6-D9C6-C4EBD81A1E9D}"/>
              </a:ext>
            </a:extLst>
          </p:cNvPr>
          <p:cNvSpPr txBox="1"/>
          <p:nvPr/>
        </p:nvSpPr>
        <p:spPr>
          <a:xfrm>
            <a:off x="-779318" y="858517"/>
            <a:ext cx="82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لتمييز الجملة المفيدة أتساءل هل تفيد معنى؟  من يقرأ؟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310420-8729-70C4-3D9C-C2DC1C6CA8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499951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CD4C-90FE-5663-B859-3436E0E85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3BA34B-FAEA-70A5-1D36-822580A7CB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CBF64F-395D-489E-0419-142ECC53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5F9047-D8A3-939A-21DB-CCEF75CB20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EF4F229-7F3B-658D-DEA0-72B8AE9E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2C22ED-67C3-1832-1482-25CF69A3B5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EDE3D5-D5BB-31FC-9E89-24F937986E6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C46FC0-DF59-932D-E4B6-0529FE778CA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7064A3-A249-2B48-1648-C203DB7B057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AF6B60-DC6F-3D34-1D41-EF7B046A97B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C52CEB-E0D8-8B7A-5209-CCE0BBA36ABF}"/>
              </a:ext>
            </a:extLst>
          </p:cNvPr>
          <p:cNvSpPr txBox="1"/>
          <p:nvPr/>
        </p:nvSpPr>
        <p:spPr>
          <a:xfrm>
            <a:off x="589575" y="874549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خذوا كراساتكم على الصفحة رقم 26 و في ثنائيات انجزوا التمرين التالي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DBD9F4-9389-529E-E55E-C90325A1D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448" y="2088571"/>
            <a:ext cx="2823103" cy="396928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9697D24-89EB-AC2B-AE6F-80E1E70F0FA4}"/>
              </a:ext>
            </a:extLst>
          </p:cNvPr>
          <p:cNvSpPr/>
          <p:nvPr/>
        </p:nvSpPr>
        <p:spPr>
          <a:xfrm>
            <a:off x="3160448" y="5361708"/>
            <a:ext cx="2605128" cy="50961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B7543D-A9C6-5F98-2BF2-77172BAA56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9208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991F-6F01-8272-5171-A4B5C7E5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17F417-4023-6B81-5542-C70A0B3ED9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702C77C-DBA1-5AD2-2F93-DEE817BF93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1712DD-A82D-56A1-E8DE-AD8F49B964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82813C8-1CED-0C49-63BC-CD1BFCECBA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1A0B7AD-A8C8-303D-DB7C-EE969331AB2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A40A92-1C6A-BFD9-7D14-344629BAFAB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E26035-6C97-E6AE-B36D-9DFA0552A83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21B567-9773-8AF2-8CA8-C60A764423C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7F9954-9C91-9C05-017F-A9F1DD8CF4D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DFAC21-69B9-D3E5-BEAF-6F12C72637BB}"/>
              </a:ext>
            </a:extLst>
          </p:cNvPr>
          <p:cNvSpPr txBox="1"/>
          <p:nvPr/>
        </p:nvSpPr>
        <p:spPr>
          <a:xfrm>
            <a:off x="-744094" y="842632"/>
            <a:ext cx="82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دفاتركم، أنجزوا بشكل فردي النشاط التالي.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0DF8A9-C30B-D947-343E-44243696B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39" y="2703874"/>
            <a:ext cx="7925522" cy="2102503"/>
          </a:xfrm>
          <a:prstGeom prst="rect">
            <a:avLst/>
          </a:prstGeom>
        </p:spPr>
      </p:pic>
      <p:pic>
        <p:nvPicPr>
          <p:cNvPr id="14" name="Espace réservé pour une image  13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00541C02-594E-0C1B-0388-EC4DF84323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749743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4655-6186-C679-B911-275591DC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B4375A-0383-1E20-F7BB-00F8BB8D0B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8AC833-4BF2-DADC-9D40-BFA4FB4CB6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D622B14-3373-8984-CFDA-98D2445217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08CD9D3-B2CF-0E2A-7252-DCBCC2F4E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3802DA5-3469-59D7-80DD-762311DF7F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5F61C2-7456-878B-36F7-512FBD344C6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05E559-B9AF-FAB7-AF33-ED927533B47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1EAD37-C1B2-FB7A-DE16-59CCE73295D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3AD2BB-0E5B-EBB5-0C4F-CEF93002683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E8F9E7-1B81-2AD7-C0EB-4712873AF714}"/>
              </a:ext>
            </a:extLst>
          </p:cNvPr>
          <p:cNvSpPr txBox="1"/>
          <p:nvPr/>
        </p:nvSpPr>
        <p:spPr>
          <a:xfrm>
            <a:off x="-681748" y="684000"/>
            <a:ext cx="8200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</a:p>
          <a:p>
            <a:pPr algn="r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تقاسم إنتاجاتهم وتصحيحها. تسجيل أجودها على السبورة.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3BCA6D-49B9-2783-8456-240A089EC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39" y="2703874"/>
            <a:ext cx="7925522" cy="2102503"/>
          </a:xfrm>
          <a:prstGeom prst="rect">
            <a:avLst/>
          </a:prstGeom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962EE9E-1C15-5DFD-A192-AB50C229C8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7713240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كَيْفِيَّةِ ٱسْتِعْمالِ إِسْتْراتيجِيَّةِ ٱلْكَلِماتِ ٱلْمَفاتيحِ.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تَمْييزِ ٱلْجُمْلَةِ ٱلْمُفيدَةِ.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E31F3CD-57A4-C450-C4B5-952B81D5F8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843E8C-8357-E674-F94F-F988121D16B1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CB0451-C82D-5E97-19C1-6FFF21DF8D01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BA0593-41F4-5C03-B309-0ACC9992B8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4AF498-6420-2A73-E32C-D1F5E42C86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8D9005-86F6-48A3-B140-5517EC7E5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97D6FD-A019-27AE-C52A-A5C2BC4F3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5F373D-26F2-3349-8C66-2B318F920B72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E20A6D-D1DD-447E-0B3A-0002EF871DD1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F4E3F2-3FFB-0FC6-E124-F620147EC8D6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861907-6FB7-9DC4-B66B-A0A4B60EE2D2}"/>
              </a:ext>
            </a:extLst>
          </p:cNvPr>
          <p:cNvSpPr>
            <a:spLocks/>
          </p:cNvSpPr>
          <p:nvPr/>
        </p:nvSpPr>
        <p:spPr>
          <a:xfrm>
            <a:off x="1173293" y="179717"/>
            <a:ext cx="144646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183182" y="738112"/>
            <a:ext cx="7472373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المشاركة بهدوء  هو (هي) صديقكم (صديقتكم)........ صفقوا له (لها).</a:t>
            </a:r>
            <a:b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000" dirty="0"/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68DFF8-1A8F-202B-7AF9-BF95DA36AC6F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89C4F9-F8A9-DF75-76BC-069F3555702F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C43403-24AB-4220-809A-AF7C482C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A553B6-76E6-0D4C-65C4-BDD298C075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CCBEA4-B2B1-27FE-5300-32CC0B9080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4BF8F0-AC55-19FE-BF2C-9EC4C4B9C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4FB264-68D4-597F-ED5D-4518422984C9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E7449B-F34F-D417-7843-F7A5C6426929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F128DF-AF6C-EC6C-2D86-649724F767D6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096449-764D-8964-96EA-B4CFF47C4FCC}"/>
              </a:ext>
            </a:extLst>
          </p:cNvPr>
          <p:cNvSpPr>
            <a:spLocks/>
          </p:cNvSpPr>
          <p:nvPr/>
        </p:nvSpPr>
        <p:spPr>
          <a:xfrm>
            <a:off x="1173293" y="179717"/>
            <a:ext cx="144646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570911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872" y="1038207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5DA30E-535C-CD4D-367B-F27DC6982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118FAB-B974-3BFA-6E82-00B2CA2801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DE347B-3115-ADD1-BABF-BD03166880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B71C19-993D-50E2-8B17-204342DC46B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3B0E1-43AE-ED29-4E29-347FB8EF1479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8B63DD-10AD-A0A8-FA6B-A3C5020AE1CB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B5C72-440E-137E-3D9B-DF72C52583E7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E3BC5A-929E-7824-E25A-25FC1D24C95E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8F58AA9-C70F-AE53-449F-65B8B0FBA0B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365649" y="4140248"/>
            <a:ext cx="78697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3672000" y="2196122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364B8C-B0D9-FFB1-707C-A8EFC34EF8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F02505-94BA-D38C-5CC8-2869CD602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D7501B-9D67-665F-985A-14D7F7E486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1354EF-0B26-76F3-0D28-19846E79A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D4D213-5FBC-83C8-5AA3-E98C9DB034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B22A6C4-06E1-EDD9-C6FF-5884A459A7D2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4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FF43AF-3E1C-11CF-2CBC-2AA1C654AE8C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B44498-8337-135F-1928-615746203677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FR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1 </a:t>
            </a:r>
            <a:endParaRPr lang="ar-MA" sz="2400" b="1" kern="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F2F28D-890B-B308-733C-78A74681648F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4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arf wa tahwil (new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9521</TotalTime>
  <Words>1917</Words>
  <Application>Microsoft Office PowerPoint</Application>
  <PresentationFormat>Affichage à l'écran (4:3)</PresentationFormat>
  <Paragraphs>475</Paragraphs>
  <Slides>68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68</vt:i4>
      </vt:variant>
    </vt:vector>
  </HeadingPairs>
  <TitlesOfParts>
    <vt:vector size="100" baseType="lpstr">
      <vt:lpstr>Abadi</vt:lpstr>
      <vt:lpstr>Calibri Light</vt:lpstr>
      <vt:lpstr>Wingdings</vt:lpstr>
      <vt:lpstr>Dosis</vt:lpstr>
      <vt:lpstr>Arial Rounded MT Bold</vt:lpstr>
      <vt:lpstr>Noto Sans Symbols</vt:lpstr>
      <vt:lpstr>Microsoft Uighur</vt:lpstr>
      <vt:lpstr>Dosis SemiBold</vt:lpstr>
      <vt:lpstr>Modern Love</vt:lpstr>
      <vt:lpstr>Dosis Medium</vt:lpstr>
      <vt:lpstr>Arial</vt:lpstr>
      <vt:lpstr>Dosis ExtraBold</vt:lpstr>
      <vt:lpstr>Calibri</vt:lpstr>
      <vt:lpstr>00_Env-Enseignant</vt:lpstr>
      <vt:lpstr>1_Env-Enseignant</vt:lpstr>
      <vt:lpstr>1_01- نشاط اعتيادي</vt:lpstr>
      <vt:lpstr>Office Theme 2013 - 2022</vt:lpstr>
      <vt:lpstr>2_Env-Enseignant</vt:lpstr>
      <vt:lpstr>sarf wa tahwil (new)</vt:lpstr>
      <vt:lpstr>05- اختتام الحصة</vt:lpstr>
      <vt:lpstr>3_Env-Enseignant</vt:lpstr>
      <vt:lpstr>4_Env-Enseignant</vt:lpstr>
      <vt:lpstr>2_01- نشاط اعتيادي</vt:lpstr>
      <vt:lpstr>1_اختتام الحصة</vt:lpstr>
      <vt:lpstr>5_Env-Enseignant</vt:lpstr>
      <vt:lpstr>اختتام الحصة</vt:lpstr>
      <vt:lpstr>6_Env-Enseignant</vt:lpstr>
      <vt:lpstr>2_03- استماع وتحدث</vt:lpstr>
      <vt:lpstr>7_Env-Enseignant</vt:lpstr>
      <vt:lpstr>Thème Office</vt:lpstr>
      <vt:lpstr>01- نشاط اعتيادي</vt:lpstr>
      <vt:lpstr>04- قراءة/ كتابة</vt:lpstr>
      <vt:lpstr>Présentation PowerPoint</vt:lpstr>
      <vt:lpstr>Présentation PowerPoint</vt:lpstr>
      <vt:lpstr>Présentation PowerPoint</vt:lpstr>
      <vt:lpstr>تنظيم حصص الأسبوع  التربوي الثاني</vt:lpstr>
      <vt:lpstr>هيكلة حصة اليوم الثالث</vt:lpstr>
      <vt:lpstr>عند نهاية الحصة</vt:lpstr>
      <vt:lpstr>  افتتاح الحصة</vt:lpstr>
      <vt:lpstr>مرحبا بكم ، سننطلق في حصة اللغة العربية..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وقت النجمة الآن. الفائز بنجمة المشاركة بهدوء  هو (هي) صديقكم (صديقتكم)........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admin</cp:lastModifiedBy>
  <cp:revision>290</cp:revision>
  <dcterms:created xsi:type="dcterms:W3CDTF">2023-09-20T21:35:22Z</dcterms:created>
  <dcterms:modified xsi:type="dcterms:W3CDTF">2025-11-04T14:38:17Z</dcterms:modified>
</cp:coreProperties>
</file>