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4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5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6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35" r:id="rId5"/>
    <p:sldMasterId id="2147483739" r:id="rId6"/>
    <p:sldMasterId id="2147483744" r:id="rId7"/>
    <p:sldMasterId id="2147483760" r:id="rId8"/>
    <p:sldMasterId id="2147483764" r:id="rId9"/>
    <p:sldMasterId id="2147483781" r:id="rId10"/>
    <p:sldMasterId id="2147483804" r:id="rId11"/>
    <p:sldMasterId id="2147483832" r:id="rId12"/>
    <p:sldMasterId id="2147483855" r:id="rId13"/>
    <p:sldMasterId id="2147483879" r:id="rId14"/>
    <p:sldMasterId id="2147483905" r:id="rId15"/>
    <p:sldMasterId id="2147483924" r:id="rId16"/>
    <p:sldMasterId id="2147483941" r:id="rId17"/>
  </p:sldMasterIdLst>
  <p:notesMasterIdLst>
    <p:notesMasterId r:id="rId65"/>
  </p:notesMasterIdLst>
  <p:sldIdLst>
    <p:sldId id="2147482692" r:id="rId18"/>
    <p:sldId id="2147482693" r:id="rId19"/>
    <p:sldId id="2147482610" r:id="rId20"/>
    <p:sldId id="2147482470" r:id="rId21"/>
    <p:sldId id="2147482696" r:id="rId22"/>
    <p:sldId id="2147482488" r:id="rId23"/>
    <p:sldId id="2147482691" r:id="rId24"/>
    <p:sldId id="2147482532" r:id="rId25"/>
    <p:sldId id="2147482533" r:id="rId26"/>
    <p:sldId id="2147482580" r:id="rId27"/>
    <p:sldId id="2147482581" r:id="rId28"/>
    <p:sldId id="2147482613" r:id="rId29"/>
    <p:sldId id="2147482449" r:id="rId30"/>
    <p:sldId id="2147482450" r:id="rId31"/>
    <p:sldId id="2147482694" r:id="rId32"/>
    <p:sldId id="2147482562" r:id="rId33"/>
    <p:sldId id="2147482563" r:id="rId34"/>
    <p:sldId id="2147482564" r:id="rId35"/>
    <p:sldId id="2147482597" r:id="rId36"/>
    <p:sldId id="2147482598" r:id="rId37"/>
    <p:sldId id="2147482599" r:id="rId38"/>
    <p:sldId id="2147482600" r:id="rId39"/>
    <p:sldId id="2147482565" r:id="rId40"/>
    <p:sldId id="2147482566" r:id="rId41"/>
    <p:sldId id="2147482567" r:id="rId42"/>
    <p:sldId id="2147482601" r:id="rId43"/>
    <p:sldId id="2147482602" r:id="rId44"/>
    <p:sldId id="2147482568" r:id="rId45"/>
    <p:sldId id="2147482569" r:id="rId46"/>
    <p:sldId id="2147482570" r:id="rId47"/>
    <p:sldId id="2147482571" r:id="rId48"/>
    <p:sldId id="2147482603" r:id="rId49"/>
    <p:sldId id="2147482604" r:id="rId50"/>
    <p:sldId id="2147482605" r:id="rId51"/>
    <p:sldId id="2147482606" r:id="rId52"/>
    <p:sldId id="2147482607" r:id="rId53"/>
    <p:sldId id="2147482608" r:id="rId54"/>
    <p:sldId id="2147482695" r:id="rId55"/>
    <p:sldId id="2147482572" r:id="rId56"/>
    <p:sldId id="2147482573" r:id="rId57"/>
    <p:sldId id="2147482574" r:id="rId58"/>
    <p:sldId id="2147482575" r:id="rId59"/>
    <p:sldId id="2147482576" r:id="rId60"/>
    <p:sldId id="2147482635" r:id="rId61"/>
    <p:sldId id="2147482617" r:id="rId62"/>
    <p:sldId id="2147482618" r:id="rId63"/>
    <p:sldId id="2147482625" r:id="rId64"/>
  </p:sldIdLst>
  <p:sldSz cx="9144000" cy="6858000" type="screen4x3"/>
  <p:notesSz cx="6858000" cy="9144000"/>
  <p:embeddedFontLst>
    <p:embeddedFont>
      <p:font typeface="Abadi" panose="020B0604020104020204" pitchFamily="34" charset="0"/>
      <p:regular r:id="rId66"/>
      <p:bold r:id="rId67"/>
      <p:italic r:id="rId68"/>
      <p:boldItalic r:id="rId69"/>
    </p:embeddedFont>
    <p:embeddedFont>
      <p:font typeface="Arial Rounded MT Bold" panose="020F0704030504030204" pitchFamily="3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ExtraBold" pitchFamily="2" charset="0"/>
      <p:bold r:id="rId73"/>
    </p:embeddedFont>
    <p:embeddedFont>
      <p:font typeface="Dosis Medium" pitchFamily="2" charset="0"/>
      <p:regular r:id="rId74"/>
    </p:embeddedFont>
    <p:embeddedFont>
      <p:font typeface="Dosis SemiBold" pitchFamily="2" charset="0"/>
      <p:bold r:id="rId75"/>
    </p:embeddedFont>
    <p:embeddedFont>
      <p:font typeface="Microsoft Uighur" panose="02000000000000000000" pitchFamily="2" charset="-78"/>
      <p:regular r:id="rId76"/>
      <p:bold r:id="rId77"/>
    </p:embeddedFont>
    <p:embeddedFont>
      <p:font typeface="Modern Love" panose="04090805081005020601" pitchFamily="82" charset="0"/>
      <p:regular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5F5F"/>
    <a:srgbClr val="9299B1"/>
    <a:srgbClr val="565F88"/>
    <a:srgbClr val="F6F6F6"/>
    <a:srgbClr val="F2F2F2"/>
    <a:srgbClr val="0097B2"/>
    <a:srgbClr val="FFFFFF"/>
    <a:srgbClr val="E6E6E6"/>
    <a:srgbClr val="4C5155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1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3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tableStyles" Target="tableStyle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2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9.pn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9.png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9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0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0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074838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2699914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855961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01788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818522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246448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01305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698617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732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93266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061137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52853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39583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57059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490013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430204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1143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69884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37371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031225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568774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27025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463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56664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241358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9891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38671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10691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3253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541382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46352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68857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75868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36288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4810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417908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15330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593315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20545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8975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909961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48863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255332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86607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200848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151397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529720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8977150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136478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9028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57803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0024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366432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67550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34441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3080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15171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99972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3455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89423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34714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97390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3878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30135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65989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56162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718154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91290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664986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804502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387923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728627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7455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86091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6944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026246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63893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9637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23385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03630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25537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02656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38281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57339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438434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523318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938160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420472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2939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6294536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292981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46125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8155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4157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77762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48891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38357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658625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58500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146439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0151922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80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944552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43204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93846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3822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81843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769077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282366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18833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0330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15617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46869772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4251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35297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45591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41558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7876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187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97929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1621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197832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545238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090832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034218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07370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67989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53737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088213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2998298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183996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0061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8686733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16277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56777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406616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6173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26676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6371492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02579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47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910553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17500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842248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0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58448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01602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3347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21354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35497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8270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1586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5316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2501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52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4388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028946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5969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6537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860879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782275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3533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729337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941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70368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43095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4846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62060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8392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92263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3815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208968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12766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39856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45511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63921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23395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857734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66953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547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69D7F-11EF-F23A-2FA6-31161449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A85322-9477-DC92-EA13-71852875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F9B8D-3A41-6E5D-6443-9B7AACA3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E0463B-99EC-A204-674C-92C85586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39C47-C583-B17C-87B4-7FA73E7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95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4159727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276EA-5B46-6BB8-86B0-A711948C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34A581-A160-D5BB-1EAA-878DD4514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46E42-CEF9-1561-23F3-4E653E2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108CA-EF46-6CD3-CF8B-7294D907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20BB6-E325-55F4-A28E-218540D8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150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98504-E15E-BE07-AB84-1D7E133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1AAE04-3088-5A72-00AF-DA396F207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4CD8E7-6546-C5B1-2188-F83A71097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FC210B-0DCF-D889-88C4-99202806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0D5B9-FA74-C57E-1FA5-DBDB863C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4A1BF4-EC37-C42B-80DD-E16ED69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319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08F31-5A1E-5F63-FBD1-53BA44FA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9467A5-4160-3702-00BD-57B6F77ED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3EFB0F-985C-177F-0102-E5BD50A1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D2FB60-4203-032B-9C76-ECD09A84D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272A3C-BF57-2590-B9F1-BA2AAD531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E87441-E597-F74C-46AF-74918FA6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5C73AF-49A0-9EA8-6BE1-EE61C27C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7657AC-C45C-8FD2-25A4-ED253393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552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235B0-B492-1D28-CDCD-43B7A0A9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D1D77E-37FF-0B8C-2B1D-60D3439C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E8FE5-D96E-F618-58F1-EC6D0189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F3413B-9805-8AE6-749C-F5B581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413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3B5E80-3656-3AA9-138D-F3A15AC5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6EC30-2C4B-56A8-E4A1-78D7C293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D18EB4-E3FE-135B-D701-9921B280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095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7093E-A007-8D78-15FE-2ABCA45A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3731D-9710-FB6D-679B-4234C153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7AA8A2-274A-2FFE-B460-80E39C05B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90D919-BA78-C583-9995-F7071DE3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A41BC4-D7B2-B7B6-5802-53B9DB70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A19917-7AFA-D764-8D41-F88F089D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770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7DA99-83FE-1C27-B56F-0CDC2410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627D3D-F101-2C41-842A-8BC117788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A9662-18C5-2707-8BBE-D2205393F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412A42-8968-DDA5-52CC-C35BB49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866BD0-2A33-B877-19FC-84D4EF72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37CE85-B6CF-DCC1-C116-D4491878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889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03A3D-2C6E-0CA4-B960-65AF01C4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81EE60-AE7A-7F90-BBEB-17B83A38A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6E81E-1A43-B692-73F8-37F712A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D30DD-8521-24FD-B8BD-43916B8D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ECB86C-D60B-51AB-BD57-C98C0AC2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60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73E2D1-1D3D-0FD2-514D-FE3F56C59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739D0F-6624-782E-9D75-468D2D92D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CEC9B-ED1E-A3AC-2723-5A29691A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59FCCC9-0B0E-488C-8B71-DE178BBCE440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D77378-0608-4525-5052-F45EF7D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1D101-34C2-0FDB-500D-30DE16C7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7334E06-98E3-47DD-8C91-626D0C637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84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8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925950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74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80627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56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85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549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02487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87932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7339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1963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022186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0986048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6238920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1926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3724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85316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80264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138254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03273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7567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0186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4012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633323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09037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33970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117174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55970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562018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39800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1163094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788533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85321866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23580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651910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49946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0212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75306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187643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091287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9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7399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488742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2872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70920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3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theme" Target="../theme/theme14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image" Target="../media/image3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image" Target="../media/image25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49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500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17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010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6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1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366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3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403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87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582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1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2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0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1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29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7.png"/><Relationship Id="rId4" Type="http://schemas.openxmlformats.org/officeDocument/2006/relationships/image" Target="../media/image37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37.gif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230786A-CB5A-5E5D-F111-90D54AEA6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0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17C56-D12D-33C7-94D7-B75B67FF5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0E7EDD-5EEA-8C9F-F7B2-83121532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AD0D9B-DDC1-18EA-AFF6-5C89E118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562BBE-B673-31C0-D421-3DDFAD5FC7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B69FEB-A0CA-50A8-8DB7-741B8209A2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93EBFC-870D-CE93-E5B6-F785949191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E9627F-D569-604D-2B5F-44E2FFD796B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0DC51C-2DD8-A2A0-B565-21ABF4052B3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7AD071-4274-5A53-1B6D-233E63FD154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إنتاج كتابي 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A13F25-39FF-DF20-21D5-C09132BD9E1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Google Shape;1360;p13">
            <a:extLst>
              <a:ext uri="{FF2B5EF4-FFF2-40B4-BE49-F238E27FC236}">
                <a16:creationId xmlns:a16="http://schemas.microsoft.com/office/drawing/2014/main" id="{D5A79A55-9CF4-07E1-DADD-A11B9B112E9E}"/>
              </a:ext>
            </a:extLst>
          </p:cNvPr>
          <p:cNvSpPr/>
          <p:nvPr/>
        </p:nvSpPr>
        <p:spPr>
          <a:xfrm>
            <a:off x="2643710" y="2112983"/>
            <a:ext cx="370892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اَلتَّسامُحِ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وَٱلْقُبولِ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6" name="Google Shape;1360;p13">
            <a:extLst>
              <a:ext uri="{FF2B5EF4-FFF2-40B4-BE49-F238E27FC236}">
                <a16:creationId xmlns:a16="http://schemas.microsoft.com/office/drawing/2014/main" id="{E2E4405A-4B2E-17F5-1650-DA6091FCA36D}"/>
              </a:ext>
            </a:extLst>
          </p:cNvPr>
          <p:cNvSpPr/>
          <p:nvPr/>
        </p:nvSpPr>
        <p:spPr>
          <a:xfrm>
            <a:off x="2164877" y="3301106"/>
            <a:ext cx="4666595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يَدْفَعُهُ إِلى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ٱلْعُزْلَةِ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وَٱلْاِنْطِواءِ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8" name="Google Shape;1360;p13">
            <a:extLst>
              <a:ext uri="{FF2B5EF4-FFF2-40B4-BE49-F238E27FC236}">
                <a16:creationId xmlns:a16="http://schemas.microsoft.com/office/drawing/2014/main" id="{9C1D41A5-E50D-4F98-3D65-7157BB653DDA}"/>
              </a:ext>
            </a:extLst>
          </p:cNvPr>
          <p:cNvSpPr/>
          <p:nvPr/>
        </p:nvSpPr>
        <p:spPr>
          <a:xfrm>
            <a:off x="1608081" y="4657966"/>
            <a:ext cx="5927838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يُعْتَبَرُ ٱلتَّنَمُّرُ مِنَ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ٱلسُّلوكاتِ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ٱلسِّلْبِيَّةِ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9" name="Flèche : courbe vers le haut 8">
            <a:extLst>
              <a:ext uri="{FF2B5EF4-FFF2-40B4-BE49-F238E27FC236}">
                <a16:creationId xmlns:a16="http://schemas.microsoft.com/office/drawing/2014/main" id="{E55E607B-DDE1-4742-1683-FCB49148BC03}"/>
              </a:ext>
            </a:extLst>
          </p:cNvPr>
          <p:cNvSpPr/>
          <p:nvPr/>
        </p:nvSpPr>
        <p:spPr>
          <a:xfrm rot="10800000">
            <a:off x="4071490" y="226439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B82399-C082-E25F-2983-C1F3AE9723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Flèche : courbe vers le haut 24">
            <a:extLst>
              <a:ext uri="{FF2B5EF4-FFF2-40B4-BE49-F238E27FC236}">
                <a16:creationId xmlns:a16="http://schemas.microsoft.com/office/drawing/2014/main" id="{5D227F40-9B11-66AD-F17D-2F71469B9EFA}"/>
              </a:ext>
            </a:extLst>
          </p:cNvPr>
          <p:cNvSpPr/>
          <p:nvPr/>
        </p:nvSpPr>
        <p:spPr>
          <a:xfrm rot="10800000">
            <a:off x="4718049" y="343335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èche : courbe vers le haut 25">
            <a:extLst>
              <a:ext uri="{FF2B5EF4-FFF2-40B4-BE49-F238E27FC236}">
                <a16:creationId xmlns:a16="http://schemas.microsoft.com/office/drawing/2014/main" id="{748D4CA5-3234-A2EC-711D-D502041ABBD9}"/>
              </a:ext>
            </a:extLst>
          </p:cNvPr>
          <p:cNvSpPr/>
          <p:nvPr/>
        </p:nvSpPr>
        <p:spPr>
          <a:xfrm rot="10800000">
            <a:off x="3694667" y="3433355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courbe vers le haut 26">
            <a:extLst>
              <a:ext uri="{FF2B5EF4-FFF2-40B4-BE49-F238E27FC236}">
                <a16:creationId xmlns:a16="http://schemas.microsoft.com/office/drawing/2014/main" id="{5E1B0958-ACF1-01B1-AED7-B9483EED0146}"/>
              </a:ext>
            </a:extLst>
          </p:cNvPr>
          <p:cNvSpPr/>
          <p:nvPr/>
        </p:nvSpPr>
        <p:spPr>
          <a:xfrm rot="10800000">
            <a:off x="5768713" y="4862458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courbe vers le haut 28">
            <a:extLst>
              <a:ext uri="{FF2B5EF4-FFF2-40B4-BE49-F238E27FC236}">
                <a16:creationId xmlns:a16="http://schemas.microsoft.com/office/drawing/2014/main" id="{89E55E27-24CD-58B3-E576-B6834F2E855D}"/>
              </a:ext>
            </a:extLst>
          </p:cNvPr>
          <p:cNvSpPr/>
          <p:nvPr/>
        </p:nvSpPr>
        <p:spPr>
          <a:xfrm rot="10800000">
            <a:off x="4449786" y="4930310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lèche : courbe vers le haut 31">
            <a:extLst>
              <a:ext uri="{FF2B5EF4-FFF2-40B4-BE49-F238E27FC236}">
                <a16:creationId xmlns:a16="http://schemas.microsoft.com/office/drawing/2014/main" id="{EC04C2CF-3CE1-B03D-2574-755E6F1AC51A}"/>
              </a:ext>
            </a:extLst>
          </p:cNvPr>
          <p:cNvSpPr/>
          <p:nvPr/>
        </p:nvSpPr>
        <p:spPr>
          <a:xfrm rot="10800000">
            <a:off x="3057038" y="4930311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052473F-70A1-8915-729F-74D107F8ECAB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ysClr val="window" lastClr="FFFFFF">
                    <a:lumMod val="65000"/>
                  </a:sys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بقراءة جملة وفقرة جديدة بدقة واسترسال.</a:t>
            </a:r>
          </a:p>
        </p:txBody>
      </p:sp>
    </p:spTree>
    <p:extLst>
      <p:ext uri="{BB962C8B-B14F-4D97-AF65-F5344CB8AC3E}">
        <p14:creationId xmlns:p14="http://schemas.microsoft.com/office/powerpoint/2010/main" val="183036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2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9B72-E84D-B31C-CF9A-F7CD5F93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308BCA-B488-28BD-2058-F5A5F7382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72A300-7E61-50BE-DC4E-D8859F6B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4D9D98-5960-D763-F17B-64ECEA48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564FB4-96BA-B82F-D457-3AF839ABC9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CBB2E9-5822-9D39-4E65-C4CB5DBCAA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551B36-F91C-C4AC-AD92-D92A386D3F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E6AAE2-3AD6-EF14-E338-27EB4F9072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9F63D1-810E-4ABC-13C0-372103DE03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إنتاج كتابي 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BDCAF-65F1-B49F-711B-82D3BA7295E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3" name="Google Shape;1360;p13">
            <a:extLst>
              <a:ext uri="{FF2B5EF4-FFF2-40B4-BE49-F238E27FC236}">
                <a16:creationId xmlns:a16="http://schemas.microsoft.com/office/drawing/2014/main" id="{3CA7DB01-4FFB-E5EC-CBE5-D908180D52A5}"/>
              </a:ext>
            </a:extLst>
          </p:cNvPr>
          <p:cNvSpPr/>
          <p:nvPr/>
        </p:nvSpPr>
        <p:spPr>
          <a:xfrm>
            <a:off x="2643710" y="2112983"/>
            <a:ext cx="370892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اَلتَّسامُحِ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وَٱلْقُبولِ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4" name="Google Shape;1360;p13">
            <a:extLst>
              <a:ext uri="{FF2B5EF4-FFF2-40B4-BE49-F238E27FC236}">
                <a16:creationId xmlns:a16="http://schemas.microsoft.com/office/drawing/2014/main" id="{C3167087-69AF-A4BF-4845-D7DB5828FF02}"/>
              </a:ext>
            </a:extLst>
          </p:cNvPr>
          <p:cNvSpPr/>
          <p:nvPr/>
        </p:nvSpPr>
        <p:spPr>
          <a:xfrm>
            <a:off x="2164877" y="3301106"/>
            <a:ext cx="4666595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يَدْفَعُهُ إِلى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ٱلْعُزْلَةِ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وَٱلْاِنْطِواءِ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5" name="Google Shape;1360;p13">
            <a:extLst>
              <a:ext uri="{FF2B5EF4-FFF2-40B4-BE49-F238E27FC236}">
                <a16:creationId xmlns:a16="http://schemas.microsoft.com/office/drawing/2014/main" id="{7A4F9B79-6FAC-3666-853C-CFEF7D2A6FAC}"/>
              </a:ext>
            </a:extLst>
          </p:cNvPr>
          <p:cNvSpPr/>
          <p:nvPr/>
        </p:nvSpPr>
        <p:spPr>
          <a:xfrm>
            <a:off x="1608081" y="4657966"/>
            <a:ext cx="5927838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يُعْتَبَرُ ٱلتَّنَمُّرُ مِنَ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ٱلسُّلوكاتِ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ٱلسِّلْبِيَّةِ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26" name="Flèche : courbe vers le haut 25">
            <a:extLst>
              <a:ext uri="{FF2B5EF4-FFF2-40B4-BE49-F238E27FC236}">
                <a16:creationId xmlns:a16="http://schemas.microsoft.com/office/drawing/2014/main" id="{88FE0677-700D-6D2E-F150-B33260280FC7}"/>
              </a:ext>
            </a:extLst>
          </p:cNvPr>
          <p:cNvSpPr/>
          <p:nvPr/>
        </p:nvSpPr>
        <p:spPr>
          <a:xfrm rot="10800000">
            <a:off x="4071490" y="226439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courbe vers le haut 26">
            <a:extLst>
              <a:ext uri="{FF2B5EF4-FFF2-40B4-BE49-F238E27FC236}">
                <a16:creationId xmlns:a16="http://schemas.microsoft.com/office/drawing/2014/main" id="{56E6F609-683E-021A-03A4-36C641A7FB1F}"/>
              </a:ext>
            </a:extLst>
          </p:cNvPr>
          <p:cNvSpPr/>
          <p:nvPr/>
        </p:nvSpPr>
        <p:spPr>
          <a:xfrm rot="10800000">
            <a:off x="4718049" y="343335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courbe vers le haut 27">
            <a:extLst>
              <a:ext uri="{FF2B5EF4-FFF2-40B4-BE49-F238E27FC236}">
                <a16:creationId xmlns:a16="http://schemas.microsoft.com/office/drawing/2014/main" id="{3898A780-DCF7-D960-90B9-CFDA38A0288F}"/>
              </a:ext>
            </a:extLst>
          </p:cNvPr>
          <p:cNvSpPr/>
          <p:nvPr/>
        </p:nvSpPr>
        <p:spPr>
          <a:xfrm rot="10800000">
            <a:off x="3694667" y="3433355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courbe vers le haut 28">
            <a:extLst>
              <a:ext uri="{FF2B5EF4-FFF2-40B4-BE49-F238E27FC236}">
                <a16:creationId xmlns:a16="http://schemas.microsoft.com/office/drawing/2014/main" id="{4F3EF4A9-2104-8AA8-74F3-760B706BA01B}"/>
              </a:ext>
            </a:extLst>
          </p:cNvPr>
          <p:cNvSpPr/>
          <p:nvPr/>
        </p:nvSpPr>
        <p:spPr>
          <a:xfrm rot="10800000">
            <a:off x="5768713" y="4862458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èche : courbe vers le haut 29">
            <a:extLst>
              <a:ext uri="{FF2B5EF4-FFF2-40B4-BE49-F238E27FC236}">
                <a16:creationId xmlns:a16="http://schemas.microsoft.com/office/drawing/2014/main" id="{5BFC6142-BBA8-2ADD-3E02-757D7BCAE7EB}"/>
              </a:ext>
            </a:extLst>
          </p:cNvPr>
          <p:cNvSpPr/>
          <p:nvPr/>
        </p:nvSpPr>
        <p:spPr>
          <a:xfrm rot="10800000">
            <a:off x="4449786" y="4930310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èche : courbe vers le haut 30">
            <a:extLst>
              <a:ext uri="{FF2B5EF4-FFF2-40B4-BE49-F238E27FC236}">
                <a16:creationId xmlns:a16="http://schemas.microsoft.com/office/drawing/2014/main" id="{F41FC6C5-8091-7775-58BD-330EC7341E00}"/>
              </a:ext>
            </a:extLst>
          </p:cNvPr>
          <p:cNvSpPr/>
          <p:nvPr/>
        </p:nvSpPr>
        <p:spPr>
          <a:xfrm rot="10800000">
            <a:off x="3057038" y="4930311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358;p13">
            <a:extLst>
              <a:ext uri="{FF2B5EF4-FFF2-40B4-BE49-F238E27FC236}">
                <a16:creationId xmlns:a16="http://schemas.microsoft.com/office/drawing/2014/main" id="{45F65A1B-7858-E599-BF93-4C4D005904E9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a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6FF7BC-7DA2-DEC1-5790-9E44FE1F2A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0545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FDA4D-4C18-BB5F-F6F4-B2D35CA6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8127E5-86BA-3D0F-152F-BF28F25C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B04EE2E-E7E0-3A79-F568-79BA0F28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0BFC00-1AB1-62BC-9C01-38238523E8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DDB826-DE46-1606-B7A2-677402318F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2923D-163E-8719-0E68-280838BC4C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A30901-F80B-84F3-532E-6BFAE1F284F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1FC363-F773-705F-FCE9-5954C58BCCF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A8DD5D-AB1F-90AC-5588-1D1C50FA985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إنتاج كتابي 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109259-8C14-C204-87D0-A5D43D9829E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E65D91-AA97-4C98-FCEF-22D974D4DC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Google Shape;1360;p13">
            <a:extLst>
              <a:ext uri="{FF2B5EF4-FFF2-40B4-BE49-F238E27FC236}">
                <a16:creationId xmlns:a16="http://schemas.microsoft.com/office/drawing/2014/main" id="{32E145CA-4D3F-D32C-77F6-D243A17FB081}"/>
              </a:ext>
            </a:extLst>
          </p:cNvPr>
          <p:cNvSpPr/>
          <p:nvPr/>
        </p:nvSpPr>
        <p:spPr>
          <a:xfrm>
            <a:off x="2643710" y="2112983"/>
            <a:ext cx="3708927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اَلتَّسامُحِ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وَٱلْقُبولِ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4" name="Google Shape;1360;p13">
            <a:extLst>
              <a:ext uri="{FF2B5EF4-FFF2-40B4-BE49-F238E27FC236}">
                <a16:creationId xmlns:a16="http://schemas.microsoft.com/office/drawing/2014/main" id="{753F38F2-2EEA-4246-382F-403400944A17}"/>
              </a:ext>
            </a:extLst>
          </p:cNvPr>
          <p:cNvSpPr/>
          <p:nvPr/>
        </p:nvSpPr>
        <p:spPr>
          <a:xfrm>
            <a:off x="2164877" y="3301106"/>
            <a:ext cx="4666595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يَدْفَعُهُ إِلى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ٱلْعُزْلَةِ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وَٱلْاِنْطِواءِ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5" name="Google Shape;1360;p13">
            <a:extLst>
              <a:ext uri="{FF2B5EF4-FFF2-40B4-BE49-F238E27FC236}">
                <a16:creationId xmlns:a16="http://schemas.microsoft.com/office/drawing/2014/main" id="{869FFDB2-DA39-F9A3-8D98-B9317C791293}"/>
              </a:ext>
            </a:extLst>
          </p:cNvPr>
          <p:cNvSpPr/>
          <p:nvPr/>
        </p:nvSpPr>
        <p:spPr>
          <a:xfrm>
            <a:off x="1608081" y="4657966"/>
            <a:ext cx="5927838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يُعْتَبَرُ ٱلتَّنَمُّرُ مِنَ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ٱلسُّلوكاتِ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ٱلسِّلْبِيَّةِ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sp>
        <p:nvSpPr>
          <p:cNvPr id="26" name="Flèche : courbe vers le haut 25">
            <a:extLst>
              <a:ext uri="{FF2B5EF4-FFF2-40B4-BE49-F238E27FC236}">
                <a16:creationId xmlns:a16="http://schemas.microsoft.com/office/drawing/2014/main" id="{1916669E-E7B4-1E06-270D-009D2B1FB1A7}"/>
              </a:ext>
            </a:extLst>
          </p:cNvPr>
          <p:cNvSpPr/>
          <p:nvPr/>
        </p:nvSpPr>
        <p:spPr>
          <a:xfrm rot="10800000">
            <a:off x="4071490" y="226439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courbe vers le haut 26">
            <a:extLst>
              <a:ext uri="{FF2B5EF4-FFF2-40B4-BE49-F238E27FC236}">
                <a16:creationId xmlns:a16="http://schemas.microsoft.com/office/drawing/2014/main" id="{5686A79C-E53B-D84D-40AC-27741399CEE0}"/>
              </a:ext>
            </a:extLst>
          </p:cNvPr>
          <p:cNvSpPr/>
          <p:nvPr/>
        </p:nvSpPr>
        <p:spPr>
          <a:xfrm rot="10800000">
            <a:off x="4718049" y="343335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courbe vers le haut 27">
            <a:extLst>
              <a:ext uri="{FF2B5EF4-FFF2-40B4-BE49-F238E27FC236}">
                <a16:creationId xmlns:a16="http://schemas.microsoft.com/office/drawing/2014/main" id="{9BC71F35-10B3-0F11-2EAD-6BCE500330F8}"/>
              </a:ext>
            </a:extLst>
          </p:cNvPr>
          <p:cNvSpPr/>
          <p:nvPr/>
        </p:nvSpPr>
        <p:spPr>
          <a:xfrm rot="10800000">
            <a:off x="3694667" y="3433355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courbe vers le haut 28">
            <a:extLst>
              <a:ext uri="{FF2B5EF4-FFF2-40B4-BE49-F238E27FC236}">
                <a16:creationId xmlns:a16="http://schemas.microsoft.com/office/drawing/2014/main" id="{6411E22A-C6C5-1E45-A1C2-6686D1DAE21A}"/>
              </a:ext>
            </a:extLst>
          </p:cNvPr>
          <p:cNvSpPr/>
          <p:nvPr/>
        </p:nvSpPr>
        <p:spPr>
          <a:xfrm rot="10800000">
            <a:off x="5768713" y="4862458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èche : courbe vers le haut 29">
            <a:extLst>
              <a:ext uri="{FF2B5EF4-FFF2-40B4-BE49-F238E27FC236}">
                <a16:creationId xmlns:a16="http://schemas.microsoft.com/office/drawing/2014/main" id="{D44CD091-0750-859C-6339-C034E2450B24}"/>
              </a:ext>
            </a:extLst>
          </p:cNvPr>
          <p:cNvSpPr/>
          <p:nvPr/>
        </p:nvSpPr>
        <p:spPr>
          <a:xfrm rot="10800000">
            <a:off x="4449786" y="4930310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èche : courbe vers le haut 30">
            <a:extLst>
              <a:ext uri="{FF2B5EF4-FFF2-40B4-BE49-F238E27FC236}">
                <a16:creationId xmlns:a16="http://schemas.microsoft.com/office/drawing/2014/main" id="{61A2970B-E270-E212-EED0-2CA7C78C0585}"/>
              </a:ext>
            </a:extLst>
          </p:cNvPr>
          <p:cNvSpPr/>
          <p:nvPr/>
        </p:nvSpPr>
        <p:spPr>
          <a:xfrm rot="10800000">
            <a:off x="3057038" y="4930311"/>
            <a:ext cx="383735" cy="135704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358;p13">
            <a:extLst>
              <a:ext uri="{FF2B5EF4-FFF2-40B4-BE49-F238E27FC236}">
                <a16:creationId xmlns:a16="http://schemas.microsoft.com/office/drawing/2014/main" id="{EA015449-0252-41A3-DCE1-4FB2B5B35298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  <a:defRPr/>
            </a:pP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ysClr val="window" lastClr="FFFFFF">
                    <a:lumMod val="65000"/>
                  </a:sys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الآن، سأختار من سيقرأ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، </a:t>
            </a: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يتناوب 3 متعلمين على القراءة (الفئة د)، </a:t>
            </a:r>
            <a:endParaRPr lang="a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653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884C18-7632-528A-64BB-AC5B3FDC5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9D38E2-EB8C-A2C6-CB61-9C257F88B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192F670-252D-C3A9-95B0-0C98CB67A9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0B1C15-5B53-5DF5-3CE9-2DE4D78DEB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9AD7C2-D8B3-3EC6-8E7A-F9F83A4936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9C91F5-2640-C498-DD7E-272EE63B678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53635E-3E24-1B1A-C4B9-8DBCD50082F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3652F4-41D6-BE2B-5454-51D8C32E844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إنتاج كتابي 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53FBF1-BF0E-5DC3-5D6F-1FB779D809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B99EFF-3241-4A23-B410-63ADEE7DB2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Google Shape;1068;p16">
            <a:extLst>
              <a:ext uri="{FF2B5EF4-FFF2-40B4-BE49-F238E27FC236}">
                <a16:creationId xmlns:a16="http://schemas.microsoft.com/office/drawing/2014/main" id="{AA76EFF3-E8DC-4071-5B59-6C53A7C67B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لقراءتي.</a:t>
            </a:r>
            <a:endParaRPr sz="2400" i="1" u="none" strike="noStrike" cap="none" dirty="0">
              <a:solidFill>
                <a:srgbClr val="A5A5A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146E48-73F4-4729-CD10-BF21B8E41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51" y="1382973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A78055D0-052D-C33F-423A-96365BF7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92D4773-8C80-2FAA-3285-182F5F3C08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BED218F-5DA9-7E64-3BBF-6DFA1CCD19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F7E8BF3-A3D9-9749-4924-3B68E61D09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5E869DB-A482-8430-473D-1A377B3B80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2EE2ED-A6F8-66C4-BBE5-D4B38E5A60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CF7029-E126-FA49-FD99-2108A8F591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CBED95-73BB-8528-55CC-41A943B2E5A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إنتاج كتابي 3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869653-3753-14B5-04FB-29EC1DD88F9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25AAC5B-0845-1909-F462-7CC5424589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1408;p15">
            <a:extLst>
              <a:ext uri="{FF2B5EF4-FFF2-40B4-BE49-F238E27FC236}">
                <a16:creationId xmlns:a16="http://schemas.microsoft.com/office/drawing/2014/main" id="{014814FE-3D4A-6273-2207-41E17488E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</a:pPr>
            <a:r>
              <a:rPr lang="ar-MA" sz="2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</a:t>
            </a:r>
            <a:r>
              <a:rPr lang="ar-MA" sz="2400" b="1" i="0" u="none" strike="noStrike" cap="none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آن، من سمع اسمَه يتقدم لقراءة </a:t>
            </a:r>
            <a:r>
              <a:rPr lang="ar-MA" sz="2400" b="1" i="0" u="none" strike="noStrike" cap="none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النص مثلي.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(3 متعلمين الفئة ج وب)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08EE6E-7A05-7348-29EB-785575856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51" y="1382973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25B6-8691-A633-A997-50BC84AD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F0948ACC-1FFA-18BE-FB7E-DC96DEC6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إنتاج كتابي –ح3 </a:t>
            </a:r>
            <a:r>
              <a:rPr lang="fr-FR" sz="4000" dirty="0"/>
              <a:t>-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2067D7B-5298-07BC-85CF-7E0DEC499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28DC24E-7294-05E2-2CAE-D9C717F67C70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إنتاج كتابي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81F7E4F-F7F7-E82C-C45A-C0D83B8B0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765ADB7C-76AC-0409-DF04-4E9B9193F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67AA7A70-A627-1489-1390-EEC5DEC24956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مهارة توسيع فكرة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None/>
              <a:tabLst/>
              <a:defRPr/>
            </a:pP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ADB48CB-210B-BBC4-A6B0-45B96B55DCEC}"/>
              </a:ext>
            </a:extLst>
          </p:cNvPr>
          <p:cNvSpPr/>
          <p:nvPr/>
        </p:nvSpPr>
        <p:spPr>
          <a:xfrm>
            <a:off x="5450872" y="1037823"/>
            <a:ext cx="473568" cy="473568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09569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7167E-20FC-ECA8-6A73-FE375C1D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4F8F0CB5-1745-7A61-3CF5-9426A001C5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638B53-A498-DEC0-83E7-416BAA58BD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A24B513-C357-CAB4-5995-D1FF8C66B9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B1A6659-F6C2-2198-BB3D-DFF843C59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8900334-888B-E752-7165-463F7E37E9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9A6B0A-B53B-EDFC-B9B3-513F5529BD0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F736A5-A00E-5779-8131-F238D09593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55FFFB-80C2-A96E-6C71-7058F4CC9B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EC0F5E-A23F-55A5-A76B-738EF5D76B4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9C040F-58B5-D168-A513-F8ACA2C26167}"/>
              </a:ext>
            </a:extLst>
          </p:cNvPr>
          <p:cNvSpPr txBox="1"/>
          <p:nvPr/>
        </p:nvSpPr>
        <p:spPr>
          <a:xfrm>
            <a:off x="-309475" y="81964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توسيع فكرة؟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C965AC-8985-4B16-9745-45E3C0979E22}"/>
              </a:ext>
            </a:extLst>
          </p:cNvPr>
          <p:cNvSpPr txBox="1"/>
          <p:nvPr/>
        </p:nvSpPr>
        <p:spPr>
          <a:xfrm>
            <a:off x="1438078" y="3218334"/>
            <a:ext cx="6458261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تَوْسيعِ فِكْرَةٍ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FC3120-CC5E-A453-F9B8-AA7A8CD13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26396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8B466-66F5-2254-4B13-A491649F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07524E4-F208-C2F2-7897-F8DA610D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CABCC71-876B-5887-05FD-08F87CFD80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E45480C-1D51-B920-8972-E830979FE6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7B583E2-4994-2364-8034-DD7853DBB1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0742EF5-C638-CC43-202C-D50E93DA74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C4F558-72E9-CFE2-F397-F732F19056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D4DCFC-4123-E93D-0CA7-86A6B2F325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D7C7FC-4268-340E-844C-79C863129C1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EF51DF-4054-739C-7EB7-03F4654C4E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3CBD39-B5D6-FD0E-1D51-7454510825DE}"/>
              </a:ext>
            </a:extLst>
          </p:cNvPr>
          <p:cNvSpPr txBox="1"/>
          <p:nvPr/>
        </p:nvSpPr>
        <p:spPr>
          <a:xfrm>
            <a:off x="2348345" y="848955"/>
            <a:ext cx="5120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خطوات توسيع فكرة.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66D3AF0-6996-5C2A-7775-7F8A1925858B}"/>
              </a:ext>
            </a:extLst>
          </p:cNvPr>
          <p:cNvGrpSpPr/>
          <p:nvPr/>
        </p:nvGrpSpPr>
        <p:grpSpPr>
          <a:xfrm>
            <a:off x="375664" y="2013182"/>
            <a:ext cx="8392671" cy="1253585"/>
            <a:chOff x="340392" y="2108480"/>
            <a:chExt cx="8392671" cy="1253585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A0DF0BDA-64AA-05A4-2E46-E89A773E5CDA}"/>
                </a:ext>
              </a:extLst>
            </p:cNvPr>
            <p:cNvSpPr/>
            <p:nvPr/>
          </p:nvSpPr>
          <p:spPr>
            <a:xfrm rot="120000" flipH="1" flipV="1">
              <a:off x="340392" y="2108480"/>
              <a:ext cx="8392671" cy="1253585"/>
            </a:xfrm>
            <a:custGeom>
              <a:avLst/>
              <a:gdLst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6902"/>
                <a:gd name="connsiteX1" fmla="*/ 2706255 w 2969491"/>
                <a:gd name="connsiteY1" fmla="*/ 0 h 656902"/>
                <a:gd name="connsiteX2" fmla="*/ 2890982 w 2969491"/>
                <a:gd name="connsiteY2" fmla="*/ 78509 h 656902"/>
                <a:gd name="connsiteX3" fmla="*/ 2969491 w 2969491"/>
                <a:gd name="connsiteY3" fmla="*/ 258618 h 656902"/>
                <a:gd name="connsiteX4" fmla="*/ 2872509 w 2969491"/>
                <a:gd name="connsiteY4" fmla="*/ 378691 h 656902"/>
                <a:gd name="connsiteX5" fmla="*/ 170873 w 2969491"/>
                <a:gd name="connsiteY5" fmla="*/ 651164 h 656902"/>
                <a:gd name="connsiteX6" fmla="*/ 9236 w 2969491"/>
                <a:gd name="connsiteY6" fmla="*/ 531091 h 656902"/>
                <a:gd name="connsiteX7" fmla="*/ 0 w 2969491"/>
                <a:gd name="connsiteY7" fmla="*/ 207818 h 656902"/>
                <a:gd name="connsiteX8" fmla="*/ 138545 w 2969491"/>
                <a:gd name="connsiteY8" fmla="*/ 124691 h 656902"/>
                <a:gd name="connsiteX0" fmla="*/ 138545 w 2969491"/>
                <a:gd name="connsiteY0" fmla="*/ 124890 h 657101"/>
                <a:gd name="connsiteX1" fmla="*/ 2706255 w 2969491"/>
                <a:gd name="connsiteY1" fmla="*/ 199 h 657101"/>
                <a:gd name="connsiteX2" fmla="*/ 2890982 w 2969491"/>
                <a:gd name="connsiteY2" fmla="*/ 78708 h 657101"/>
                <a:gd name="connsiteX3" fmla="*/ 2969491 w 2969491"/>
                <a:gd name="connsiteY3" fmla="*/ 258817 h 657101"/>
                <a:gd name="connsiteX4" fmla="*/ 2872509 w 2969491"/>
                <a:gd name="connsiteY4" fmla="*/ 378890 h 657101"/>
                <a:gd name="connsiteX5" fmla="*/ 170873 w 2969491"/>
                <a:gd name="connsiteY5" fmla="*/ 651363 h 657101"/>
                <a:gd name="connsiteX6" fmla="*/ 9236 w 2969491"/>
                <a:gd name="connsiteY6" fmla="*/ 531290 h 657101"/>
                <a:gd name="connsiteX7" fmla="*/ 0 w 2969491"/>
                <a:gd name="connsiteY7" fmla="*/ 208017 h 657101"/>
                <a:gd name="connsiteX8" fmla="*/ 138545 w 2969491"/>
                <a:gd name="connsiteY8" fmla="*/ 124890 h 657101"/>
                <a:gd name="connsiteX0" fmla="*/ 138545 w 2969491"/>
                <a:gd name="connsiteY0" fmla="*/ 125008 h 657219"/>
                <a:gd name="connsiteX1" fmla="*/ 2706255 w 2969491"/>
                <a:gd name="connsiteY1" fmla="*/ 317 h 657219"/>
                <a:gd name="connsiteX2" fmla="*/ 2890982 w 2969491"/>
                <a:gd name="connsiteY2" fmla="*/ 78826 h 657219"/>
                <a:gd name="connsiteX3" fmla="*/ 2969491 w 2969491"/>
                <a:gd name="connsiteY3" fmla="*/ 258935 h 657219"/>
                <a:gd name="connsiteX4" fmla="*/ 2872509 w 2969491"/>
                <a:gd name="connsiteY4" fmla="*/ 379008 h 657219"/>
                <a:gd name="connsiteX5" fmla="*/ 170873 w 2969491"/>
                <a:gd name="connsiteY5" fmla="*/ 651481 h 657219"/>
                <a:gd name="connsiteX6" fmla="*/ 9236 w 2969491"/>
                <a:gd name="connsiteY6" fmla="*/ 531408 h 657219"/>
                <a:gd name="connsiteX7" fmla="*/ 0 w 2969491"/>
                <a:gd name="connsiteY7" fmla="*/ 208135 h 657219"/>
                <a:gd name="connsiteX8" fmla="*/ 138545 w 2969491"/>
                <a:gd name="connsiteY8" fmla="*/ 125008 h 657219"/>
                <a:gd name="connsiteX0" fmla="*/ 138545 w 2972005"/>
                <a:gd name="connsiteY0" fmla="*/ 125008 h 657219"/>
                <a:gd name="connsiteX1" fmla="*/ 2706255 w 2972005"/>
                <a:gd name="connsiteY1" fmla="*/ 317 h 657219"/>
                <a:gd name="connsiteX2" fmla="*/ 2890982 w 2972005"/>
                <a:gd name="connsiteY2" fmla="*/ 78826 h 657219"/>
                <a:gd name="connsiteX3" fmla="*/ 2969491 w 2972005"/>
                <a:gd name="connsiteY3" fmla="*/ 258935 h 657219"/>
                <a:gd name="connsiteX4" fmla="*/ 2872509 w 2972005"/>
                <a:gd name="connsiteY4" fmla="*/ 379008 h 657219"/>
                <a:gd name="connsiteX5" fmla="*/ 170873 w 2972005"/>
                <a:gd name="connsiteY5" fmla="*/ 651481 h 657219"/>
                <a:gd name="connsiteX6" fmla="*/ 9236 w 2972005"/>
                <a:gd name="connsiteY6" fmla="*/ 531408 h 657219"/>
                <a:gd name="connsiteX7" fmla="*/ 0 w 2972005"/>
                <a:gd name="connsiteY7" fmla="*/ 208135 h 657219"/>
                <a:gd name="connsiteX8" fmla="*/ 138545 w 2972005"/>
                <a:gd name="connsiteY8" fmla="*/ 125008 h 657219"/>
                <a:gd name="connsiteX0" fmla="*/ 138545 w 2973912"/>
                <a:gd name="connsiteY0" fmla="*/ 125008 h 657219"/>
                <a:gd name="connsiteX1" fmla="*/ 2706255 w 2973912"/>
                <a:gd name="connsiteY1" fmla="*/ 317 h 657219"/>
                <a:gd name="connsiteX2" fmla="*/ 2890982 w 2973912"/>
                <a:gd name="connsiteY2" fmla="*/ 78826 h 657219"/>
                <a:gd name="connsiteX3" fmla="*/ 2969491 w 2973912"/>
                <a:gd name="connsiteY3" fmla="*/ 258935 h 657219"/>
                <a:gd name="connsiteX4" fmla="*/ 2872509 w 2973912"/>
                <a:gd name="connsiteY4" fmla="*/ 379008 h 657219"/>
                <a:gd name="connsiteX5" fmla="*/ 170873 w 2973912"/>
                <a:gd name="connsiteY5" fmla="*/ 651481 h 657219"/>
                <a:gd name="connsiteX6" fmla="*/ 9236 w 2973912"/>
                <a:gd name="connsiteY6" fmla="*/ 531408 h 657219"/>
                <a:gd name="connsiteX7" fmla="*/ 0 w 2973912"/>
                <a:gd name="connsiteY7" fmla="*/ 208135 h 657219"/>
                <a:gd name="connsiteX8" fmla="*/ 138545 w 2973912"/>
                <a:gd name="connsiteY8" fmla="*/ 125008 h 65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3912" h="657219">
                  <a:moveTo>
                    <a:pt x="138545" y="125008"/>
                  </a:moveTo>
                  <a:lnTo>
                    <a:pt x="2706255" y="317"/>
                  </a:lnTo>
                  <a:cubicBezTo>
                    <a:pt x="2828121" y="-3658"/>
                    <a:pt x="2867087" y="30047"/>
                    <a:pt x="2890982" y="78826"/>
                  </a:cubicBezTo>
                  <a:lnTo>
                    <a:pt x="2969491" y="258935"/>
                  </a:lnTo>
                  <a:cubicBezTo>
                    <a:pt x="2987406" y="336640"/>
                    <a:pt x="2950053" y="379178"/>
                    <a:pt x="2872509" y="379008"/>
                  </a:cubicBezTo>
                  <a:lnTo>
                    <a:pt x="170873" y="651481"/>
                  </a:lnTo>
                  <a:cubicBezTo>
                    <a:pt x="101922" y="666723"/>
                    <a:pt x="5337" y="659356"/>
                    <a:pt x="9236" y="531408"/>
                  </a:cubicBezTo>
                  <a:lnTo>
                    <a:pt x="0" y="208135"/>
                  </a:lnTo>
                  <a:cubicBezTo>
                    <a:pt x="26085" y="152793"/>
                    <a:pt x="37097" y="137645"/>
                    <a:pt x="138545" y="125008"/>
                  </a:cubicBezTo>
                  <a:close/>
                </a:path>
              </a:pathLst>
            </a:custGeom>
            <a:solidFill>
              <a:srgbClr val="9BD8FF">
                <a:alpha val="20000"/>
              </a:srgbClr>
            </a:solidFill>
            <a:ln w="136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BEDC9C2-AF06-AFA9-F097-4B1FB332C3FD}"/>
                </a:ext>
              </a:extLst>
            </p:cNvPr>
            <p:cNvSpPr/>
            <p:nvPr/>
          </p:nvSpPr>
          <p:spPr>
            <a:xfrm>
              <a:off x="1836981" y="2395978"/>
              <a:ext cx="6156440" cy="678587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أَطْرَحُ أَسْئِلَةً 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مِثْلَ : مَنْ؟   مَتى؟  أَيْنَ؟   ماذا؟  بِماذا؟  ...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A813D27-5750-9A9B-437B-58020788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9539" y="2504341"/>
              <a:ext cx="466725" cy="466725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A13F3D2-245A-8EDD-1625-80FAEA62BD3E}"/>
              </a:ext>
            </a:extLst>
          </p:cNvPr>
          <p:cNvGrpSpPr/>
          <p:nvPr/>
        </p:nvGrpSpPr>
        <p:grpSpPr>
          <a:xfrm>
            <a:off x="356344" y="3240392"/>
            <a:ext cx="8392671" cy="1253585"/>
            <a:chOff x="356343" y="3429002"/>
            <a:chExt cx="8392671" cy="125358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CA234F4-5795-4A7F-BC98-F3DC4E67BC1F}"/>
                </a:ext>
              </a:extLst>
            </p:cNvPr>
            <p:cNvGrpSpPr/>
            <p:nvPr/>
          </p:nvGrpSpPr>
          <p:grpSpPr>
            <a:xfrm>
              <a:off x="356343" y="3429002"/>
              <a:ext cx="8392671" cy="1253585"/>
              <a:chOff x="340391" y="2108482"/>
              <a:chExt cx="8392671" cy="1253585"/>
            </a:xfrm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F242B648-67B5-6A88-C00A-165530F7DDA2}"/>
                  </a:ext>
                </a:extLst>
              </p:cNvPr>
              <p:cNvSpPr/>
              <p:nvPr/>
            </p:nvSpPr>
            <p:spPr>
              <a:xfrm rot="120000" flipH="1" flipV="1">
                <a:off x="340391" y="2108482"/>
                <a:ext cx="8392671" cy="1253585"/>
              </a:xfrm>
              <a:custGeom>
                <a:avLst/>
                <a:gdLst>
                  <a:gd name="connsiteX0" fmla="*/ 138545 w 2969491"/>
                  <a:gd name="connsiteY0" fmla="*/ 124691 h 651164"/>
                  <a:gd name="connsiteX1" fmla="*/ 2706255 w 2969491"/>
                  <a:gd name="connsiteY1" fmla="*/ 0 h 651164"/>
                  <a:gd name="connsiteX2" fmla="*/ 2890982 w 2969491"/>
                  <a:gd name="connsiteY2" fmla="*/ 78509 h 651164"/>
                  <a:gd name="connsiteX3" fmla="*/ 2969491 w 2969491"/>
                  <a:gd name="connsiteY3" fmla="*/ 258618 h 651164"/>
                  <a:gd name="connsiteX4" fmla="*/ 2872509 w 2969491"/>
                  <a:gd name="connsiteY4" fmla="*/ 378691 h 651164"/>
                  <a:gd name="connsiteX5" fmla="*/ 170873 w 2969491"/>
                  <a:gd name="connsiteY5" fmla="*/ 651164 h 651164"/>
                  <a:gd name="connsiteX6" fmla="*/ 9236 w 2969491"/>
                  <a:gd name="connsiteY6" fmla="*/ 531091 h 651164"/>
                  <a:gd name="connsiteX7" fmla="*/ 0 w 2969491"/>
                  <a:gd name="connsiteY7" fmla="*/ 207818 h 651164"/>
                  <a:gd name="connsiteX8" fmla="*/ 138545 w 2969491"/>
                  <a:gd name="connsiteY8" fmla="*/ 124691 h 651164"/>
                  <a:gd name="connsiteX0" fmla="*/ 138545 w 2969491"/>
                  <a:gd name="connsiteY0" fmla="*/ 124691 h 651164"/>
                  <a:gd name="connsiteX1" fmla="*/ 2706255 w 2969491"/>
                  <a:gd name="connsiteY1" fmla="*/ 0 h 651164"/>
                  <a:gd name="connsiteX2" fmla="*/ 2890982 w 2969491"/>
                  <a:gd name="connsiteY2" fmla="*/ 78509 h 651164"/>
                  <a:gd name="connsiteX3" fmla="*/ 2969491 w 2969491"/>
                  <a:gd name="connsiteY3" fmla="*/ 258618 h 651164"/>
                  <a:gd name="connsiteX4" fmla="*/ 2872509 w 2969491"/>
                  <a:gd name="connsiteY4" fmla="*/ 378691 h 651164"/>
                  <a:gd name="connsiteX5" fmla="*/ 170873 w 2969491"/>
                  <a:gd name="connsiteY5" fmla="*/ 651164 h 651164"/>
                  <a:gd name="connsiteX6" fmla="*/ 9236 w 2969491"/>
                  <a:gd name="connsiteY6" fmla="*/ 531091 h 651164"/>
                  <a:gd name="connsiteX7" fmla="*/ 0 w 2969491"/>
                  <a:gd name="connsiteY7" fmla="*/ 207818 h 651164"/>
                  <a:gd name="connsiteX8" fmla="*/ 138545 w 2969491"/>
                  <a:gd name="connsiteY8" fmla="*/ 124691 h 651164"/>
                  <a:gd name="connsiteX0" fmla="*/ 138545 w 2969491"/>
                  <a:gd name="connsiteY0" fmla="*/ 124691 h 651164"/>
                  <a:gd name="connsiteX1" fmla="*/ 2706255 w 2969491"/>
                  <a:gd name="connsiteY1" fmla="*/ 0 h 651164"/>
                  <a:gd name="connsiteX2" fmla="*/ 2890982 w 2969491"/>
                  <a:gd name="connsiteY2" fmla="*/ 78509 h 651164"/>
                  <a:gd name="connsiteX3" fmla="*/ 2969491 w 2969491"/>
                  <a:gd name="connsiteY3" fmla="*/ 258618 h 651164"/>
                  <a:gd name="connsiteX4" fmla="*/ 2872509 w 2969491"/>
                  <a:gd name="connsiteY4" fmla="*/ 378691 h 651164"/>
                  <a:gd name="connsiteX5" fmla="*/ 170873 w 2969491"/>
                  <a:gd name="connsiteY5" fmla="*/ 651164 h 651164"/>
                  <a:gd name="connsiteX6" fmla="*/ 9236 w 2969491"/>
                  <a:gd name="connsiteY6" fmla="*/ 531091 h 651164"/>
                  <a:gd name="connsiteX7" fmla="*/ 0 w 2969491"/>
                  <a:gd name="connsiteY7" fmla="*/ 207818 h 651164"/>
                  <a:gd name="connsiteX8" fmla="*/ 138545 w 2969491"/>
                  <a:gd name="connsiteY8" fmla="*/ 124691 h 651164"/>
                  <a:gd name="connsiteX0" fmla="*/ 138545 w 2969491"/>
                  <a:gd name="connsiteY0" fmla="*/ 124691 h 651164"/>
                  <a:gd name="connsiteX1" fmla="*/ 2706255 w 2969491"/>
                  <a:gd name="connsiteY1" fmla="*/ 0 h 651164"/>
                  <a:gd name="connsiteX2" fmla="*/ 2890982 w 2969491"/>
                  <a:gd name="connsiteY2" fmla="*/ 78509 h 651164"/>
                  <a:gd name="connsiteX3" fmla="*/ 2969491 w 2969491"/>
                  <a:gd name="connsiteY3" fmla="*/ 258618 h 651164"/>
                  <a:gd name="connsiteX4" fmla="*/ 2872509 w 2969491"/>
                  <a:gd name="connsiteY4" fmla="*/ 378691 h 651164"/>
                  <a:gd name="connsiteX5" fmla="*/ 170873 w 2969491"/>
                  <a:gd name="connsiteY5" fmla="*/ 651164 h 651164"/>
                  <a:gd name="connsiteX6" fmla="*/ 9236 w 2969491"/>
                  <a:gd name="connsiteY6" fmla="*/ 531091 h 651164"/>
                  <a:gd name="connsiteX7" fmla="*/ 0 w 2969491"/>
                  <a:gd name="connsiteY7" fmla="*/ 207818 h 651164"/>
                  <a:gd name="connsiteX8" fmla="*/ 138545 w 2969491"/>
                  <a:gd name="connsiteY8" fmla="*/ 124691 h 651164"/>
                  <a:gd name="connsiteX0" fmla="*/ 138545 w 2969491"/>
                  <a:gd name="connsiteY0" fmla="*/ 124691 h 656902"/>
                  <a:gd name="connsiteX1" fmla="*/ 2706255 w 2969491"/>
                  <a:gd name="connsiteY1" fmla="*/ 0 h 656902"/>
                  <a:gd name="connsiteX2" fmla="*/ 2890982 w 2969491"/>
                  <a:gd name="connsiteY2" fmla="*/ 78509 h 656902"/>
                  <a:gd name="connsiteX3" fmla="*/ 2969491 w 2969491"/>
                  <a:gd name="connsiteY3" fmla="*/ 258618 h 656902"/>
                  <a:gd name="connsiteX4" fmla="*/ 2872509 w 2969491"/>
                  <a:gd name="connsiteY4" fmla="*/ 378691 h 656902"/>
                  <a:gd name="connsiteX5" fmla="*/ 170873 w 2969491"/>
                  <a:gd name="connsiteY5" fmla="*/ 651164 h 656902"/>
                  <a:gd name="connsiteX6" fmla="*/ 9236 w 2969491"/>
                  <a:gd name="connsiteY6" fmla="*/ 531091 h 656902"/>
                  <a:gd name="connsiteX7" fmla="*/ 0 w 2969491"/>
                  <a:gd name="connsiteY7" fmla="*/ 207818 h 656902"/>
                  <a:gd name="connsiteX8" fmla="*/ 138545 w 2969491"/>
                  <a:gd name="connsiteY8" fmla="*/ 124691 h 656902"/>
                  <a:gd name="connsiteX0" fmla="*/ 138545 w 2969491"/>
                  <a:gd name="connsiteY0" fmla="*/ 124890 h 657101"/>
                  <a:gd name="connsiteX1" fmla="*/ 2706255 w 2969491"/>
                  <a:gd name="connsiteY1" fmla="*/ 199 h 657101"/>
                  <a:gd name="connsiteX2" fmla="*/ 2890982 w 2969491"/>
                  <a:gd name="connsiteY2" fmla="*/ 78708 h 657101"/>
                  <a:gd name="connsiteX3" fmla="*/ 2969491 w 2969491"/>
                  <a:gd name="connsiteY3" fmla="*/ 258817 h 657101"/>
                  <a:gd name="connsiteX4" fmla="*/ 2872509 w 2969491"/>
                  <a:gd name="connsiteY4" fmla="*/ 378890 h 657101"/>
                  <a:gd name="connsiteX5" fmla="*/ 170873 w 2969491"/>
                  <a:gd name="connsiteY5" fmla="*/ 651363 h 657101"/>
                  <a:gd name="connsiteX6" fmla="*/ 9236 w 2969491"/>
                  <a:gd name="connsiteY6" fmla="*/ 531290 h 657101"/>
                  <a:gd name="connsiteX7" fmla="*/ 0 w 2969491"/>
                  <a:gd name="connsiteY7" fmla="*/ 208017 h 657101"/>
                  <a:gd name="connsiteX8" fmla="*/ 138545 w 2969491"/>
                  <a:gd name="connsiteY8" fmla="*/ 124890 h 657101"/>
                  <a:gd name="connsiteX0" fmla="*/ 138545 w 2969491"/>
                  <a:gd name="connsiteY0" fmla="*/ 125008 h 657219"/>
                  <a:gd name="connsiteX1" fmla="*/ 2706255 w 2969491"/>
                  <a:gd name="connsiteY1" fmla="*/ 317 h 657219"/>
                  <a:gd name="connsiteX2" fmla="*/ 2890982 w 2969491"/>
                  <a:gd name="connsiteY2" fmla="*/ 78826 h 657219"/>
                  <a:gd name="connsiteX3" fmla="*/ 2969491 w 2969491"/>
                  <a:gd name="connsiteY3" fmla="*/ 258935 h 657219"/>
                  <a:gd name="connsiteX4" fmla="*/ 2872509 w 2969491"/>
                  <a:gd name="connsiteY4" fmla="*/ 379008 h 657219"/>
                  <a:gd name="connsiteX5" fmla="*/ 170873 w 2969491"/>
                  <a:gd name="connsiteY5" fmla="*/ 651481 h 657219"/>
                  <a:gd name="connsiteX6" fmla="*/ 9236 w 2969491"/>
                  <a:gd name="connsiteY6" fmla="*/ 531408 h 657219"/>
                  <a:gd name="connsiteX7" fmla="*/ 0 w 2969491"/>
                  <a:gd name="connsiteY7" fmla="*/ 208135 h 657219"/>
                  <a:gd name="connsiteX8" fmla="*/ 138545 w 2969491"/>
                  <a:gd name="connsiteY8" fmla="*/ 125008 h 657219"/>
                  <a:gd name="connsiteX0" fmla="*/ 138545 w 2972005"/>
                  <a:gd name="connsiteY0" fmla="*/ 125008 h 657219"/>
                  <a:gd name="connsiteX1" fmla="*/ 2706255 w 2972005"/>
                  <a:gd name="connsiteY1" fmla="*/ 317 h 657219"/>
                  <a:gd name="connsiteX2" fmla="*/ 2890982 w 2972005"/>
                  <a:gd name="connsiteY2" fmla="*/ 78826 h 657219"/>
                  <a:gd name="connsiteX3" fmla="*/ 2969491 w 2972005"/>
                  <a:gd name="connsiteY3" fmla="*/ 258935 h 657219"/>
                  <a:gd name="connsiteX4" fmla="*/ 2872509 w 2972005"/>
                  <a:gd name="connsiteY4" fmla="*/ 379008 h 657219"/>
                  <a:gd name="connsiteX5" fmla="*/ 170873 w 2972005"/>
                  <a:gd name="connsiteY5" fmla="*/ 651481 h 657219"/>
                  <a:gd name="connsiteX6" fmla="*/ 9236 w 2972005"/>
                  <a:gd name="connsiteY6" fmla="*/ 531408 h 657219"/>
                  <a:gd name="connsiteX7" fmla="*/ 0 w 2972005"/>
                  <a:gd name="connsiteY7" fmla="*/ 208135 h 657219"/>
                  <a:gd name="connsiteX8" fmla="*/ 138545 w 2972005"/>
                  <a:gd name="connsiteY8" fmla="*/ 125008 h 657219"/>
                  <a:gd name="connsiteX0" fmla="*/ 138545 w 2973912"/>
                  <a:gd name="connsiteY0" fmla="*/ 125008 h 657219"/>
                  <a:gd name="connsiteX1" fmla="*/ 2706255 w 2973912"/>
                  <a:gd name="connsiteY1" fmla="*/ 317 h 657219"/>
                  <a:gd name="connsiteX2" fmla="*/ 2890982 w 2973912"/>
                  <a:gd name="connsiteY2" fmla="*/ 78826 h 657219"/>
                  <a:gd name="connsiteX3" fmla="*/ 2969491 w 2973912"/>
                  <a:gd name="connsiteY3" fmla="*/ 258935 h 657219"/>
                  <a:gd name="connsiteX4" fmla="*/ 2872509 w 2973912"/>
                  <a:gd name="connsiteY4" fmla="*/ 379008 h 657219"/>
                  <a:gd name="connsiteX5" fmla="*/ 170873 w 2973912"/>
                  <a:gd name="connsiteY5" fmla="*/ 651481 h 657219"/>
                  <a:gd name="connsiteX6" fmla="*/ 9236 w 2973912"/>
                  <a:gd name="connsiteY6" fmla="*/ 531408 h 657219"/>
                  <a:gd name="connsiteX7" fmla="*/ 0 w 2973912"/>
                  <a:gd name="connsiteY7" fmla="*/ 208135 h 657219"/>
                  <a:gd name="connsiteX8" fmla="*/ 138545 w 2973912"/>
                  <a:gd name="connsiteY8" fmla="*/ 125008 h 657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3912" h="657219">
                    <a:moveTo>
                      <a:pt x="138545" y="125008"/>
                    </a:moveTo>
                    <a:lnTo>
                      <a:pt x="2706255" y="317"/>
                    </a:lnTo>
                    <a:cubicBezTo>
                      <a:pt x="2828121" y="-3658"/>
                      <a:pt x="2867087" y="30047"/>
                      <a:pt x="2890982" y="78826"/>
                    </a:cubicBezTo>
                    <a:lnTo>
                      <a:pt x="2969491" y="258935"/>
                    </a:lnTo>
                    <a:cubicBezTo>
                      <a:pt x="2987406" y="336640"/>
                      <a:pt x="2950053" y="379178"/>
                      <a:pt x="2872509" y="379008"/>
                    </a:cubicBezTo>
                    <a:lnTo>
                      <a:pt x="170873" y="651481"/>
                    </a:lnTo>
                    <a:cubicBezTo>
                      <a:pt x="101922" y="666723"/>
                      <a:pt x="5337" y="659356"/>
                      <a:pt x="9236" y="531408"/>
                    </a:cubicBezTo>
                    <a:lnTo>
                      <a:pt x="0" y="208135"/>
                    </a:lnTo>
                    <a:cubicBezTo>
                      <a:pt x="26085" y="152793"/>
                      <a:pt x="37097" y="137645"/>
                      <a:pt x="138545" y="125008"/>
                    </a:cubicBezTo>
                    <a:close/>
                  </a:path>
                </a:pathLst>
              </a:custGeom>
              <a:solidFill>
                <a:srgbClr val="9BD8FF">
                  <a:alpha val="20000"/>
                </a:srgbClr>
              </a:solidFill>
              <a:ln w="1365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7874B70C-EEC2-B2D7-0DB1-E26BC29E27A8}"/>
                  </a:ext>
                </a:extLst>
              </p:cNvPr>
              <p:cNvSpPr/>
              <p:nvPr/>
            </p:nvSpPr>
            <p:spPr>
              <a:xfrm>
                <a:off x="587556" y="2461171"/>
                <a:ext cx="7560155" cy="678587"/>
              </a:xfrm>
              <a:prstGeom prst="roundRect">
                <a:avLst>
                  <a:gd name="adj" fmla="val 0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924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أُضيفُ عِباراتٍ لِلْجُمْلَةِ </a:t>
                </a:r>
                <a:r>
                  <a:rPr kumimoji="0" lang="ar-MA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924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ٱلْأَصْلِيَّةِ</a:t>
                </a:r>
                <a:r>
                  <a:rPr kumimoji="0" lang="ar-MA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924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ar-MA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924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بِٱلْإِجابَةِ</a:t>
                </a:r>
                <a:r>
                  <a:rPr kumimoji="0" lang="ar-MA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924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عَنِ </a:t>
                </a:r>
                <a:r>
                  <a:rPr kumimoji="0" lang="ar-MA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ٱلْأَسْئِلَةِ ٱلَّتي طَرَحْتُ.</a:t>
                </a: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53425C2-4CD3-5749-C79D-D6EF7D0B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0716" y="3824861"/>
              <a:ext cx="466725" cy="46672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3A0F651-DE8C-A6C1-CA49-6DE067667B01}"/>
              </a:ext>
            </a:extLst>
          </p:cNvPr>
          <p:cNvGrpSpPr/>
          <p:nvPr/>
        </p:nvGrpSpPr>
        <p:grpSpPr>
          <a:xfrm>
            <a:off x="394987" y="4480901"/>
            <a:ext cx="8392671" cy="1253585"/>
            <a:chOff x="394986" y="4669511"/>
            <a:chExt cx="8392671" cy="1253585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2D44F2DA-1317-6860-51F7-1DD64EC2B77D}"/>
                </a:ext>
              </a:extLst>
            </p:cNvPr>
            <p:cNvSpPr/>
            <p:nvPr/>
          </p:nvSpPr>
          <p:spPr>
            <a:xfrm rot="120000" flipH="1" flipV="1">
              <a:off x="394986" y="4669511"/>
              <a:ext cx="8392671" cy="1253585"/>
            </a:xfrm>
            <a:custGeom>
              <a:avLst/>
              <a:gdLst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1164"/>
                <a:gd name="connsiteX1" fmla="*/ 2706255 w 2969491"/>
                <a:gd name="connsiteY1" fmla="*/ 0 h 651164"/>
                <a:gd name="connsiteX2" fmla="*/ 2890982 w 2969491"/>
                <a:gd name="connsiteY2" fmla="*/ 78509 h 651164"/>
                <a:gd name="connsiteX3" fmla="*/ 2969491 w 2969491"/>
                <a:gd name="connsiteY3" fmla="*/ 258618 h 651164"/>
                <a:gd name="connsiteX4" fmla="*/ 2872509 w 2969491"/>
                <a:gd name="connsiteY4" fmla="*/ 378691 h 651164"/>
                <a:gd name="connsiteX5" fmla="*/ 170873 w 2969491"/>
                <a:gd name="connsiteY5" fmla="*/ 651164 h 651164"/>
                <a:gd name="connsiteX6" fmla="*/ 9236 w 2969491"/>
                <a:gd name="connsiteY6" fmla="*/ 531091 h 651164"/>
                <a:gd name="connsiteX7" fmla="*/ 0 w 2969491"/>
                <a:gd name="connsiteY7" fmla="*/ 207818 h 651164"/>
                <a:gd name="connsiteX8" fmla="*/ 138545 w 2969491"/>
                <a:gd name="connsiteY8" fmla="*/ 124691 h 651164"/>
                <a:gd name="connsiteX0" fmla="*/ 138545 w 2969491"/>
                <a:gd name="connsiteY0" fmla="*/ 124691 h 656902"/>
                <a:gd name="connsiteX1" fmla="*/ 2706255 w 2969491"/>
                <a:gd name="connsiteY1" fmla="*/ 0 h 656902"/>
                <a:gd name="connsiteX2" fmla="*/ 2890982 w 2969491"/>
                <a:gd name="connsiteY2" fmla="*/ 78509 h 656902"/>
                <a:gd name="connsiteX3" fmla="*/ 2969491 w 2969491"/>
                <a:gd name="connsiteY3" fmla="*/ 258618 h 656902"/>
                <a:gd name="connsiteX4" fmla="*/ 2872509 w 2969491"/>
                <a:gd name="connsiteY4" fmla="*/ 378691 h 656902"/>
                <a:gd name="connsiteX5" fmla="*/ 170873 w 2969491"/>
                <a:gd name="connsiteY5" fmla="*/ 651164 h 656902"/>
                <a:gd name="connsiteX6" fmla="*/ 9236 w 2969491"/>
                <a:gd name="connsiteY6" fmla="*/ 531091 h 656902"/>
                <a:gd name="connsiteX7" fmla="*/ 0 w 2969491"/>
                <a:gd name="connsiteY7" fmla="*/ 207818 h 656902"/>
                <a:gd name="connsiteX8" fmla="*/ 138545 w 2969491"/>
                <a:gd name="connsiteY8" fmla="*/ 124691 h 656902"/>
                <a:gd name="connsiteX0" fmla="*/ 138545 w 2969491"/>
                <a:gd name="connsiteY0" fmla="*/ 124890 h 657101"/>
                <a:gd name="connsiteX1" fmla="*/ 2706255 w 2969491"/>
                <a:gd name="connsiteY1" fmla="*/ 199 h 657101"/>
                <a:gd name="connsiteX2" fmla="*/ 2890982 w 2969491"/>
                <a:gd name="connsiteY2" fmla="*/ 78708 h 657101"/>
                <a:gd name="connsiteX3" fmla="*/ 2969491 w 2969491"/>
                <a:gd name="connsiteY3" fmla="*/ 258817 h 657101"/>
                <a:gd name="connsiteX4" fmla="*/ 2872509 w 2969491"/>
                <a:gd name="connsiteY4" fmla="*/ 378890 h 657101"/>
                <a:gd name="connsiteX5" fmla="*/ 170873 w 2969491"/>
                <a:gd name="connsiteY5" fmla="*/ 651363 h 657101"/>
                <a:gd name="connsiteX6" fmla="*/ 9236 w 2969491"/>
                <a:gd name="connsiteY6" fmla="*/ 531290 h 657101"/>
                <a:gd name="connsiteX7" fmla="*/ 0 w 2969491"/>
                <a:gd name="connsiteY7" fmla="*/ 208017 h 657101"/>
                <a:gd name="connsiteX8" fmla="*/ 138545 w 2969491"/>
                <a:gd name="connsiteY8" fmla="*/ 124890 h 657101"/>
                <a:gd name="connsiteX0" fmla="*/ 138545 w 2969491"/>
                <a:gd name="connsiteY0" fmla="*/ 125008 h 657219"/>
                <a:gd name="connsiteX1" fmla="*/ 2706255 w 2969491"/>
                <a:gd name="connsiteY1" fmla="*/ 317 h 657219"/>
                <a:gd name="connsiteX2" fmla="*/ 2890982 w 2969491"/>
                <a:gd name="connsiteY2" fmla="*/ 78826 h 657219"/>
                <a:gd name="connsiteX3" fmla="*/ 2969491 w 2969491"/>
                <a:gd name="connsiteY3" fmla="*/ 258935 h 657219"/>
                <a:gd name="connsiteX4" fmla="*/ 2872509 w 2969491"/>
                <a:gd name="connsiteY4" fmla="*/ 379008 h 657219"/>
                <a:gd name="connsiteX5" fmla="*/ 170873 w 2969491"/>
                <a:gd name="connsiteY5" fmla="*/ 651481 h 657219"/>
                <a:gd name="connsiteX6" fmla="*/ 9236 w 2969491"/>
                <a:gd name="connsiteY6" fmla="*/ 531408 h 657219"/>
                <a:gd name="connsiteX7" fmla="*/ 0 w 2969491"/>
                <a:gd name="connsiteY7" fmla="*/ 208135 h 657219"/>
                <a:gd name="connsiteX8" fmla="*/ 138545 w 2969491"/>
                <a:gd name="connsiteY8" fmla="*/ 125008 h 657219"/>
                <a:gd name="connsiteX0" fmla="*/ 138545 w 2972005"/>
                <a:gd name="connsiteY0" fmla="*/ 125008 h 657219"/>
                <a:gd name="connsiteX1" fmla="*/ 2706255 w 2972005"/>
                <a:gd name="connsiteY1" fmla="*/ 317 h 657219"/>
                <a:gd name="connsiteX2" fmla="*/ 2890982 w 2972005"/>
                <a:gd name="connsiteY2" fmla="*/ 78826 h 657219"/>
                <a:gd name="connsiteX3" fmla="*/ 2969491 w 2972005"/>
                <a:gd name="connsiteY3" fmla="*/ 258935 h 657219"/>
                <a:gd name="connsiteX4" fmla="*/ 2872509 w 2972005"/>
                <a:gd name="connsiteY4" fmla="*/ 379008 h 657219"/>
                <a:gd name="connsiteX5" fmla="*/ 170873 w 2972005"/>
                <a:gd name="connsiteY5" fmla="*/ 651481 h 657219"/>
                <a:gd name="connsiteX6" fmla="*/ 9236 w 2972005"/>
                <a:gd name="connsiteY6" fmla="*/ 531408 h 657219"/>
                <a:gd name="connsiteX7" fmla="*/ 0 w 2972005"/>
                <a:gd name="connsiteY7" fmla="*/ 208135 h 657219"/>
                <a:gd name="connsiteX8" fmla="*/ 138545 w 2972005"/>
                <a:gd name="connsiteY8" fmla="*/ 125008 h 657219"/>
                <a:gd name="connsiteX0" fmla="*/ 138545 w 2973912"/>
                <a:gd name="connsiteY0" fmla="*/ 125008 h 657219"/>
                <a:gd name="connsiteX1" fmla="*/ 2706255 w 2973912"/>
                <a:gd name="connsiteY1" fmla="*/ 317 h 657219"/>
                <a:gd name="connsiteX2" fmla="*/ 2890982 w 2973912"/>
                <a:gd name="connsiteY2" fmla="*/ 78826 h 657219"/>
                <a:gd name="connsiteX3" fmla="*/ 2969491 w 2973912"/>
                <a:gd name="connsiteY3" fmla="*/ 258935 h 657219"/>
                <a:gd name="connsiteX4" fmla="*/ 2872509 w 2973912"/>
                <a:gd name="connsiteY4" fmla="*/ 379008 h 657219"/>
                <a:gd name="connsiteX5" fmla="*/ 170873 w 2973912"/>
                <a:gd name="connsiteY5" fmla="*/ 651481 h 657219"/>
                <a:gd name="connsiteX6" fmla="*/ 9236 w 2973912"/>
                <a:gd name="connsiteY6" fmla="*/ 531408 h 657219"/>
                <a:gd name="connsiteX7" fmla="*/ 0 w 2973912"/>
                <a:gd name="connsiteY7" fmla="*/ 208135 h 657219"/>
                <a:gd name="connsiteX8" fmla="*/ 138545 w 2973912"/>
                <a:gd name="connsiteY8" fmla="*/ 125008 h 65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3912" h="657219">
                  <a:moveTo>
                    <a:pt x="138545" y="125008"/>
                  </a:moveTo>
                  <a:lnTo>
                    <a:pt x="2706255" y="317"/>
                  </a:lnTo>
                  <a:cubicBezTo>
                    <a:pt x="2828121" y="-3658"/>
                    <a:pt x="2867087" y="30047"/>
                    <a:pt x="2890982" y="78826"/>
                  </a:cubicBezTo>
                  <a:lnTo>
                    <a:pt x="2969491" y="258935"/>
                  </a:lnTo>
                  <a:cubicBezTo>
                    <a:pt x="2987406" y="336640"/>
                    <a:pt x="2950053" y="379178"/>
                    <a:pt x="2872509" y="379008"/>
                  </a:cubicBezTo>
                  <a:lnTo>
                    <a:pt x="170873" y="651481"/>
                  </a:lnTo>
                  <a:cubicBezTo>
                    <a:pt x="101922" y="666723"/>
                    <a:pt x="5337" y="659356"/>
                    <a:pt x="9236" y="531408"/>
                  </a:cubicBezTo>
                  <a:lnTo>
                    <a:pt x="0" y="208135"/>
                  </a:lnTo>
                  <a:cubicBezTo>
                    <a:pt x="26085" y="152793"/>
                    <a:pt x="37097" y="137645"/>
                    <a:pt x="138545" y="125008"/>
                  </a:cubicBezTo>
                  <a:close/>
                </a:path>
              </a:pathLst>
            </a:custGeom>
            <a:solidFill>
              <a:srgbClr val="9BD8FF">
                <a:alpha val="20000"/>
              </a:srgbClr>
            </a:solidFill>
            <a:ln w="1365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8E3A0F5-252D-428F-5112-D53143F88212}"/>
                </a:ext>
              </a:extLst>
            </p:cNvPr>
            <p:cNvSpPr/>
            <p:nvPr/>
          </p:nvSpPr>
          <p:spPr>
            <a:xfrm>
              <a:off x="1816101" y="5047211"/>
              <a:ext cx="6347562" cy="678587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924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أَتَحَقَّقٌ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مِنْ سَلامَةِ ٱلْمَعْنى في ٱلْجُمْلَةِ </a:t>
              </a:r>
              <a:r>
                <a:rPr kumimoji="0" lang="ar-MA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ٱلْمُوَسَّعَةِ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334B450-8A64-9732-F534-B684F2D8F088}"/>
                </a:ext>
              </a:extLst>
            </p:cNvPr>
            <p:cNvSpPr/>
            <p:nvPr/>
          </p:nvSpPr>
          <p:spPr>
            <a:xfrm>
              <a:off x="8163663" y="5041993"/>
              <a:ext cx="540000" cy="540000"/>
            </a:xfrm>
            <a:prstGeom prst="ellipse">
              <a:avLst/>
            </a:prstGeom>
            <a:solidFill>
              <a:srgbClr val="106585"/>
            </a:solidFill>
            <a:ln w="38100" cap="flat" cmpd="sng" algn="ctr">
              <a:solidFill>
                <a:srgbClr val="10658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4A5E97-EED5-5CFC-5A35-DE2B7E7925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889138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7879A-AD19-854F-3E35-2DEB97B75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7B7E4DE1-E2C0-8563-3235-0A0E5112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A2BBBA5-B381-83CD-A883-BDA0F7F6BD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F7B7FF9-C2CF-31C1-96FA-7333A76433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6D75790-B18D-667A-3164-943E9B60FA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F5230A6-5823-801F-2399-C4778D6F7E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35B8A6-6EC5-63B4-9604-6D716206F68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4DCF1D-52AD-C460-4930-69D23A0D52E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99C96E-AD8E-B798-CF72-866142770D9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5F9071-7A2C-B562-C5E0-CDE6A4DA615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D50A23-FA64-5A08-149D-0396194AF9FE}"/>
              </a:ext>
            </a:extLst>
          </p:cNvPr>
          <p:cNvSpPr txBox="1"/>
          <p:nvPr/>
        </p:nvSpPr>
        <p:spPr>
          <a:xfrm>
            <a:off x="1735282" y="848955"/>
            <a:ext cx="5733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الحصة، ستواصلون تدربكم على توسيع فكرة لإنتاج فقرة بسيطة.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830009-8E50-EB91-FEBF-9EB4F7DFF528}"/>
              </a:ext>
            </a:extLst>
          </p:cNvPr>
          <p:cNvSpPr txBox="1"/>
          <p:nvPr/>
        </p:nvSpPr>
        <p:spPr>
          <a:xfrm>
            <a:off x="1438078" y="3218334"/>
            <a:ext cx="6458261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تَوْسيعِ فِكْرَةٍ لِإِنْتاجِ فَقْرَةٍ بَسيطَةٍ.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182A05-F023-3CFD-F955-302CB2849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67704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0BE72-E7EF-86B7-A0AB-121A20FE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8A5C3B9-9679-7837-0042-E04D2D9E9A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DC77ED1-92B3-7F1A-4A0D-91EE52A1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5F0B868-570D-AA97-BD43-5A2A5ED505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574E067-627F-714B-B0A9-F7269068C2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3163288-4916-DBCF-89F7-E836A31F5C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F5AE187-4F88-83E6-0DD9-E48F1BC2351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457764-50A1-30AA-0175-AF45BFB9D8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4B18EB-4F42-880F-4E92-C82C354D28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8AA621-85D5-AA39-E14B-B27465B1553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C02672-38F8-103A-B4EE-E9E937FBB9A6}"/>
              </a:ext>
            </a:extLst>
          </p:cNvPr>
          <p:cNvSpPr txBox="1"/>
          <p:nvPr/>
        </p:nvSpPr>
        <p:spPr>
          <a:xfrm>
            <a:off x="-309475" y="83640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يستطيع توسيع الجملة التالية بالإجابة عن هذا السؤال؟ مَتى اتفق تلاميذ القسم؟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C80862-1F19-4DF4-8021-C5D62E61C5E6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63A3273-E31B-2526-6BA1-F2F24150AB48}"/>
              </a:ext>
            </a:extLst>
          </p:cNvPr>
          <p:cNvSpPr/>
          <p:nvPr/>
        </p:nvSpPr>
        <p:spPr>
          <a:xfrm>
            <a:off x="6845498" y="3609779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مَتى؟</a:t>
            </a:r>
            <a:endParaRPr lang="fr-FR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B99AA5-6363-505F-327D-FD01CD8BD32D}"/>
              </a:ext>
            </a:extLst>
          </p:cNvPr>
          <p:cNvSpPr txBox="1"/>
          <p:nvPr/>
        </p:nvSpPr>
        <p:spPr>
          <a:xfrm>
            <a:off x="3148445" y="2768717"/>
            <a:ext cx="2621476" cy="790039"/>
          </a:xfrm>
          <a:prstGeom prst="roundRect">
            <a:avLst>
              <a:gd name="adj" fmla="val 18086"/>
            </a:avLst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4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اِتَّفَقَ تَلاميذُ ٱلْقِسْمِ.</a:t>
            </a:r>
          </a:p>
        </p:txBody>
      </p:sp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EEB846-F555-7532-70F8-2AAB315338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365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654626" y="3657600"/>
            <a:ext cx="1185911" cy="1246910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986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0B9D0-0282-4DC7-C0E4-1E21CE7F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D6001064-6423-6376-A180-C2C61752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AE019D8-2D15-3014-ADB6-1D3C633A0B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4BBB007-DA7B-9545-3586-1CB4BB2353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702159B-6C47-CDC7-135B-D8D24F07F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44945F7-9690-200F-D4C6-4900B384DA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C30D83-95D2-1361-9C26-C41F1EE96BA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EF84E8-8CE1-D061-9FBA-42C0477FF1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FF7469-0A5B-2C97-AECC-CF07F468200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A1EE3A-D7F1-C167-4607-BAAAAD9DB99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79184E-C1A9-3D76-14AF-852CC7986411}"/>
              </a:ext>
            </a:extLst>
          </p:cNvPr>
          <p:cNvSpPr txBox="1"/>
          <p:nvPr/>
        </p:nvSpPr>
        <p:spPr>
          <a:xfrm>
            <a:off x="-309475" y="8489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 نقول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إذن:أَثْناءَ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ٱسْتِراحَةِ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ٱلصَّباحِ،ِاِتَّفَقَ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تَلاميذُ ٱلْقِسْمِ.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FCEAD7-59C3-AE44-BD88-0C07D29CE4B8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627640-FDEB-8126-4AEE-8B9C997BE121}"/>
              </a:ext>
            </a:extLst>
          </p:cNvPr>
          <p:cNvSpPr txBox="1"/>
          <p:nvPr/>
        </p:nvSpPr>
        <p:spPr>
          <a:xfrm>
            <a:off x="3148445" y="2768717"/>
            <a:ext cx="2621476" cy="790039"/>
          </a:xfrm>
          <a:prstGeom prst="roundRect">
            <a:avLst>
              <a:gd name="adj" fmla="val 18086"/>
            </a:avLst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4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اِتَّفَقَ تَلاميذُ ٱلْقِسْمِ.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61AFB90-E811-EEBC-EF81-A9250D46F50B}"/>
              </a:ext>
            </a:extLst>
          </p:cNvPr>
          <p:cNvSpPr/>
          <p:nvPr/>
        </p:nvSpPr>
        <p:spPr>
          <a:xfrm>
            <a:off x="6845498" y="3609779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مَتى؟</a:t>
            </a:r>
            <a:endParaRPr lang="fr-FR" sz="3200" b="1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AC1872-74BA-83BE-BB80-D45F2C2386E3}"/>
              </a:ext>
            </a:extLst>
          </p:cNvPr>
          <p:cNvSpPr txBox="1"/>
          <p:nvPr/>
        </p:nvSpPr>
        <p:spPr>
          <a:xfrm>
            <a:off x="3148445" y="4448580"/>
            <a:ext cx="5479439" cy="783193"/>
          </a:xfrm>
          <a:prstGeom prst="round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40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أَثْناءَ </a:t>
            </a:r>
            <a:r>
              <a:rPr lang="ar-MA" sz="4000" b="1" dirty="0" err="1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ٱسْتِراحَةِ</a:t>
            </a:r>
            <a:r>
              <a:rPr lang="ar-MA" sz="40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0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،ِاِتَّفَقَ</a:t>
            </a:r>
            <a:r>
              <a:rPr lang="ar-MA" sz="4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تَلاميذُ ٱلْقِسْمِ.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18B11F-3CE9-AD8E-FE66-8E4C9E8A39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26954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ECEB-675A-0431-6C5E-B034EBD43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64808CC8-7D30-CB79-7E9B-9ECE1CDB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C8C6D25-06ED-437A-491C-4BD175E3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FE38810-309F-52C6-A1B0-928AE0A29D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B8CF6C7-D3B5-8DE3-52E6-260AC9B340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6E10791-0AF4-0677-4360-115A9E16AB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F5A26C-43FB-1090-A25F-9086F11290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38F021-C97C-797A-D55B-FB4F32BEA3A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3AA58B-0621-8DB2-4726-A1CA2C5B4E3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D185DD-0BEB-3EB4-E445-91D7A785770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D6A7DF-C114-0B62-BAC1-5706DFAAB023}"/>
              </a:ext>
            </a:extLst>
          </p:cNvPr>
          <p:cNvSpPr txBox="1"/>
          <p:nvPr/>
        </p:nvSpPr>
        <p:spPr>
          <a:xfrm>
            <a:off x="-309475" y="8489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يستطيع توسيع الجملة التالية بالإجابة عن هذا السؤال؟ أَيْنَ اتفق تلاميذ القسم؟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2E6CF9-B9F1-9CCD-3E2B-7BF247ECE4F7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1D811B0-1FB9-969D-5FBB-A20CB12617D7}"/>
              </a:ext>
            </a:extLst>
          </p:cNvPr>
          <p:cNvSpPr/>
          <p:nvPr/>
        </p:nvSpPr>
        <p:spPr>
          <a:xfrm>
            <a:off x="6845498" y="3609779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مَتى؟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0EDF9E-4FC7-B824-39C3-F8E8C91DE4B8}"/>
              </a:ext>
            </a:extLst>
          </p:cNvPr>
          <p:cNvSpPr txBox="1"/>
          <p:nvPr/>
        </p:nvSpPr>
        <p:spPr>
          <a:xfrm>
            <a:off x="3148445" y="4448580"/>
            <a:ext cx="5479439" cy="783193"/>
          </a:xfrm>
          <a:prstGeom prst="round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أَثْناءَ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ٱسْتِراحَةِ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ٱلصَّباحِ،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ِاِتَّفَقَ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تَلاميذُ ٱلْقِسْمِ.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627DBE5-03A8-B62E-B91D-0B5D8C508E0A}"/>
              </a:ext>
            </a:extLst>
          </p:cNvPr>
          <p:cNvSpPr/>
          <p:nvPr/>
        </p:nvSpPr>
        <p:spPr>
          <a:xfrm>
            <a:off x="5375821" y="3639426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أَيْنَ؟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FDD0F0-03B2-8DC9-B98C-5E8FE0EDFB2F}"/>
              </a:ext>
            </a:extLst>
          </p:cNvPr>
          <p:cNvSpPr txBox="1"/>
          <p:nvPr/>
        </p:nvSpPr>
        <p:spPr>
          <a:xfrm>
            <a:off x="3148445" y="2768717"/>
            <a:ext cx="2621476" cy="790039"/>
          </a:xfrm>
          <a:prstGeom prst="roundRect">
            <a:avLst>
              <a:gd name="adj" fmla="val 18086"/>
            </a:avLst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4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اِتَّفَقَ تَلاميذُ ٱلْقِسْمِ.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BEADE9-7CEE-64FE-4991-5E342C2555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3821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9AE1C-8011-1D3F-E99D-F781F26B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769067E0-830A-07EC-E2A0-627416F3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1EC560-C1DD-BF08-CCAF-131BAEE4DF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3A4ACEC-78EA-23B7-A919-38F526EA18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04645F9-2759-56AF-6353-1ACBF4A70F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9507DAD-7B94-4178-BE01-7240096C1A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85141-2C81-CEB8-3A7B-89D9961F7A7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71A9D6-EF40-F615-BD3F-157684FC4F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FBA27B-AD39-14BE-3873-E1DEC71CBA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4C0682-C1A6-15BE-25D6-04429683204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94B7F5-8296-75BE-CCF5-616C8B4C2642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154F9F1-1321-794D-2844-4B6FDE747D66}"/>
              </a:ext>
            </a:extLst>
          </p:cNvPr>
          <p:cNvSpPr/>
          <p:nvPr/>
        </p:nvSpPr>
        <p:spPr>
          <a:xfrm>
            <a:off x="6845498" y="3609779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مَتى؟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DB5B90-4E01-22D1-BC7C-110A87DA43C4}"/>
              </a:ext>
            </a:extLst>
          </p:cNvPr>
          <p:cNvSpPr txBox="1"/>
          <p:nvPr/>
        </p:nvSpPr>
        <p:spPr>
          <a:xfrm>
            <a:off x="849239" y="4448580"/>
            <a:ext cx="7778645" cy="783193"/>
          </a:xfrm>
          <a:prstGeom prst="round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أَثْناءَ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ٱسْتِراحَةِ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ٱلصَّباحِ،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ِاِتَّفَقَ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تَلاميذُ ٱلْقِسْمِ</a:t>
            </a:r>
            <a:r>
              <a:rPr kumimoji="0" lang="ar-MA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ساحَةِ ٱلْمَدْرَسَةِ</a:t>
            </a:r>
            <a:r>
              <a:rPr kumimoji="0" lang="ar-MA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DDAC34-67A7-8FED-8F8F-D3B32E1DF89A}"/>
              </a:ext>
            </a:extLst>
          </p:cNvPr>
          <p:cNvSpPr/>
          <p:nvPr/>
        </p:nvSpPr>
        <p:spPr>
          <a:xfrm>
            <a:off x="5375821" y="3639426"/>
            <a:ext cx="1024685" cy="64633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أَيْنَ؟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3E0F4C-7FDC-9722-C076-84F1D29F7295}"/>
              </a:ext>
            </a:extLst>
          </p:cNvPr>
          <p:cNvSpPr txBox="1"/>
          <p:nvPr/>
        </p:nvSpPr>
        <p:spPr>
          <a:xfrm>
            <a:off x="-309475" y="8489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 نقول إذن:أَثْناءَ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ٱسْتِراحَةِ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ٱلصَّباحِ،ِاِتَّفَقَ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تَلاميذُ ٱلْقِسْمِ في ساحَةِ ٱلْمَدْرَسَةِ..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2E7FF6-B68C-F91B-A2F2-8B8599BC5EF4}"/>
              </a:ext>
            </a:extLst>
          </p:cNvPr>
          <p:cNvSpPr txBox="1"/>
          <p:nvPr/>
        </p:nvSpPr>
        <p:spPr>
          <a:xfrm>
            <a:off x="3148445" y="2768717"/>
            <a:ext cx="2621476" cy="790039"/>
          </a:xfrm>
          <a:prstGeom prst="roundRect">
            <a:avLst>
              <a:gd name="adj" fmla="val 18086"/>
            </a:avLst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40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اِتَّفَقَ تَلاميذُ ٱلْقِسْمِ.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2FD4F41-6888-763B-49D0-360543A257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8081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F27B-0DAD-B882-9BDB-E59A0F890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BB0BE53A-D02A-A0D0-5351-41B53BA1F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2D10CCD-F22E-D65A-48CF-050E35AEF0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58B2A0B-371D-FC2C-ABDF-137BF1251C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3574470-89C1-01D7-D095-C9432270E9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65007FB-5EB5-159B-B274-64FA372468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BD40BB-6DD4-7958-7CE9-AA1B9DB1A74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D35A4C-6B79-904B-1935-AE4E2EB6BE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429DAD-12EF-9EA9-7D81-3E1A50F7EFA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4F20A0-79CF-E0D4-A8AA-0FA50655C0E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DD23B1-98CF-3353-6543-93584786BB6C}"/>
              </a:ext>
            </a:extLst>
          </p:cNvPr>
          <p:cNvSpPr txBox="1"/>
          <p:nvPr/>
        </p:nvSpPr>
        <p:spPr>
          <a:xfrm>
            <a:off x="1091045" y="867437"/>
            <a:ext cx="6378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27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B003-7CBE-F369-7ADE-F53D0EC11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482" y="1584000"/>
            <a:ext cx="3360658" cy="474815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839D026-76C0-5A7A-A96F-25B381B9D566}"/>
              </a:ext>
            </a:extLst>
          </p:cNvPr>
          <p:cNvSpPr/>
          <p:nvPr/>
        </p:nvSpPr>
        <p:spPr>
          <a:xfrm>
            <a:off x="3352799" y="2509520"/>
            <a:ext cx="3009661" cy="17170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Espace réservé pour une image  8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AC25FEAE-B9ED-56F5-6916-FDB616F362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704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8FC1B-1BF7-1787-4D7A-6848B47F3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7E98B436-0068-89F5-30AC-2573191541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70B38F6-8FC7-980E-3FA4-795DE1FF4F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29BC7A-90DC-6121-5A05-3C3177893A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4CC96C1-6222-8A87-43E8-4CDB5038A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87080FE-56A4-83B3-C4E3-EF9B263087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FC9C39-FC81-042E-7926-D3B6B50CFAB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EB5AF6-9D36-0D08-72EB-8BA56E5829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C14EDE-E15E-4AA2-FBB5-7165E457D1C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B854B1-1A77-226C-5256-598E399B04F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99C85BE-F52D-7D24-DAB6-EB773C9176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759E48-434C-7C94-0593-F4BFD4A4B01B}"/>
              </a:ext>
            </a:extLst>
          </p:cNvPr>
          <p:cNvSpPr txBox="1"/>
          <p:nvPr/>
        </p:nvSpPr>
        <p:spPr>
          <a:xfrm>
            <a:off x="-205566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ثنائيات، أنجزوا النشاط.</a:t>
            </a:r>
          </a:p>
          <a:p>
            <a:pPr marL="0" lvl="1" algn="r" defTabSz="342935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وتقديم التغذية الراجعة اللازمة.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B77233-F8BB-A2D0-22A4-EEBE8E096E4B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D83C8-A262-6E4A-B2FB-E33C88FD2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66" y="2499524"/>
            <a:ext cx="8192210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325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B7B95-8A06-7865-034F-7FE65E7E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2D9A450A-00EA-1189-0B38-BB35B8771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FB2656-F181-E126-963C-8F83AD72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8FFCDD-8AAC-9454-8F62-BB37B76F2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B0F0A6F-5E98-11D8-64AD-FE804423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11FA18B-DB3D-F2E9-082B-7006A20883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ACEC11-A634-B318-9433-50A9564526B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241670-361F-F9D5-4141-E027A41BFCF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CF41FF-7C0A-9EFA-BDE4-77EF36D65D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C52A81-A982-0063-5CBB-527D5851F7F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E067BB-86E3-AC88-2BAC-75FDE72CD57D}"/>
              </a:ext>
            </a:extLst>
          </p:cNvPr>
          <p:cNvSpPr txBox="1"/>
          <p:nvPr/>
        </p:nvSpPr>
        <p:spPr>
          <a:xfrm>
            <a:off x="-17066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من يقدم لنا الفقرة التي كتبها؟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تقديم فقراتهم، تصحيح الأخطاء على السبورة.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D172CC-5BD0-2404-3712-C8EB5764C2FD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DC92B6-2B6C-D554-A43F-6F89C64FC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66" y="2499524"/>
            <a:ext cx="8192210" cy="3977985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A736B0-8F3A-D981-4B83-85BA24C8C9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52969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1E1E4-C564-F7A8-71BE-AE808664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37BD75AA-CB1A-14F1-DF20-74DA17B65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38B62CF-6EE1-0322-E9CF-50BF912FA4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F784EF0-4B01-0876-BF94-BB1B19C94B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BACC655-8235-4F53-9590-2D85AB5AE9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5FDAD9A-C1B0-D26F-14C6-95627D5542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6353FF-D87D-07DE-C79E-209111C18E3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210654-1D7C-A19D-56F2-BF3D60D3E23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6A14E8-F83C-D0AF-8FA3-2372E6C58E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0F33FC-6F58-35D8-DE0E-5EB59889C4C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7CC22F-D910-B848-6B25-B3FB944031DF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C97920-4D1E-0B93-D1C3-2B772ED5F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55" y="2499524"/>
            <a:ext cx="8192210" cy="39779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7D12B8-D7B4-31FF-2489-6079B2A6E1CB}"/>
              </a:ext>
            </a:extLst>
          </p:cNvPr>
          <p:cNvSpPr txBox="1"/>
          <p:nvPr/>
        </p:nvSpPr>
        <p:spPr>
          <a:xfrm>
            <a:off x="-17066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لنصحح، من يقدم لنا الفقرة التي كتبها؟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تقديم فقراتهم، تصحيح الأخطاء على السبورة.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F481CE-F033-9173-15C2-63303B4906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994429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ECDE-F0C8-2982-6BCD-87CB3080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DADE02AB-F3FE-D668-34B6-90018F35ED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3AEC7DA-4993-ABAE-CDBA-A76206E9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1BF505F-F652-8A3E-A469-8A9CC7E161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015C27A-08A1-F1BB-0277-B372AF42D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E546A9-F0B8-B9E4-7FAB-B4F492E148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6474BB-9FF2-4CE1-B902-C902175E3BA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4C55C5-BEFA-BBA4-D4BF-4B8CDBBDFF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C14C45-BB72-3335-3FC7-76B22B976B6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3834EF-9B65-7D35-D691-1D445B97BC2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E623BE-AFF2-C413-14A6-F940217587E6}"/>
              </a:ext>
            </a:extLst>
          </p:cNvPr>
          <p:cNvSpPr txBox="1"/>
          <p:nvPr/>
        </p:nvSpPr>
        <p:spPr>
          <a:xfrm>
            <a:off x="-181051" y="664757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يعرض الأستاذ الإجابة النموذجية إلا من بعد تقديم التغذية الراجعة المناسبة للمتعلمين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5CFDE2-99B9-36C6-982F-BC76B95AE252}"/>
              </a:ext>
            </a:extLst>
          </p:cNvPr>
          <p:cNvSpPr txBox="1"/>
          <p:nvPr/>
        </p:nvSpPr>
        <p:spPr>
          <a:xfrm>
            <a:off x="469817" y="1853193"/>
            <a:ext cx="7778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ٱلْجُمْلَةَ ٱلتّالِيَةَ لِكِتابَةِ فَقْرَةٍ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قَصيرَةٍ،بَعْدَ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طَرْحِ أَسْئِلَةٍ حَوْلَها.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D499A6-4E18-5401-3BD8-BA83F52A2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55" y="2499524"/>
            <a:ext cx="8192210" cy="397798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897FD6-0420-00D2-4A8E-C158A00C2261}"/>
              </a:ext>
            </a:extLst>
          </p:cNvPr>
          <p:cNvSpPr txBox="1"/>
          <p:nvPr/>
        </p:nvSpPr>
        <p:spPr>
          <a:xfrm>
            <a:off x="294740" y="4704298"/>
            <a:ext cx="2896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تَقْديمِ هَدِيَّةٍ لِأُسْتاذِهِمْ،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CC26B3-6919-9805-C564-368034094145}"/>
              </a:ext>
            </a:extLst>
          </p:cNvPr>
          <p:cNvSpPr txBox="1"/>
          <p:nvPr/>
        </p:nvSpPr>
        <p:spPr>
          <a:xfrm>
            <a:off x="502755" y="5289023"/>
            <a:ext cx="7984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اِعْتِرافاً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بِكُلِّ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ٱلتَّضْحِيّاتِ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يُقَدِّمُها مِنْ أَجْلِهِمْ.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3DCC63-F700-FE2A-CC16-37D2F18384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9781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0139-5CC5-6548-6415-B08AF7C1A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15F4544-D4FA-0DA3-FDD1-B7B22FDF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2F11E02-A7DE-CE05-B663-C2DA13DC7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6A1955-B3AC-D93C-672B-55B1B495D0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53D1F68-CB0B-4A49-5ABC-84BBF0D1ED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FE82BEE-835A-5146-F703-6E0B5DF0C3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118978-D35B-D1E0-A159-D869B73BE4B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586304-A406-48AB-20D8-27FD7A6819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B0F0F6-8B9B-D2C1-C33B-D6FD9AF02B0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D5C990-3D9B-93D0-AA40-83EF26D110B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9176D8-B52A-4D04-5DCA-CC6413806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482" y="1584000"/>
            <a:ext cx="3360658" cy="474815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F9C69C-7AB5-3E20-A3D9-507A00F0F77C}"/>
              </a:ext>
            </a:extLst>
          </p:cNvPr>
          <p:cNvSpPr/>
          <p:nvPr/>
        </p:nvSpPr>
        <p:spPr>
          <a:xfrm>
            <a:off x="3352800" y="4405745"/>
            <a:ext cx="3009661" cy="170411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30FDF7-935A-763C-FD85-D8149949FD78}"/>
              </a:ext>
            </a:extLst>
          </p:cNvPr>
          <p:cNvSpPr txBox="1"/>
          <p:nvPr/>
        </p:nvSpPr>
        <p:spPr>
          <a:xfrm>
            <a:off x="-201833" y="842403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انجزوا التمرين الموالي بمفردكم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2A8FE674-5EF9-551C-6A81-32A46DABF7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DE971AD-B5DD-8A62-ADD7-3D83F2058A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24249" y="62323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8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E1352-8A79-068B-948E-BA21CEB2C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EE552BCA-010E-ACDD-E448-D25E58AF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6FB2C6E-AAD3-DBBB-14E5-9DDA1A98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2AC8BE-E34D-76CC-72AD-4EDE2BEF06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16CBC40-CEF4-0B64-4E55-FA944C323A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AF7877E-E3AE-5FFF-CD5E-EF729A1497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828A39C-F31F-89A2-FFAC-E666D1F2228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17CCC9-5D6D-B378-020F-071FD657F2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FAE3D1-227C-4E24-B652-572A61F5C08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4EB048-1DC3-6407-CDF6-8B9BEB5AA26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7A90FF02-C347-E260-524C-6D85706142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B743A5-4B9A-5E0F-5F79-052CD1BBD3A6}"/>
              </a:ext>
            </a:extLst>
          </p:cNvPr>
          <p:cNvSpPr txBox="1"/>
          <p:nvPr/>
        </p:nvSpPr>
        <p:spPr>
          <a:xfrm>
            <a:off x="-181050" y="662834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دفاتركم، وبشكل فردي، اطرحوا الأسئلة المناسبة حول هذه الفكرة.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وتقديم التغذية الراجعة اللازمة.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8D2B1B-BED2-EB78-0223-6E79D731164D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871E17-EB9A-8F2F-8390-710E8C861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16" y="2433002"/>
            <a:ext cx="8298568" cy="40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158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62DD-CDB7-939F-E459-9C575BF22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A780AF84-7F48-8826-C195-6EF8BB77B7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9DA278-2207-2D2F-493C-E856C5E2A7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62FBD8C-9235-326B-B18A-9082C10B0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0D3E633-A096-4EE2-0C1C-AC0AC87FC0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4028083-59D8-E8E9-1D7F-DE559C1B22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5293D4-C410-7058-C9AE-D12C0B8EEA8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215926-CDA1-F13F-080E-9E298EC559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DF1F2B-8B98-D6A0-687D-29EC59C6854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FF50CE-A334-9537-66F6-B734600F780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B1E754-C9CB-000F-6D36-2B5C273A97D4}"/>
              </a:ext>
            </a:extLst>
          </p:cNvPr>
          <p:cNvSpPr txBox="1"/>
          <p:nvPr/>
        </p:nvSpPr>
        <p:spPr>
          <a:xfrm>
            <a:off x="-309475" y="679034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طرح الأسئلة الملائمة.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BA684-397E-D799-DE9F-3C25F4A5A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16" y="2433002"/>
            <a:ext cx="8298568" cy="40613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2194D4-C126-9C93-84CE-43C72755C793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BBB395-D845-2FA2-620F-9E477CE554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67876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A055-501D-82BF-AB14-EE5F0208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B0C55448-0CBD-C8D8-A9C7-80D319AA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735D146-46B1-E09A-DC6C-7C049EA34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4FDD6BA-4A1C-2E48-F876-2C389E62C5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CDE2D81-0652-CBA2-D0F5-30C6E27C33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42E21E-6BD4-3943-DE29-939391164C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B3E30C-5149-1DEA-9E53-E4C06E96EEE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AEC52B-D2FE-4213-97A1-0FE656D6BA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79FF6E-F007-6577-440B-87936D6569B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93C311-B73B-CBBB-2CC5-8E3FB5C2777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96B4FA-D65A-4913-C50B-4D30B81E31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B4B227-8328-BCF6-3B53-A84F73F94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778E29-E881-86B1-BEDA-2DA4A0D72CA6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BC07E5-7211-2869-9E43-A086DD4F2353}"/>
              </a:ext>
            </a:extLst>
          </p:cNvPr>
          <p:cNvSpPr txBox="1"/>
          <p:nvPr/>
        </p:nvSpPr>
        <p:spPr>
          <a:xfrm>
            <a:off x="-205566" y="86334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متى توجهت نحو المدرسة؟        - أقول : بالأمس توجهت نحو المدرسة.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C932D2-9FCC-E1C6-BA2E-014538CF5033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44833277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5A079-A00C-0EAD-67F9-6C97A8721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6576D6DF-5602-BF12-F3C8-32433B1C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76E800C-4177-B674-037B-BBA3978B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88BE2FB-E79C-DF14-B6C5-EF2B5B3A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5053E9D-3F4B-19CF-6869-786313DE4A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9408475-7E9A-29B9-99CE-DF9FDE460F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C41E56-22B4-6914-38AD-F2D777F80BF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00969F-C5AC-9AE4-5641-A46DD0A3D39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1954E0-A875-B064-B369-BED282B8DCB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8ECDD3-708E-ED74-ADA1-D350D4150C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C1507E-0A81-360C-7AF3-60C33B08CE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282619-5BD0-C5DA-303A-7A6884EAC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4321B6-A89A-3ED2-E007-C588CEA22D40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ED975B-B5A6-268F-5407-A1E33FFDEB1D}"/>
              </a:ext>
            </a:extLst>
          </p:cNvPr>
          <p:cNvSpPr txBox="1"/>
          <p:nvPr/>
        </p:nvSpPr>
        <p:spPr>
          <a:xfrm>
            <a:off x="-221332" y="640688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مَعَ من توجهت بالأمس إلى المدرسة؟  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أقول : بالأمس توجهت نحو المدرسة رفقة صَديقي أحمد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0B4497-4199-78AE-BF96-66852C4EBA2B}"/>
              </a:ext>
            </a:extLst>
          </p:cNvPr>
          <p:cNvSpPr txBox="1"/>
          <p:nvPr/>
        </p:nvSpPr>
        <p:spPr>
          <a:xfrm>
            <a:off x="3667991" y="2538425"/>
            <a:ext cx="2126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 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CD5E32-FEA3-8368-D99E-4A74642960A3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28651782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E9AB9-599B-0C07-F190-9DA5C517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B692A42-A059-BB33-63CB-2DC34223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D29149-7634-7989-E4C2-F86BC90BEB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77FA2E2-9E62-ACB0-068B-C789418F63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0F98C8E-32CF-C289-9B05-A148E376C1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53364A1-D50B-6C5C-5BE2-3E82C2BA89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1C0EA1-C5B1-2BFC-8362-B759E0065E2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9BB979-03F1-D6DF-754B-6519D1ED9D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0153C0-2E7F-3477-9CA3-E55E63D7572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6A2F44-FCF9-965F-806A-50FD10A9071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A784B5-515F-24B0-B92D-7E4D01643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C62784-F8CC-7F0F-3A87-B8B66D1D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CC2C19-96F6-1FB8-A833-9F372997E47D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EB6A65-5976-1B69-26E2-0B5AFF80A97F}"/>
              </a:ext>
            </a:extLst>
          </p:cNvPr>
          <p:cNvSpPr txBox="1"/>
          <p:nvPr/>
        </p:nvSpPr>
        <p:spPr>
          <a:xfrm>
            <a:off x="-281593" y="659727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ماذا فعلنا؟  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أقول : تحدثنا عن عطلة نهاية الأسبوع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2554AD-79C9-C22D-558F-C969B1446C61}"/>
              </a:ext>
            </a:extLst>
          </p:cNvPr>
          <p:cNvSpPr txBox="1"/>
          <p:nvPr/>
        </p:nvSpPr>
        <p:spPr>
          <a:xfrm>
            <a:off x="3647209" y="2538425"/>
            <a:ext cx="214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A1B697-CE70-A5DC-345D-5E607508E4D9}"/>
              </a:ext>
            </a:extLst>
          </p:cNvPr>
          <p:cNvSpPr txBox="1"/>
          <p:nvPr/>
        </p:nvSpPr>
        <p:spPr>
          <a:xfrm>
            <a:off x="398069" y="2571588"/>
            <a:ext cx="340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تَحَدَّثْنا عَنْ عُطْلَةِ نِهايَةِ ٱلْأُسْبوعِ.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911CDC-67BC-258E-6364-E1B7535582B6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418450654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9D107-71C6-91EA-E623-4F2F6F1B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6393D0C6-D54F-AB65-7C1B-BC32D38697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E94F73-335B-AFA7-D2CC-A74A7D4582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206503C-7B93-E2B7-0D44-C53CBB84E4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8B22783-8F6C-DBD5-5D0F-9EBEAE8923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1351CB7-BCE8-46DB-7F66-4D963785FF2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0432C4-D67B-F1E2-1AEF-329C3C6F60E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EC9BE2-B4E5-F196-7AC9-22403C83364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C8C05B-B4B8-B2DE-4560-FBEBCE98DE7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E2D7D5-4E8D-E1CB-6660-780B01EA630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62ED5A-12D7-D92B-E069-5C6676A972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97F9B9-15D7-B6DB-8B8D-7438113DA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0D58A59-AE8C-832B-BACB-068D4E1E0439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D9262F-CAC8-1271-7071-D6CB5B36F58C}"/>
              </a:ext>
            </a:extLst>
          </p:cNvPr>
          <p:cNvSpPr txBox="1"/>
          <p:nvPr/>
        </p:nvSpPr>
        <p:spPr>
          <a:xfrm>
            <a:off x="-242114" y="663218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ماذا قال أحمد؟  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أقول : قال أحمد أنه زار جده في القرية و استمتع بمناظرها الخلابة و أجوائها المنعشة و هدوئها.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68EF66-4DA9-694D-7412-9F288044E27C}"/>
              </a:ext>
            </a:extLst>
          </p:cNvPr>
          <p:cNvSpPr txBox="1"/>
          <p:nvPr/>
        </p:nvSpPr>
        <p:spPr>
          <a:xfrm>
            <a:off x="3647209" y="2538425"/>
            <a:ext cx="214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BE21DE-3383-7461-994A-C80C0788AA83}"/>
              </a:ext>
            </a:extLst>
          </p:cNvPr>
          <p:cNvSpPr txBox="1"/>
          <p:nvPr/>
        </p:nvSpPr>
        <p:spPr>
          <a:xfrm>
            <a:off x="398069" y="2571588"/>
            <a:ext cx="340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تَحَدَّثْنا عَنْ عُطْلَةِ نِهايَةِ ٱلْأُسْبوعِ.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911AB3-3125-4877-531C-6C5ACB8A2AC5}"/>
              </a:ext>
            </a:extLst>
          </p:cNvPr>
          <p:cNvSpPr txBox="1"/>
          <p:nvPr/>
        </p:nvSpPr>
        <p:spPr>
          <a:xfrm>
            <a:off x="550719" y="3272571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قالَ أَحْمَدُ أَنَّهُ زارَ جَدَّهُ في ٱلْقَرْيَةِ ، </a:t>
            </a:r>
            <a:r>
              <a:rPr lang="ar-MA" sz="32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وَٱسْتَمْتَعَ</a:t>
            </a: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بِمَناظِرِها ٱلْخَلّابَةِ وَ أَجْوائِها ٱلْمُنْعِشَةِ وَ هُدوئِها.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B08C74-FDCD-C968-A995-75FCEEEFD022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20393908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A943B-64FF-593C-0F57-D4F99D4F3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37BD7F71-A1F4-0577-0495-D74743B8AB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F3FC583-8953-95A9-37BC-72766102EE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FA190FF-8B1E-432C-B904-6AC02435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C5BC507-2B94-6FE3-A2EA-518B913F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D9E7FCF-69F8-74F5-7077-02ECE43727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F76FB9-B85F-C54D-D02F-BEC3314FE88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7764E3-543D-DD1C-FB63-387ADACE13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3703F9-42F3-8E8C-FBC6-2651F688FB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F3D597-5B73-C617-1DC4-14B242BEBB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11AE3E1-02BB-DD40-ACCE-52BB35C1C8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88424A-B1E8-14E6-DC49-74F248865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C29893-703B-2232-3CA2-97B54B28EE1E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41FD7A-6A2A-4C20-A2CF-A9DD45A7A0D7}"/>
              </a:ext>
            </a:extLst>
          </p:cNvPr>
          <p:cNvSpPr txBox="1"/>
          <p:nvPr/>
        </p:nvSpPr>
        <p:spPr>
          <a:xfrm>
            <a:off x="-309475" y="7995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ماذا فعلت أنا خلال عطلة نهاية الأسبوع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DAF7A3-1A23-3220-CAA9-F95A9A70E167}"/>
              </a:ext>
            </a:extLst>
          </p:cNvPr>
          <p:cNvSpPr txBox="1"/>
          <p:nvPr/>
        </p:nvSpPr>
        <p:spPr>
          <a:xfrm>
            <a:off x="3647209" y="2538425"/>
            <a:ext cx="214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95237B-F5F7-08D1-BDC4-725C7030F794}"/>
              </a:ext>
            </a:extLst>
          </p:cNvPr>
          <p:cNvSpPr txBox="1"/>
          <p:nvPr/>
        </p:nvSpPr>
        <p:spPr>
          <a:xfrm>
            <a:off x="398069" y="2571588"/>
            <a:ext cx="340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تَحَدَّثْنا عَنْ عُطْلَةِ نِهايَةِ ٱلْأُسْبوعِ.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CB5879-2B29-2B3F-8CF0-F2D117ECDED9}"/>
              </a:ext>
            </a:extLst>
          </p:cNvPr>
          <p:cNvSpPr txBox="1"/>
          <p:nvPr/>
        </p:nvSpPr>
        <p:spPr>
          <a:xfrm>
            <a:off x="550719" y="3272571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قالَ أَحْمَدُ أَنَّهُ زارَ جَدَّهُ في ٱلْقَرْيَةِ ، </a:t>
            </a:r>
            <a:r>
              <a:rPr lang="ar-MA" sz="32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وَٱسْتَمْتَعَ</a:t>
            </a: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بِمَناظِرِها ٱلْخَلّابَةِ وَ أَجْوائِها ٱلْمُنْعِشَةِ وَ هُدوئِها.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963F2E-BFF3-4BE4-7BBA-D747E235ACC6}"/>
              </a:ext>
            </a:extLst>
          </p:cNvPr>
          <p:cNvSpPr txBox="1"/>
          <p:nvPr/>
        </p:nvSpPr>
        <p:spPr>
          <a:xfrm>
            <a:off x="550719" y="4376008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أَنا يا أَحْمَدَ فَقَدْ قَضَيْتُ صَبيحَةَ يَوْمِ ٱلْأَحَدِ في ٱلسّوقِ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ٱلْأُسْبوعِيِّ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رُفْقَةَ والِدي، ثُمَّ إِنْجازَ واجِباتي ٱلْمَنْزِلِيَّةَ عَشِيَّةً.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23C636-3970-E278-F4D5-275681F559B7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20088127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647A5-3908-F685-0892-5309E2B24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49433FDC-782F-546A-C2D0-E9A95F96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8A666D8-1DCE-9962-9F24-A01969AA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5DFFE19-6DA6-55A8-3746-83D640936B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6F795AD-3E7F-5880-514E-AC8E3FFA02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266AAFE-1E37-A527-8A5E-C7CCD80763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C9CA83-A6D6-BFA9-3C4A-077F14B1CCE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69BF3A-09FD-E894-7A4E-ECA6516BDCB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727BD8-E106-4D41-0291-69ACC3860C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75573D-7864-24D5-5B20-2E637E9F61B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C32042-A7D4-8929-5D50-A04FD4F08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7A7DB-82F8-3099-FC79-9018A45CF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2C6024-3895-6CE2-745B-A6879E73960F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5516B8-66F3-25DA-914C-32CD5FD126B3}"/>
              </a:ext>
            </a:extLst>
          </p:cNvPr>
          <p:cNvSpPr txBox="1"/>
          <p:nvPr/>
        </p:nvSpPr>
        <p:spPr>
          <a:xfrm>
            <a:off x="-309475" y="80918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: بمن التقيتما في طريقكما؟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24A94A-F178-9915-6DA8-6033D67C13D2}"/>
              </a:ext>
            </a:extLst>
          </p:cNvPr>
          <p:cNvSpPr txBox="1"/>
          <p:nvPr/>
        </p:nvSpPr>
        <p:spPr>
          <a:xfrm>
            <a:off x="3647209" y="2538425"/>
            <a:ext cx="214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</a:t>
            </a:r>
            <a:r>
              <a:rPr lang="ar-MA" sz="3200" b="1" dirty="0">
                <a:solidFill>
                  <a:srgbClr val="7030A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5E9A10-AB7C-4E13-9CBB-5664A5FE5810}"/>
              </a:ext>
            </a:extLst>
          </p:cNvPr>
          <p:cNvSpPr txBox="1"/>
          <p:nvPr/>
        </p:nvSpPr>
        <p:spPr>
          <a:xfrm>
            <a:off x="398069" y="2571588"/>
            <a:ext cx="340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تَحَدَّثْنا عَنْ عُطْلَةِ نِهايَةِ ٱلْأُسْبوعِ.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F8963E-DD99-7C62-CCEA-FFED06C75A38}"/>
              </a:ext>
            </a:extLst>
          </p:cNvPr>
          <p:cNvSpPr txBox="1"/>
          <p:nvPr/>
        </p:nvSpPr>
        <p:spPr>
          <a:xfrm>
            <a:off x="550719" y="3272571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قالَ أَحْمَدُ أَنَّهُ زارَ جَدَّهُ في ٱلْقَرْيَةِ ، </a:t>
            </a:r>
            <a:r>
              <a:rPr lang="ar-MA" sz="3200" b="1" dirty="0" err="1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وَٱسْتَمْتَعَ</a:t>
            </a:r>
            <a:r>
              <a:rPr lang="ar-MA" sz="32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بِمَناظِرِها ٱلْخَلّابَةِ وَ أَجْوائِها ٱلْمُنْعِشَةِ وَ هُدوئِها.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5F0114-D8ED-0261-E59B-080921737336}"/>
              </a:ext>
            </a:extLst>
          </p:cNvPr>
          <p:cNvSpPr txBox="1"/>
          <p:nvPr/>
        </p:nvSpPr>
        <p:spPr>
          <a:xfrm>
            <a:off x="550719" y="4376008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أَنا يا صَديقي فَقَدْ قَضَيْتُ صَبيحَةَ يَوْمِ ٱلْأَحَدِ في ٱلسّوقِ </a:t>
            </a:r>
            <a:r>
              <a:rPr lang="ar-MA" sz="32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ٱلْأُسْبوعِيِّ</a:t>
            </a:r>
            <a:r>
              <a:rPr lang="ar-MA" sz="32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رُفْقَةَ والِدي، ثُمَّ إِنْجازَ واجِباتي ٱلْمَنْزِلِيَّةَ عَشِيَّةً.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BE1A2B-412C-D314-9342-779CC997C025}"/>
              </a:ext>
            </a:extLst>
          </p:cNvPr>
          <p:cNvSpPr txBox="1"/>
          <p:nvPr/>
        </p:nvSpPr>
        <p:spPr>
          <a:xfrm>
            <a:off x="398069" y="4868451"/>
            <a:ext cx="482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FC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مَرَّ بِجانِبِنا أُسْتاذُ ٱللُّغَةِ ٱلْعَرَبِيَّةِ ،فَقالَ لَنا: أَسْرِعا 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23F10D-1652-A490-8F1C-6BC388EC51C1}"/>
              </a:ext>
            </a:extLst>
          </p:cNvPr>
          <p:cNvSpPr txBox="1"/>
          <p:nvPr/>
        </p:nvSpPr>
        <p:spPr>
          <a:xfrm>
            <a:off x="3700894" y="5479445"/>
            <a:ext cx="482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FC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لَقََدْ حانَ وَقْتُ </a:t>
            </a:r>
            <a:r>
              <a:rPr lang="ar-MA" sz="3200" b="1" dirty="0" err="1">
                <a:solidFill>
                  <a:srgbClr val="FFC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ٱلدُّخولِ</a:t>
            </a:r>
            <a:r>
              <a:rPr lang="ar-MA" sz="3200" b="1" dirty="0">
                <a:solidFill>
                  <a:srgbClr val="FFC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865286-3CCD-FFDD-520A-9BC89523F217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86525592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3B3F-CCCE-BB0A-C712-F2EA19A49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4816762-2072-C84F-56C1-4D88C366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6106E2-FEAC-5018-A65D-9E494A61DB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22FF63C-932C-0595-491D-C1FBA4CFDC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B9327A9-8A18-88CD-1030-96072B934D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9112B48-701A-8190-20C0-7BB2A4AC43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D86671-1EA7-3693-1BAA-5642670BD1D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10EE37-2BF9-673C-C399-ABF8BE95662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D2E3CB-1772-8EE7-9ED7-223DAA03383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DB35E2-3B27-44C6-32E5-62F23066FED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B0CBFB-7FCA-AC18-9D1B-71468C3470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43926A-2526-0951-9F42-20C64BF7F954}"/>
              </a:ext>
            </a:extLst>
          </p:cNvPr>
          <p:cNvSpPr txBox="1"/>
          <p:nvPr/>
        </p:nvSpPr>
        <p:spPr>
          <a:xfrm>
            <a:off x="-309475" y="82457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الآن الفقرة كاملة لأتأكد من انسجامها.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C17185-32A5-0610-F530-DF47013F4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70" y="2433002"/>
            <a:ext cx="8426180" cy="41236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AC9BF2A-4B51-42F8-C35A-CDC3F1A06E90}"/>
              </a:ext>
            </a:extLst>
          </p:cNvPr>
          <p:cNvSpPr txBox="1"/>
          <p:nvPr/>
        </p:nvSpPr>
        <p:spPr>
          <a:xfrm>
            <a:off x="7497052" y="2488944"/>
            <a:ext cx="1024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615F5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بِٱلْأَمْسِ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2713A1-D1DF-72DE-4FBB-0249028448DC}"/>
              </a:ext>
            </a:extLst>
          </p:cNvPr>
          <p:cNvSpPr txBox="1"/>
          <p:nvPr/>
        </p:nvSpPr>
        <p:spPr>
          <a:xfrm>
            <a:off x="3647209" y="2538425"/>
            <a:ext cx="214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615F5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رُفْقَةَ صَديقي أَحْمَدَ</a:t>
            </a: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615F5F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0AA06E-EE57-B741-B3C8-53E961AB298C}"/>
              </a:ext>
            </a:extLst>
          </p:cNvPr>
          <p:cNvSpPr txBox="1"/>
          <p:nvPr/>
        </p:nvSpPr>
        <p:spPr>
          <a:xfrm>
            <a:off x="398069" y="2571588"/>
            <a:ext cx="3407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تَحَدَّثْنا عَنْ عُطْلَةِ نِهايَةِ ٱلْأُسْبوعِ.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615F5F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166A06-37E0-7903-20AF-6E15B8EE00DA}"/>
              </a:ext>
            </a:extLst>
          </p:cNvPr>
          <p:cNvSpPr txBox="1"/>
          <p:nvPr/>
        </p:nvSpPr>
        <p:spPr>
          <a:xfrm>
            <a:off x="550719" y="3272571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قالَ أَحْمَدُ أَنَّهُ زارَ جَدَّهُ في ٱلْقَرْيَةِ ، </a:t>
            </a:r>
            <a:r>
              <a:rPr lang="ar-MA" sz="3200" b="1" dirty="0" err="1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وَٱسْتَمْتَعَ</a:t>
            </a: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بِمَناظِرِها ٱلْخَلّابَةِ وَ أَجْوائِها ٱلْمُنْعِشَةِ وَ هُدوئِها.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B66B3D-8349-3E21-5102-E70F101BD130}"/>
              </a:ext>
            </a:extLst>
          </p:cNvPr>
          <p:cNvSpPr txBox="1"/>
          <p:nvPr/>
        </p:nvSpPr>
        <p:spPr>
          <a:xfrm>
            <a:off x="550719" y="4376008"/>
            <a:ext cx="7970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أَنا يا صَديقي فَقَدْ قَضَيْتُ صَبيحَةَ يَوْمِ ٱلْأَحَدِ في ٱلسّوقِ </a:t>
            </a:r>
            <a:r>
              <a:rPr lang="ar-MA" sz="3200" b="1" dirty="0" err="1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ٱلْأُسْبوعِيِّ</a:t>
            </a: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رُفْقَةَ والِدي، ثُمَّ إِنْجازَ واجِباتي ٱلْمَنْزِلِيَّةَ عَشِيَّةً.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790DA1-817A-755C-D791-B7CF9FBFA473}"/>
              </a:ext>
            </a:extLst>
          </p:cNvPr>
          <p:cNvSpPr txBox="1"/>
          <p:nvPr/>
        </p:nvSpPr>
        <p:spPr>
          <a:xfrm>
            <a:off x="398069" y="4868451"/>
            <a:ext cx="482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مَرَّ بِجانِبِنا أُسْتاذُ ٱللُّغَةِ ٱلْعَرَبِيَّةِ ،فَقالَ لَنا: أَسْرِعا 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615F5F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4429DAC-8878-3AA4-4AEE-E02BE51ED3E1}"/>
              </a:ext>
            </a:extLst>
          </p:cNvPr>
          <p:cNvSpPr txBox="1"/>
          <p:nvPr/>
        </p:nvSpPr>
        <p:spPr>
          <a:xfrm>
            <a:off x="3700894" y="5479445"/>
            <a:ext cx="482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لَقََدْ حانَ وَقْتُ </a:t>
            </a:r>
            <a:r>
              <a:rPr lang="ar-MA" sz="3200" b="1" dirty="0" err="1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ٱلدُّخولِ</a:t>
            </a:r>
            <a:r>
              <a:rPr lang="ar-MA" sz="3200" b="1" dirty="0">
                <a:solidFill>
                  <a:srgbClr val="615F5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615F5F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554ABF-52FA-398B-2CB2-813CC345DB67}"/>
              </a:ext>
            </a:extLst>
          </p:cNvPr>
          <p:cNvSpPr txBox="1"/>
          <p:nvPr/>
        </p:nvSpPr>
        <p:spPr>
          <a:xfrm>
            <a:off x="155864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</p:spTree>
    <p:extLst>
      <p:ext uri="{BB962C8B-B14F-4D97-AF65-F5344CB8AC3E}">
        <p14:creationId xmlns:p14="http://schemas.microsoft.com/office/powerpoint/2010/main" val="222170445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47B7-DD59-ED67-DFD2-E8705997D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6FC9371-584C-9D01-746B-653897DC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 إنتاج كتابي –ح</a:t>
            </a:r>
            <a:r>
              <a:rPr lang="ar-MA" sz="4000" dirty="0"/>
              <a:t>4</a:t>
            </a:r>
            <a:r>
              <a:rPr lang="ar-AE" sz="4000" dirty="0"/>
              <a:t> </a:t>
            </a:r>
            <a:r>
              <a:rPr lang="fr-FR" sz="4000" dirty="0"/>
              <a:t>-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D3A305-43DE-987A-2FBE-AEAEF075D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5518877-DE16-F592-E131-F0019A53C3B1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إنتاج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AE7338F-DDA0-D6CE-8748-BB371E5F2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3218E14-5872-10D7-67C8-932C2F212A9C}"/>
              </a:ext>
            </a:extLst>
          </p:cNvPr>
          <p:cNvSpPr txBox="1">
            <a:spLocks/>
          </p:cNvSpPr>
          <p:nvPr/>
        </p:nvSpPr>
        <p:spPr>
          <a:xfrm>
            <a:off x="2322000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مهارة توسيع فكرة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Wingdings" panose="05000000000000000000" pitchFamily="2" charset="2"/>
              <a:buNone/>
              <a:tabLst/>
              <a:defRPr/>
            </a:pP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F6C81D0-D543-6827-5DF6-50AA9307493A}"/>
              </a:ext>
            </a:extLst>
          </p:cNvPr>
          <p:cNvSpPr/>
          <p:nvPr/>
        </p:nvSpPr>
        <p:spPr>
          <a:xfrm>
            <a:off x="5450872" y="1037823"/>
            <a:ext cx="473568" cy="473568"/>
          </a:xfrm>
          <a:prstGeom prst="ellipse">
            <a:avLst/>
          </a:prstGeom>
          <a:solidFill>
            <a:srgbClr val="00ACA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6ECEE73-BE33-41E2-E8BE-3AD597338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02742" y="1570158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83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452C8-EBB8-B7E7-281E-F1B435CB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1307810-ADA5-9109-8B06-151E06AF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47E480B-576C-BFAC-5B21-48D8732CF9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488E3DE-7FA9-D565-A09B-182E87AD26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E819360-79B5-0534-75B8-D4D8C30F6B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18D18A3-E11F-AED2-5849-7ECF0BB488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E2E71D-13B9-A1EF-CFD8-C2F1D27B62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FA3AE2-74BC-5D77-69A6-44AB9ECEF4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1614A8-426D-5668-353A-7908BDA93E4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EDDAB6-F6E3-0654-9824-B0555C99AC5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D7D4EA-6D2E-A21F-31C4-4B348C94F82B}"/>
              </a:ext>
            </a:extLst>
          </p:cNvPr>
          <p:cNvSpPr txBox="1"/>
          <p:nvPr/>
        </p:nvSpPr>
        <p:spPr>
          <a:xfrm>
            <a:off x="-160269" y="684000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انتبهوا إلى السبورة، سأريكم بعض الأخطاء التي رصدتها في إنجازاتكم، وكيفية تصحيحها.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0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يصحح الأستاذ(ة) على السبورة نماذج من الأخطاء المرصودة في إنجازات المتعلمين.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6A88E1-4895-15EC-363D-D7B7388CF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21" y="1944284"/>
            <a:ext cx="7950358" cy="4587155"/>
          </a:xfrm>
          <a:prstGeom prst="rect">
            <a:avLst/>
          </a:prstGeom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2F7F5FF-A00E-C255-744B-5CE2216EAA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568536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التربوي الثاني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الأساليب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  (30)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التراكيب(30)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الكتابة: إنتاج كتابي – الحصة 3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 : إنتاج كتابي - الحصة 4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92066-6F88-115A-4603-7962F52F4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36B35F4F-9D01-9499-6CD4-B288DF8FE4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45A5BD1-6F32-E543-E148-750C3271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6E30356-63E1-A779-1C4C-F702C484C9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EBBF45E-A066-62FA-D627-2D06F4DFF2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D9C0024-A88D-BAE1-6C26-0FE5664B65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D42C22-5411-773D-C2D7-27BD2CC1F23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D9289D-6F2C-1853-E3B6-042CA9F543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7E855A-74D1-7B86-3CB4-668D457E76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4236AA-5DA1-967D-BAAC-0926BB5C63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53BAF7-5A7D-101C-7CAA-74C334F33E08}"/>
              </a:ext>
            </a:extLst>
          </p:cNvPr>
          <p:cNvSpPr txBox="1"/>
          <p:nvPr/>
        </p:nvSpPr>
        <p:spPr>
          <a:xfrm>
            <a:off x="-212224" y="663218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يبحث في إنتاجه عن هذه الأخطاء ويصححها.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التأكد من تصحيح الأخطاء.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D3A101-0305-C4E3-191F-0282F4D19600}"/>
              </a:ext>
            </a:extLst>
          </p:cNvPr>
          <p:cNvSpPr txBox="1"/>
          <p:nvPr/>
        </p:nvSpPr>
        <p:spPr>
          <a:xfrm>
            <a:off x="135082" y="1848227"/>
            <a:ext cx="8689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أُوَسِّعُ جُمْلَةً لِأَكْتُبَ فَقْرَةً مِنْ 5 أَسْطُرٍ أَسْرُدُ فيها أَحْداثاً مَرَرْتُ بِها في طَريقي إِلى ٱلْمَدْرَسَةِ.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8A0FD8-5EED-59A6-D411-76C8AF875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16" y="2433002"/>
            <a:ext cx="8298568" cy="4061316"/>
          </a:xfrm>
          <a:prstGeom prst="rect">
            <a:avLst/>
          </a:prstGeom>
        </p:spPr>
      </p:pic>
      <p:pic>
        <p:nvPicPr>
          <p:cNvPr id="8" name="Espace réservé pour une image  7" descr="Une image contenant dessin humoristique, jouet, Animation&#10;&#10;Le contenu généré par l’IA peut être incorrect.">
            <a:extLst>
              <a:ext uri="{FF2B5EF4-FFF2-40B4-BE49-F238E27FC236}">
                <a16:creationId xmlns:a16="http://schemas.microsoft.com/office/drawing/2014/main" id="{88391B3A-31A6-989E-95E1-A40D159A6C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8073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ED6E1-EF50-99CE-3A89-E984299C8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EDE09DC7-D89B-E4A5-7130-0DEE0291CB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37270B-1852-3B77-B958-641D5E2A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E2387E5-F970-AD6D-5E86-8E6B0BAA0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755BEE7-FE85-3E0A-8E76-DDC02114B4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48BEEEB-4C07-A0D8-3F0D-4A1D7FE97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E4A4FE-687D-A2A2-CC16-47C0B878B9E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F6844D-CAF2-2FB3-10EF-D3807593F3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6D3C0C-BDD9-C50C-B2A3-744B562CDB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F498E1-90A6-77BB-18BA-BF3A246B192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3DF412-9CC6-119C-E0A2-1608FB03D2B4}"/>
              </a:ext>
            </a:extLst>
          </p:cNvPr>
          <p:cNvSpPr txBox="1"/>
          <p:nvPr/>
        </p:nvSpPr>
        <p:spPr>
          <a:xfrm>
            <a:off x="-309475" y="83856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سأقدم لكم معايير شبكة التقويم الذاتي.</a:t>
            </a:r>
            <a:endParaRPr lang="ar-MA" sz="24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984ED87-CFE9-06B4-8641-A8C080908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45024"/>
              </p:ext>
            </p:extLst>
          </p:nvPr>
        </p:nvGraphicFramePr>
        <p:xfrm>
          <a:off x="609600" y="2655066"/>
          <a:ext cx="7924800" cy="3044160"/>
        </p:xfrm>
        <a:graphic>
          <a:graphicData uri="http://schemas.openxmlformats.org/drawingml/2006/table">
            <a:tbl>
              <a:tblPr firstRow="1" bandRow="1"/>
              <a:tblGrid>
                <a:gridCol w="762000">
                  <a:extLst>
                    <a:ext uri="{9D8B030D-6E8A-4147-A177-3AD203B41FA5}">
                      <a16:colId xmlns:a16="http://schemas.microsoft.com/office/drawing/2014/main" val="1298311081"/>
                    </a:ext>
                  </a:extLst>
                </a:gridCol>
                <a:gridCol w="663388">
                  <a:extLst>
                    <a:ext uri="{9D8B030D-6E8A-4147-A177-3AD203B41FA5}">
                      <a16:colId xmlns:a16="http://schemas.microsoft.com/office/drawing/2014/main" val="139753599"/>
                    </a:ext>
                  </a:extLst>
                </a:gridCol>
                <a:gridCol w="6499412">
                  <a:extLst>
                    <a:ext uri="{9D8B030D-6E8A-4147-A177-3AD203B41FA5}">
                      <a16:colId xmlns:a16="http://schemas.microsoft.com/office/drawing/2014/main" val="543822409"/>
                    </a:ext>
                  </a:extLst>
                </a:gridCol>
              </a:tblGrid>
              <a:tr h="204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لا</a:t>
                      </a:r>
                      <a:endParaRPr lang="fr-MA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نعم </a:t>
                      </a:r>
                      <a:endParaRPr lang="fr-MA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58699"/>
                  </a:ext>
                </a:extLst>
              </a:tr>
              <a:tr h="603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أَضَفْتُ عِباراتٍ لِلْجُمْلَةِ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ٱلْأَصْلِيَّةِ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بِٱلْإِجابَةِ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عَنِ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ٱلْأَسْئِلَةِ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ٱلَّتي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طَرَحْتُها.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086229"/>
                  </a:ext>
                </a:extLst>
              </a:tr>
              <a:tr h="4838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تَحَقَّقْتُ مِنْ سَلامَةِ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ٱلْمَعْنى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في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ٱلْجُمْلَةِ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ٱلْمُوَسَّعَةِ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fr-MA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209904"/>
                  </a:ext>
                </a:extLst>
              </a:tr>
              <a:tr h="359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اِسْتَعْمَلْتُ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ٱلرَّوابِطَ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ٱلْمُناسِبَةَ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392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اِسْتَعْمَلْتُ عَلاماتِ تَرْقيمٍ مُناسِبَةً.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3994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كَتَبْتُ بِخَطٍّ واضِحٍ وَجَميلٍ. </a:t>
                      </a:r>
                      <a:endParaRPr lang="fr-MA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92025"/>
                  </a:ext>
                </a:extLst>
              </a:tr>
            </a:tbl>
          </a:graphicData>
        </a:graphic>
      </p:graphicFrame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EF8F893-D660-96E2-A416-6D433EBE42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47191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09E86-BD1B-8127-E777-472ECD7A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4F1616AF-50FB-E831-D252-8B33AD4CE7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4E3966E-00F1-FFC2-A118-CE45674914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C5DE4FA-F1BC-E182-D6DF-67AD1EB337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6CC91D9-E55D-A272-74F9-05AE3FECD6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06906C5-134C-C4F0-2BEF-9B6CDF937F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58CBEC-71B0-9947-C2B0-304CFC3EB2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F8D4F9-CA67-4AC7-BE3A-7D717E17F2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AC8451-4FD7-0D44-9C71-2947DC23ACA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00F282-D14B-AF8A-E771-AE771716C8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03ABC3-D778-CDCD-4111-C3DFE67CD08B}"/>
              </a:ext>
            </a:extLst>
          </p:cNvPr>
          <p:cNvSpPr txBox="1"/>
          <p:nvPr/>
        </p:nvSpPr>
        <p:spPr>
          <a:xfrm>
            <a:off x="-181051" y="71850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يراجع إنتاجه ويتحقق من مطابقته لمعايير الشبكة.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4621C54-FBBA-A1D3-42AB-4620700B5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1669"/>
              </p:ext>
            </p:extLst>
          </p:nvPr>
        </p:nvGraphicFramePr>
        <p:xfrm>
          <a:off x="609600" y="2655066"/>
          <a:ext cx="7924800" cy="3044160"/>
        </p:xfrm>
        <a:graphic>
          <a:graphicData uri="http://schemas.openxmlformats.org/drawingml/2006/table">
            <a:tbl>
              <a:tblPr firstRow="1" bandRow="1"/>
              <a:tblGrid>
                <a:gridCol w="762000">
                  <a:extLst>
                    <a:ext uri="{9D8B030D-6E8A-4147-A177-3AD203B41FA5}">
                      <a16:colId xmlns:a16="http://schemas.microsoft.com/office/drawing/2014/main" val="1298311081"/>
                    </a:ext>
                  </a:extLst>
                </a:gridCol>
                <a:gridCol w="663388">
                  <a:extLst>
                    <a:ext uri="{9D8B030D-6E8A-4147-A177-3AD203B41FA5}">
                      <a16:colId xmlns:a16="http://schemas.microsoft.com/office/drawing/2014/main" val="139753599"/>
                    </a:ext>
                  </a:extLst>
                </a:gridCol>
                <a:gridCol w="6499412">
                  <a:extLst>
                    <a:ext uri="{9D8B030D-6E8A-4147-A177-3AD203B41FA5}">
                      <a16:colId xmlns:a16="http://schemas.microsoft.com/office/drawing/2014/main" val="543822409"/>
                    </a:ext>
                  </a:extLst>
                </a:gridCol>
              </a:tblGrid>
              <a:tr h="204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لا</a:t>
                      </a:r>
                      <a:endParaRPr lang="fr-MA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MA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نعم </a:t>
                      </a:r>
                      <a:endParaRPr lang="fr-MA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58699"/>
                  </a:ext>
                </a:extLst>
              </a:tr>
              <a:tr h="603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أَضَفْتُ عِباراتٍ لِلْجُمْلَةِ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ٱلْأَصْلِيَّةِ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بِٱلْإِجابَةِ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عَنِ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ٱلْأَسْئِلَةِ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ٱلَّتي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طَرَحْتُها.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086229"/>
                  </a:ext>
                </a:extLst>
              </a:tr>
              <a:tr h="4838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تَحَقَّقْتُ مِنْ سَلامَةِ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ٱلْمَعْنى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في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ٱلْجُمْلَةِ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ٱلْمُوَسَّعَةِ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fr-MA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209904"/>
                  </a:ext>
                </a:extLst>
              </a:tr>
              <a:tr h="3594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اِسْتَعْمَلْتُ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ٱلرَّوابِطَ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4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ٱلْمُناسِبَةَ</a:t>
                      </a: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fr-FR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392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اِسْتَعْمَلْتُ عَلاماتِ تَرْقيمٍ مُناسِبَةً.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3994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fr-MA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كَتَبْتُ بِخَطٍّ واضِحٍ وَجَميلٍ. </a:t>
                      </a:r>
                      <a:endParaRPr lang="fr-MA" sz="24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92025"/>
                  </a:ext>
                </a:extLst>
              </a:tr>
            </a:tbl>
          </a:graphicData>
        </a:graphic>
      </p:graphicFrame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98E3218-6AC0-B6E1-FCAE-EC2437F53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C2EC09E-4D93-7524-44F8-CA3A8931AC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38104" y="504984"/>
            <a:ext cx="1015391" cy="10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5851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36828-FCBE-39A5-34DA-15EA4F33D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E5DF1F5-0BB1-C874-1012-6B5E0CB3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E01DF84-1FCF-7342-DA6B-AAC07750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D1E892C-C9FB-51D1-707B-C620FBA670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1D414BB-346C-1AD6-DCFA-D9DDF7360B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4AC44ED-D280-526B-43EF-9CE32BBBD1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81732A-BFFA-119B-CAA0-25354DC4DC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D1EB00-630B-A812-7285-4A647331744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1CC01A-5C19-B9A2-C31F-FD9C8F946D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1F364D-483B-93E6-1EAE-12333B39FA7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4689A7-A9CA-2A4B-C881-789D27F58F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9825BE-F2A0-62AC-90F0-DD94522A25CB}"/>
              </a:ext>
            </a:extLst>
          </p:cNvPr>
          <p:cNvSpPr txBox="1"/>
          <p:nvPr/>
        </p:nvSpPr>
        <p:spPr>
          <a:xfrm>
            <a:off x="-222614" y="635688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يعيد كتابة إنتاجه بخط جميل دون أخطاء.</a:t>
            </a:r>
          </a:p>
          <a:p>
            <a:pPr marL="0" lvl="1" algn="r" defTabSz="342935" rtl="1">
              <a:spcBef>
                <a:spcPct val="0"/>
              </a:spcBef>
              <a:defRPr/>
            </a:pP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 تخصيص 5 دقائق لإعادة الكتابة وإنهاء الحصة.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FA2FC6-FCB8-2C0A-83DE-53C3BAC4FF6A}"/>
              </a:ext>
            </a:extLst>
          </p:cNvPr>
          <p:cNvSpPr txBox="1"/>
          <p:nvPr/>
        </p:nvSpPr>
        <p:spPr>
          <a:xfrm>
            <a:off x="14556" y="1479409"/>
            <a:ext cx="8689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أُعيدُ كِتابَةَ الْفَقْرَةِ الْمُوَسَّعَةِ ٱلَّتي أَنْتَجْتُها بِدونِ أَخْطاءٍ.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97E286-7095-1699-4F32-00D4ED30C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55" y="2213263"/>
            <a:ext cx="8194568" cy="44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440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81" y="1454335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804" y="1529407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E5B0-2931-3615-E486-00359E75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15681A-9661-F9FC-B798-1BB4590879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Titre 3">
            <a:extLst>
              <a:ext uri="{FF2B5EF4-FFF2-40B4-BE49-F238E27FC236}">
                <a16:creationId xmlns:a16="http://schemas.microsoft.com/office/drawing/2014/main" id="{18F65C2D-AE5E-70CA-BFD6-A7B02B52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8068E88-6646-75D6-BB8E-E63A82755AE5}"/>
              </a:ext>
            </a:extLst>
          </p:cNvPr>
          <p:cNvCxnSpPr>
            <a:cxnSpLocks/>
            <a:stCxn id="28" idx="5"/>
            <a:endCxn id="25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8982083-3752-EB93-1ED9-AADDEA231E5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تَوْسيعِ فِكْرَةٍ لِإِنْتاجِ فَقْرَةٍ بَسيطَةٍ.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112AF6-5349-6B71-12D3-11CCC5A9E591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صَحَّحْتُ أَخْطائي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ٱلْخاصَّةَ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بِٱلْإِنْتاجِ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ٱلْكِتابي وَ أَعَدْتُ كِتابَةَ إِنْتاجي.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D29A4BE-362F-6181-75D1-A30263487DA4}"/>
              </a:ext>
            </a:extLst>
          </p:cNvPr>
          <p:cNvCxnSpPr>
            <a:cxnSpLocks/>
            <a:stCxn id="28" idx="3"/>
            <a:endCxn id="26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385C28C-9204-4CC6-2D9D-9A8159B6A72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FB1B09-2D08-5151-F3D4-FF013277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053BC5-ED83-5975-8171-584AEAE0B3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7673AE-7935-6A56-6EB9-F225AC547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7EC6A1-C54C-1284-E5F2-D851C879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8266F7-1416-3F36-8494-552C455E74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BE07A-CE55-01F9-0C28-935D19A6465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436916-74BF-0B3E-DCEF-251D39E5692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48F2BB-679C-9A2F-8827-DB022413B71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1989F2-A228-2514-4B17-9336CC1C820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46277099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</a:t>
            </a:r>
            <a:r>
              <a:rPr lang="ar-MA" sz="4000"/>
              <a:t>اليوم الرابع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661157" y="4561042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إنتاج كتابي – ح4-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84964" y="3279307"/>
            <a:ext cx="21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إنتاج كتابي –ح3-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lvl="0" indent="0">
              <a:buClr>
                <a:srgbClr val="424D7B"/>
              </a:buClr>
              <a:buSzPct val="50000"/>
              <a:buNone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نص: لِنُحارِبِ ٱلتَّنَمُّرَ! (الحصة الثانية)</a:t>
            </a:r>
          </a:p>
          <a:p>
            <a:pPr marL="537600" lvl="0" indent="-342900">
              <a:buClr>
                <a:srgbClr val="424D7B"/>
              </a:buClr>
              <a:buSzPct val="83000"/>
              <a:buFont typeface="Arial" panose="020B0604020202020204" pitchFamily="34" charset="0"/>
              <a:buChar char="•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استراتيجية الكلمات المفاتيح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مهارة توسيع فكرة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98771" y="2908660"/>
            <a:ext cx="6721229" cy="890781"/>
            <a:chOff x="1306316" y="2851205"/>
            <a:chExt cx="6721229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306316" y="3132286"/>
              <a:ext cx="51328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مهارة توسيع فكرة لكتابة فقرة؛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تصحيح الإنتاج وإعادة الكتابة.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15518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4340B9-69FB-64B1-34B3-9322488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492DBF-1C70-000A-5969-080657C84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Image 9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014E3B-1BE9-1B26-6662-776E9FCE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87" y="2147924"/>
            <a:ext cx="4106707" cy="3690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C5ED37-C7F0-3EFF-CD86-BBE64A0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32F029-83ED-CC2A-B2DC-B52CAB7CA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EC2DE6-DE7A-F82A-F070-A9B8E584B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F993DD-67A3-7323-F069-D1F60A16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76AD3-AA2F-CFC0-AF17-35E97B8EA1C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3FCAA-8E77-88A1-D12B-EDA45EE2B19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29125-F27E-F73A-F9C9-7E194C3062F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90F76-D7E6-51B4-1478-A9118AD6D24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92124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F693-E132-B03E-0B38-D483646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BBCBB37-8A8C-8E9F-5C1F-734D57AD5255}"/>
              </a:ext>
            </a:extLst>
          </p:cNvPr>
          <p:cNvSpPr txBox="1"/>
          <p:nvPr/>
        </p:nvSpPr>
        <p:spPr>
          <a:xfrm>
            <a:off x="-287032" y="7937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D67B63CA-C53D-A7B0-8FB8-420FBCED3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FA698E-6CE5-ACEE-7D3A-5D70F0284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2D13DB8-CFC5-06F4-CE50-9CEA212AD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0AFDBB-43A1-1110-4EDB-108E51204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51F556-559C-1F66-4491-0D65893E11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EB101-B7F8-A35D-434D-6B59DFBD23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2A234F-4DAE-D939-2D29-F95D6E18B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2EB67-4492-7CC3-8BF4-42ACE380AFE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467444-86D6-4171-D768-F549B0EC1CD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01ADB-1A7E-A666-2538-2362E3A2F75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C29D3-C09B-E84F-8CFA-FE1EC38E7C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7709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9064</TotalTime>
  <Words>1909</Words>
  <Application>Microsoft Office PowerPoint</Application>
  <PresentationFormat>Affichage à l'écran (4:3)</PresentationFormat>
  <Paragraphs>347</Paragraphs>
  <Slides>47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47</vt:i4>
      </vt:variant>
    </vt:vector>
  </HeadingPairs>
  <TitlesOfParts>
    <vt:vector size="77" baseType="lpstr">
      <vt:lpstr>Arial</vt:lpstr>
      <vt:lpstr>Abadi</vt:lpstr>
      <vt:lpstr>Dosis ExtraBold</vt:lpstr>
      <vt:lpstr>Dosis SemiBold</vt:lpstr>
      <vt:lpstr>Dosis Medium</vt:lpstr>
      <vt:lpstr>Modern Love</vt:lpstr>
      <vt:lpstr>Calibri</vt:lpstr>
      <vt:lpstr>Dosis</vt:lpstr>
      <vt:lpstr>Microsoft Uighur</vt:lpstr>
      <vt:lpstr>Wingdings</vt:lpstr>
      <vt:lpstr>Calibri Light</vt:lpstr>
      <vt:lpstr>Arial Rounded MT Bold</vt:lpstr>
      <vt:lpstr>Noto Sans Symbols</vt:lpstr>
      <vt:lpstr>00_Env-Enseignant</vt:lpstr>
      <vt:lpstr>1_Env-Enseignant</vt:lpstr>
      <vt:lpstr>1_01- نشاط اعتيادي</vt:lpstr>
      <vt:lpstr>6_Conception personnalisée</vt:lpstr>
      <vt:lpstr>1_Conception personnalisée</vt:lpstr>
      <vt:lpstr>1_Office Theme 2013 - 2022</vt:lpstr>
      <vt:lpstr>2_Env-Enseignant</vt:lpstr>
      <vt:lpstr>5_Env-Apprenant_Tmplt</vt:lpstr>
      <vt:lpstr>3_Env-Enseignant</vt:lpstr>
      <vt:lpstr>01- نشاط اعتيادي</vt:lpstr>
      <vt:lpstr>2_Env-Apprenant_Tmplt</vt:lpstr>
      <vt:lpstr>اختتام الحصة</vt:lpstr>
      <vt:lpstr>1_اختتام الحصة</vt:lpstr>
      <vt:lpstr>3_04- قراءة/ كتابة</vt:lpstr>
      <vt:lpstr>2_03- استماع وتحدث</vt:lpstr>
      <vt:lpstr>4_Env-Enseignant</vt:lpstr>
      <vt:lpstr>Thème Office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الرابع</vt:lpstr>
      <vt:lpstr>عند نهاية الحصة</vt:lpstr>
      <vt:lpstr>  افتتاح الحصة</vt:lpstr>
      <vt:lpstr>مرحبا بكم. سننطلق في حصة اللغة العربية.</vt:lpstr>
      <vt:lpstr>Présentation PowerPoint</vt:lpstr>
      <vt:lpstr>Présentation PowerPoint</vt:lpstr>
      <vt:lpstr>Présentation PowerPoint</vt:lpstr>
      <vt:lpstr>Présentation PowerPoint</vt:lpstr>
      <vt:lpstr>استمعوا جيدا لقراءتي.</vt:lpstr>
      <vt:lpstr> الآن، من سمع اسمَه يتقدم لقراءة النص مثلي. (3 متعلمين الفئة ج وب)</vt:lpstr>
      <vt:lpstr> إنتاج كتابي –ح3 -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إنتاج كتابي –ح4 -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288</cp:revision>
  <dcterms:created xsi:type="dcterms:W3CDTF">2023-09-20T21:35:22Z</dcterms:created>
  <dcterms:modified xsi:type="dcterms:W3CDTF">2025-11-02T12:47:42Z</dcterms:modified>
</cp:coreProperties>
</file>