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2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3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4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6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17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18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6" r:id="rId2"/>
    <p:sldMasterId id="2147483701" r:id="rId3"/>
    <p:sldMasterId id="2147483723" r:id="rId4"/>
    <p:sldMasterId id="2147483735" r:id="rId5"/>
    <p:sldMasterId id="2147483739" r:id="rId6"/>
    <p:sldMasterId id="2147483763" r:id="rId7"/>
    <p:sldMasterId id="2147483768" r:id="rId8"/>
    <p:sldMasterId id="2147483791" r:id="rId9"/>
    <p:sldMasterId id="2147483814" r:id="rId10"/>
    <p:sldMasterId id="2147483829" r:id="rId11"/>
    <p:sldMasterId id="2147483846" r:id="rId12"/>
    <p:sldMasterId id="2147483863" r:id="rId13"/>
    <p:sldMasterId id="2147483886" r:id="rId14"/>
    <p:sldMasterId id="2147483909" r:id="rId15"/>
    <p:sldMasterId id="2147483925" r:id="rId16"/>
    <p:sldMasterId id="2147483940" r:id="rId17"/>
    <p:sldMasterId id="2147483959" r:id="rId18"/>
    <p:sldMasterId id="2147483976" r:id="rId19"/>
  </p:sldMasterIdLst>
  <p:notesMasterIdLst>
    <p:notesMasterId r:id="rId67"/>
  </p:notesMasterIdLst>
  <p:sldIdLst>
    <p:sldId id="2147482692" r:id="rId20"/>
    <p:sldId id="2147482693" r:id="rId21"/>
    <p:sldId id="2147482483" r:id="rId22"/>
    <p:sldId id="2147482471" r:id="rId23"/>
    <p:sldId id="2147482696" r:id="rId24"/>
    <p:sldId id="2147482488" r:id="rId25"/>
    <p:sldId id="2147482691" r:id="rId26"/>
    <p:sldId id="265" r:id="rId27"/>
    <p:sldId id="262" r:id="rId28"/>
    <p:sldId id="266" r:id="rId29"/>
    <p:sldId id="2147482632" r:id="rId30"/>
    <p:sldId id="2147482639" r:id="rId31"/>
    <p:sldId id="2147482449" r:id="rId32"/>
    <p:sldId id="2147482450" r:id="rId33"/>
    <p:sldId id="2147482694" r:id="rId34"/>
    <p:sldId id="2147482591" r:id="rId35"/>
    <p:sldId id="2147482592" r:id="rId36"/>
    <p:sldId id="2147482593" r:id="rId37"/>
    <p:sldId id="2147482594" r:id="rId38"/>
    <p:sldId id="2147482595" r:id="rId39"/>
    <p:sldId id="2147482596" r:id="rId40"/>
    <p:sldId id="2147482597" r:id="rId41"/>
    <p:sldId id="2147482598" r:id="rId42"/>
    <p:sldId id="2147482601" r:id="rId43"/>
    <p:sldId id="2147482633" r:id="rId44"/>
    <p:sldId id="2147482602" r:id="rId45"/>
    <p:sldId id="2147482635" r:id="rId46"/>
    <p:sldId id="2147482636" r:id="rId47"/>
    <p:sldId id="2147482637" r:id="rId48"/>
    <p:sldId id="2147482608" r:id="rId49"/>
    <p:sldId id="2147482609" r:id="rId50"/>
    <p:sldId id="2147482610" r:id="rId51"/>
    <p:sldId id="2147482613" r:id="rId52"/>
    <p:sldId id="2147482614" r:id="rId53"/>
    <p:sldId id="2147482638" r:id="rId54"/>
    <p:sldId id="2147482620" r:id="rId55"/>
    <p:sldId id="2147482489" r:id="rId56"/>
    <p:sldId id="2147482621" r:id="rId57"/>
    <p:sldId id="2147482622" r:id="rId58"/>
    <p:sldId id="2147482623" r:id="rId59"/>
    <p:sldId id="2147482624" r:id="rId60"/>
    <p:sldId id="2147482625" r:id="rId61"/>
    <p:sldId id="2147482643" r:id="rId62"/>
    <p:sldId id="2147482615" r:id="rId63"/>
    <p:sldId id="2147482642" r:id="rId64"/>
    <p:sldId id="2147482563" r:id="rId65"/>
    <p:sldId id="2147482522" r:id="rId66"/>
  </p:sldIdLst>
  <p:sldSz cx="9144000" cy="6858000" type="screen4x3"/>
  <p:notesSz cx="6858000" cy="9144000"/>
  <p:embeddedFontLst>
    <p:embeddedFont>
      <p:font typeface="Abadi" panose="020B0604020104020204" pitchFamily="34" charset="0"/>
      <p:regular r:id="rId68"/>
      <p:bold r:id="rId69"/>
      <p:italic r:id="rId70"/>
      <p:boldItalic r:id="rId71"/>
    </p:embeddedFont>
    <p:embeddedFont>
      <p:font typeface="Arial Rounded MT Bold" panose="020F0704030504030204" pitchFamily="34" charset="0"/>
      <p:regular r:id="rId72"/>
    </p:embeddedFont>
    <p:embeddedFont>
      <p:font typeface="Dosis" pitchFamily="2" charset="0"/>
      <p:regular r:id="rId73"/>
      <p:bold r:id="rId74"/>
    </p:embeddedFont>
    <p:embeddedFont>
      <p:font typeface="Dosis ExtraBold" pitchFamily="2" charset="0"/>
      <p:bold r:id="rId75"/>
    </p:embeddedFont>
    <p:embeddedFont>
      <p:font typeface="Dosis Medium" pitchFamily="2" charset="0"/>
      <p:regular r:id="rId76"/>
    </p:embeddedFont>
    <p:embeddedFont>
      <p:font typeface="Dosis SemiBold" pitchFamily="2" charset="0"/>
      <p:bold r:id="rId77"/>
    </p:embeddedFont>
    <p:embeddedFont>
      <p:font typeface="Microsoft Uighur" panose="02000000000000000000" pitchFamily="2" charset="-78"/>
      <p:regular r:id="rId78"/>
      <p:bold r:id="rId79"/>
    </p:embeddedFont>
    <p:embeddedFont>
      <p:font typeface="Modern Love" panose="04090805081005020601" pitchFamily="82" charset="0"/>
      <p:regular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9B1"/>
    <a:srgbClr val="565F88"/>
    <a:srgbClr val="F6F6F6"/>
    <a:srgbClr val="E6E6E6"/>
    <a:srgbClr val="F2F2F2"/>
    <a:srgbClr val="0097B2"/>
    <a:srgbClr val="FFFFFF"/>
    <a:srgbClr val="4C5155"/>
    <a:srgbClr val="D6E9EA"/>
    <a:srgbClr val="7FB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1" autoAdjust="0"/>
    <p:restoredTop sz="94660"/>
  </p:normalViewPr>
  <p:slideViewPr>
    <p:cSldViewPr snapToGrid="0">
      <p:cViewPr varScale="1">
        <p:scale>
          <a:sx n="75" d="100"/>
          <a:sy n="75" d="100"/>
        </p:scale>
        <p:origin x="88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font" Target="fonts/font1.fntdata"/><Relationship Id="rId8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9958B63F-5EE1-29FE-D5CA-07180B621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89919AFC-3E71-4735-ECED-C42215A911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9293A5A6-88C0-9426-C0B2-D74C9CAFAB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463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D2338B2F-C672-8CC0-32C6-1F978B191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6DDAAE26-F23D-A059-1F75-D484419F31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209996BD-FC3C-72F1-A535-2AFFE7EAD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01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Layouts/_rels/slideLayout1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Layouts/_rels/slideLayout13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Layouts/_rels/slideLayout13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9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9.pn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Relationship Id="rId4" Type="http://schemas.microsoft.com/office/2007/relationships/hdphoto" Target="../media/hdphoto4.wdp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8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3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3.sv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58802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302596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161632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579680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97357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611949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785326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004066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679216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847777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30800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95323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68586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723347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375080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822363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070658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433279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628685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501663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503646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31531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824687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845597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174809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7626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025569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107370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0912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4932958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813329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056688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42514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250276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3039298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52661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168831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39853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09855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5889028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5796979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215971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2953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835353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66845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021991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82882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461351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32666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6251907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622722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2056473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368034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99662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031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8533794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894116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167332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3530516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3571535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831431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22460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22299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221480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92669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2658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769493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592808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534899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303913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980855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1909801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2095831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3614009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3076927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3919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0918372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61604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9553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192527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5727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76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872204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66442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88681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99993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179877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990964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77856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4754097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45929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54692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839274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48112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39246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850833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68712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216520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03787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0203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5438138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37545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33769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53979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26768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54142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31990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386454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15829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671861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6171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752360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3388288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742111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138228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10075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086566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750712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33800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609240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892775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177342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28439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3091482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487206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005039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64682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4990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068612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58289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92950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764279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507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06709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53512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98368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744017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308006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9779295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0799597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0513964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678002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60165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454420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37840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9047928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001619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312792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778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469157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2620480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7722824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39851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8213883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61683717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1406840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4732926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192708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9137983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4664940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5825055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694071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101657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5849525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039879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2607295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948785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11420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457955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9010448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58957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9957766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0050895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376883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9057284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9456387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499123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435212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5180873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6112354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1144680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6818915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2881094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329550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823973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7242982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5864359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79683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1536521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7397373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40772897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6940677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8486637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0711428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995156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1877645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5274425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857085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959818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897267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7169906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84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442775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828117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13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4920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39451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05988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997443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669523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911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319178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2001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222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407835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60915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418629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341591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42141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070874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20343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007175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535541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49917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432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3188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476771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741205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086065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07896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432998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535600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600922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29964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324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2103-F24A-0ABD-27CA-A2A57D74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465D3E-B380-11EB-FB14-727B349E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2B47F5-2E9F-0F0E-8977-0DCB3BD8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9CF220-5DA3-0940-8CA0-F3CB3026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50ADC1-AE02-006E-2069-00F523E7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953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4749751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02E53-15B9-5A29-F73F-85E567B6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71047-B2D4-567A-9459-E54216857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D777D4-49B7-F01C-2D0B-C13E249C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4C4E12-7D78-DA95-1EFF-135C54EF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ABF31E-B71A-0FB2-F07D-270B0B19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502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7B786-FA66-F6DF-698C-6692890B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7FF0D8-314F-73AA-EB42-F1379C1D7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7DDAF1-C0B4-9629-9DEA-08788CFCE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56552E-3DFA-6679-5D0B-CF83B8B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AF8BC5-22FB-04D3-D424-A98B5BE7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D0BE28-8AE4-B60F-AEC1-D87E2E36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453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F82F7-0891-BA8D-5AA2-8478D068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151886-B4DE-3999-F470-B39D4C0A6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92EF62-69C9-27C8-D71C-E77D9A926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7AAFED-2E8C-2231-2C31-F6AC49DBA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C7E9AC-59ED-47ED-16C9-2CF36D8AE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D002F2-CF20-B617-033B-734AD6E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2FE996-DDC3-C4CD-881B-C7AD1160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F6AC7C-8FB8-3952-ABC6-993BABAE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550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31C7D-6AF4-E551-D296-8587977C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E576A9-1DB7-7F92-5F90-43A4704B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58FA9B-E170-D5C7-18BE-8CC982FB1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B77567-A5B2-FB8A-0178-6925B108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631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E3A6D0-59AC-7402-4B3B-BA9C9642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1492E6-C7C3-386D-DF3B-4EE94993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E14AD4-F478-998D-297C-C5B965A5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05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5810B-D5C6-16D1-BB06-8B706D39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E68226-8F6A-0766-1F21-7231DCDF9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0E2E71-7771-0F20-ECA2-211D5FE66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625C20-A2CE-1687-6B13-7F0BF7F5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FB8832-9C44-50AE-7AB6-2CED0667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01FB32-9EFA-378E-2191-D8ACD69B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926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24BD2-CD64-8A5E-E385-D154DE6D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CC310C-F70D-0040-C4AC-DED5ECF12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6FC1CE-B1A6-4372-004E-72F0E2463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EC09B0-22CF-376C-C299-54F5FD98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F04E90-10B0-65F2-374D-4512EF7C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830BAB-FF64-1741-2BE6-A7DABC43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0613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335EB-0DEB-28DD-2616-CAAF1056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C02AAD-0983-B67E-C851-8F4505E65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3081E7-5F85-5C78-A9E3-3EBBD5D6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DA11C-E775-012E-04CD-45BA8B82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6DA31F-C8FB-6B04-6664-38381CF4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229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53707F-DCA5-7952-F4A6-5F9561DF7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CBA637-1FCA-C91E-FFE9-447F464FD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0DC3F1-11BD-E18B-BAD3-B39DC277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7D2AB7-6B21-B1D2-99E6-0DD54F85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8E4EB6-F313-1C82-70C4-DCF79796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509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03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0621960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321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203253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68455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745266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06623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07770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921019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393254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17899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27379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4038304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134125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971260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5683007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553682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987177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87751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785886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523978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13243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96199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716988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104768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72341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882566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628216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71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6834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2081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517570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291894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23528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126751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13911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037204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794477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517138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5320996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718303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763540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08388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82307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86347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image" Target="../media/image6.jp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60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15.jpg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image" Target="../media/image15.jpg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19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1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56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slideLayout" Target="../slideLayouts/slideLayout277.xml"/><Relationship Id="rId18" Type="http://schemas.openxmlformats.org/officeDocument/2006/relationships/image" Target="../media/image30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266.xml"/><Relationship Id="rId16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slideLayout" Target="../slideLayouts/slideLayout27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bin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image" Target="../media/image15.jpg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68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9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34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5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41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1938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897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0170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0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7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96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334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71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48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27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6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29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28944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605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81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0.png"/><Relationship Id="rId4" Type="http://schemas.openxmlformats.org/officeDocument/2006/relationships/image" Target="../media/image42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1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99.xml"/><Relationship Id="rId7" Type="http://schemas.openxmlformats.org/officeDocument/2006/relationships/image" Target="../media/image5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gif"/><Relationship Id="rId11" Type="http://schemas.openxmlformats.org/officeDocument/2006/relationships/image" Target="../media/image54.png"/><Relationship Id="rId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7CE0E18-6F08-45DF-5BDB-249C97CAE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92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3"/>
          <p:cNvSpPr/>
          <p:nvPr/>
        </p:nvSpPr>
        <p:spPr>
          <a:xfrm>
            <a:off x="486890" y="345440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فَكُلُّ تِلْميذٍ لَهُ شَخْصِيَّتُهُ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ٱلْمُمَيَّزَةُ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6CBCF15-97B3-6D5D-25B8-0866CB08DB49}"/>
              </a:ext>
            </a:extLst>
          </p:cNvPr>
          <p:cNvSpPr/>
          <p:nvPr/>
        </p:nvSpPr>
        <p:spPr>
          <a:xfrm>
            <a:off x="6165277" y="2074864"/>
            <a:ext cx="154779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اَلْاِخْتِلافُ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61B2ED6-FF91-B792-93B4-94F6906600B5}"/>
              </a:ext>
            </a:extLst>
          </p:cNvPr>
          <p:cNvGrpSpPr/>
          <p:nvPr/>
        </p:nvGrpSpPr>
        <p:grpSpPr>
          <a:xfrm>
            <a:off x="1799016" y="2074864"/>
            <a:ext cx="2413443" cy="900000"/>
            <a:chOff x="2560206" y="2948437"/>
            <a:chExt cx="2413443" cy="90000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A419EFDB-479B-5975-7265-FB82DE20A0E9}"/>
                </a:ext>
              </a:extLst>
            </p:cNvPr>
            <p:cNvSpPr/>
            <p:nvPr/>
          </p:nvSpPr>
          <p:spPr>
            <a:xfrm>
              <a:off x="2560206" y="2948437"/>
              <a:ext cx="2413443" cy="900000"/>
            </a:xfrm>
            <a:prstGeom prst="roundRect">
              <a:avLst/>
            </a:prstGeom>
            <a:solidFill>
              <a:srgbClr val="ECF8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اِحْتِرامُ ٱلْآخَرينَ</a:t>
              </a:r>
            </a:p>
          </p:txBody>
        </p:sp>
        <p:sp>
          <p:nvSpPr>
            <p:cNvPr id="1361" name="Google Shape;1361;p13"/>
            <p:cNvSpPr/>
            <p:nvPr/>
          </p:nvSpPr>
          <p:spPr>
            <a:xfrm rot="10800000">
              <a:off x="3679849" y="3027161"/>
              <a:ext cx="278069" cy="131782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00ACA4"/>
            </a:solidFill>
            <a:ln w="12700" cap="flat" cmpd="sng">
              <a:solidFill>
                <a:srgbClr val="00ACA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3DF36AE-ECFF-145F-56EE-21C5F05F1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48A8B8-B8EB-D724-9E71-B67F8CBCFA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9FDF7F-803A-FB78-1A6A-2A5A749635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6A23691-58F8-EC49-25ED-2AB35C3E31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17EE8C-29DC-2E1D-2CA2-C818CC60CDDD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6DCF7F-B7A9-ED76-19A2-F54A63A61657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C54E70-EA43-8AD5-F664-9F0E2ABD9019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0C0282-55D7-ED81-1E41-0EFF3BD3DB5C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Google Shape;1360;p13">
            <a:extLst>
              <a:ext uri="{FF2B5EF4-FFF2-40B4-BE49-F238E27FC236}">
                <a16:creationId xmlns:a16="http://schemas.microsoft.com/office/drawing/2014/main" id="{A24D1564-78D0-41B8-903D-BA50EC467FAC}"/>
              </a:ext>
            </a:extLst>
          </p:cNvPr>
          <p:cNvSpPr/>
          <p:nvPr/>
        </p:nvSpPr>
        <p:spPr>
          <a:xfrm>
            <a:off x="517119" y="4712452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نَحْتَرِمُ هَذِهِ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ٱلْاِخْتِلافاتِ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وَنَتَقَبَّلُها.</a:t>
            </a:r>
          </a:p>
        </p:txBody>
      </p:sp>
      <p:sp>
        <p:nvSpPr>
          <p:cNvPr id="12" name="Google Shape;1361;p13">
            <a:extLst>
              <a:ext uri="{FF2B5EF4-FFF2-40B4-BE49-F238E27FC236}">
                <a16:creationId xmlns:a16="http://schemas.microsoft.com/office/drawing/2014/main" id="{3B412DF5-3484-C9BF-BF3A-496D3F7BDDA7}"/>
              </a:ext>
            </a:extLst>
          </p:cNvPr>
          <p:cNvSpPr/>
          <p:nvPr/>
        </p:nvSpPr>
        <p:spPr>
          <a:xfrm rot="10800000">
            <a:off x="3465913" y="3631231"/>
            <a:ext cx="278069" cy="131782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1361;p13">
            <a:extLst>
              <a:ext uri="{FF2B5EF4-FFF2-40B4-BE49-F238E27FC236}">
                <a16:creationId xmlns:a16="http://schemas.microsoft.com/office/drawing/2014/main" id="{51C21723-9B8D-F488-A49D-9426E1DC1787}"/>
              </a:ext>
            </a:extLst>
          </p:cNvPr>
          <p:cNvSpPr/>
          <p:nvPr/>
        </p:nvSpPr>
        <p:spPr>
          <a:xfrm rot="10800000">
            <a:off x="4910250" y="4885897"/>
            <a:ext cx="278069" cy="131782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C9CACC3-1157-DD6F-8BB1-C255FACD067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Google Shape;1358;p13">
            <a:extLst>
              <a:ext uri="{FF2B5EF4-FFF2-40B4-BE49-F238E27FC236}">
                <a16:creationId xmlns:a16="http://schemas.microsoft.com/office/drawing/2014/main" id="{87032DCE-4F64-5238-468E-F373FD520D72}"/>
              </a:ext>
            </a:extLst>
          </p:cNvPr>
          <p:cNvSpPr txBox="1">
            <a:spLocks/>
          </p:cNvSpPr>
          <p:nvPr/>
        </p:nvSpPr>
        <p:spPr>
          <a:xfrm>
            <a:off x="2744431" y="771779"/>
            <a:ext cx="483503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في حصة اليوم، ستقومون بقراءة جملة وفقرة بدقة واسترسال.</a:t>
            </a:r>
            <a:endParaRPr lang="ar-MA" sz="2400" kern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18E2E350-218F-5A20-2713-5A971058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3">
            <a:extLst>
              <a:ext uri="{FF2B5EF4-FFF2-40B4-BE49-F238E27FC236}">
                <a16:creationId xmlns:a16="http://schemas.microsoft.com/office/drawing/2014/main" id="{3BF949A3-31A7-B454-97FA-D16199564D43}"/>
              </a:ext>
            </a:extLst>
          </p:cNvPr>
          <p:cNvSpPr/>
          <p:nvPr/>
        </p:nvSpPr>
        <p:spPr>
          <a:xfrm>
            <a:off x="486890" y="345440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فَكُلُّ تِلْميذٍ لَهُ شَخْصِيَّتُهُ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ٱلْمُمَيَّزَةُ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F3C5902-25DA-68D6-7102-2D8E8C7C816F}"/>
              </a:ext>
            </a:extLst>
          </p:cNvPr>
          <p:cNvSpPr/>
          <p:nvPr/>
        </p:nvSpPr>
        <p:spPr>
          <a:xfrm>
            <a:off x="6165277" y="2074864"/>
            <a:ext cx="154779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اَلْاِخْتِلافُ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FBBF907-6C16-DB0F-7B31-6D9973947A31}"/>
              </a:ext>
            </a:extLst>
          </p:cNvPr>
          <p:cNvGrpSpPr/>
          <p:nvPr/>
        </p:nvGrpSpPr>
        <p:grpSpPr>
          <a:xfrm>
            <a:off x="1799016" y="2074864"/>
            <a:ext cx="2413443" cy="900000"/>
            <a:chOff x="2560206" y="2948437"/>
            <a:chExt cx="2413443" cy="90000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07D0EB22-4B6E-F2BD-2956-791822864FFC}"/>
                </a:ext>
              </a:extLst>
            </p:cNvPr>
            <p:cNvSpPr/>
            <p:nvPr/>
          </p:nvSpPr>
          <p:spPr>
            <a:xfrm>
              <a:off x="2560206" y="2948437"/>
              <a:ext cx="2413443" cy="900000"/>
            </a:xfrm>
            <a:prstGeom prst="roundRect">
              <a:avLst/>
            </a:prstGeom>
            <a:solidFill>
              <a:srgbClr val="ECF8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اِحْتِرامُ ٱلْآخَرينَ</a:t>
              </a:r>
            </a:p>
          </p:txBody>
        </p:sp>
        <p:sp>
          <p:nvSpPr>
            <p:cNvPr id="1361" name="Google Shape;1361;p13">
              <a:extLst>
                <a:ext uri="{FF2B5EF4-FFF2-40B4-BE49-F238E27FC236}">
                  <a16:creationId xmlns:a16="http://schemas.microsoft.com/office/drawing/2014/main" id="{8D8E241D-5747-47D3-2CC6-8B185D65773D}"/>
                </a:ext>
              </a:extLst>
            </p:cNvPr>
            <p:cNvSpPr/>
            <p:nvPr/>
          </p:nvSpPr>
          <p:spPr>
            <a:xfrm rot="10800000">
              <a:off x="3679849" y="3027161"/>
              <a:ext cx="278069" cy="131782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00ACA4"/>
            </a:solidFill>
            <a:ln w="12700" cap="flat" cmpd="sng">
              <a:solidFill>
                <a:srgbClr val="00ACA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9335FB4-8E5D-509E-B1B3-9E16FA8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C5AE42-E973-238B-C854-ED971C0E02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82C2E7-BCC2-3127-568A-101F06E1A0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97D0175-6CA8-C9B8-3B91-4A494E5A3A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FDA5040-67E6-3E21-D476-E338F3D3BFB3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37BB15-98A2-8BA8-57C1-B73691F20B9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B26406-F0BC-1D9D-7F53-101EA524C070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C2B292-63DA-BBF7-60B0-21DB00FCC33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Google Shape;1360;p13">
            <a:extLst>
              <a:ext uri="{FF2B5EF4-FFF2-40B4-BE49-F238E27FC236}">
                <a16:creationId xmlns:a16="http://schemas.microsoft.com/office/drawing/2014/main" id="{BAB81A5A-63C0-30EA-4A7E-EF22EE1B9493}"/>
              </a:ext>
            </a:extLst>
          </p:cNvPr>
          <p:cNvSpPr/>
          <p:nvPr/>
        </p:nvSpPr>
        <p:spPr>
          <a:xfrm>
            <a:off x="517119" y="4712452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نَحْتَرِمُ هَذِهِ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ٱلْاِخْتِلافاتِ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وَنَتَقَبَّلُها.</a:t>
            </a:r>
          </a:p>
        </p:txBody>
      </p:sp>
      <p:sp>
        <p:nvSpPr>
          <p:cNvPr id="12" name="Google Shape;1361;p13">
            <a:extLst>
              <a:ext uri="{FF2B5EF4-FFF2-40B4-BE49-F238E27FC236}">
                <a16:creationId xmlns:a16="http://schemas.microsoft.com/office/drawing/2014/main" id="{B917BCFE-DBAA-A608-5278-A96C25D74A30}"/>
              </a:ext>
            </a:extLst>
          </p:cNvPr>
          <p:cNvSpPr/>
          <p:nvPr/>
        </p:nvSpPr>
        <p:spPr>
          <a:xfrm rot="10800000">
            <a:off x="3465913" y="3631231"/>
            <a:ext cx="278069" cy="131782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1361;p13">
            <a:extLst>
              <a:ext uri="{FF2B5EF4-FFF2-40B4-BE49-F238E27FC236}">
                <a16:creationId xmlns:a16="http://schemas.microsoft.com/office/drawing/2014/main" id="{D61833A4-D69B-C711-AA27-0E819BFFAF9B}"/>
              </a:ext>
            </a:extLst>
          </p:cNvPr>
          <p:cNvSpPr/>
          <p:nvPr/>
        </p:nvSpPr>
        <p:spPr>
          <a:xfrm rot="10800000">
            <a:off x="4910250" y="4885897"/>
            <a:ext cx="278069" cy="131782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8AFF2D5-DC36-C093-07AA-A7F7EA084FF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Google Shape;1358;p13">
            <a:extLst>
              <a:ext uri="{FF2B5EF4-FFF2-40B4-BE49-F238E27FC236}">
                <a16:creationId xmlns:a16="http://schemas.microsoft.com/office/drawing/2014/main" id="{70AE2085-84B9-CE96-2121-1F47C012D845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</a:p>
        </p:txBody>
      </p:sp>
    </p:spTree>
    <p:extLst>
      <p:ext uri="{BB962C8B-B14F-4D97-AF65-F5344CB8AC3E}">
        <p14:creationId xmlns:p14="http://schemas.microsoft.com/office/powerpoint/2010/main" val="70797354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0D15BE16-C03C-D3B9-4DB6-63E7A7E2D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3">
            <a:extLst>
              <a:ext uri="{FF2B5EF4-FFF2-40B4-BE49-F238E27FC236}">
                <a16:creationId xmlns:a16="http://schemas.microsoft.com/office/drawing/2014/main" id="{FE7E0944-1A18-1D5C-7B49-70A4BEED0D60}"/>
              </a:ext>
            </a:extLst>
          </p:cNvPr>
          <p:cNvSpPr/>
          <p:nvPr/>
        </p:nvSpPr>
        <p:spPr>
          <a:xfrm>
            <a:off x="486890" y="345440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فَكُلُّ تِلْميذٍ لَهُ شَخْصِيَّتُهُ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ٱلْمُمَيَّزَةُ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9E3191F-3F2C-D595-BF72-D2C100518A02}"/>
              </a:ext>
            </a:extLst>
          </p:cNvPr>
          <p:cNvSpPr/>
          <p:nvPr/>
        </p:nvSpPr>
        <p:spPr>
          <a:xfrm>
            <a:off x="6165277" y="2074864"/>
            <a:ext cx="154779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اَلْاِخْتِلافُ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35D7BEF-4785-875D-70A1-72F506F395B2}"/>
              </a:ext>
            </a:extLst>
          </p:cNvPr>
          <p:cNvGrpSpPr/>
          <p:nvPr/>
        </p:nvGrpSpPr>
        <p:grpSpPr>
          <a:xfrm>
            <a:off x="1799016" y="2074864"/>
            <a:ext cx="2413443" cy="900000"/>
            <a:chOff x="2560206" y="2948437"/>
            <a:chExt cx="2413443" cy="90000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C4E2433-5E6A-3F88-636B-6F23291FBA13}"/>
                </a:ext>
              </a:extLst>
            </p:cNvPr>
            <p:cNvSpPr/>
            <p:nvPr/>
          </p:nvSpPr>
          <p:spPr>
            <a:xfrm>
              <a:off x="2560206" y="2948437"/>
              <a:ext cx="2413443" cy="900000"/>
            </a:xfrm>
            <a:prstGeom prst="roundRect">
              <a:avLst/>
            </a:prstGeom>
            <a:solidFill>
              <a:srgbClr val="ECF8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اِحْتِرامُ ٱلْآخَرينَ</a:t>
              </a:r>
            </a:p>
          </p:txBody>
        </p:sp>
        <p:sp>
          <p:nvSpPr>
            <p:cNvPr id="1361" name="Google Shape;1361;p13">
              <a:extLst>
                <a:ext uri="{FF2B5EF4-FFF2-40B4-BE49-F238E27FC236}">
                  <a16:creationId xmlns:a16="http://schemas.microsoft.com/office/drawing/2014/main" id="{E4060819-8376-40A3-7D62-B912A8DEC46C}"/>
                </a:ext>
              </a:extLst>
            </p:cNvPr>
            <p:cNvSpPr/>
            <p:nvPr/>
          </p:nvSpPr>
          <p:spPr>
            <a:xfrm rot="10800000">
              <a:off x="3679849" y="3027161"/>
              <a:ext cx="278069" cy="131782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00ACA4"/>
            </a:solidFill>
            <a:ln w="12700" cap="flat" cmpd="sng">
              <a:solidFill>
                <a:srgbClr val="00ACA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C8E5856-8C3A-F4CA-618B-F601D4DA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8E5787-FA0D-B211-B714-765C100AEA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7D45DE-0C18-29AF-5624-EF0F5E4ED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5F34C11-FA13-90C3-4AD3-1CDA36C5EF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464C95-2FA1-2523-DE2F-1139FAA49C00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55D66-E5DC-B32D-3A4F-6FD6D85A5F52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CD4DFA-7E62-A3C5-51CE-64AE49D49EE3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9A433B-DA44-23B1-D44C-826A1819B0C0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Google Shape;1360;p13">
            <a:extLst>
              <a:ext uri="{FF2B5EF4-FFF2-40B4-BE49-F238E27FC236}">
                <a16:creationId xmlns:a16="http://schemas.microsoft.com/office/drawing/2014/main" id="{E159142E-FDFA-0D2A-777E-875B2FB684BC}"/>
              </a:ext>
            </a:extLst>
          </p:cNvPr>
          <p:cNvSpPr/>
          <p:nvPr/>
        </p:nvSpPr>
        <p:spPr>
          <a:xfrm>
            <a:off x="517119" y="4712452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نَحْتَرِمُ هَذِهِ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ٱلْاِخْتِلافاتِ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وَنَتَقَبَّلُها.</a:t>
            </a:r>
          </a:p>
        </p:txBody>
      </p:sp>
      <p:sp>
        <p:nvSpPr>
          <p:cNvPr id="12" name="Google Shape;1361;p13">
            <a:extLst>
              <a:ext uri="{FF2B5EF4-FFF2-40B4-BE49-F238E27FC236}">
                <a16:creationId xmlns:a16="http://schemas.microsoft.com/office/drawing/2014/main" id="{4D69A7F0-49F3-7540-1E8A-8FD804F593B2}"/>
              </a:ext>
            </a:extLst>
          </p:cNvPr>
          <p:cNvSpPr/>
          <p:nvPr/>
        </p:nvSpPr>
        <p:spPr>
          <a:xfrm rot="10800000">
            <a:off x="3465913" y="3631231"/>
            <a:ext cx="278069" cy="131782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1361;p13">
            <a:extLst>
              <a:ext uri="{FF2B5EF4-FFF2-40B4-BE49-F238E27FC236}">
                <a16:creationId xmlns:a16="http://schemas.microsoft.com/office/drawing/2014/main" id="{5A8FB03E-8F17-4B83-B567-D3DCFE42A580}"/>
              </a:ext>
            </a:extLst>
          </p:cNvPr>
          <p:cNvSpPr/>
          <p:nvPr/>
        </p:nvSpPr>
        <p:spPr>
          <a:xfrm rot="10800000">
            <a:off x="4910250" y="4885897"/>
            <a:ext cx="278069" cy="131782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548B57E-D034-AC28-A4C4-9E91908F04C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Google Shape;1358;p13">
            <a:extLst>
              <a:ext uri="{FF2B5EF4-FFF2-40B4-BE49-F238E27FC236}">
                <a16:creationId xmlns:a16="http://schemas.microsoft.com/office/drawing/2014/main" id="{512B1E93-EBFA-675B-45D0-BCB42FA415F1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الآن، سأختار متعلمين للقراءة، يتناوب 3 متعلمين على القراءة (الفئة د)، </a:t>
            </a:r>
          </a:p>
        </p:txBody>
      </p:sp>
    </p:spTree>
    <p:extLst>
      <p:ext uri="{BB962C8B-B14F-4D97-AF65-F5344CB8AC3E}">
        <p14:creationId xmlns:p14="http://schemas.microsoft.com/office/powerpoint/2010/main" val="233773943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DDEB-7677-BFBD-5D3C-8FF9C263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4ED5F69B-6DA2-ADC6-60B7-2E8D824F9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AB19448-3B3B-8728-FDCE-BE7B111E37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4168D0B-CEBE-0377-F625-1B3FCE6B8A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A151CFE-39F3-A04C-95E7-75325BCCF4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948A36-EDAE-5C87-F048-12B5BD6DB2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D5EB00-A444-C1AB-60C8-818998B0609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991A0B-004B-F07C-2612-97DF345A0D4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DA5EB8-C50B-34D5-91B4-C6201B4F0A5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F3DE01-AFE3-448D-AD27-1C8F7171B66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Espace réservé pour une image 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140C07-E90F-2AE2-650C-20371C4989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Google Shape;1380;p14">
            <a:extLst>
              <a:ext uri="{FF2B5EF4-FFF2-40B4-BE49-F238E27FC236}">
                <a16:creationId xmlns:a16="http://schemas.microsoft.com/office/drawing/2014/main" id="{998C572D-3DE5-CFE9-8A34-3E19C621266A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استمعوا جيدا لقراءتي. </a:t>
            </a:r>
            <a:endParaRPr lang="ar-MA" sz="2400" b="1" kern="0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9AF033-8A12-121E-0390-34C180BB0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54" y="1415471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2605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65BCA-C86D-D4B2-E638-A036D540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9DED8CA2-253F-164C-604F-42F0F3A98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4E8EB62-0185-EF3C-FD63-6272F2CB36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B856426-DC48-EB8A-4EF9-0DB7F7DE1A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68F6599-4266-8B6D-7833-E01B509377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4139E3-58FB-2F45-DC63-6958375501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4AEF98-42AE-3ED0-C4E8-91AA6A427C9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9853D3-BA9F-D473-2833-045C065B901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47C271-7377-26FE-BC5A-453BA19DA51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0602A1-E5D2-906B-AE76-8D27FE06B0D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6E6CE58-A1F3-E272-795B-66DC367C27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Google Shape;1408;p15">
            <a:extLst>
              <a:ext uri="{FF2B5EF4-FFF2-40B4-BE49-F238E27FC236}">
                <a16:creationId xmlns:a16="http://schemas.microsoft.com/office/drawing/2014/main" id="{38841629-76AB-2FB7-6F93-1BDDE1A8BCD7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</a:t>
            </a:r>
            <a:endParaRPr lang="ar-MA" sz="2400" b="1" kern="0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AADDC5-5489-D245-A7DE-DB6CE3213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54" y="1415471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450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FE18B-C0E4-A110-C8F4-119CDFB2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81DA653F-912C-8F96-DD5E-7259DFFB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قراءة – ح4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1681E7-9EB2-27AD-3CC1-E5BD5E166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4E194F9A-ADF7-D43D-8426-85785B8ED2E2}"/>
              </a:ext>
            </a:extLst>
          </p:cNvPr>
          <p:cNvSpPr txBox="1"/>
          <p:nvPr/>
        </p:nvSpPr>
        <p:spPr>
          <a:xfrm>
            <a:off x="5561480" y="1777877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– ح4-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2B213D1-AC5E-865B-1FF5-D1CFC8947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86D1A49-ECD8-683B-7487-16A291DF8EF5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لِنُحارِبِ ٱلتَّنَمُّرَ!     (الحصة الرابعة)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استثمار النص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3EF4207-6B5D-3A90-AAA7-0DDC046780C0}"/>
              </a:ext>
            </a:extLst>
          </p:cNvPr>
          <p:cNvSpPr/>
          <p:nvPr/>
        </p:nvSpPr>
        <p:spPr>
          <a:xfrm>
            <a:off x="5119171" y="1037823"/>
            <a:ext cx="473568" cy="473568"/>
          </a:xfrm>
          <a:prstGeom prst="ellipse">
            <a:avLst/>
          </a:prstGeom>
          <a:solidFill>
            <a:srgbClr val="00ACA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F376983E-5CF2-51CB-45B2-DD2FE98E2E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29688" y="1627206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6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5204B-DED5-D938-22F1-03072A89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422F852-F7E0-FD55-4C14-C1FA8F5EB1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197533D-DA97-AD87-9E91-D4DC53CF47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88AB297-BBB4-6212-2E0D-A9880E4CD6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DD4A8CF-FA1E-F11D-C58E-7FFD01991D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46D7B4-E183-D189-81AC-8400CD1F47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D091DC-31AD-4951-E36E-129B029A655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0F6BB3-5833-1AC4-AC37-BB805C9A6A3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BCB172-F65B-ED1E-DDE5-5D2F3242923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343D40-E839-6FAB-8A1E-85694D55FF4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4016E2-59A3-742A-37EB-AF84B25AEA3D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 سأقرأ النص وبعدها سنجيب على مجموعة من الأسئلة.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37A017-1A2D-F291-3CD6-A44BC7AB9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159" y="1704227"/>
            <a:ext cx="3021094" cy="45423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317EA9-A2C4-C413-BA5A-4383DDDA3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656" y="1711491"/>
            <a:ext cx="3062905" cy="4515090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7C5CE4-A6DF-CA77-650F-97EB77C2BC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953917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5591D-44DE-D3E0-FE0F-CAE9F1C62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17902C4-1C3E-D378-4815-49D032900F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19091BD-19EC-2120-2430-C6B55334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10B75F-F1EA-0AD4-62F1-8D02420534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2CCD925-1511-70F4-0928-C9EF598A88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54362B-1B2B-2B5E-B0B5-4268DA9800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6FAFEB-1B6E-94D2-4CE8-671E841A5EB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6C4B34-9FC8-22D9-58BF-C511A0E4EFE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DCA74A-3E9B-C982-1A2C-B111BE8EE2B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C42384-F8D3-60CF-36BE-A5DB4554EF5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0DA013-BC1B-4917-33DA-87D6ED2EE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90" y="2188155"/>
            <a:ext cx="3503301" cy="3027544"/>
          </a:xfrm>
          <a:prstGeom prst="rect">
            <a:avLst/>
          </a:prstGeom>
        </p:spPr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106DB37B-DBB2-E61E-CEFE-0BE14AE6375F}"/>
              </a:ext>
            </a:extLst>
          </p:cNvPr>
          <p:cNvSpPr/>
          <p:nvPr/>
        </p:nvSpPr>
        <p:spPr>
          <a:xfrm>
            <a:off x="1716645" y="5410039"/>
            <a:ext cx="5868590" cy="658252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ما هِيَ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ٱلظّاهِرَةُ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ٱلَّتي يَتَحَدَّثُ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عَنْها ٱلنَّصُّ؟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4EBA43-808A-3707-8FEC-92BF539F14F6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السؤال:ما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هِيَ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ٱلظّاهِرَةُ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يَتَحَدَّثُ  عَنْها ٱلنَّصُّ؟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147EE8-C85B-3C56-7F9C-0AA732FD20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395413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2D466-A903-F561-8BAD-D8776D481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7315274-756D-04A3-562E-970A9F061F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4A0DF51-88ED-9B2F-97D9-AC34ED0106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91015C4-83EE-3642-0E53-9B09ABF1EF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8FE7C04-5AE3-A029-0FCF-392EF5A37E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08D5D6B-28B4-37FC-85E3-5335B0A8B9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F2EDD7-0E4A-F5B6-F76B-43AED84B618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500BCA-46BA-7502-08C6-C420C3C6C7F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E7AB82-26A4-3949-5F0F-5A7AF74B3AA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26E1BA-20BB-8066-AEB7-FC400E5E95E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5B633F-9E6E-DEB7-D16C-370A54ECB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90" y="2188155"/>
            <a:ext cx="3503301" cy="3027544"/>
          </a:xfrm>
          <a:prstGeom prst="rect">
            <a:avLst/>
          </a:prstGeom>
        </p:spPr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855C143C-3C1E-BDB7-DDF7-2EA9C0A6761A}"/>
              </a:ext>
            </a:extLst>
          </p:cNvPr>
          <p:cNvSpPr/>
          <p:nvPr/>
        </p:nvSpPr>
        <p:spPr>
          <a:xfrm>
            <a:off x="1716645" y="5410039"/>
            <a:ext cx="5868590" cy="658252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ما مَعْنى ٱلتَّنَمُّرِ؟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33CD4A-8494-949A-A2E7-80ECC3AB96B7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السؤال:ما مَعْنى ٱلتَّنَمُّرِ؟ 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7198D5-B85B-4F82-3824-9F9FD9CB1B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800581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1236D-FDF3-2A24-DAFA-1F806F41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236D8AFB-48BB-10BE-9753-2A367E6A10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33F5072-46F4-0989-88F9-FD8DB38AD8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362A332-C932-5071-D06E-E39D406418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F566B71-0EB3-EEB1-533C-0A11BB6801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D801EA7-AE99-D30A-7A43-E799D28BB8F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B69228-D979-097C-833D-55FD2BC42D1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E1FA03-CAA2-00D3-12D2-87A80A3A469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D3B282-B88B-122E-35DD-CBF91B38668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DD9A06-A449-79D1-33EF-ED25CB83006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3000E3-132E-B86F-0702-E73EE2ACD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90" y="2188155"/>
            <a:ext cx="3503301" cy="3027544"/>
          </a:xfrm>
          <a:prstGeom prst="rect">
            <a:avLst/>
          </a:prstGeom>
        </p:spPr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4B8FB4AD-F44E-98ED-4E37-BD9035E8C9D6}"/>
              </a:ext>
            </a:extLst>
          </p:cNvPr>
          <p:cNvSpPr/>
          <p:nvPr/>
        </p:nvSpPr>
        <p:spPr>
          <a:xfrm>
            <a:off x="1789381" y="5545120"/>
            <a:ext cx="5868590" cy="658252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هَلِ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ٱسْتَسْلَمَ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سيدْني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بْواتْييهْ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لِلتَّنَمُّرِ؟ عَلِّلْ/عَلِّلي جَوابَك.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4D4A05-BDAC-2F9F-7AAE-F8F1F9F75C7D}"/>
              </a:ext>
            </a:extLst>
          </p:cNvPr>
          <p:cNvSpPr txBox="1"/>
          <p:nvPr/>
        </p:nvSpPr>
        <p:spPr>
          <a:xfrm>
            <a:off x="-309475" y="744228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السؤال:هَلِ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ٱسْتَسْلَمَ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سيدْني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بْواتْييهْ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لِلتَّنَمُّرِ؟ عَلِّلْ/عَلِّلي جَوابَك.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7998977-F335-05B5-507A-1563EF2619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84257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623456" y="3657600"/>
            <a:ext cx="1080654" cy="1246910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ينصح باعتماد صيغة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عرض الشرائح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(</a:t>
            </a: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mode diaporama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أثناء تقديم الدرس في القسم بالنقر على أيقونة العرض كما هو موضح.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986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A1248-0927-30CE-6C45-101126901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C3A4A53-81DC-0ABA-7987-8652FC5C97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1FC1E7-BF7C-FAA4-3D03-80EA4133EA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EACEFC6-9A87-E343-2A48-E764247C00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53916EE-52BA-FE30-FB4F-2743F67095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BBB68D6-5CB6-F60E-D407-72DCC7089C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5B9800-06AD-F242-18F7-913C04EDA01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BC5B3D-0F51-9A69-4ECB-AF6ACCE8C54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83345F-07D1-A304-E24B-937053A05EE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E6F557-7F00-57EE-F93E-FAFB7D97507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60B0682-C7DB-F1BD-C63E-81652C71A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90" y="2188155"/>
            <a:ext cx="3503301" cy="3027544"/>
          </a:xfrm>
          <a:prstGeom prst="rect">
            <a:avLst/>
          </a:prstGeom>
        </p:spPr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78A538E1-5D20-A13A-CEE6-3412B0512920}"/>
              </a:ext>
            </a:extLst>
          </p:cNvPr>
          <p:cNvSpPr/>
          <p:nvPr/>
        </p:nvSpPr>
        <p:spPr>
          <a:xfrm>
            <a:off x="1194955" y="5545120"/>
            <a:ext cx="6463016" cy="658252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مَنْ يَتَذَكَّرُ نِسْبَةَ ٱلتِّلْميذاتِ وَٱلتَّلاميذِ ٱلَّذينَ يُعانونَ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مِنَ ٱلتَّنَمُّرِ في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ٱلْمَدارِسِ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840B2E-7C39-DBB1-FB2E-3532D304F836}"/>
              </a:ext>
            </a:extLst>
          </p:cNvPr>
          <p:cNvSpPr txBox="1"/>
          <p:nvPr/>
        </p:nvSpPr>
        <p:spPr>
          <a:xfrm>
            <a:off x="-120674" y="83981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السؤال:مَنْ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يَتَذَكَّرُ نِسْبَةَ ٱلتِّلْميذاتِ وَٱلتَّلاميذِ ٱلَّذينَ يُعانونَ مِنَ ٱلتَّنَمُّرِ في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ٱلْمَدارِسِ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B64C8E4-D334-9B2A-95FB-740C59BF73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718922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F23DE-C476-548A-2EF3-BE5AA6805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7B9B12A0-AB54-5B98-E35D-B83246B757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E64511E-9440-1C63-2DBA-086369E0D3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0C88A6F-33FE-01C4-4FBF-144F5A8786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1BF39B-D3EF-8A2D-BC77-65289EC33F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866FAEC-7DB8-A724-ECFD-3BDDCDA16A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4FB890-FD33-E291-E931-967B786F419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151953-479B-A22C-B9E2-B1C980C70AD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26D263-646C-3788-14EA-3C72C59C0EF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1CFD92-37BC-B49B-8906-CFA94CEDEDD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6BC94C-71C0-3A65-3B6E-CBC386E5E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90" y="2188155"/>
            <a:ext cx="3503301" cy="30275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746F8D-45EA-CEB9-C6EA-3CC2D3D6A64C}"/>
              </a:ext>
            </a:extLst>
          </p:cNvPr>
          <p:cNvSpPr txBox="1"/>
          <p:nvPr/>
        </p:nvSpPr>
        <p:spPr>
          <a:xfrm>
            <a:off x="-309475" y="90137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المتعلمين على استرجاع معلومات النص.</a:t>
            </a:r>
          </a:p>
        </p:txBody>
      </p:sp>
      <p:sp>
        <p:nvSpPr>
          <p:cNvPr id="5" name="Rectangle à coins arrondis 8">
            <a:extLst>
              <a:ext uri="{FF2B5EF4-FFF2-40B4-BE49-F238E27FC236}">
                <a16:creationId xmlns:a16="http://schemas.microsoft.com/office/drawing/2014/main" id="{2C6E70F9-E70F-C25F-0DB7-1DA123B92E6B}"/>
              </a:ext>
            </a:extLst>
          </p:cNvPr>
          <p:cNvSpPr/>
          <p:nvPr/>
        </p:nvSpPr>
        <p:spPr>
          <a:xfrm>
            <a:off x="1194955" y="5545120"/>
            <a:ext cx="6463016" cy="658252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مَنْ يَتَذَكَّرُ مَعْلوماتٍ أُخْرى وَرَدَتْ في ٱلنَّصِّ؟ 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A38DD1D-BD8F-0BF8-B3CD-6E2FEB64DC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BBEA67B-3ED6-0A1A-EC58-FE07CA52F0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24249" y="559646"/>
            <a:ext cx="950581" cy="9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1085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9DA31-BE3B-5554-941D-858A7C14E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ED9E29DA-E38E-94E8-35C9-296040FE65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478D8D5-752A-632F-47AC-6524D0092E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6D34B2A-B7D1-1FDC-2235-58F2ED53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31DFF58-0421-333C-40E1-75C1277DDD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42E5235-A665-CF1D-6498-679CCAC8878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58FC8D-FECA-EACD-53C2-86724552A20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CC44BA-A4FC-246B-F8E5-96B722B9FDC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2AB2869-04EB-5878-2517-3D8683C0BFA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DE45B2-CB68-20CF-BA14-B5F980FBBB7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9849C23-3A0F-9A59-C892-72A3A45CA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590213"/>
              </p:ext>
            </p:extLst>
          </p:nvPr>
        </p:nvGraphicFramePr>
        <p:xfrm>
          <a:off x="398069" y="3099519"/>
          <a:ext cx="8277768" cy="2560320"/>
        </p:xfrm>
        <a:graphic>
          <a:graphicData uri="http://schemas.openxmlformats.org/drawingml/2006/table">
            <a:tbl>
              <a:tblPr firstRow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232066901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4213699004"/>
                    </a:ext>
                  </a:extLst>
                </a:gridCol>
                <a:gridCol w="5613768">
                  <a:extLst>
                    <a:ext uri="{9D8B030D-6E8A-4147-A177-3AD203B41FA5}">
                      <a16:colId xmlns:a16="http://schemas.microsoft.com/office/drawing/2014/main" val="372084414"/>
                    </a:ext>
                  </a:extLst>
                </a:gridCol>
              </a:tblGrid>
              <a:tr h="477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لا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نَعَمْ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663403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هَلْ كان </a:t>
                      </a:r>
                      <a:r>
                        <a:rPr lang="ar-MA" sz="2400" b="1" kern="1200" dirty="0" err="1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ٱلصَّوْتُ</a:t>
                      </a: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مَسْموعاً وَواضِحاً؟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5032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هل كانتِ </a:t>
                      </a:r>
                      <a:r>
                        <a:rPr lang="ar-MA" sz="2400" b="1" kern="1200" dirty="0" err="1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ٱلْقِراءَةُ</a:t>
                      </a: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مُسْتَرْسَلَةً؟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954947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هل تَمَّ </a:t>
                      </a:r>
                      <a:r>
                        <a:rPr lang="ar-MA" sz="2400" b="1" kern="1200" dirty="0" err="1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ٱحْتِرامُ</a:t>
                      </a: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قَواعِدِ </a:t>
                      </a:r>
                      <a:r>
                        <a:rPr lang="ar-MA" sz="2400" b="1" kern="1200" dirty="0" err="1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ٱلْوَقْفِ</a:t>
                      </a: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؟</a:t>
                      </a:r>
                      <a:endParaRPr lang="fr-FR" sz="2400" b="1" kern="1200" dirty="0">
                        <a:solidFill>
                          <a:srgbClr val="106585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058931"/>
                  </a:ext>
                </a:extLst>
              </a:tr>
            </a:tbl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2540BC0D-FAD8-FDDC-A4BC-73DD21B23CDB}"/>
              </a:ext>
            </a:extLst>
          </p:cNvPr>
          <p:cNvSpPr txBox="1"/>
          <p:nvPr/>
        </p:nvSpPr>
        <p:spPr>
          <a:xfrm>
            <a:off x="910560" y="2238153"/>
            <a:ext cx="7711551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554"/>
              </a:lnSpc>
              <a:defRPr/>
            </a:pPr>
            <a:r>
              <a:rPr lang="ar-MA" sz="4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كانَتْ قِراءَةُ زَميلِكُمْ/زَميلَتِكُمْ: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9F91B5-ED3A-0D4D-200B-38C1E46B7ABC}"/>
              </a:ext>
            </a:extLst>
          </p:cNvPr>
          <p:cNvSpPr txBox="1"/>
          <p:nvPr/>
        </p:nvSpPr>
        <p:spPr>
          <a:xfrm>
            <a:off x="-87083" y="772508"/>
            <a:ext cx="7778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الآن، خذوا الكراسة، من يقرأ النص قراءة جهرية سليمة، مع احترام قواعد الوقف؟ عند الإشارة سأختار من يواصل القراءة.</a:t>
            </a:r>
          </a:p>
          <a:p>
            <a:pPr algn="r" defTabSz="685800" rtl="1"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تناوب 7 متعلمين آخرين على قراءة النص، مع التركيز على معالجة التعثرات المرصودة.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878641F4-C83D-99BA-F8C1-C5EE0F7CFF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052605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17A2F-7C17-4678-D303-5DEEDA824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553BEFA0-AFD3-74A7-3781-8007EDA5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2AB90B0-A7CC-3E04-5A08-4AE542FBE7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1E486A9-CCA0-5445-F3DC-2CCEECE68D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733B6AA-61F6-C296-D8EF-11931B48AC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DE625E-CE89-7DFE-0798-40C83233209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BA58E8-A962-43F5-EAD8-B5321562298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B4CD32-6CB5-1A9D-A4F9-6075C1E4BE5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E88684-DEE0-FDE0-C186-6442392F4D8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0244B3-C03F-0ECB-649E-760BBB426B9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F4673EF5-F700-865A-E905-1773E9BB6C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2727F0-7497-325A-D56A-31937AD21129}"/>
              </a:ext>
            </a:extLst>
          </p:cNvPr>
          <p:cNvSpPr txBox="1"/>
          <p:nvPr/>
        </p:nvSpPr>
        <p:spPr>
          <a:xfrm>
            <a:off x="694944" y="891262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كراساتكم على الصفحة رقم 25 ، ثُمَّ أجيبوا عن الأسئلة التالية: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00AAD5-0949-CCC7-48D2-E5A1EB2D2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6828" y="1762861"/>
            <a:ext cx="3201965" cy="4470194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E7AD865-4FDE-AF2B-CF3C-6A1A96E3D7F9}"/>
              </a:ext>
            </a:extLst>
          </p:cNvPr>
          <p:cNvSpPr/>
          <p:nvPr/>
        </p:nvSpPr>
        <p:spPr>
          <a:xfrm>
            <a:off x="3454400" y="4378960"/>
            <a:ext cx="2769026" cy="174752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434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61703-86E2-C38B-019B-29C6094E8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B5D7A5BE-5AB0-D251-CCEA-D090652B6C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1A4B81D-8DFB-38F5-BA6E-422925D4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FFA8FB-E179-A8D8-C7A8-FA5D2AC186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A883D80-CE24-5490-B0FB-774095A8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238B2B8-3699-9CBC-D024-8AB9BA0F1C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38765A-88D3-2BF9-1955-E6028D14D1A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A08BCC-41CE-EDD0-B8CF-4938B81E241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BF4592-E161-780D-ABBB-F0CFE41BEFC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8737CA-7263-A808-5759-AA4DF6A1C68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C8ACD439-0307-5DDB-D6C9-215769293113}"/>
              </a:ext>
            </a:extLst>
          </p:cNvPr>
          <p:cNvSpPr txBox="1"/>
          <p:nvPr/>
        </p:nvSpPr>
        <p:spPr>
          <a:xfrm>
            <a:off x="2949848" y="1584000"/>
            <a:ext cx="456537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Low" defTabSz="914400" rtl="1">
              <a:defRPr/>
            </a:pP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تَعْريفَ "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ٱلتَّنَمُّرِ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77E712-50CF-0F4B-7799-0ACE662A78BA}"/>
              </a:ext>
            </a:extLst>
          </p:cNvPr>
          <p:cNvSpPr txBox="1"/>
          <p:nvPr/>
        </p:nvSpPr>
        <p:spPr>
          <a:xfrm>
            <a:off x="694944" y="842584"/>
            <a:ext cx="6852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السؤال </a:t>
            </a:r>
            <a:r>
              <a:rPr lang="ar-MA" sz="20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الأول:أَسْتَخْرِجُ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ٱلنَّصِّ تَعْريفَ "ٱلتَّنَمُّرِ".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EF68177-F001-EC27-4562-1E4C223D6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271" y="2440971"/>
            <a:ext cx="5364800" cy="4012828"/>
          </a:xfrm>
          <a:prstGeom prst="rect">
            <a:avLst/>
          </a:prstGeom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878BD56-46A1-2DA8-35AA-A7A65F6989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797675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97467-2985-371A-6BAB-0245B2786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70CE8344-8B5B-7516-1295-B4B3B8C5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CA922CD-687C-4DDB-30F8-377C227CE9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FDA0A41-87F8-B799-0174-ADA76EC287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0DFD4AD-DFCB-585F-F63C-C8A2368220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1821EF-6CC9-2D84-41BE-92982B341ED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919605-8863-7619-159C-4614BDCEBEF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E8B865-1CBC-0C47-8C83-9F97FC68C4A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FFF383-F412-A491-D717-B6114FAEAA0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DEE052-A75F-83FB-9D6F-4B302C2DF62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2560CEA1-8418-B038-2555-5DF34813F78E}"/>
              </a:ext>
            </a:extLst>
          </p:cNvPr>
          <p:cNvSpPr txBox="1"/>
          <p:nvPr/>
        </p:nvSpPr>
        <p:spPr>
          <a:xfrm>
            <a:off x="2949848" y="1687458"/>
            <a:ext cx="456537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Low" defTabSz="914400" rtl="1">
              <a:defRPr/>
            </a:pP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تَعْريفَ "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ٱلتَّنَمُّرِ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964830-CD9E-5850-357F-E4BCCD2422A2}"/>
              </a:ext>
            </a:extLst>
          </p:cNvPr>
          <p:cNvSpPr txBox="1"/>
          <p:nvPr/>
        </p:nvSpPr>
        <p:spPr>
          <a:xfrm>
            <a:off x="694944" y="718501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أية فقرة ستبحثون عن جواب لهذا السؤال؟ من أجاب يعلل جوابه.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تناوب متعلمين على تحديد الفقرة المناسبة مع التعليل.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612718-76CD-238D-F0BA-7300CD9C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271" y="2440971"/>
            <a:ext cx="5364800" cy="4012828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ADAF093-733A-D7D5-EDA3-5F29C9BB9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059547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BA612-4BC5-0A71-AB1E-8A27AF99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33CA6F9E-EF81-0919-A165-573A42CC13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59C76D5-0BF8-F3DB-0B0E-5CE930A2AA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EEEA142-1877-BC82-DD92-34E9CBA568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BC3E5FD-B0AD-BDF5-7A59-583DDDC3C4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2DF8DEA-9CF6-5669-5843-616357CCC45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9E4161-F692-F1D1-7376-9D9F4E27F52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F1C627-AEA3-7236-3951-47A08EFFC1C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9A028-FE16-1C97-B023-5AD0EA2C9C1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D7A3C4-726F-EF32-B1E0-84C8C5D90F0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499B68-8D23-CCD1-A5BA-245F6735E97B}"/>
              </a:ext>
            </a:extLst>
          </p:cNvPr>
          <p:cNvSpPr txBox="1"/>
          <p:nvPr/>
        </p:nvSpPr>
        <p:spPr>
          <a:xfrm>
            <a:off x="579106" y="842038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 يوجد الجواب في الفقرة الأولى من النص. صححوا.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21F105-6A97-00FA-E3DD-23D87C3E7CCD}"/>
              </a:ext>
            </a:extLst>
          </p:cNvPr>
          <p:cNvSpPr/>
          <p:nvPr/>
        </p:nvSpPr>
        <p:spPr>
          <a:xfrm>
            <a:off x="4827811" y="2457282"/>
            <a:ext cx="3434215" cy="28397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179705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اَلتَّنَمُّرُ :</a:t>
            </a:r>
          </a:p>
          <a:p>
            <a:pPr marL="0" marR="0" lvl="0" indent="179705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سُلوكٌ عُدْوانِيٌّ، يَقومُ بِهِ شَخْصٌ تُجاهَ شَخْصٍ آخَرَ، بِهَدَفِ إيذائِهِ لَفْظِيّاً أَوْ بَدَنِيّاً 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CECAD1-740E-F35F-7C72-BD8E92D84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069" y="1725968"/>
            <a:ext cx="3021094" cy="4542309"/>
          </a:xfrm>
          <a:prstGeom prst="rect">
            <a:avLst/>
          </a:prstGeom>
        </p:spPr>
      </p:pic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685296D-F9C5-A8FF-58A9-61F87C5D2E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846159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6C948-84FD-0001-57F2-89445150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27F38A83-2A67-C49C-EE23-18E3A90B3F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9B8473-CC4B-9E06-9A3C-5F530D283F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AD0CD20-F244-3095-D9E3-96B8BFEC2D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2EBC2EB-A4ED-E72F-A6CB-7377C3AB2D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DFADA9C-F900-0338-407B-4D4738EEFD6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2C33B9-91E6-829C-EDE7-85E94A91C74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9852CF-33ED-AB35-A417-8AAA9EF69EA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F75EC6-8F8B-C38F-508C-0FCF099937C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4D739-85EA-7454-0905-2919C945C7B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C27B6C87-92BE-40BA-2365-A914F8AC91CC}"/>
              </a:ext>
            </a:extLst>
          </p:cNvPr>
          <p:cNvSpPr txBox="1"/>
          <p:nvPr/>
        </p:nvSpPr>
        <p:spPr>
          <a:xfrm>
            <a:off x="552653" y="1584000"/>
            <a:ext cx="803869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 rtl="1">
              <a:defRPr/>
            </a:pP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يَتَعَرَّضُ ٱلْأَطْفالُ لِلتَّنَمُّرِ.</a:t>
            </a:r>
          </a:p>
          <a:p>
            <a:pPr algn="ctr" defTabSz="914400" rtl="1">
              <a:defRPr/>
            </a:pP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هِيَ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ٱلْفِئَةُ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ٱلْأَكْثَرُ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تَعَرُّضاً لِهَذِهِ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141075-B6A6-9786-4164-1A1619A03A43}"/>
              </a:ext>
            </a:extLst>
          </p:cNvPr>
          <p:cNvSpPr txBox="1"/>
          <p:nvPr/>
        </p:nvSpPr>
        <p:spPr>
          <a:xfrm>
            <a:off x="694944" y="920871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السؤال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الموالي:يَتَعَرَّضُ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ٱلْأَطْفالُ لِلتَّنَمُّرِ. ما هِيَ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ٱلْفِئَةُ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ٱلْأَكْثَرُ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تَعَرُّضاً لِهَذِهِ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9310F9-85F0-321B-8EAB-53D5611C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408" y="2815106"/>
            <a:ext cx="5016781" cy="3752513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F9ED104-0F4E-F91E-6A92-16D50BCF3C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080774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D3A9F-EDE4-C1AA-500B-2A84964E8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C5BD6A4D-289E-1FD1-B60D-399069B02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B0A6778-A13C-7720-E2BE-FBA738EF05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AFCF504-94D9-0F49-53F9-947BDBC2E1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13F6EB3-CD59-65CB-CC1B-2E3148B26E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A6B353D-B72D-F004-2D0C-5F16761801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B6EA86-7F15-F372-8D76-723C75777ED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808E50-D579-5EEA-5A5A-93C5C2A6F5C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C39679-AF37-92E6-29E3-041D8B47EC0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77FD37-86B1-72C7-8161-722B90F9083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05BD949-279E-DA90-6EF0-09FC169C9551}"/>
              </a:ext>
            </a:extLst>
          </p:cNvPr>
          <p:cNvSpPr txBox="1"/>
          <p:nvPr/>
        </p:nvSpPr>
        <p:spPr>
          <a:xfrm>
            <a:off x="552653" y="1584000"/>
            <a:ext cx="803869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 rtl="1">
              <a:defRPr/>
            </a:pP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يَتَعَرَّضُ ٱلْأَطْفالُ لِلتَّنَمُّرِ.</a:t>
            </a:r>
          </a:p>
          <a:p>
            <a:pPr algn="ctr" defTabSz="914400" rtl="1">
              <a:defRPr/>
            </a:pP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هِيَ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ٱلْفِئَةُ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ٱلْأَكْثَرُ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تَعَرُّضاً لِهَذِهِ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666F45-7740-7B5A-B61B-9676632C1EB6}"/>
              </a:ext>
            </a:extLst>
          </p:cNvPr>
          <p:cNvSpPr txBox="1"/>
          <p:nvPr/>
        </p:nvSpPr>
        <p:spPr>
          <a:xfrm>
            <a:off x="694944" y="657409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أية فقرة ستبحثون عن جواب لهذا السؤال؟ من أجاب يعلل جوابه.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تناوب متعلمين على تحديد الفقرة المناسبة مع التعليل.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B96D9A-27DB-0FFC-458E-A3571FD8E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408" y="2815106"/>
            <a:ext cx="5016781" cy="3752513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D089B5-218E-26E4-E974-2F33216CE5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75845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3AA93-8642-304A-E684-AF3BC922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CA2C3826-3727-6C94-9D9A-9DEDC2F057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F5D536C-7E32-4DF8-029F-F065A096C6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8A5C067-4929-50BB-D1FA-D94B908A5D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B6F3657-2BD3-BDEA-F08A-329C57774E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84020BB-DE9A-48B9-DC3A-A655C54C19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446E4D-68C7-6C48-1C89-33BFE8A14DD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975994-A245-7836-E787-E7E66845FFF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BE8D5-522C-C492-634A-3EA9731AEC3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0195A0B-9CEA-660A-5A0E-8CB514ECDF1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54736BC5-3859-83AE-6A48-31DF75D00875}"/>
              </a:ext>
            </a:extLst>
          </p:cNvPr>
          <p:cNvSpPr txBox="1"/>
          <p:nvPr/>
        </p:nvSpPr>
        <p:spPr>
          <a:xfrm>
            <a:off x="552653" y="1584000"/>
            <a:ext cx="803869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 rtl="1">
              <a:defRPr/>
            </a:pP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يَتَعَرَّضُ ٱلْأَطْفالُ لِلتَّنَمُّرِ.</a:t>
            </a:r>
          </a:p>
          <a:p>
            <a:pPr algn="ctr" defTabSz="914400" rtl="1">
              <a:defRPr/>
            </a:pP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هِيَ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ٱلْفِئَةُ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ٱلْأَكْثَرُ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تَعَرُّضاً لِهَذِهِ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B155A4-9169-A9B9-8C38-32FC1BE902D8}"/>
              </a:ext>
            </a:extLst>
          </p:cNvPr>
          <p:cNvSpPr txBox="1"/>
          <p:nvPr/>
        </p:nvSpPr>
        <p:spPr>
          <a:xfrm>
            <a:off x="694944" y="791553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 يوجد الجواب في الفقرة الثانية من النص. صححوا.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930EFCB-5ECB-699E-767C-74A1809CD1EF}"/>
              </a:ext>
            </a:extLst>
          </p:cNvPr>
          <p:cNvSpPr txBox="1"/>
          <p:nvPr/>
        </p:nvSpPr>
        <p:spPr>
          <a:xfrm>
            <a:off x="1485349" y="3607553"/>
            <a:ext cx="371032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 rtl="1">
              <a:defRPr/>
            </a:pPr>
            <a:r>
              <a:rPr lang="ar-MA" sz="4000" b="1" kern="0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تُشيرُ </a:t>
            </a:r>
            <a:r>
              <a:rPr lang="ar-MA" sz="4000" b="1" kern="0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ٱلدِّراساتُ</a:t>
            </a:r>
            <a:r>
              <a:rPr lang="ar-MA" sz="4000" b="1" kern="0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أَنَّ ذَوي </a:t>
            </a:r>
            <a:r>
              <a:rPr lang="ar-MA" sz="4000" b="1" kern="0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ٱلْاِحْتِياجاتِ</a:t>
            </a:r>
            <a:r>
              <a:rPr lang="ar-MA" sz="4000" b="1" kern="0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ٱلْخاصَّةِ</a:t>
            </a:r>
            <a:r>
              <a:rPr lang="ar-MA" sz="4000" b="1" kern="0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هُمُ </a:t>
            </a:r>
            <a:r>
              <a:rPr lang="ar-MA" sz="4000" b="1" kern="0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ٱلْفِئَةُ</a:t>
            </a:r>
            <a:r>
              <a:rPr lang="ar-MA" sz="4000" b="1" kern="0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ٱلْأَكْثَرُ</a:t>
            </a:r>
            <a:r>
              <a:rPr lang="ar-MA" sz="4000" b="1" kern="0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تَضَرُّراً مِنْ هَذِهِ </a:t>
            </a:r>
            <a:r>
              <a:rPr lang="ar-MA" sz="4000" b="1" kern="0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ٱلظّاهِرَةِ</a:t>
            </a:r>
            <a:endParaRPr lang="ar-MA" sz="4000" b="1" kern="0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1EA7FE-DFA0-9B4A-D6BD-0B4009C1A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2815106"/>
            <a:ext cx="2387271" cy="3589336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4F564E-A450-91F0-3576-590D29B477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552762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38B93-B263-FFD3-4695-5073734EB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5EC95D1F-0349-B864-CC8B-B46A24AD43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89F7D84-EA96-C418-D559-F22546ED89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05B1C36-C92D-A2EC-DBFB-D316CF97AE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BD1492F-4552-C2D8-2D20-C2B48C9BCE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DA5C30-32AC-FEA9-F849-E49D33216C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13CF0F-94B8-8929-092C-18E3D620AC1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B7BB2C-CD2C-1981-0220-96C555872E6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519115-31F3-BB86-2B78-7204FD914E7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B4F139-0B08-6B50-FA71-09C643AC41C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4A7B5B72-B932-4C58-EAF8-89D64D25409B}"/>
              </a:ext>
            </a:extLst>
          </p:cNvPr>
          <p:cNvSpPr txBox="1"/>
          <p:nvPr/>
        </p:nvSpPr>
        <p:spPr>
          <a:xfrm>
            <a:off x="-15407" y="1770066"/>
            <a:ext cx="803869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Low" defTabSz="914400" rtl="1">
              <a:defRPr/>
            </a:pP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هِيَ أَحْلامُ هِبَةَ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تَمَكَّنَتْ مِنْ تَحْقيقِها؟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FFA57F-D67D-DFE2-7884-B6805C66BE96}"/>
              </a:ext>
            </a:extLst>
          </p:cNvPr>
          <p:cNvSpPr txBox="1"/>
          <p:nvPr/>
        </p:nvSpPr>
        <p:spPr>
          <a:xfrm>
            <a:off x="398069" y="892381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السؤال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الموالي:ما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 أَحْلامُ هِبَةَ ٱلَّتي تَمَكَّنَتْ مِنْ تَحْقيقِها؟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238ED0-F387-FE6C-BC0A-8C524AC72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408" y="2815106"/>
            <a:ext cx="5016781" cy="3752513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E18963B-6C05-343A-F02C-C4163EB440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608495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FB621-DD94-98A6-7F2D-0451E7078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20F7D452-C5D0-EC85-5E71-3F42DD80A0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25E8473-80AB-B849-0654-3898E5422F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78D840D-89CC-9731-7F44-8A27E685C3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E72296-172F-6DBD-38D6-73463DB2DE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F01E9CE-7211-7951-171D-4DFAB557DC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888F20-30FD-3E5F-7498-0C5CEAAAA61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8887B9-0802-20A3-825F-16472DA5643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9BC5EE-3836-5E80-9F08-2520ACB0406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707B16-B475-0F1C-5823-3C027159BF2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E0B2E7E-37D2-EA58-012E-F291BBC23E9B}"/>
              </a:ext>
            </a:extLst>
          </p:cNvPr>
          <p:cNvSpPr txBox="1"/>
          <p:nvPr/>
        </p:nvSpPr>
        <p:spPr>
          <a:xfrm>
            <a:off x="666056" y="676938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أية فقرة ستبحثون عن جواب لهذا السؤال؟ من أجاب يعلل جوابه.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تناوب متعلمين على تحديد الفقرة المناسبة مع التعليل.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2343EC2-DD87-C190-31F2-402907E97285}"/>
              </a:ext>
            </a:extLst>
          </p:cNvPr>
          <p:cNvSpPr txBox="1"/>
          <p:nvPr/>
        </p:nvSpPr>
        <p:spPr>
          <a:xfrm>
            <a:off x="-15407" y="1770066"/>
            <a:ext cx="803869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Low" defTabSz="914400" rtl="1">
              <a:defRPr/>
            </a:pP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هِيَ أَحْلامُ هِبَةَ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تَمَكَّنَتْ مِنْ تَحْقيقِها؟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6E7E66-BB4D-8604-6AEA-E658FD3EC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408" y="2815106"/>
            <a:ext cx="5016781" cy="3752513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D34123F-831B-49F6-6B3A-F663CA181E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409982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820B0-AF0F-5001-3582-870FE7D62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37B79A8A-D103-D5F9-27E9-D5B17B0FB1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898984-7F60-4796-1353-64ACA565A0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F46684-A399-E032-7B5E-92934EDB26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B19D879-AE8C-6CDD-4245-80029460E1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0C6AD13-C05B-6383-CE30-B097DA340E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18FF83-1DBA-7214-C45E-744CC62CCC7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3E5D1C-5D08-BCEE-5A1B-BE7ED2EF21A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3B82EC-F8A5-F1AD-5411-470D6984888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F41864-2E47-BBCA-6DA6-791BF9E881A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D8C0B7-5EB6-A3F3-FE43-39E53034E94B}"/>
              </a:ext>
            </a:extLst>
          </p:cNvPr>
          <p:cNvSpPr txBox="1"/>
          <p:nvPr/>
        </p:nvSpPr>
        <p:spPr>
          <a:xfrm>
            <a:off x="694944" y="87831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 يوجد الجواب في الفقرة الثالثة من النص. صححوا. 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B0D8638-05E8-9D7C-B2F6-9FC9D6511A2A}"/>
              </a:ext>
            </a:extLst>
          </p:cNvPr>
          <p:cNvSpPr txBox="1"/>
          <p:nvPr/>
        </p:nvSpPr>
        <p:spPr>
          <a:xfrm>
            <a:off x="-168510" y="1638034"/>
            <a:ext cx="803869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Low" defTabSz="914400" rtl="1">
              <a:defRPr/>
            </a:pP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هِيَ أَحْلامُ هِبَةَ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تَمَكَّنَتْ مِنْ تَحْقيقِها؟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E4848E0-D345-3B69-FB3F-4E65C62E1FD2}"/>
              </a:ext>
            </a:extLst>
          </p:cNvPr>
          <p:cNvSpPr txBox="1"/>
          <p:nvPr/>
        </p:nvSpPr>
        <p:spPr>
          <a:xfrm>
            <a:off x="3235736" y="3133066"/>
            <a:ext cx="5539524" cy="2523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 rtl="1">
              <a:defRPr/>
            </a:pPr>
            <a:r>
              <a:rPr lang="ar-MA" sz="44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أَحْلامُ هِبَةَ ٱلَّتي تَمَكَّنَتْ مِنْ تَحْقيقِها:</a:t>
            </a:r>
          </a:p>
          <a:p>
            <a:pPr marL="717550" indent="-395288" algn="r" defTabSz="914400" rtl="1">
              <a:buFont typeface="Arial" panose="020B0604020202020204" pitchFamily="34" charset="0"/>
              <a:buChar char="•"/>
              <a:defRPr/>
            </a:pPr>
            <a:r>
              <a:rPr lang="ar-MA" sz="40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أَنْ تُصْبِحَ رَئيسَةَ تَحْريرِ مَجَلَّةٍ مَدْرَسِيَّةٍ؛</a:t>
            </a:r>
          </a:p>
          <a:p>
            <a:pPr marL="717550" indent="-395288" algn="r" defTabSz="914400" rtl="1">
              <a:buFont typeface="Arial" panose="020B0604020202020204" pitchFamily="34" charset="0"/>
              <a:buChar char="•"/>
              <a:defRPr/>
            </a:pPr>
            <a:r>
              <a:rPr lang="ar-MA" sz="40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أَنْ تُدافِعَ عَنْ حُقوقِ </a:t>
            </a:r>
            <a:r>
              <a:rPr lang="ar-MA" sz="4000" b="1" kern="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ٱلْأَخَرينَ</a:t>
            </a:r>
            <a:r>
              <a:rPr lang="ar-MA" sz="40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717550" indent="-395288" algn="r" defTabSz="914400" rtl="1">
              <a:buFont typeface="Arial" panose="020B0604020202020204" pitchFamily="34" charset="0"/>
              <a:buChar char="•"/>
              <a:defRPr/>
            </a:pPr>
            <a:r>
              <a:rPr lang="ar-MA" sz="40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أَنْ تَشَجِّعَ ٱلْآخَرينَ عَلى ٱلثِّقَةِ بِأَنْفُسِهِمْ.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06F06B-BEB2-5D4E-8E44-0D157BB61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650" y="2324743"/>
            <a:ext cx="2773492" cy="4088460"/>
          </a:xfrm>
          <a:prstGeom prst="rect">
            <a:avLst/>
          </a:prstGeom>
        </p:spPr>
      </p:pic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A8ECC86-7DF4-3932-540C-7F0AC6019E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152593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9BBCF-2987-B174-4A69-86C76EC99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5C433B1E-DB41-B537-F7EC-940261C58D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A1404D4-2221-42F6-4174-A37396773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234BB19-50A1-BBAF-4218-5507E6A99F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9A2EFC9-56B5-DA85-1CB8-2F8E35AEAB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0D997F6-87A8-5B34-9D0A-54F7F7CEC8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BC4F30-4178-DFFB-C645-274B22852C5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CBEF75-A68D-B65F-5ECA-57502ACAD49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66D8C5-6104-EC61-3412-995EC427C6D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86AC5B-1951-20E2-45EA-2F942089C72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B235DA1F-AC4C-5C5D-23D7-01FED990D117}"/>
              </a:ext>
            </a:extLst>
          </p:cNvPr>
          <p:cNvSpPr txBox="1"/>
          <p:nvPr/>
        </p:nvSpPr>
        <p:spPr>
          <a:xfrm>
            <a:off x="-262276" y="1765099"/>
            <a:ext cx="817337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Low" defTabSz="914400" rtl="1">
              <a:defRPr/>
            </a:pP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تَمَكَّنَ " سيدْني </a:t>
            </a:r>
            <a:r>
              <a:rPr lang="ar-MA" sz="4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بْواتْييهْ</a:t>
            </a: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مِنَ </a:t>
            </a:r>
            <a:r>
              <a:rPr lang="ar-MA" sz="4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ٱلتَّغَلُّبِ</a:t>
            </a: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4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ٱلتَّنَمُّرِ</a:t>
            </a: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0595DD-B9F5-DC63-6FC4-7DB39AB94C3B}"/>
              </a:ext>
            </a:extLst>
          </p:cNvPr>
          <p:cNvSpPr txBox="1"/>
          <p:nvPr/>
        </p:nvSpPr>
        <p:spPr>
          <a:xfrm>
            <a:off x="398069" y="892381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السؤال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الموالي:كَيْفَ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تَمَكَّنَ " سيدْني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بْواتْييهْ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مِنَ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ٱلتَّغَلُّبِ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ٱلتَّنَمُّرِ؟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9999FDE-370E-BF33-9A2A-A4A7E19DE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408" y="2815106"/>
            <a:ext cx="5016781" cy="3752513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026A02C-1158-D2D7-2235-BF7BC2E6F4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348189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406C0-B018-891C-8980-7188E7AA7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C6F46F3B-968A-F605-3C66-B182A72D6E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E03DC8F-23C1-3CB8-8E00-49CA65468F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4465170-E6B9-5392-9721-906A4ABB47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14840DF-AB6F-BCA7-4555-8730F28113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0B5F73E-2F0A-7455-1284-42AF4EFD10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F803D2-4098-EB80-3E02-30F47481156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B7A2AF-A15D-2129-2632-EBE96431E9B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9CF8B1-8BB4-F58D-BC65-C43E2F9C884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23DADB-2FC0-4156-7292-CA00D64C3C9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1E0430-546F-42D2-5D8C-44EF3A181BD5}"/>
              </a:ext>
            </a:extLst>
          </p:cNvPr>
          <p:cNvSpPr txBox="1"/>
          <p:nvPr/>
        </p:nvSpPr>
        <p:spPr>
          <a:xfrm>
            <a:off x="694944" y="674454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أية فقرة ستبحثون عن جواب لهذا السؤال؟ من أجاب يعلل جوابه.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تناوب متعلمين على تحديد الفقرة المناسبة مع التعليل.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F0B4D95-A371-77CF-D43D-7BA64C39C543}"/>
              </a:ext>
            </a:extLst>
          </p:cNvPr>
          <p:cNvSpPr txBox="1"/>
          <p:nvPr/>
        </p:nvSpPr>
        <p:spPr>
          <a:xfrm>
            <a:off x="-262276" y="1765099"/>
            <a:ext cx="817337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Low" defTabSz="914400" rtl="1">
              <a:defRPr/>
            </a:pP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تَمَكَّنَ " سيدْني </a:t>
            </a:r>
            <a:r>
              <a:rPr lang="ar-MA" sz="4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بْواتْييهْ</a:t>
            </a: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مِنَ </a:t>
            </a:r>
            <a:r>
              <a:rPr lang="ar-MA" sz="4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ٱلتَّغَلُّبِ</a:t>
            </a: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4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ٱلتَّنَمُّرِ</a:t>
            </a: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AF9236-5CE7-8C18-DF58-2C3824AC2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408" y="2815106"/>
            <a:ext cx="5016781" cy="3752513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7675083-A13F-EADF-26AF-4906758647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437619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50638-2002-1226-4DEE-E8072BF96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77BA7C2-A924-555E-BAC7-E9B2E5FD28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E64AD7C-A620-CB3C-FAE9-69FF1D6D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E465313-1C86-2197-9615-E48CCE6E764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D0FBAAA-BC9C-E58F-EC4F-84DDE70598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59B01B-218E-3847-3349-851E7CC845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8D608F-3CAA-B04F-74DB-2335BE4B077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257267-05A9-37C6-49EF-E9CB8D66DC0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BBE69-D3E9-974A-CB1C-D466AA19E7F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84ADBC-D762-FA02-D7EC-C3C6C8BE025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CE930A6-12E1-48F5-0D38-53AACB977885}"/>
              </a:ext>
            </a:extLst>
          </p:cNvPr>
          <p:cNvSpPr txBox="1"/>
          <p:nvPr/>
        </p:nvSpPr>
        <p:spPr>
          <a:xfrm>
            <a:off x="-262276" y="1765099"/>
            <a:ext cx="817337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Low" defTabSz="914400" rtl="1">
              <a:defRPr/>
            </a:pP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تَمَكَّنَ " سيدْني </a:t>
            </a:r>
            <a:r>
              <a:rPr lang="ar-MA" sz="4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بْواتْييهْ</a:t>
            </a: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مِنَ </a:t>
            </a:r>
            <a:r>
              <a:rPr lang="ar-MA" sz="4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ٱلتَّغَلُّبِ</a:t>
            </a: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4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ٱلتَّنَمُّرِ</a:t>
            </a: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739F2C-C786-6178-5AA9-D2757D6A4312}"/>
              </a:ext>
            </a:extLst>
          </p:cNvPr>
          <p:cNvSpPr txBox="1"/>
          <p:nvPr/>
        </p:nvSpPr>
        <p:spPr>
          <a:xfrm>
            <a:off x="694944" y="920871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 يوجد الجواب في الفقرة الرابعة من النص. صححوا.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04530B7-4633-22A3-D9EA-5D11BB994CFA}"/>
              </a:ext>
            </a:extLst>
          </p:cNvPr>
          <p:cNvSpPr txBox="1"/>
          <p:nvPr/>
        </p:nvSpPr>
        <p:spPr>
          <a:xfrm>
            <a:off x="3095668" y="3311641"/>
            <a:ext cx="527858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914400" rtl="1">
              <a:defRPr/>
            </a:pPr>
            <a:r>
              <a:rPr lang="ar-MA" sz="40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تَمَكَّنَ " سيدْني </a:t>
            </a:r>
            <a:r>
              <a:rPr lang="ar-MA" sz="4000" b="1" kern="0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بْواتْييهْ</a:t>
            </a:r>
            <a:r>
              <a:rPr lang="ar-MA" sz="40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مِنَ </a:t>
            </a:r>
            <a:r>
              <a:rPr lang="ar-MA" sz="4000" b="1" kern="0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ٱلتَّغَلُّبِ</a:t>
            </a:r>
            <a:r>
              <a:rPr lang="ar-MA" sz="40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ٱلتَّنَمُّرِ كَوْنُهُ لَمْ يَسْتَسْلِمْ وَ أَصَرَّ عَلى تَحْقيقِ حُلُمِهِ ٱلَّذي كانَ يَسْعى إِلَيْهِ.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1E99083-BDCB-061D-5ABF-5DBE6124C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650" y="2442207"/>
            <a:ext cx="2693808" cy="3970996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AB23D13-6CF1-40BE-4377-9561537011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459350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2C230-169A-138D-3531-987164299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AFA1BAEA-6526-DDCF-502F-F8DEC367E3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893C45E-52B5-B60D-788C-2C528D7B54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4D061DB-3DE2-0E2C-D67E-476FFE5901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AAC6403-E79B-36B1-CF4D-01AF0B5BEE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807DE9-3F8D-175B-B691-C52ED8BB894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F7AA9B-2D04-8EEB-490A-105691C7F7B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B1E8C8-C3BB-0A75-4502-E0796013B4B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99941A-45D2-4FEF-9C5E-DE046D9DF38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2E495C-6A93-E087-004E-EA7EDCC9A7F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5C2D3D29-A9AB-4280-EC62-FB182FE6FC77}"/>
              </a:ext>
            </a:extLst>
          </p:cNvPr>
          <p:cNvSpPr txBox="1"/>
          <p:nvPr/>
        </p:nvSpPr>
        <p:spPr>
          <a:xfrm>
            <a:off x="1028069" y="2969321"/>
            <a:ext cx="756295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ar-SA" sz="5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رَأْيُك فيما قامَتْ بِهِ هِبَةُ </a:t>
            </a:r>
            <a:r>
              <a:rPr lang="ar-SA" sz="5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وَبْواتْييهْ</a:t>
            </a:r>
            <a:r>
              <a:rPr lang="ar-SA" sz="5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ضِدَّ </a:t>
            </a:r>
            <a:r>
              <a:rPr lang="ar-SA" sz="54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ٱلتَّنَمُّرِ</a:t>
            </a:r>
            <a:r>
              <a:rPr lang="ar-SA" sz="54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عَلِّلْ/عَلِّلي جَوابَك.</a:t>
            </a:r>
            <a:endParaRPr lang="fr-FR" sz="5400" b="1" kern="0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56B05D-BA22-E60B-995E-0AD25061E875}"/>
              </a:ext>
            </a:extLst>
          </p:cNvPr>
          <p:cNvSpPr txBox="1"/>
          <p:nvPr/>
        </p:nvSpPr>
        <p:spPr>
          <a:xfrm>
            <a:off x="-263033" y="684000"/>
            <a:ext cx="78610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رَأْيُك فيما قامَتْ بِهِ هِبَةُ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وَبْواتْييهْ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ضِدَّ ٱلتَّنَمُّرِ؟ عَلِّلْ/عَلِّلي جَوابَك.</a:t>
            </a:r>
          </a:p>
          <a:p>
            <a:pPr algn="r" defTabSz="685800" rtl="1">
              <a:defRPr/>
            </a:pPr>
            <a:r>
              <a:rPr lang="ar-MA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تناوب المتعلمات والمتعلمين على مناقشة قدرة هبة </a:t>
            </a:r>
            <a:r>
              <a:rPr lang="ar-MA" i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وبواتييه</a:t>
            </a:r>
            <a:r>
              <a:rPr lang="ar-MA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وغيرهم على التغلب على التنمر، مع تقديم تغذية راجعة عند الضرورة.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0F5E547-2D7B-3137-57CF-D70D614D52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727462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A4BD8-9594-79EF-B509-CDB18EFB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02755-6BD3-5894-F5F7-B9D0E08A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577880"/>
            <a:ext cx="7886700" cy="720000"/>
          </a:xfrm>
        </p:spPr>
        <p:txBody>
          <a:bodyPr/>
          <a:lstStyle/>
          <a:p>
            <a:pPr rtl="1"/>
            <a:r>
              <a:rPr lang="ar-MA" dirty="0">
                <a:solidFill>
                  <a:srgbClr val="424D7B"/>
                </a:solidFill>
                <a:latin typeface="Dosis ExtraBold" pitchFamily="2" charset="0"/>
              </a:rPr>
              <a:t>إنتاج كتابي – ح5</a:t>
            </a:r>
            <a:endParaRPr lang="fr-MA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F172329-EA66-D26A-5161-CC9E1E35B20E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3200" b="1" dirty="0">
                <a:cs typeface="Microsoft Uighur" panose="02000000000000000000" pitchFamily="2" charset="-78"/>
              </a:rPr>
              <a:t>مهارة توسيع فكرة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D984C72-311E-C628-19C0-F685ABAC3364}"/>
              </a:ext>
            </a:extLst>
          </p:cNvPr>
          <p:cNvSpPr/>
          <p:nvPr/>
        </p:nvSpPr>
        <p:spPr>
          <a:xfrm>
            <a:off x="6016624" y="1667345"/>
            <a:ext cx="455730" cy="455730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FD7C05AD-E32A-BE8F-4E83-BAF15DD08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32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28266-8680-51D5-99E7-1EF93C6E8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763D4814-3111-14A2-2AD7-3E5F49F59F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3B12597-C677-29BD-0AB0-FD37FC0D5E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B9FE231-5FA1-AF09-7498-751EB20AE2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D4A1A97-4B9D-535D-D5A2-D710324D7D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341D3E-2A62-3272-1DB8-678B7F4D57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827ABC-64DF-37CD-71F1-073C1A421EA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4562CF-5D94-AAC3-CF76-FBAC64ECAB3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D4B78E-5162-38D1-EC2E-6D7FE859F14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713545-2093-4EFF-DB34-B0DDDEDC250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3037C42-1DEB-807D-62A6-86E85BE426FA}"/>
              </a:ext>
            </a:extLst>
          </p:cNvPr>
          <p:cNvSpPr txBox="1"/>
          <p:nvPr/>
        </p:nvSpPr>
        <p:spPr>
          <a:xfrm>
            <a:off x="-309475" y="85934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سنبدأ حصة الإنتاج الكتابي، ستخصص هذه الحصة لتصحيح إنجازاتكم. خذوا الدفاتر.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0A42BE-7268-0D87-50E3-2F68BA821857}"/>
              </a:ext>
            </a:extLst>
          </p:cNvPr>
          <p:cNvSpPr txBox="1"/>
          <p:nvPr/>
        </p:nvSpPr>
        <p:spPr>
          <a:xfrm>
            <a:off x="14556" y="1479409"/>
            <a:ext cx="86891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أُعيدُ كِتابَةَ ٱلْفَقْرَةِ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ٱلْمُوَسَّعَةِ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أَنْتَجْتُها بِدونِ أَخْطاءٍ.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522DD4-076C-D0F9-3515-0606E3281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55" y="2187295"/>
            <a:ext cx="8194568" cy="4414724"/>
          </a:xfrm>
          <a:prstGeom prst="rect">
            <a:avLst/>
          </a:prstGeom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2A477C9-9A5B-8A01-3A87-FAF0965708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671741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4C8DF-1E4E-F071-1E13-2EC180A73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F8F9B9AE-5F92-4FD8-D0E4-92E052A2B3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D905B11-B69F-E39B-EB86-B2666E3EC9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1A533C3-A3DE-EF57-5B51-08F8C21A9F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ACB7125-3F22-43A8-BFD1-9DE35FB710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8C47F98-D779-FCB5-3323-A23143A2E00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D0D14A-5F10-60DD-ACD7-63C338C9952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72098E-84CD-C776-6472-03D64AB6021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EEE61A-7D4C-31E6-AB3C-FC55A5D510C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5CF327-F8B3-C5D6-B001-FCA590FD303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B2D5D42A-C128-E533-AA4E-B9ACFF5AE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84000"/>
            <a:ext cx="900000" cy="900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991DD4-8FB2-2DF1-E7BF-E01BBF549018}"/>
              </a:ext>
            </a:extLst>
          </p:cNvPr>
          <p:cNvSpPr txBox="1"/>
          <p:nvPr/>
        </p:nvSpPr>
        <p:spPr>
          <a:xfrm>
            <a:off x="-177927" y="684000"/>
            <a:ext cx="77786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بعض المتعلمين لقراءة إنتاجاتهم، وسنصححها بشكل جماعي على السبورة.</a:t>
            </a:r>
          </a:p>
          <a:p>
            <a:pPr algn="r" rtl="1">
              <a:defRPr/>
            </a:pPr>
            <a:r>
              <a:rPr lang="ar-MA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يشرك الأستاذ(ة) المتعلمين في تصحيح الأخطاء المرصودة على السبورة، مع توضيح طبيعتها (خطأ إملائي، في تركيب الجملة...).</a:t>
            </a:r>
            <a:endParaRPr lang="fr-MA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62E887-4535-DD39-B035-A702C62FB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621" y="1710414"/>
            <a:ext cx="6587381" cy="439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91637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 التربوي الثاني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إنتاج كتابي – الحصة 3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4 (30)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الأساليب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الاستماع والتحدث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التوقع والتحقق الفهم العام 30 د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تعلم استراتيجية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شكل و فهم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  (30)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الاستراتيجية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التراكيب 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افتتاح الحصة (10)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قراءة : استثمار النص (30)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ورشة الكتابة : إنتاج كتابي - الحصة 5 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D4C2A-8E20-FF58-591E-2A7DC8B9B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983CC9F1-6A92-8CAF-F4DF-725524B661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8A54A39-7FB6-F7A5-39AF-AA5111BFB3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4EFA6F2-C556-D88F-045B-7705B5941C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861272-D67B-8812-D481-E711381EB4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132DF29-8CD2-E328-AA81-AE9A046298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449E84-3BF5-786C-2F70-A38C8A0BE45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276947-5A1C-28C2-40D0-65A48BDE4B2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5350B7-96D8-A0AB-CC1C-D3DE0E024EC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1B1A95-11C9-C094-D3C8-D9BCE6B7FEE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AFA98C7-C71E-7DD1-5CA2-EA5C214FD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68" y="1842970"/>
            <a:ext cx="7501413" cy="48782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00478B-7871-3FC3-74C6-AEE5AE95C284}"/>
              </a:ext>
            </a:extLst>
          </p:cNvPr>
          <p:cNvSpPr txBox="1"/>
          <p:nvPr/>
        </p:nvSpPr>
        <p:spPr>
          <a:xfrm>
            <a:off x="522760" y="647018"/>
            <a:ext cx="7071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كل واحد منكم يصحح إنتاجه بناء على طبيعة الأخطاء المرصودة.</a:t>
            </a:r>
          </a:p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 لتقديم المساعدة.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082CDF94-7FA4-8A67-1890-A94334CAB6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4F90E0D-DD72-F723-98B5-48B7D0C878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183" y="548323"/>
            <a:ext cx="1028385" cy="10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0213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909D8-3210-AC62-622B-5B1D773F6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5408B4FB-CEC4-1043-F21C-3C160BFFCC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D817FBC-E8D8-C0AD-6258-48FA11D34F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A666408-BA06-7148-5963-A0A79C57A1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D511265-D084-6523-446D-0D6097E9DA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6C5F5BC-6292-62D6-00DC-ED162C05D6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B4CFBB-24BB-487C-A718-D969663AA1E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C11340-D7BA-E18A-2AEF-79A107B2B0A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CE82B8-72B9-06E7-153A-B1D43A028C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0EA3DC-B6F3-08DE-FD55-CE0BE081A01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DFE578-2E01-141D-3785-CB394943731E}"/>
              </a:ext>
            </a:extLst>
          </p:cNvPr>
          <p:cNvSpPr txBox="1"/>
          <p:nvPr/>
        </p:nvSpPr>
        <p:spPr>
          <a:xfrm>
            <a:off x="-331514" y="729297"/>
            <a:ext cx="78610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لنبنِ معا نموذجا للتصحيح على السبورة.</a:t>
            </a:r>
          </a:p>
          <a:p>
            <a:pPr algn="r" rtl="1">
              <a:defRPr/>
            </a:pPr>
            <a:r>
              <a:rPr lang="ar-MA" sz="20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-يكتب الأستاذ بمعية المتعلمين الإجابات على إحدى السبورات الجانبية مع إعطاء الفرصة للجميع للمشاركة</a:t>
            </a:r>
            <a:endParaRPr lang="ar-MA" sz="20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4EA6FB-E889-6C61-FD54-4CF9B36EA382}"/>
              </a:ext>
            </a:extLst>
          </p:cNvPr>
          <p:cNvSpPr/>
          <p:nvPr/>
        </p:nvSpPr>
        <p:spPr>
          <a:xfrm>
            <a:off x="578224" y="2083453"/>
            <a:ext cx="7966864" cy="3981171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</a:t>
            </a:r>
            <a:r>
              <a:rPr kumimoji="0" lang="ar-SA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تَوَجَّهْتُ نَحْوَ ٱلْمَدْرَسَةِ </a:t>
            </a:r>
            <a:r>
              <a:rPr kumimoji="0" lang="ar-M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</a:t>
            </a:r>
            <a:r>
              <a:rPr lang="ar-MA" sz="2800" kern="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</a:t>
            </a:r>
            <a:r>
              <a:rPr kumimoji="0" lang="ar-M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 .............................................................................................................................. ..............................................................................................................................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 de texte 2">
            <a:extLst>
              <a:ext uri="{FF2B5EF4-FFF2-40B4-BE49-F238E27FC236}">
                <a16:creationId xmlns:a16="http://schemas.microsoft.com/office/drawing/2014/main" id="{497109ED-3F6B-59BB-51E3-38A02D965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343" y="2417359"/>
            <a:ext cx="1033724" cy="53187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0440"/>
                      <a:gd name="connsiteY0" fmla="*/ 0 h 862330"/>
                      <a:gd name="connsiteX1" fmla="*/ 2250440 w 2250440"/>
                      <a:gd name="connsiteY1" fmla="*/ 0 h 862330"/>
                      <a:gd name="connsiteX2" fmla="*/ 2250440 w 2250440"/>
                      <a:gd name="connsiteY2" fmla="*/ 862330 h 862330"/>
                      <a:gd name="connsiteX3" fmla="*/ 0 w 2250440"/>
                      <a:gd name="connsiteY3" fmla="*/ 862330 h 862330"/>
                      <a:gd name="connsiteX4" fmla="*/ 0 w 2250440"/>
                      <a:gd name="connsiteY4" fmla="*/ 0 h 862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0440" h="862330" fill="none" extrusionOk="0">
                        <a:moveTo>
                          <a:pt x="0" y="0"/>
                        </a:moveTo>
                        <a:cubicBezTo>
                          <a:pt x="251342" y="-33775"/>
                          <a:pt x="1742443" y="138873"/>
                          <a:pt x="2250440" y="0"/>
                        </a:cubicBezTo>
                        <a:cubicBezTo>
                          <a:pt x="2320547" y="341078"/>
                          <a:pt x="2297181" y="693981"/>
                          <a:pt x="2250440" y="862330"/>
                        </a:cubicBezTo>
                        <a:cubicBezTo>
                          <a:pt x="1231637" y="725000"/>
                          <a:pt x="471676" y="724474"/>
                          <a:pt x="0" y="862330"/>
                        </a:cubicBezTo>
                        <a:cubicBezTo>
                          <a:pt x="60750" y="476948"/>
                          <a:pt x="-39319" y="430354"/>
                          <a:pt x="0" y="0"/>
                        </a:cubicBezTo>
                        <a:close/>
                      </a:path>
                      <a:path w="2250440" h="862330" stroke="0" extrusionOk="0">
                        <a:moveTo>
                          <a:pt x="0" y="0"/>
                        </a:moveTo>
                        <a:cubicBezTo>
                          <a:pt x="550627" y="-101487"/>
                          <a:pt x="1140510" y="-162162"/>
                          <a:pt x="2250440" y="0"/>
                        </a:cubicBezTo>
                        <a:cubicBezTo>
                          <a:pt x="2268289" y="422403"/>
                          <a:pt x="2179357" y="446493"/>
                          <a:pt x="2250440" y="862330"/>
                        </a:cubicBezTo>
                        <a:cubicBezTo>
                          <a:pt x="1441715" y="912395"/>
                          <a:pt x="246764" y="703881"/>
                          <a:pt x="0" y="862330"/>
                        </a:cubicBezTo>
                        <a:cubicBezTo>
                          <a:pt x="-16224" y="700047"/>
                          <a:pt x="60558" y="1127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269875" algn="r" rtl="1">
              <a:lnSpc>
                <a:spcPct val="115000"/>
              </a:lnSpc>
              <a:spcAft>
                <a:spcPts val="800"/>
              </a:spcAft>
            </a:pPr>
            <a:r>
              <a:rPr lang="ar-MA" sz="2800" b="1" kern="100" dirty="0">
                <a:solidFill>
                  <a:prstClr val="black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مَتى ؟</a:t>
            </a:r>
            <a:endParaRPr lang="fr-MA" sz="2000" b="1" dirty="0">
              <a:solidFill>
                <a:prstClr val="black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A09C3989-B893-F749-2362-11A0AB8F98D4}"/>
              </a:ext>
            </a:extLst>
          </p:cNvPr>
          <p:cNvSpPr/>
          <p:nvPr/>
        </p:nvSpPr>
        <p:spPr>
          <a:xfrm>
            <a:off x="7067210" y="2946719"/>
            <a:ext cx="270036" cy="478301"/>
          </a:xfrm>
          <a:prstGeom prst="downArrow">
            <a:avLst/>
          </a:prstGeom>
          <a:solidFill>
            <a:srgbClr val="F6F6F6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 de texte 2">
            <a:extLst>
              <a:ext uri="{FF2B5EF4-FFF2-40B4-BE49-F238E27FC236}">
                <a16:creationId xmlns:a16="http://schemas.microsoft.com/office/drawing/2014/main" id="{7C0DF76F-75C0-E560-8A4D-90EE622B4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184" y="2417379"/>
            <a:ext cx="1224814" cy="47830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0440"/>
                      <a:gd name="connsiteY0" fmla="*/ 0 h 862330"/>
                      <a:gd name="connsiteX1" fmla="*/ 2250440 w 2250440"/>
                      <a:gd name="connsiteY1" fmla="*/ 0 h 862330"/>
                      <a:gd name="connsiteX2" fmla="*/ 2250440 w 2250440"/>
                      <a:gd name="connsiteY2" fmla="*/ 862330 h 862330"/>
                      <a:gd name="connsiteX3" fmla="*/ 0 w 2250440"/>
                      <a:gd name="connsiteY3" fmla="*/ 862330 h 862330"/>
                      <a:gd name="connsiteX4" fmla="*/ 0 w 2250440"/>
                      <a:gd name="connsiteY4" fmla="*/ 0 h 862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0440" h="862330" fill="none" extrusionOk="0">
                        <a:moveTo>
                          <a:pt x="0" y="0"/>
                        </a:moveTo>
                        <a:cubicBezTo>
                          <a:pt x="251342" y="-33775"/>
                          <a:pt x="1742443" y="138873"/>
                          <a:pt x="2250440" y="0"/>
                        </a:cubicBezTo>
                        <a:cubicBezTo>
                          <a:pt x="2320547" y="341078"/>
                          <a:pt x="2297181" y="693981"/>
                          <a:pt x="2250440" y="862330"/>
                        </a:cubicBezTo>
                        <a:cubicBezTo>
                          <a:pt x="1231637" y="725000"/>
                          <a:pt x="471676" y="724474"/>
                          <a:pt x="0" y="862330"/>
                        </a:cubicBezTo>
                        <a:cubicBezTo>
                          <a:pt x="60750" y="476948"/>
                          <a:pt x="-39319" y="430354"/>
                          <a:pt x="0" y="0"/>
                        </a:cubicBezTo>
                        <a:close/>
                      </a:path>
                      <a:path w="2250440" h="862330" stroke="0" extrusionOk="0">
                        <a:moveTo>
                          <a:pt x="0" y="0"/>
                        </a:moveTo>
                        <a:cubicBezTo>
                          <a:pt x="550627" y="-101487"/>
                          <a:pt x="1140510" y="-162162"/>
                          <a:pt x="2250440" y="0"/>
                        </a:cubicBezTo>
                        <a:cubicBezTo>
                          <a:pt x="2268289" y="422403"/>
                          <a:pt x="2179357" y="446493"/>
                          <a:pt x="2250440" y="862330"/>
                        </a:cubicBezTo>
                        <a:cubicBezTo>
                          <a:pt x="1441715" y="912395"/>
                          <a:pt x="246764" y="703881"/>
                          <a:pt x="0" y="862330"/>
                        </a:cubicBezTo>
                        <a:cubicBezTo>
                          <a:pt x="-16224" y="700047"/>
                          <a:pt x="60558" y="1127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269875" algn="r" rtl="1">
              <a:lnSpc>
                <a:spcPct val="115000"/>
              </a:lnSpc>
              <a:spcAft>
                <a:spcPts val="800"/>
              </a:spcAft>
            </a:pPr>
            <a:r>
              <a:rPr lang="ar-MA" sz="2800" b="1" kern="100" dirty="0">
                <a:solidFill>
                  <a:prstClr val="black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كَيْفَ ؟</a:t>
            </a:r>
            <a:endParaRPr lang="fr-MA" sz="2000" b="1" dirty="0">
              <a:solidFill>
                <a:prstClr val="black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4EB15964-331B-3144-2434-B07943FB1C51}"/>
              </a:ext>
            </a:extLst>
          </p:cNvPr>
          <p:cNvSpPr/>
          <p:nvPr/>
        </p:nvSpPr>
        <p:spPr>
          <a:xfrm>
            <a:off x="2187059" y="2898069"/>
            <a:ext cx="270036" cy="478301"/>
          </a:xfrm>
          <a:prstGeom prst="downArrow">
            <a:avLst/>
          </a:prstGeom>
          <a:solidFill>
            <a:srgbClr val="F6F6F6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 de texte 2">
            <a:extLst>
              <a:ext uri="{FF2B5EF4-FFF2-40B4-BE49-F238E27FC236}">
                <a16:creationId xmlns:a16="http://schemas.microsoft.com/office/drawing/2014/main" id="{13D4FDA7-8911-9789-5478-E6E5AEC19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660" y="4440641"/>
            <a:ext cx="2099820" cy="53187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0440"/>
                      <a:gd name="connsiteY0" fmla="*/ 0 h 862330"/>
                      <a:gd name="connsiteX1" fmla="*/ 2250440 w 2250440"/>
                      <a:gd name="connsiteY1" fmla="*/ 0 h 862330"/>
                      <a:gd name="connsiteX2" fmla="*/ 2250440 w 2250440"/>
                      <a:gd name="connsiteY2" fmla="*/ 862330 h 862330"/>
                      <a:gd name="connsiteX3" fmla="*/ 0 w 2250440"/>
                      <a:gd name="connsiteY3" fmla="*/ 862330 h 862330"/>
                      <a:gd name="connsiteX4" fmla="*/ 0 w 2250440"/>
                      <a:gd name="connsiteY4" fmla="*/ 0 h 862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0440" h="862330" fill="none" extrusionOk="0">
                        <a:moveTo>
                          <a:pt x="0" y="0"/>
                        </a:moveTo>
                        <a:cubicBezTo>
                          <a:pt x="251342" y="-33775"/>
                          <a:pt x="1742443" y="138873"/>
                          <a:pt x="2250440" y="0"/>
                        </a:cubicBezTo>
                        <a:cubicBezTo>
                          <a:pt x="2320547" y="341078"/>
                          <a:pt x="2297181" y="693981"/>
                          <a:pt x="2250440" y="862330"/>
                        </a:cubicBezTo>
                        <a:cubicBezTo>
                          <a:pt x="1231637" y="725000"/>
                          <a:pt x="471676" y="724474"/>
                          <a:pt x="0" y="862330"/>
                        </a:cubicBezTo>
                        <a:cubicBezTo>
                          <a:pt x="60750" y="476948"/>
                          <a:pt x="-39319" y="430354"/>
                          <a:pt x="0" y="0"/>
                        </a:cubicBezTo>
                        <a:close/>
                      </a:path>
                      <a:path w="2250440" h="862330" stroke="0" extrusionOk="0">
                        <a:moveTo>
                          <a:pt x="0" y="0"/>
                        </a:moveTo>
                        <a:cubicBezTo>
                          <a:pt x="550627" y="-101487"/>
                          <a:pt x="1140510" y="-162162"/>
                          <a:pt x="2250440" y="0"/>
                        </a:cubicBezTo>
                        <a:cubicBezTo>
                          <a:pt x="2268289" y="422403"/>
                          <a:pt x="2179357" y="446493"/>
                          <a:pt x="2250440" y="862330"/>
                        </a:cubicBezTo>
                        <a:cubicBezTo>
                          <a:pt x="1441715" y="912395"/>
                          <a:pt x="246764" y="703881"/>
                          <a:pt x="0" y="862330"/>
                        </a:cubicBezTo>
                        <a:cubicBezTo>
                          <a:pt x="-16224" y="700047"/>
                          <a:pt x="60558" y="1127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ar-MA" sz="2800" b="1" kern="100" dirty="0">
                <a:solidFill>
                  <a:prstClr val="black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على مَنْ أَلْقَيْتُ </a:t>
            </a:r>
            <a:r>
              <a:rPr lang="ar-MA" sz="2800" b="1" kern="100" dirty="0" err="1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ٱلتَّحِيَّةَ</a:t>
            </a:r>
            <a:r>
              <a:rPr lang="ar-MA" sz="2800" b="1" kern="100" dirty="0">
                <a:solidFill>
                  <a:prstClr val="black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؟</a:t>
            </a:r>
            <a:endParaRPr lang="fr-MA" sz="2000" b="1" dirty="0">
              <a:solidFill>
                <a:prstClr val="black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0879B9F5-452B-954F-E73B-B82BAD77C286}"/>
              </a:ext>
            </a:extLst>
          </p:cNvPr>
          <p:cNvSpPr/>
          <p:nvPr/>
        </p:nvSpPr>
        <p:spPr>
          <a:xfrm rot="10800000">
            <a:off x="7248895" y="3964856"/>
            <a:ext cx="270036" cy="478301"/>
          </a:xfrm>
          <a:prstGeom prst="downArrow">
            <a:avLst/>
          </a:prstGeom>
          <a:solidFill>
            <a:srgbClr val="F6F6F6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 de texte 2">
            <a:extLst>
              <a:ext uri="{FF2B5EF4-FFF2-40B4-BE49-F238E27FC236}">
                <a16:creationId xmlns:a16="http://schemas.microsoft.com/office/drawing/2014/main" id="{9765E881-92BB-26C9-2DEB-B429255F7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026" y="4737451"/>
            <a:ext cx="2363548" cy="66582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0440"/>
                      <a:gd name="connsiteY0" fmla="*/ 0 h 862330"/>
                      <a:gd name="connsiteX1" fmla="*/ 2250440 w 2250440"/>
                      <a:gd name="connsiteY1" fmla="*/ 0 h 862330"/>
                      <a:gd name="connsiteX2" fmla="*/ 2250440 w 2250440"/>
                      <a:gd name="connsiteY2" fmla="*/ 862330 h 862330"/>
                      <a:gd name="connsiteX3" fmla="*/ 0 w 2250440"/>
                      <a:gd name="connsiteY3" fmla="*/ 862330 h 862330"/>
                      <a:gd name="connsiteX4" fmla="*/ 0 w 2250440"/>
                      <a:gd name="connsiteY4" fmla="*/ 0 h 862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0440" h="862330" fill="none" extrusionOk="0">
                        <a:moveTo>
                          <a:pt x="0" y="0"/>
                        </a:moveTo>
                        <a:cubicBezTo>
                          <a:pt x="251342" y="-33775"/>
                          <a:pt x="1742443" y="138873"/>
                          <a:pt x="2250440" y="0"/>
                        </a:cubicBezTo>
                        <a:cubicBezTo>
                          <a:pt x="2320547" y="341078"/>
                          <a:pt x="2297181" y="693981"/>
                          <a:pt x="2250440" y="862330"/>
                        </a:cubicBezTo>
                        <a:cubicBezTo>
                          <a:pt x="1231637" y="725000"/>
                          <a:pt x="471676" y="724474"/>
                          <a:pt x="0" y="862330"/>
                        </a:cubicBezTo>
                        <a:cubicBezTo>
                          <a:pt x="60750" y="476948"/>
                          <a:pt x="-39319" y="430354"/>
                          <a:pt x="0" y="0"/>
                        </a:cubicBezTo>
                        <a:close/>
                      </a:path>
                      <a:path w="2250440" h="862330" stroke="0" extrusionOk="0">
                        <a:moveTo>
                          <a:pt x="0" y="0"/>
                        </a:moveTo>
                        <a:cubicBezTo>
                          <a:pt x="550627" y="-101487"/>
                          <a:pt x="1140510" y="-162162"/>
                          <a:pt x="2250440" y="0"/>
                        </a:cubicBezTo>
                        <a:cubicBezTo>
                          <a:pt x="2268289" y="422403"/>
                          <a:pt x="2179357" y="446493"/>
                          <a:pt x="2250440" y="862330"/>
                        </a:cubicBezTo>
                        <a:cubicBezTo>
                          <a:pt x="1441715" y="912395"/>
                          <a:pt x="246764" y="703881"/>
                          <a:pt x="0" y="862330"/>
                        </a:cubicBezTo>
                        <a:cubicBezTo>
                          <a:pt x="-16224" y="700047"/>
                          <a:pt x="60558" y="1127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MA" sz="2800" b="1" kern="100" dirty="0">
                <a:solidFill>
                  <a:prstClr val="black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مَعَ مَنِ </a:t>
            </a:r>
            <a:r>
              <a:rPr lang="ar-MA" sz="2800" b="1" kern="100" dirty="0" err="1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ٱلْتَقَ</a:t>
            </a:r>
            <a:r>
              <a:rPr lang="ar-MA" sz="2800" b="1" kern="100" dirty="0" err="1">
                <a:solidFill>
                  <a:prstClr val="black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يْتُ</a:t>
            </a:r>
            <a:r>
              <a:rPr lang="ar-MA" sz="2800" b="1" kern="100" dirty="0">
                <a:solidFill>
                  <a:prstClr val="black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في طَريقي  ؟</a:t>
            </a:r>
            <a:endParaRPr lang="fr-MA" sz="2000" b="1" dirty="0">
              <a:solidFill>
                <a:prstClr val="black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5D6D0755-6A6C-7A8F-F27E-7E630B012210}"/>
              </a:ext>
            </a:extLst>
          </p:cNvPr>
          <p:cNvSpPr/>
          <p:nvPr/>
        </p:nvSpPr>
        <p:spPr>
          <a:xfrm rot="10800000">
            <a:off x="4645783" y="4261666"/>
            <a:ext cx="270036" cy="478301"/>
          </a:xfrm>
          <a:prstGeom prst="downArrow">
            <a:avLst/>
          </a:prstGeom>
          <a:solidFill>
            <a:srgbClr val="F6F6F6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 de texte 2">
            <a:extLst>
              <a:ext uri="{FF2B5EF4-FFF2-40B4-BE49-F238E27FC236}">
                <a16:creationId xmlns:a16="http://schemas.microsoft.com/office/drawing/2014/main" id="{5D1FBE66-3386-D56D-A50D-54A7DCB22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42" y="5281651"/>
            <a:ext cx="2099820" cy="58723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0440"/>
                      <a:gd name="connsiteY0" fmla="*/ 0 h 862330"/>
                      <a:gd name="connsiteX1" fmla="*/ 2250440 w 2250440"/>
                      <a:gd name="connsiteY1" fmla="*/ 0 h 862330"/>
                      <a:gd name="connsiteX2" fmla="*/ 2250440 w 2250440"/>
                      <a:gd name="connsiteY2" fmla="*/ 862330 h 862330"/>
                      <a:gd name="connsiteX3" fmla="*/ 0 w 2250440"/>
                      <a:gd name="connsiteY3" fmla="*/ 862330 h 862330"/>
                      <a:gd name="connsiteX4" fmla="*/ 0 w 2250440"/>
                      <a:gd name="connsiteY4" fmla="*/ 0 h 862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0440" h="862330" fill="none" extrusionOk="0">
                        <a:moveTo>
                          <a:pt x="0" y="0"/>
                        </a:moveTo>
                        <a:cubicBezTo>
                          <a:pt x="251342" y="-33775"/>
                          <a:pt x="1742443" y="138873"/>
                          <a:pt x="2250440" y="0"/>
                        </a:cubicBezTo>
                        <a:cubicBezTo>
                          <a:pt x="2320547" y="341078"/>
                          <a:pt x="2297181" y="693981"/>
                          <a:pt x="2250440" y="862330"/>
                        </a:cubicBezTo>
                        <a:cubicBezTo>
                          <a:pt x="1231637" y="725000"/>
                          <a:pt x="471676" y="724474"/>
                          <a:pt x="0" y="862330"/>
                        </a:cubicBezTo>
                        <a:cubicBezTo>
                          <a:pt x="60750" y="476948"/>
                          <a:pt x="-39319" y="430354"/>
                          <a:pt x="0" y="0"/>
                        </a:cubicBezTo>
                        <a:close/>
                      </a:path>
                      <a:path w="2250440" h="862330" stroke="0" extrusionOk="0">
                        <a:moveTo>
                          <a:pt x="0" y="0"/>
                        </a:moveTo>
                        <a:cubicBezTo>
                          <a:pt x="550627" y="-101487"/>
                          <a:pt x="1140510" y="-162162"/>
                          <a:pt x="2250440" y="0"/>
                        </a:cubicBezTo>
                        <a:cubicBezTo>
                          <a:pt x="2268289" y="422403"/>
                          <a:pt x="2179357" y="446493"/>
                          <a:pt x="2250440" y="862330"/>
                        </a:cubicBezTo>
                        <a:cubicBezTo>
                          <a:pt x="1441715" y="912395"/>
                          <a:pt x="246764" y="703881"/>
                          <a:pt x="0" y="862330"/>
                        </a:cubicBezTo>
                        <a:cubicBezTo>
                          <a:pt x="-16224" y="700047"/>
                          <a:pt x="60558" y="1127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MA" sz="2800" b="1" kern="100" dirty="0">
                <a:solidFill>
                  <a:prstClr val="black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عَمَّ دارَ </a:t>
            </a:r>
            <a:r>
              <a:rPr lang="ar-MA" sz="2800" b="1" kern="100" dirty="0" err="1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ٱلْحِوارُ</a:t>
            </a:r>
            <a:r>
              <a:rPr lang="ar-MA" sz="2800" b="1" kern="1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بَيْنَنا</a:t>
            </a:r>
            <a:r>
              <a:rPr lang="ar-MA" sz="2800" b="1" kern="100" dirty="0">
                <a:solidFill>
                  <a:prstClr val="black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؟</a:t>
            </a:r>
            <a:endParaRPr lang="fr-MA" sz="2000" b="1" dirty="0">
              <a:solidFill>
                <a:prstClr val="black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F6828FC1-FD5B-9393-5E93-ED871FD9556F}"/>
              </a:ext>
            </a:extLst>
          </p:cNvPr>
          <p:cNvSpPr/>
          <p:nvPr/>
        </p:nvSpPr>
        <p:spPr>
          <a:xfrm rot="10800000">
            <a:off x="1862577" y="4805866"/>
            <a:ext cx="270036" cy="478301"/>
          </a:xfrm>
          <a:prstGeom prst="downArrow">
            <a:avLst/>
          </a:prstGeom>
          <a:solidFill>
            <a:srgbClr val="F6F6F6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E25B64-763D-7784-FE55-B1005AAE93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0559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C04CE-410A-0654-7D9E-ABEB6E042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4694BE0E-C40E-0700-AF42-B52D0DB908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6B1A2F6-FFCD-B505-8C6B-77B7D86565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89B800B-19B4-7686-A6CB-05341BEEFF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9901DDA-E306-7C26-C8A1-83663D4544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B9E7F1F-115E-0889-2A06-EA261BEB3B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31A6AF-F56E-7646-C475-D4FADD22764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AB3F72-9DEB-3D11-A2B4-71A94CCA5BA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BCDD14-2690-383B-45CE-BF31CDF82F7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95715B-AAC1-6583-0707-A5F2E084B11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470697E-56AE-B133-F9A1-16AF5D3107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732517-5BC8-C71D-CAE3-8AF43F0FB012}"/>
              </a:ext>
            </a:extLst>
          </p:cNvPr>
          <p:cNvSpPr txBox="1"/>
          <p:nvPr/>
        </p:nvSpPr>
        <p:spPr>
          <a:xfrm>
            <a:off x="-350692" y="833025"/>
            <a:ext cx="7861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خذوا كراساتكم على ص 29 ، أعيدوا كتابة الفقرة.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AB8559-25C2-EA6A-A10B-99B9BC62F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407" y="1646387"/>
            <a:ext cx="3515776" cy="47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5405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A09B211-4A1D-6124-BA7E-49C4FC93D76C}"/>
              </a:ext>
            </a:extLst>
          </p:cNvPr>
          <p:cNvCxnSpPr>
            <a:cxnSpLocks/>
            <a:stCxn id="22" idx="5"/>
            <a:endCxn id="13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23BCC2A-6DB0-A836-E546-C4A1CE8147C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أَجَبْتُ عَنْ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أَسْئِلَةِٱسْتِثْمارِ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ٱلنَّصِّ ٱلْقِرائِيِّ "لِنُحارِبِ ٱلتَّنَمُّرَ!"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4F6E6E5-1369-6621-1600-EC318A13C1D0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تَوْسيعِ فِكْرَةٍ 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ADB2CF-13C1-5A9B-D37A-34907A7EFA8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FD1C2112-933B-8AD1-E0AF-96EFD00B98FB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425900A-C60F-BC13-56DF-71AC5C6CF5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158204-5DB5-2F98-6CD9-871C615601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53FC8F-B82B-F46C-42C1-F4807BA988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CA2550-4246-7DE2-1A54-01B19C8D11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CF8033-F757-F429-C161-B70F530C5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7274B0-66A3-4D4B-84EE-A3383D36E2A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8E354F-ECDD-6B5D-4636-9BA38DB9950A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20DC56-FA77-1610-9FC7-C4AC82FAA726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7A6881-1BAD-7DEF-B563-76EE05F532AF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5094F-9C17-EFF5-65C6-99FC5A8B7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907E0CEE-EDA8-83D4-B4B5-3C6461FC3D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FCC3664-F337-C5B2-5D1A-5C40685994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4E21C0B-0E7A-C37F-8EDD-A84FDFE9AE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4ED83C6-3C09-3AA3-F553-BFB9085A0C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CACD1B-D176-A822-2713-8591DDE3A5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2B88BF-8E6C-04BE-BEDF-1FD70123471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B2F156-7750-14DF-8CD5-2B69747E6BC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BE3BC4-5068-63AC-2541-842080F0F5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BC731C-03C2-0694-81A7-C9B634E69F3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9FC5B709-5378-089A-F0BE-278BE9F6B8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944" y="1432145"/>
            <a:ext cx="900000" cy="900000"/>
          </a:xfr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9693428-2715-2C9D-F95B-2A37734EE6D0}"/>
              </a:ext>
            </a:extLst>
          </p:cNvPr>
          <p:cNvSpPr txBox="1"/>
          <p:nvPr/>
        </p:nvSpPr>
        <p:spPr>
          <a:xfrm>
            <a:off x="492348" y="3015491"/>
            <a:ext cx="815930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أَسْتَثْمِرُ مَعْلوماتِ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ٱلنَّصِّ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ٱلْقِرائِـيِّ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وَأَكْتُبُ فَقْرَةً أَتَحَدَّثُ فيها عَنْ "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أَضْرارِ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ٱلتَّنَمُّرِ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 بِأُسْلوبي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ٱلْخاصّ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EE29D8-7BCA-BB80-339E-2DE29068AC3F}"/>
              </a:ext>
            </a:extLst>
          </p:cNvPr>
          <p:cNvSpPr txBox="1"/>
          <p:nvPr/>
        </p:nvSpPr>
        <p:spPr>
          <a:xfrm>
            <a:off x="601853" y="832493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خذوا دفاتر المنزل، سجلوا الواجب المنزلي.</a:t>
            </a:r>
          </a:p>
        </p:txBody>
      </p:sp>
      <p:pic>
        <p:nvPicPr>
          <p:cNvPr id="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DA7810A-5F68-F1C5-008F-70869DEF1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9550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 الخامس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78235" y="2085553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4661157" y="4561042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03- إنتاج كتابي – ح5-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384964" y="3279307"/>
            <a:ext cx="21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02- قراءة–ح4-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5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951B2B7-B9AA-DC0E-CFB3-8FDFC0A2BD45}"/>
              </a:ext>
            </a:extLst>
          </p:cNvPr>
          <p:cNvSpPr txBox="1">
            <a:spLocks/>
          </p:cNvSpPr>
          <p:nvPr/>
        </p:nvSpPr>
        <p:spPr>
          <a:xfrm>
            <a:off x="2230218" y="372600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70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نص: لِنُحارِبِ ٱلتَّنَمُّرَ! (الحصة الرابعة)</a:t>
            </a:r>
          </a:p>
          <a:p>
            <a:pPr marL="537600" lvl="0" indent="-342900">
              <a:buClr>
                <a:srgbClr val="424D7B"/>
              </a:buClr>
              <a:buSzPct val="83000"/>
              <a:buFont typeface="Arial" panose="020B0604020202020204" pitchFamily="34" charset="0"/>
              <a:buChar char="•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6651A10-75E5-2842-F82A-BC0D3EC3D394}"/>
              </a:ext>
            </a:extLst>
          </p:cNvPr>
          <p:cNvSpPr txBox="1">
            <a:spLocks/>
          </p:cNvSpPr>
          <p:nvPr/>
        </p:nvSpPr>
        <p:spPr>
          <a:xfrm>
            <a:off x="2192418" y="497234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مهارة توسيع فكرة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E2981B-A8C6-6E51-F848-71785542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32992" y="4608030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9086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331545" y="3109935"/>
              <a:ext cx="5163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الإجابة عن أسئلة استثمار النص القرائي " لنحارب التنمر"</a:t>
              </a:r>
              <a:endPara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تصحيح الإنتاج الكتابي.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467472" y="32621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الطلاقة.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7F8838-6A6F-03BE-A2CE-8FC76F6A9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2A3C49-9637-7852-3C38-70B44443B3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91850D-618A-7942-1098-5839F9860BB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5D10CD-E58E-144D-6FA3-625F2B7C157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AC504A-60D7-3167-4CAA-B4330FC1B8EF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738E70-FA90-1377-97EE-741E5BC97B3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4DE970-8DB9-E14C-17A2-41889EDD3EA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8AB7F-7802-650C-2C38-8EF0DB066CA1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C36CF5F-FBCB-A364-3EE1-402D65D78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B7D64F2-7700-BF32-7A9A-CF8098C7212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AA2CAB-E915-47E9-845B-F977FAD4745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ABB5E2-2EA3-CAA7-28B8-3CAADBB55C0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206103-4685-9605-AEAC-AAAED0349D1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D75B14-C837-40FA-A3B1-16756E787A7E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4AACF-0EA9-8B89-A5D1-75E27AD6EBDD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B4589F-462A-D87B-2D60-993733502570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9897</TotalTime>
  <Words>1553</Words>
  <Application>Microsoft Office PowerPoint</Application>
  <PresentationFormat>Affichage à l'écran (4:3)</PresentationFormat>
  <Paragraphs>309</Paragraphs>
  <Slides>47</Slides>
  <Notes>5</Notes>
  <HiddenSlides>0</HiddenSlides>
  <MMClips>2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47</vt:i4>
      </vt:variant>
    </vt:vector>
  </HeadingPairs>
  <TitlesOfParts>
    <vt:vector size="80" baseType="lpstr">
      <vt:lpstr>Arial</vt:lpstr>
      <vt:lpstr>Abadi</vt:lpstr>
      <vt:lpstr>Dosis ExtraBold</vt:lpstr>
      <vt:lpstr>Dosis SemiBold</vt:lpstr>
      <vt:lpstr>Dosis Medium</vt:lpstr>
      <vt:lpstr>Modern Love</vt:lpstr>
      <vt:lpstr>Calibri</vt:lpstr>
      <vt:lpstr>Dosis</vt:lpstr>
      <vt:lpstr>Microsoft Uighur</vt:lpstr>
      <vt:lpstr>Wingdings</vt:lpstr>
      <vt:lpstr>Times New Roman</vt:lpstr>
      <vt:lpstr>Calibri Light</vt:lpstr>
      <vt:lpstr>Arial Rounded MT Bold</vt:lpstr>
      <vt:lpstr>Noto Sans Symbols</vt:lpstr>
      <vt:lpstr>00_Env-Enseignant</vt:lpstr>
      <vt:lpstr>1_Env-Enseignant</vt:lpstr>
      <vt:lpstr>1_01- نشاط اعتيادي</vt:lpstr>
      <vt:lpstr>6_Conception personnalisée</vt:lpstr>
      <vt:lpstr>1_Conception personnalisée</vt:lpstr>
      <vt:lpstr>01- نشاط اعتيادي</vt:lpstr>
      <vt:lpstr>1_Office Theme 2013 - 2022</vt:lpstr>
      <vt:lpstr>2_01- نشاط اعتيادي</vt:lpstr>
      <vt:lpstr>اختتام الحصة</vt:lpstr>
      <vt:lpstr>3_Env-Enseignant</vt:lpstr>
      <vt:lpstr>2_Env-Enseignant</vt:lpstr>
      <vt:lpstr>4_Env-Enseignant</vt:lpstr>
      <vt:lpstr>3_01- نشاط اعتيادي</vt:lpstr>
      <vt:lpstr>1_اختتام الحصة</vt:lpstr>
      <vt:lpstr>5_Env-Enseignant</vt:lpstr>
      <vt:lpstr>6_Env-Enseignant</vt:lpstr>
      <vt:lpstr>2_03- استماع وتحدث</vt:lpstr>
      <vt:lpstr>7_Env-Enseignant</vt:lpstr>
      <vt:lpstr>Thème Office</vt:lpstr>
      <vt:lpstr>Présentation PowerPoint</vt:lpstr>
      <vt:lpstr>Présentation PowerPoint</vt:lpstr>
      <vt:lpstr>Présentation PowerPoint</vt:lpstr>
      <vt:lpstr>تنظيم حصص الأسبوع التربوي الثاني</vt:lpstr>
      <vt:lpstr>هيكلة حصة اليوم الخامس</vt:lpstr>
      <vt:lpstr>عند نهاية الحصة</vt:lpstr>
      <vt:lpstr>  افتتاح الحصة</vt:lpstr>
      <vt:lpstr>مرحبا بكم ، سننطلق في حصة اللغة العربية..</vt:lpstr>
      <vt:lpstr>ضعوا اللوحة والكراسة في القمطر.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قراءة – ح4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إنتاج كتابي – ح5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294</cp:revision>
  <dcterms:created xsi:type="dcterms:W3CDTF">2023-09-20T21:35:22Z</dcterms:created>
  <dcterms:modified xsi:type="dcterms:W3CDTF">2025-11-02T12:50:14Z</dcterms:modified>
</cp:coreProperties>
</file>