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21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22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2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2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25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6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7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8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9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30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31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2" r:id="rId13"/>
    <p:sldMasterId id="2147483726" r:id="rId14"/>
    <p:sldMasterId id="2147483736" r:id="rId15"/>
    <p:sldMasterId id="2147483759" r:id="rId16"/>
    <p:sldMasterId id="2147483776" r:id="rId17"/>
    <p:sldMasterId id="2147483794" r:id="rId18"/>
    <p:sldMasterId id="2147483833" r:id="rId19"/>
    <p:sldMasterId id="2147483847" r:id="rId20"/>
    <p:sldMasterId id="2147483851" r:id="rId21"/>
    <p:sldMasterId id="2147483874" r:id="rId22"/>
    <p:sldMasterId id="2147483890" r:id="rId23"/>
    <p:sldMasterId id="2147483894" r:id="rId24"/>
    <p:sldMasterId id="2147483922" r:id="rId25"/>
    <p:sldMasterId id="2147483946" r:id="rId26"/>
    <p:sldMasterId id="2147483970" r:id="rId27"/>
    <p:sldMasterId id="2147483996" r:id="rId28"/>
    <p:sldMasterId id="2147484013" r:id="rId29"/>
    <p:sldMasterId id="2147484030" r:id="rId30"/>
    <p:sldMasterId id="2147484048" r:id="rId31"/>
    <p:sldMasterId id="2147484060" r:id="rId32"/>
  </p:sldMasterIdLst>
  <p:notesMasterIdLst>
    <p:notesMasterId r:id="rId73"/>
  </p:notesMasterIdLst>
  <p:sldIdLst>
    <p:sldId id="2147482692" r:id="rId33"/>
    <p:sldId id="2147482608" r:id="rId34"/>
    <p:sldId id="2147482471" r:id="rId35"/>
    <p:sldId id="2147482696" r:id="rId36"/>
    <p:sldId id="2147482488" r:id="rId37"/>
    <p:sldId id="2147482691" r:id="rId38"/>
    <p:sldId id="2147482532" r:id="rId39"/>
    <p:sldId id="2147482729" r:id="rId40"/>
    <p:sldId id="2147482533" r:id="rId41"/>
    <p:sldId id="266" r:id="rId42"/>
    <p:sldId id="2147482607" r:id="rId43"/>
    <p:sldId id="2147482612" r:id="rId44"/>
    <p:sldId id="2134806903" r:id="rId45"/>
    <p:sldId id="2147482613" r:id="rId46"/>
    <p:sldId id="2147482694" r:id="rId47"/>
    <p:sldId id="2147482390" r:id="rId48"/>
    <p:sldId id="2147482492" r:id="rId49"/>
    <p:sldId id="2147482536" r:id="rId50"/>
    <p:sldId id="2147482562" r:id="rId51"/>
    <p:sldId id="2147482627" r:id="rId52"/>
    <p:sldId id="2147482628" r:id="rId53"/>
    <p:sldId id="2147482629" r:id="rId54"/>
    <p:sldId id="2147482626" r:id="rId55"/>
    <p:sldId id="2147482572" r:id="rId56"/>
    <p:sldId id="2147482727" r:id="rId57"/>
    <p:sldId id="2134806542" r:id="rId58"/>
    <p:sldId id="2147482577" r:id="rId59"/>
    <p:sldId id="2147482546" r:id="rId60"/>
    <p:sldId id="2147482630" r:id="rId61"/>
    <p:sldId id="2147482483" r:id="rId62"/>
    <p:sldId id="2147482632" r:id="rId63"/>
    <p:sldId id="2147482579" r:id="rId64"/>
    <p:sldId id="2147482631" r:id="rId65"/>
    <p:sldId id="2147482587" r:id="rId66"/>
    <p:sldId id="2147482616" r:id="rId67"/>
    <p:sldId id="2147482617" r:id="rId68"/>
    <p:sldId id="2147482633" r:id="rId69"/>
    <p:sldId id="2147482726" r:id="rId70"/>
    <p:sldId id="2147482618" r:id="rId71"/>
    <p:sldId id="2147482625" r:id="rId72"/>
  </p:sldIdLst>
  <p:sldSz cx="9144000" cy="6858000" type="screen4x3"/>
  <p:notesSz cx="6858000" cy="9144000"/>
  <p:embeddedFontLst>
    <p:embeddedFont>
      <p:font typeface="Abadi" panose="020B0604020104020204" pitchFamily="34" charset="0"/>
      <p:regular r:id="rId74"/>
    </p:embeddedFont>
    <p:embeddedFont>
      <p:font typeface="Arial Rounded MT Bold" panose="020F0704030504030204" pitchFamily="34" charset="0"/>
      <p:regular r:id="rId75"/>
    </p:embeddedFont>
    <p:embeddedFont>
      <p:font typeface="Dosis" pitchFamily="2" charset="0"/>
      <p:regular r:id="rId76"/>
      <p:bold r:id="rId77"/>
    </p:embeddedFont>
    <p:embeddedFont>
      <p:font typeface="Dosis ExtraBold" pitchFamily="2" charset="0"/>
      <p:bold r:id="rId78"/>
    </p:embeddedFont>
    <p:embeddedFont>
      <p:font typeface="Dosis Medium" pitchFamily="2" charset="0"/>
      <p:regular r:id="rId79"/>
    </p:embeddedFont>
    <p:embeddedFont>
      <p:font typeface="Dosis SemiBold" pitchFamily="2" charset="0"/>
      <p:bold r:id="rId80"/>
    </p:embeddedFont>
    <p:embeddedFont>
      <p:font typeface="Microsoft Uighur" panose="02000000000000000000" pitchFamily="2" charset="-78"/>
      <p:regular r:id="rId81"/>
      <p:bold r:id="rId82"/>
    </p:embeddedFont>
    <p:embeddedFont>
      <p:font typeface="Modern Love" panose="04090805081005020601" pitchFamily="82" charset="0"/>
      <p:regular r:id="rId8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EF8F03"/>
    <a:srgbClr val="732DF1"/>
    <a:srgbClr val="EE8609"/>
    <a:srgbClr val="4472C4"/>
    <a:srgbClr val="DCF3F8"/>
    <a:srgbClr val="B8E7F2"/>
    <a:srgbClr val="2BB7DA"/>
    <a:srgbClr val="9BD8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88" autoAdjust="0"/>
  </p:normalViewPr>
  <p:slideViewPr>
    <p:cSldViewPr snapToGrid="0">
      <p:cViewPr varScale="1">
        <p:scale>
          <a:sx n="70" d="100"/>
          <a:sy n="70" d="100"/>
        </p:scale>
        <p:origin x="1198" y="24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font" Target="fonts/font7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tableStyles" Target="tableStyles.xml"/><Relationship Id="rId61" Type="http://schemas.openxmlformats.org/officeDocument/2006/relationships/slide" Target="slides/slide29.xml"/><Relationship Id="rId8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967B5-3DA5-A395-FBE0-A40075EC9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274509-F3FD-285A-6C98-261120A40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7D2B6A-959B-1750-562A-7005D1835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13D4A6-854F-E315-1EA6-5B63A366D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01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CC7F7-E70D-26D3-4128-C89D3D821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8011D1-9ACD-B22D-F613-5DE81CBDB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F52F69-F511-03F0-3086-0CEB436E7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88CF79-AC6E-2C31-E77E-96506D2C0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9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4E5A9B79-B887-9280-4555-1ADD41B96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57F2463-64FC-A314-0F1B-A24D720709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6299CD93-9767-F958-E65A-0B22D51B9E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57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4E7951C4-76AF-67B3-B5A6-E0A79B86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0936D13D-F57E-1D56-874F-0F84A629BB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A88B61C1-752C-C917-441B-5FBC79535A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00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E620-92BC-F42A-5827-6BCF8E2A4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D89370-5A7C-050A-8D13-A87B67106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194360-EF2D-52C0-F913-2A659ABDA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246C77-1280-DCF9-10F5-4D16F48A2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0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DC11-0F7F-7929-2A11-9A8EA93F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7E2B1C-1A2B-AD4A-1689-8101B86D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5F9584-690A-715F-DDEB-55C1F783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AB90B9-BA78-3226-F457-A7F3AC5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69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8B23-A982-1A51-905F-08735532F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BA531A-19FC-D50B-A3E1-79FFA82CA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5BFD18-AD7C-3928-7A68-C3B2B4498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F3BB10-CD91-E1D9-7255-FFC3DE64A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2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F99DB-3F70-7F5A-404F-EA5B90097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2721A4-5DFF-5F6D-2CCD-8B1624594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8D9E001-3009-5CAC-8ED6-54738F751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8CE277-1BF2-0362-4E6D-7CD3D1802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58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9BB38-45D2-75ED-4EE6-53088FAE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6EAABE8-8906-D5A7-D4A7-43019199C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9B4BA-CFE4-1003-FE8F-9A9428629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A81D97-F305-76E9-05AB-1EAEFE320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863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8BD0B-48B8-9BC5-40C3-ACD38995B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1791474-8E5A-2F2C-209C-3067817C8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A795C3-0304-2063-EDCC-316B8A4C6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2439F2-A6D8-D506-1A26-27AAF7FB1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2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3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3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23.png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6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23.png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9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9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9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5810B-D5C6-16D1-BB06-8B706D39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E68226-8F6A-0766-1F21-7231DCDF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0E2E71-7771-0F20-ECA2-211D5FE6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625C20-A2CE-1687-6B13-7F0BF7F5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FB8832-9C44-50AE-7AB6-2CED0667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01FB32-9EFA-378E-2191-D8ACD69B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814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16386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7920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58278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62235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44638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680826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30558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408664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96954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6667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24BD2-CD64-8A5E-E385-D154DE6D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CC310C-F70D-0040-C4AC-DED5ECF12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FC1CE-B1A6-4372-004E-72F0E2463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EC09B0-22CF-376C-C299-54F5FD9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F04E90-10B0-65F2-374D-4512EF7C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830BAB-FF64-1741-2BE6-A7DABC43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91534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697336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15031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70294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799595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445521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775634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95237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9991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65695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58924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335EB-0DEB-28DD-2616-CAAF1056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C02AAD-0983-B67E-C851-8F4505E6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081E7-5F85-5C78-A9E3-3EBBD5D6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DA11C-E775-012E-04CD-45BA8B82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DA31F-C8FB-6B04-6664-38381CF4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1771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70212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1350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8437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4548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206239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7692819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046878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54951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49621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98893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53707F-DCA5-7952-F4A6-5F9561DF7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CBA637-1FCA-C91E-FFE9-447F464FD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DC3F1-11BD-E18B-BAD3-B39DC277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7D2AB7-6B21-B1D2-99E6-0DD54F85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E4EB6-F313-1C82-70C4-DCF79796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4030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35600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06254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813137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5762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90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897889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905397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91552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76004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20184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350746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711812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831723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8905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357185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8144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838856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156686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10612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07564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2757009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92827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229045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83943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591374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49403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61951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49915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414449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344222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499656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985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2954560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5406586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1329319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72990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155254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5948136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2098101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75810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867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037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891810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32567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39701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89166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39840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801240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89793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54239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98122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858420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934354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197623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904257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701931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71675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0715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354825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9794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719589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608089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184301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267819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587757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795340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9042536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9372863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621082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91020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24488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078289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347701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27546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45287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9416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9746534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50160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9746010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629106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8717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084519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872050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30796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46475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22485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216430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3160489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66368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25458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072616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99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61968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728772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52645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324995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42422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708297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758269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381508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16640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007067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64973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963981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0622609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138899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112726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153062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75661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298188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6660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413781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679786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612336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745798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64627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20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049667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4854962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697349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855091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9239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7278570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0023672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332471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84643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453943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74333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890743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2865451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982315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396592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04281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7478185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8564013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6010505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14480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2631168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79246102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058508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6778039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574038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3717671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521987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155254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313292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473197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47920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491471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15548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70611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6909781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0227044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127305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9581312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542101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6328437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70693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915676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06469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4024385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3360456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7602083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886851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834569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9654450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974350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588356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58169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81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96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574886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78812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94728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615784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480591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96300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469550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0718476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6632676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331435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6546965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928137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1647264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0536610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5225153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4608933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5044523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8487157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7024705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215326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7389825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296571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9855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983572"/>
      </p:ext>
    </p:extLst>
  </p:cSld>
  <p:clrMapOvr>
    <a:masterClrMapping/>
  </p:clrMapOvr>
  <p:transition spd="slow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480161"/>
      </p:ext>
    </p:extLst>
  </p:cSld>
  <p:clrMapOvr>
    <a:masterClrMapping/>
  </p:clrMapOvr>
  <p:transition spd="slow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4293599"/>
      </p:ext>
    </p:extLst>
  </p:cSld>
  <p:clrMapOvr>
    <a:masterClrMapping/>
  </p:clrMapOvr>
  <p:transition spd="slow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650457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11855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2103-F24A-0ABD-27CA-A2A57D74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465D3E-B380-11EB-FB14-727B349E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B47F5-2E9F-0F0E-8977-0DCB3BD8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9CF220-5DA3-0940-8CA0-F3CB302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50ADC1-AE02-006E-2069-00F523E7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118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1129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782950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19170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52507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40959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0819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25272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02E53-15B9-5A29-F73F-85E567B6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71047-B2D4-567A-9459-E5421685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D777D4-49B7-F01C-2D0B-C13E249C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4C4E12-7D78-DA95-1EFF-135C54EF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ABF31E-B71A-0FB2-F07D-270B0B19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518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1665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497912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49973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64851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4558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844753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33514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70489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82111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029784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7B786-FA66-F6DF-698C-6692890B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7FF0D8-314F-73AA-EB42-F1379C1D7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7DDAF1-C0B4-9629-9DEA-08788CFCE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56552E-3DFA-6679-5D0B-CF83B8B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AF8BC5-22FB-04D3-D424-A98B5BE7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D0BE28-8AE4-B60F-AEC1-D87E2E36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5222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5762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774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47331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6693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49374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595154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93083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78691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965235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5568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F82F7-0891-BA8D-5AA2-8478D068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151886-B4DE-3999-F470-B39D4C0A6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92EF62-69C9-27C8-D71C-E77D9A926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7AAFED-2E8C-2231-2C31-F6AC49DBA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C7E9AC-59ED-47ED-16C9-2CF36D8AE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D002F2-CF20-B617-033B-734AD6E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2FE996-DDC3-C4CD-881B-C7AD1160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F6AC7C-8FB8-3952-ABC6-993BABAE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68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112816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96716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48194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4716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63163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24347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774460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694409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646921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5298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31C7D-6AF4-E551-D296-8587977C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E576A9-1DB7-7F92-5F90-43A4704B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58FA9B-E170-D5C7-18BE-8CC982FB1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B77567-A5B2-FB8A-0178-6925B108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4944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45168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4161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990817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007355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88807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435535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3790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32249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320051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109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E3A6D0-59AC-7402-4B3B-BA9C9642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1492E6-C7C3-386D-DF3B-4EE94993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E14AD4-F478-998D-297C-C5B965A5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63632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6345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984136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80291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062228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479938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27377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62907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60205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332022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9795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20.bin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20.bin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9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image" Target="../media/image31.jpg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theme" Target="../theme/theme21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158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33.jp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33.jp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image" Target="../media/image20.bin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theme" Target="../theme/theme25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5" Type="http://schemas.openxmlformats.org/officeDocument/2006/relationships/image" Target="../media/image20.bin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24" Type="http://schemas.openxmlformats.org/officeDocument/2006/relationships/theme" Target="../theme/theme26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22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39.xml"/><Relationship Id="rId26" Type="http://schemas.openxmlformats.org/officeDocument/2006/relationships/theme" Target="../theme/theme27.xml"/><Relationship Id="rId3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5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2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23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Relationship Id="rId22" Type="http://schemas.openxmlformats.org/officeDocument/2006/relationships/slideLayout" Target="../slideLayouts/slideLayout243.xml"/><Relationship Id="rId27" Type="http://schemas.openxmlformats.org/officeDocument/2006/relationships/image" Target="../media/image20.bin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image" Target="../media/image29.jpg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17" Type="http://schemas.openxmlformats.org/officeDocument/2006/relationships/image" Target="../media/image37.jpeg"/><Relationship Id="rId2" Type="http://schemas.openxmlformats.org/officeDocument/2006/relationships/slideLayout" Target="../slideLayouts/slideLayout264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slideLayout" Target="../slideLayouts/slideLayout27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theme" Target="../theme/theme30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87.xml"/><Relationship Id="rId19" Type="http://schemas.openxmlformats.org/officeDocument/2006/relationships/image" Target="../media/image20.bin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08.xml"/><Relationship Id="rId21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20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23" Type="http://schemas.openxmlformats.org/officeDocument/2006/relationships/theme" Target="../theme/theme32.xml"/><Relationship Id="rId10" Type="http://schemas.openxmlformats.org/officeDocument/2006/relationships/slideLayout" Target="../slideLayouts/slideLayout315.xml"/><Relationship Id="rId19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Relationship Id="rId22" Type="http://schemas.openxmlformats.org/officeDocument/2006/relationships/slideLayout" Target="../slideLayouts/slideLayout3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85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829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09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61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5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0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0813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81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92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184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95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27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  <p:sldLayoutId id="2147483993" r:id="rId23"/>
    <p:sldLayoutId id="2147483994" r:id="rId24"/>
    <p:sldLayoutId id="2147483995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4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59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903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41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28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  <p:sldLayoutId id="2147484078" r:id="rId18"/>
    <p:sldLayoutId id="2147484079" r:id="rId19"/>
    <p:sldLayoutId id="2147484080" r:id="rId20"/>
    <p:sldLayoutId id="2147484081" r:id="rId21"/>
    <p:sldLayoutId id="214748408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2.png"/><Relationship Id="rId7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73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8.png"/><Relationship Id="rId7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41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9.png"/><Relationship Id="rId5" Type="http://schemas.openxmlformats.org/officeDocument/2006/relationships/image" Target="../media/image48.gif"/><Relationship Id="rId10" Type="http://schemas.openxmlformats.org/officeDocument/2006/relationships/image" Target="../media/image60.png"/><Relationship Id="rId4" Type="http://schemas.openxmlformats.org/officeDocument/2006/relationships/image" Target="../media/image80.png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1.png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95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1.png"/><Relationship Id="rId7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5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48.gif"/><Relationship Id="rId10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D2768E7-56C7-344C-0E81-BD04FC72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9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3071BC2E-3E5D-DD9D-8580-44CA1EE8124D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AA4FCDC-375E-7697-301D-1D186528A890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اليوم، ستقومون بقراءة جملة وفقرة جديدة بدقة واسترسال.</a:t>
            </a:r>
          </a:p>
        </p:txBody>
      </p:sp>
      <p:pic>
        <p:nvPicPr>
          <p:cNvPr id="16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DD1BBB-B350-E4BE-A6B5-08F878137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12000"/>
            <a:ext cx="900000" cy="90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4C5359-A19F-F6F3-9FC3-DA73F9CE8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F30D78-C227-6324-7CF1-6971D389AF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F93668-8424-CFCF-65C9-85FEA4B4DC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332050D-1F24-69D5-36C0-902A21C020F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67BF34-FF07-CF6D-E2FE-1610556BC1C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083ACC-B340-4E8C-3CAF-D807E68A38D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26AAAA-9F9B-FE4B-B495-9183B3D0BEA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D3EE88-1FB3-B340-B3AD-105ADFF4F88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Google Shape;1360;p13">
            <a:extLst>
              <a:ext uri="{FF2B5EF4-FFF2-40B4-BE49-F238E27FC236}">
                <a16:creationId xmlns:a16="http://schemas.microsoft.com/office/drawing/2014/main" id="{6F026298-83EC-4082-4673-1F2129DCE17F}"/>
              </a:ext>
            </a:extLst>
          </p:cNvPr>
          <p:cNvSpPr/>
          <p:nvPr/>
        </p:nvSpPr>
        <p:spPr>
          <a:xfrm>
            <a:off x="2615663" y="3764851"/>
            <a:ext cx="4271150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زادَ مِنْ قيمَتِهِ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ٱلْعِلْمِيَّةِ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تّاريخِيَّةِ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6CA22DA-3933-D181-906A-70D858E15F32}"/>
              </a:ext>
            </a:extLst>
          </p:cNvPr>
          <p:cNvSpPr/>
          <p:nvPr/>
        </p:nvSpPr>
        <p:spPr>
          <a:xfrm>
            <a:off x="6827362" y="2394000"/>
            <a:ext cx="154779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اِكْتِشافُ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B6553F-9289-64F4-2BEE-DB60A02BEE4A}"/>
              </a:ext>
            </a:extLst>
          </p:cNvPr>
          <p:cNvSpPr/>
          <p:nvPr/>
        </p:nvSpPr>
        <p:spPr>
          <a:xfrm>
            <a:off x="5005352" y="2394000"/>
            <a:ext cx="164707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إيغود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60ED6FF-E145-0042-971F-84F898FBF6BC}"/>
              </a:ext>
            </a:extLst>
          </p:cNvPr>
          <p:cNvSpPr/>
          <p:nvPr/>
        </p:nvSpPr>
        <p:spPr>
          <a:xfrm>
            <a:off x="3467718" y="2394000"/>
            <a:ext cx="131734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اَلْبَشَرِيَّةِ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A3EC560-C783-F8D5-7B23-46D2D5BD3461}"/>
              </a:ext>
            </a:extLst>
          </p:cNvPr>
          <p:cNvSpPr/>
          <p:nvPr/>
        </p:nvSpPr>
        <p:spPr>
          <a:xfrm>
            <a:off x="795527" y="2419371"/>
            <a:ext cx="2413443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ثَلاثِمِئَةِ أَلْفِ سَنَةٍ</a:t>
            </a:r>
          </a:p>
        </p:txBody>
      </p:sp>
      <p:sp>
        <p:nvSpPr>
          <p:cNvPr id="24" name="Google Shape;1360;p13">
            <a:extLst>
              <a:ext uri="{FF2B5EF4-FFF2-40B4-BE49-F238E27FC236}">
                <a16:creationId xmlns:a16="http://schemas.microsoft.com/office/drawing/2014/main" id="{A8A9FBF9-C163-32CF-1D00-3158FFA6B5A6}"/>
              </a:ext>
            </a:extLst>
          </p:cNvPr>
          <p:cNvSpPr/>
          <p:nvPr/>
        </p:nvSpPr>
        <p:spPr>
          <a:xfrm>
            <a:off x="1517790" y="5091686"/>
            <a:ext cx="6840000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يَفْتَخِرُ ٱلْمَغارِبَةُ بِأَنَّ بِلادَهُمْ مَوْطِنٌ قَديمٌ لِلْإِنْسانِ.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1B90072E-5596-9D69-84F2-A6AE37BAE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8DCFC60C-F0EB-97AE-2827-1381119077DB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Google Shape;1358;p13">
            <a:extLst>
              <a:ext uri="{FF2B5EF4-FFF2-40B4-BE49-F238E27FC236}">
                <a16:creationId xmlns:a16="http://schemas.microsoft.com/office/drawing/2014/main" id="{522DD6D6-9B7C-388F-2277-F2322D8B354C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9">
            <a:extLst>
              <a:ext uri="{FF2B5EF4-FFF2-40B4-BE49-F238E27FC236}">
                <a16:creationId xmlns:a16="http://schemas.microsoft.com/office/drawing/2014/main" id="{C9F86FC5-E791-1474-7D96-443CB2844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2920EC-41C2-5BF3-E709-6D4F9222C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391BAB-AE7E-89AF-2E93-BF7819332F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EA2B07-9CBC-AFDF-E04B-594456CDF4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A7F72-CF56-0E01-6A8C-6EFAB1681A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046D28-A835-68D2-EC24-E37AFAD3832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071A13-FC54-0A35-7716-E15B83211E5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9C24D2-AD50-1B3E-EBE6-5FF5255AB8A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653D59-66E4-5AEB-D202-80294441935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Google Shape;1360;p13">
            <a:extLst>
              <a:ext uri="{FF2B5EF4-FFF2-40B4-BE49-F238E27FC236}">
                <a16:creationId xmlns:a16="http://schemas.microsoft.com/office/drawing/2014/main" id="{8588A036-F1E5-2D29-3888-BDBB8B64ADF8}"/>
              </a:ext>
            </a:extLst>
          </p:cNvPr>
          <p:cNvSpPr/>
          <p:nvPr/>
        </p:nvSpPr>
        <p:spPr>
          <a:xfrm>
            <a:off x="2615663" y="3764851"/>
            <a:ext cx="4271150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زادَ مِنْ قيمَتِهِ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ٱلْعِلْمِيَّةِ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تّاريخِيَّةِ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5142D14-2083-E112-59E9-37CE5B2523AF}"/>
              </a:ext>
            </a:extLst>
          </p:cNvPr>
          <p:cNvSpPr/>
          <p:nvPr/>
        </p:nvSpPr>
        <p:spPr>
          <a:xfrm>
            <a:off x="6827362" y="2394000"/>
            <a:ext cx="154779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اِكْتِشافُ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E653F2-E11F-78B2-3FF5-847784445674}"/>
              </a:ext>
            </a:extLst>
          </p:cNvPr>
          <p:cNvSpPr/>
          <p:nvPr/>
        </p:nvSpPr>
        <p:spPr>
          <a:xfrm>
            <a:off x="5005352" y="2394000"/>
            <a:ext cx="164707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إيغود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54AC906-FAAE-D303-0A6C-0CE793135B90}"/>
              </a:ext>
            </a:extLst>
          </p:cNvPr>
          <p:cNvSpPr/>
          <p:nvPr/>
        </p:nvSpPr>
        <p:spPr>
          <a:xfrm>
            <a:off x="3467718" y="2394000"/>
            <a:ext cx="131734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اَلْبَشَرِيَّةِ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DB9B49-92F0-94F1-AE99-55F7497EB4DC}"/>
              </a:ext>
            </a:extLst>
          </p:cNvPr>
          <p:cNvSpPr/>
          <p:nvPr/>
        </p:nvSpPr>
        <p:spPr>
          <a:xfrm>
            <a:off x="795527" y="2419371"/>
            <a:ext cx="2413443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ثَلاثِمِئَةِ أَلْفِ سَنَةٍ</a:t>
            </a:r>
          </a:p>
        </p:txBody>
      </p:sp>
      <p:sp>
        <p:nvSpPr>
          <p:cNvPr id="10" name="Google Shape;1360;p13">
            <a:extLst>
              <a:ext uri="{FF2B5EF4-FFF2-40B4-BE49-F238E27FC236}">
                <a16:creationId xmlns:a16="http://schemas.microsoft.com/office/drawing/2014/main" id="{A99D4805-9E97-6EAF-8082-1ABAEC5E4ADB}"/>
              </a:ext>
            </a:extLst>
          </p:cNvPr>
          <p:cNvSpPr/>
          <p:nvPr/>
        </p:nvSpPr>
        <p:spPr>
          <a:xfrm>
            <a:off x="1517790" y="5091686"/>
            <a:ext cx="6840000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يَفْتَخِرُ ٱلْمَغارِبَةُ بِأَنَّ بِلادَهُمْ مَوْطِنٌ قَديمٌ لِلْإِنْسانِ.</a:t>
            </a:r>
          </a:p>
        </p:txBody>
      </p:sp>
    </p:spTree>
    <p:extLst>
      <p:ext uri="{BB962C8B-B14F-4D97-AF65-F5344CB8AC3E}">
        <p14:creationId xmlns:p14="http://schemas.microsoft.com/office/powerpoint/2010/main" val="120394433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92D7D4AD-10C7-05AC-6F83-DFCEAD57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392F1013-E7F5-CF35-0CA5-7DEC9666CD36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Google Shape;1358;p13">
            <a:extLst>
              <a:ext uri="{FF2B5EF4-FFF2-40B4-BE49-F238E27FC236}">
                <a16:creationId xmlns:a16="http://schemas.microsoft.com/office/drawing/2014/main" id="{1290A911-BCAF-E20B-1A77-45FFD5182741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من سيقرأ، </a:t>
            </a: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يتناوب 3 متعلمين على القراءة (الفئة د)، </a:t>
            </a:r>
            <a:endParaRPr kumimoji="0" lang="ar-MA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9">
            <a:extLst>
              <a:ext uri="{FF2B5EF4-FFF2-40B4-BE49-F238E27FC236}">
                <a16:creationId xmlns:a16="http://schemas.microsoft.com/office/drawing/2014/main" id="{046C3904-8D9A-163E-88E6-B971E80E4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519234-FFBD-8825-1403-DD53A215A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BD271C-65C3-72C3-3D0A-E4CE7515F1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AA01EE-0192-92DF-7BEA-80452E80CB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840FBB4-ADEE-4346-7BA7-D4F34C7A43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853739-5BF2-09F6-4380-FA05B6AB53B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88F219-3357-19F6-BD25-767F7F17C0D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ACA4D6-69F7-9C0E-DA0B-E7003D186E0E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C714AC-50BC-A736-909E-16461B1E06C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Google Shape;1360;p13">
            <a:extLst>
              <a:ext uri="{FF2B5EF4-FFF2-40B4-BE49-F238E27FC236}">
                <a16:creationId xmlns:a16="http://schemas.microsoft.com/office/drawing/2014/main" id="{F5EA0755-5974-B6F9-BFF5-CF57930E7099}"/>
              </a:ext>
            </a:extLst>
          </p:cNvPr>
          <p:cNvSpPr/>
          <p:nvPr/>
        </p:nvSpPr>
        <p:spPr>
          <a:xfrm>
            <a:off x="2615663" y="3764851"/>
            <a:ext cx="4271150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زادَ مِنْ قيمَتِهِ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ٱلْعِلْمِيَّةِ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تّاريخِيَّةِ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5A2C822-DA64-0654-64B2-68323B3CD037}"/>
              </a:ext>
            </a:extLst>
          </p:cNvPr>
          <p:cNvSpPr/>
          <p:nvPr/>
        </p:nvSpPr>
        <p:spPr>
          <a:xfrm>
            <a:off x="6827362" y="2394000"/>
            <a:ext cx="154779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اِكْتِشافُ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37DCBEF-469B-ABA5-5E8F-B6C8BD688C47}"/>
              </a:ext>
            </a:extLst>
          </p:cNvPr>
          <p:cNvSpPr/>
          <p:nvPr/>
        </p:nvSpPr>
        <p:spPr>
          <a:xfrm>
            <a:off x="5005352" y="2394000"/>
            <a:ext cx="164707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إيغود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293CD7F-DC58-2E53-9C28-FCC5FBAE482E}"/>
              </a:ext>
            </a:extLst>
          </p:cNvPr>
          <p:cNvSpPr/>
          <p:nvPr/>
        </p:nvSpPr>
        <p:spPr>
          <a:xfrm>
            <a:off x="3467718" y="2394000"/>
            <a:ext cx="131734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اَلْبَشَرِيَّةِ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9EC6449C-C14C-A540-9386-8944FD470900}"/>
              </a:ext>
            </a:extLst>
          </p:cNvPr>
          <p:cNvSpPr/>
          <p:nvPr/>
        </p:nvSpPr>
        <p:spPr>
          <a:xfrm>
            <a:off x="795527" y="2419371"/>
            <a:ext cx="2413443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ثَلاثِمِئَةِ أَلْفِ سَنَةٍ</a:t>
            </a:r>
          </a:p>
        </p:txBody>
      </p:sp>
      <p:sp>
        <p:nvSpPr>
          <p:cNvPr id="24" name="Google Shape;1360;p13">
            <a:extLst>
              <a:ext uri="{FF2B5EF4-FFF2-40B4-BE49-F238E27FC236}">
                <a16:creationId xmlns:a16="http://schemas.microsoft.com/office/drawing/2014/main" id="{AACD24F0-2C0A-9188-B5E9-0869965E8747}"/>
              </a:ext>
            </a:extLst>
          </p:cNvPr>
          <p:cNvSpPr/>
          <p:nvPr/>
        </p:nvSpPr>
        <p:spPr>
          <a:xfrm>
            <a:off x="1517790" y="5091686"/>
            <a:ext cx="6840000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يَفْتَخِرُ ٱلْمَغارِبَةُ بِأَنَّ بِلادَهُمْ مَوْطِنٌ قَديمٌ لِلْإِنْسانِ.</a:t>
            </a:r>
          </a:p>
        </p:txBody>
      </p:sp>
    </p:spTree>
    <p:extLst>
      <p:ext uri="{BB962C8B-B14F-4D97-AF65-F5344CB8AC3E}">
        <p14:creationId xmlns:p14="http://schemas.microsoft.com/office/powerpoint/2010/main" val="332458849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EB994C2-E3DC-E961-5B38-DA12EBFE6A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Google Shape;1068;p16">
            <a:extLst>
              <a:ext uri="{FF2B5EF4-FFF2-40B4-BE49-F238E27FC236}">
                <a16:creationId xmlns:a16="http://schemas.microsoft.com/office/drawing/2014/main" id="{E1D288F2-37FB-E2EC-EBD4-5B58E42A4C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جيدا لقراءتي.</a:t>
            </a:r>
            <a:endParaRPr sz="2400" i="1" u="none" strike="noStrike" cap="none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5D2498-0728-35A0-4D97-B71215956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66619C-698D-C772-CA1F-6FB43DFC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C6393E-CDFE-6A78-23C8-BEFB4EDAFF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591B2C-0D3E-BEE8-BFE6-7B9F866A1E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E52597-9134-53C4-E594-9950E7F52F0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3A89D5-BC81-01BA-0E16-18654D2F2E6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925C1-0973-89FB-55CA-C40128791C88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4A71B0-36E9-0FE4-561F-133AC178773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BFB582-1392-5BCB-EBA4-4554D6CEC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39" y="1386196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24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A09B0-4673-71E6-4768-74BCED157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D3F3B64-18CB-94C0-15FD-73D2F38374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Google Shape;1408;p15">
            <a:extLst>
              <a:ext uri="{FF2B5EF4-FFF2-40B4-BE49-F238E27FC236}">
                <a16:creationId xmlns:a16="http://schemas.microsoft.com/office/drawing/2014/main" id="{01A024A2-E364-0F95-E5C3-5B4017297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</a:t>
            </a: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آن، من سمع اسمَه يتقدم لقراءة النص مثلي.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(3 متعلمين الفئة ج وب)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4B750AE6-2AB0-6233-8B26-5D386788E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6C669C-A2B8-D621-6A8A-9B4FB317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48078-3E7D-6BFC-E984-384D3714FC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F8AD10-7097-B1F4-77B7-77231ADF4E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EBE7D0-B4D1-C942-6E0B-2FF21802F7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FEE0F-D5E5-2248-9BF7-C90118B4A20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C5BD01-AAA5-6C6D-8858-6D265FD4724B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535863-334D-3C07-0C48-2096898BA7B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C1F10-BA70-FA21-3F2D-7C2A9299E7B3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AA4DB1-6CFD-770E-2EDF-7067C19EE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39" y="1368000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833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FE18B-C0E4-A110-C8F4-119CDFB2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1DA653F-912C-8F96-DD5E-7259DFFB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قراءة – ح4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1681E7-9EB2-27AD-3CC1-E5BD5E166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E194F9A-ADF7-D43D-8426-85785B8ED2E2}"/>
              </a:ext>
            </a:extLst>
          </p:cNvPr>
          <p:cNvSpPr txBox="1"/>
          <p:nvPr/>
        </p:nvSpPr>
        <p:spPr>
          <a:xfrm>
            <a:off x="5561480" y="1777877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– ح4-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2B213D1-AC5E-865B-1FF5-D1CFC8947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86D1A49-ECD8-683B-7487-16A291DF8EF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سِرُّ </a:t>
            </a:r>
            <a:r>
              <a:rPr lang="ar-MA" sz="2800" b="1" dirty="0" err="1">
                <a:ea typeface="Dosis SemiBold"/>
                <a:cs typeface="Microsoft Uighur" panose="02000000000000000000" pitchFamily="2" charset="-78"/>
                <a:sym typeface="Dosis SemiBold"/>
              </a:rPr>
              <a:t>ٱلْمَغارَةِ</a:t>
            </a: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r>
              <a:rPr lang="ar-MA" sz="2800" b="1" dirty="0" err="1">
                <a:ea typeface="Dosis SemiBold"/>
                <a:cs typeface="Microsoft Uighur" panose="02000000000000000000" pitchFamily="2" charset="-78"/>
                <a:sym typeface="Dosis SemiBold"/>
              </a:rPr>
              <a:t>ٱلْعَجيبَةِ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(الحصة الرابعة)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استثمار النص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3EF4207-6B5D-3A90-AAA7-0DDC046780C0}"/>
              </a:ext>
            </a:extLst>
          </p:cNvPr>
          <p:cNvSpPr/>
          <p:nvPr/>
        </p:nvSpPr>
        <p:spPr>
          <a:xfrm>
            <a:off x="5119171" y="1037823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F376983E-5CF2-51CB-45B2-DD2FE98E2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29688" y="1627206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CBD7F-A8A9-D1EE-211C-F15D4E04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756000"/>
            <a:ext cx="72208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سنعمل في هذه الحصة على الإجابة عن مجموعة من الأسئلة لنعمق فهمنا للنص 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F4BFA2-531C-F72A-B66E-FBADEBA2B6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A229FA-844F-6BB1-D000-43EF9D064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F3B4B4-4233-5918-EBFD-89A3026E23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A2239E-3807-564D-97D8-D32457EED8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4DCAF2-23B0-F7B7-357A-3A3FEC69AF4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22E89C-90E3-096D-0139-51C62696E9E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2088EA-C14D-4CF8-31D9-7A6BC1D30F0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51E704-4083-9A6A-2059-E130500CFEE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4C50FB-4B9A-3F93-4EBF-5000F90245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693738"/>
            <a:ext cx="900113" cy="90011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97B533-7BFB-70CE-4C6E-6CEFA426A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911" y="2035629"/>
            <a:ext cx="2765612" cy="377703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4499E2-B0F2-0158-4487-D3D9D20012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8" y="2068286"/>
            <a:ext cx="2806883" cy="38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10E6-8041-33EB-AB2F-809303EB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43ADE-E1B1-35A3-EDBD-407E01CB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488" y="785222"/>
            <a:ext cx="5358784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كراساتكم على الصفحة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35-34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و اقرؤوا النص قراءة هامسة.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- أمامكم 5 دقائق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،بعدها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سأطرح عليكم مجموعة من الأسئلة.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1D17C6-B365-25DF-E45F-DE69551C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234184-8F0F-3CDE-BFCE-A28C2B68F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AD7B266-1A85-9627-C906-218615359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E93930-DAF3-ED39-3002-51B4252C7F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A6D223-5DC6-1FFE-0BDC-EA7F3DD67BD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DD38B1-29F8-EF7A-30B6-BABC9E6E60F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39246-AE1C-B39C-8459-22130BF2383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5FD4C5-DBB2-9487-A468-2E35158B36F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65F2D4-7395-938A-B01A-01A898806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911" y="2035629"/>
            <a:ext cx="2765612" cy="37770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48C4AA-CBED-C6D2-D8B9-505787CB7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8" y="2068286"/>
            <a:ext cx="2806883" cy="3870429"/>
          </a:xfrm>
          <a:prstGeom prst="rect">
            <a:avLst/>
          </a:prstGeom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CDA69DE-30AE-0440-F5FF-F1B1223428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692157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93A6-EEE3-6967-D883-768D8C8B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5302B-07D7-0D8F-FDE6-440C7891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 في ثنائيات و على كراساتكم أجيبوا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عن الأسئلة التالية ص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37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CEB4A9-6F54-CA9D-A027-F1C21BEBEB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03520-C801-7747-1A86-B5169C71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1B66FD-5A04-5BAE-6407-D745C0DF84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649CBA-D856-D736-0CDF-0D3A9738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1A91AD-DC6A-3048-A944-62844DE5C7A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7C988C-7C58-EC55-CE68-AECBB686F75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96A583-9EF0-C0AE-14AB-D1360B88FD2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56B20C-F91D-35FF-19C2-0939008DD75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FAB286-F0C8-754D-D4ED-A12C6ABED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040" y="1833906"/>
            <a:ext cx="3325330" cy="450238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C806D3D-2F96-4D93-3968-A6650C470C85}"/>
              </a:ext>
            </a:extLst>
          </p:cNvPr>
          <p:cNvSpPr/>
          <p:nvPr/>
        </p:nvSpPr>
        <p:spPr>
          <a:xfrm>
            <a:off x="3402106" y="3429000"/>
            <a:ext cx="3029198" cy="2673000"/>
          </a:xfrm>
          <a:prstGeom prst="roundRect">
            <a:avLst>
              <a:gd name="adj" fmla="val 1269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C0446D52-1674-4DD9-88E4-167933F977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7142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992E4-3519-084E-7F3C-31625032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99D457B-1217-7B5F-4586-4989CA54B572}"/>
              </a:ext>
            </a:extLst>
          </p:cNvPr>
          <p:cNvSpPr txBox="1"/>
          <p:nvPr/>
        </p:nvSpPr>
        <p:spPr>
          <a:xfrm>
            <a:off x="1283232" y="1969479"/>
            <a:ext cx="664101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ٱلاسْتِكْشافُ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ٱلْعَظيمُ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يَتَحَدَّثُ عَنْهُ ٱلنَّصُّ؟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A311153-EE6E-7156-0951-FCC6F12E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6000"/>
            <a:ext cx="748851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الأول.          - ما هي الجملة في النص  التي تؤكد هذا الجواب 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-يضغط الأستاذ على زر جهاز التحكم لتظهر الإجابة الصحيحة.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21633B-606E-F5DF-E0AC-7F60A619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B1992C-5189-E547-6504-495C6751A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37357C-B078-CC31-2FD2-97E4141A2E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D6C3EC7-AE03-D18A-952E-B4C21B8F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66E469F-99D2-4041-2B6A-AC684D3372D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BC2D34-F06B-8370-ADCC-A67451A3C8E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A2516D-67C8-2F71-5AE8-35FB3F7B074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BB654E-7A2B-D5DD-C586-348E8158484B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8FD1C-8FDB-769F-6CDD-FF1A5A40336B}"/>
              </a:ext>
            </a:extLst>
          </p:cNvPr>
          <p:cNvSpPr txBox="1"/>
          <p:nvPr/>
        </p:nvSpPr>
        <p:spPr>
          <a:xfrm>
            <a:off x="648510" y="3676010"/>
            <a:ext cx="7577567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اِكْتِشافُ عِظامٍ بَشَرِيَّةٍ قَديمَةٍ في ٱلْمَغْرِبِ، داخِلَ مَغارَةٍ في جَبَلِ إيغودَ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بِٱلْقُرْبِ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مَدينَةِ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ٱلْيوسُفِيَّةِ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، سَنَةَ 2017.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B10391-9242-8A0A-4ADD-0733E21497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8213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5A07B-A4A3-B6A7-DF5E-453DE29FA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253C3F3-31A8-20D5-0C35-5E479788C548}"/>
              </a:ext>
            </a:extLst>
          </p:cNvPr>
          <p:cNvSpPr txBox="1"/>
          <p:nvPr/>
        </p:nvSpPr>
        <p:spPr>
          <a:xfrm>
            <a:off x="1193531" y="2285581"/>
            <a:ext cx="664101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نَوْعَ ٱلنَّصِّ: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984FE74-A56A-EE1B-9A40-5DBCD298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الثاني.      - ماهي العناصر التي استندت عليها لتحديد نوع النص؟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-يضغط الأستاذ على زر جهاز التحكم لتظهر الإجابة الصحيحة.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E62BCE-7D5F-0816-DE7C-9EC46471E2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E3F107-4645-E16D-4620-85CEB3E2D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60DA7E3-567D-81E9-C725-0AD4E7173A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51841D0-D940-F090-DEB4-AA6DC27D28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075B96F-A442-5611-5259-BDA69E2BF2F2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4F70E8-D300-1D45-604E-67A9F2AC66E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E7AE7B-2FB6-0B6A-346B-5175B2D3A338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EADB9-B116-57CE-9A83-ECFFE367411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21A97FD-D634-2679-5838-70E2967B6FD8}"/>
              </a:ext>
            </a:extLst>
          </p:cNvPr>
          <p:cNvSpPr/>
          <p:nvPr/>
        </p:nvSpPr>
        <p:spPr>
          <a:xfrm>
            <a:off x="2840090" y="3350613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أَدَبِيٌّ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8451EA3-11D4-59F6-069E-D34A3DA82A50}"/>
              </a:ext>
            </a:extLst>
          </p:cNvPr>
          <p:cNvSpPr/>
          <p:nvPr/>
        </p:nvSpPr>
        <p:spPr>
          <a:xfrm>
            <a:off x="1853512" y="3355949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1616B0E-527B-53B7-DDE5-06963A28C932}"/>
              </a:ext>
            </a:extLst>
          </p:cNvPr>
          <p:cNvSpPr/>
          <p:nvPr/>
        </p:nvSpPr>
        <p:spPr>
          <a:xfrm>
            <a:off x="2849804" y="4222975"/>
            <a:ext cx="3813522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مَعْلوماتِيٌّ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DB06D58-1FE4-114C-A742-FFC6D7286DB0}"/>
              </a:ext>
            </a:extLst>
          </p:cNvPr>
          <p:cNvSpPr/>
          <p:nvPr/>
        </p:nvSpPr>
        <p:spPr>
          <a:xfrm>
            <a:off x="1853512" y="4203880"/>
            <a:ext cx="720000" cy="72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4C89180-6F1D-4ECB-13BB-04EDFCB53F59}"/>
              </a:ext>
            </a:extLst>
          </p:cNvPr>
          <p:cNvSpPr txBox="1"/>
          <p:nvPr/>
        </p:nvSpPr>
        <p:spPr>
          <a:xfrm>
            <a:off x="1758026" y="4426575"/>
            <a:ext cx="996292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123B6C-8C38-9F0E-DC8A-7798166D3A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3529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6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0AB33-B5FF-1397-DFE9-F9AEE4E4C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5439A19-6DD1-65B5-A09F-031192CA9208}"/>
              </a:ext>
            </a:extLst>
          </p:cNvPr>
          <p:cNvSpPr txBox="1"/>
          <p:nvPr/>
        </p:nvSpPr>
        <p:spPr>
          <a:xfrm>
            <a:off x="1211092" y="1862269"/>
            <a:ext cx="6641017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أَذْكُرُ سَبَبَيْنِ مْنَ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ٱلْأَسْبابِ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ٱلَّتي شَجَّعَتْ أَسْلافَنا عَلى ٱلاِسْتِقْرارِ في جَبَلِ إيغودَ؟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677680D-7339-5A0C-B4B2-22D1BD5E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الثالث.       - ما هي الجملة في النص  التي تؤكد هذا الجواب 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4F2AFD-D20B-79F3-36F1-1C81ECBDC3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DB16ED-9340-0577-EC90-EABAB91A3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07FDD4-B3CB-25C9-B9DD-0D3E903E43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7E72BD-40B6-820D-BE15-BADFFC5512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11ED1F1-7BD7-19FA-0D42-17EBCFAC240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D4CF77-C228-87FB-3253-A36E1FDF442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6BBBD2-B486-8F25-0CBD-4CEEE087A34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C1F73F-299E-20E5-FFAC-04FE10E0158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E5FB249-C55F-9C96-969C-350F845FF7F5}"/>
              </a:ext>
            </a:extLst>
          </p:cNvPr>
          <p:cNvSpPr txBox="1"/>
          <p:nvPr/>
        </p:nvSpPr>
        <p:spPr>
          <a:xfrm>
            <a:off x="648510" y="3894425"/>
            <a:ext cx="7577567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marR="0" lvl="0" indent="-74295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وُجودُ ٱلْماءِ ٱلْعَذْبِ وَٱلْهَواءِ ٱلنَّقِيِّ.</a:t>
            </a:r>
          </a:p>
          <a:p>
            <a:pPr marL="742950" marR="0" lvl="0" indent="-74295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 وُجودُ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ٱلْكُهوفِ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تَحْميهِمْ مِنَ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ٱلْبَرْدِ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وَٱلْخَطَرِ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BAAAE8-8B29-E897-31CD-97DE6BF895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1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DCBCE-89AD-3E51-2CF8-FAE09D13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936C0ECA-19C3-1B2B-48D1-15CE117955C6}"/>
              </a:ext>
            </a:extLst>
          </p:cNvPr>
          <p:cNvSpPr txBox="1"/>
          <p:nvPr/>
        </p:nvSpPr>
        <p:spPr>
          <a:xfrm>
            <a:off x="1211092" y="1862269"/>
            <a:ext cx="664101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وُصِفَ ٱلْمَغْرِبُ بِأَنَّهُ مَهْدٌ لِلإِنْسانِ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ٱلْعاقِلِ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7295991-3509-010C-9CE5-05535E30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الرابع.         - ما هي الجملة في النص  التي تؤكد هذا الجواب 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A5F776-530F-0CA4-62B3-06CCE50D25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24C906-A9C7-C754-D23E-62DF06E88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093038D-C35E-A24E-1E1A-720389EAF1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E19F69-C47F-6DAE-5F46-0C03317298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46BD7C5-0005-D452-BD19-090D87CBD168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A66862-39C7-56B0-B5B4-4DF85961C74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86E71A-97A9-05C2-239A-6672293A7FC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0F1692-A1D1-D25B-3ABF-7831432161D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558CEA9-8CAD-1F3E-E4C8-1BE7B9881425}"/>
              </a:ext>
            </a:extLst>
          </p:cNvPr>
          <p:cNvSpPr txBox="1"/>
          <p:nvPr/>
        </p:nvSpPr>
        <p:spPr>
          <a:xfrm>
            <a:off x="648510" y="3571040"/>
            <a:ext cx="7577567" cy="179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لِأَنَّ هَذِهِ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ٱلاِكْتِشافاتِ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تُؤَكِّدُ أَنَّ ٱلْمَغْرِبَ كانَ مُنْذُ ٱلْقِدَمِ مَوْطِناً لِلْبَشَرِ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ٱلْأَوائِلِ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وَأَنَّهُ ساهَمَ في قِصَّةِ تَطَوُّرِ ٱلْإِنْسانِ عَبْرَ ٱلتّاريخِ.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0E3C298-AB9B-67D9-4F93-7923DA1EC1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7567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6A49E-FD8D-8228-3491-6E8836D8C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407113E8-0F80-8D97-F8F2-6EFB150374A1}"/>
              </a:ext>
            </a:extLst>
          </p:cNvPr>
          <p:cNvSpPr txBox="1"/>
          <p:nvPr/>
        </p:nvSpPr>
        <p:spPr>
          <a:xfrm>
            <a:off x="1012109" y="1779002"/>
            <a:ext cx="6840000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رَقْمَ ٱلْفَقْرَةِ ٱلْمُناسِبَةِ لِكُلِّ فِكْرَةٍ مِنَ ٱلْأَفْكارِ ٱلتّالِيَةِ: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12655D5-905C-15AB-EC21-C4B313B48AE2}"/>
              </a:ext>
            </a:extLst>
          </p:cNvPr>
          <p:cNvSpPr/>
          <p:nvPr/>
        </p:nvSpPr>
        <p:spPr>
          <a:xfrm>
            <a:off x="3201413" y="2614633"/>
            <a:ext cx="4916673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مُمَيِّزاتُ جَبَلِ إيغودَ.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00D3AE-8AE3-14A4-8071-40E1B520BF08}"/>
              </a:ext>
            </a:extLst>
          </p:cNvPr>
          <p:cNvSpPr/>
          <p:nvPr/>
        </p:nvSpPr>
        <p:spPr>
          <a:xfrm>
            <a:off x="2214836" y="2619969"/>
            <a:ext cx="720000" cy="72000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F05CE5A-3543-F11D-D21E-74EE4361F196}"/>
              </a:ext>
            </a:extLst>
          </p:cNvPr>
          <p:cNvSpPr/>
          <p:nvPr/>
        </p:nvSpPr>
        <p:spPr>
          <a:xfrm>
            <a:off x="3211128" y="3486995"/>
            <a:ext cx="4906960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اِكْتِشافٌ يُعيدُ كِتابَةَ تاريخِ ٱلْبَشَرِيَّةِ.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095F8C-E2C5-D4B4-6DEF-E6631A264193}"/>
              </a:ext>
            </a:extLst>
          </p:cNvPr>
          <p:cNvSpPr/>
          <p:nvPr/>
        </p:nvSpPr>
        <p:spPr>
          <a:xfrm>
            <a:off x="2214836" y="3467900"/>
            <a:ext cx="720000" cy="72000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6B18106-86C9-A203-AF58-B0D85B2AB365}"/>
              </a:ext>
            </a:extLst>
          </p:cNvPr>
          <p:cNvSpPr/>
          <p:nvPr/>
        </p:nvSpPr>
        <p:spPr>
          <a:xfrm>
            <a:off x="3201414" y="4359357"/>
            <a:ext cx="4916674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اِكْتِشافُ أَقْدَمِ إِنْسانٍ عاقِلٍ في ٱلتّاريخِ.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AD0A3A-8FC9-297F-FE47-98A40AA615F2}"/>
              </a:ext>
            </a:extLst>
          </p:cNvPr>
          <p:cNvSpPr/>
          <p:nvPr/>
        </p:nvSpPr>
        <p:spPr>
          <a:xfrm>
            <a:off x="2214836" y="4355477"/>
            <a:ext cx="720000" cy="72000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D8A0537-F934-3129-75A1-7095F66EB3CB}"/>
              </a:ext>
            </a:extLst>
          </p:cNvPr>
          <p:cNvSpPr/>
          <p:nvPr/>
        </p:nvSpPr>
        <p:spPr>
          <a:xfrm>
            <a:off x="3201263" y="5256803"/>
            <a:ext cx="4916673" cy="76691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بَراعَةُ إِنْسانِ جَبَلِ إيغودَ.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43BFCA-5B97-4CCF-90A8-F50C815B13A2}"/>
              </a:ext>
            </a:extLst>
          </p:cNvPr>
          <p:cNvSpPr/>
          <p:nvPr/>
        </p:nvSpPr>
        <p:spPr>
          <a:xfrm>
            <a:off x="2214836" y="5303719"/>
            <a:ext cx="720000" cy="72000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fr-FR" sz="48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CBCB88E-52B3-877C-4519-7922F82B10AA}"/>
              </a:ext>
            </a:extLst>
          </p:cNvPr>
          <p:cNvSpPr txBox="1"/>
          <p:nvPr/>
        </p:nvSpPr>
        <p:spPr>
          <a:xfrm>
            <a:off x="2074766" y="4493254"/>
            <a:ext cx="996292" cy="6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6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1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2011D65-7EF1-F26B-3427-0E611DE1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الخامس.          - ما هي الجملة في النص  التي تؤكد هذا الجواب 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29C5BF-13C6-69B1-E4C4-3EC238EC20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D79141-F8C3-7154-BEF9-2AB0FA7A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C056E4A-B016-736D-02CD-351A0F5F9B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524AF6-BBA5-0F16-13A7-356A13FC9B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39B0C5D-1061-CDFB-DD2B-2AAF30450A1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DEEB45-0DF3-BEFF-9068-B5BD107AFC8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D26E33-7EB7-B201-980B-E01C70CD2F2B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7DF8E2-5920-8A6A-7F54-007FC3F2F74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90CDF-74D5-B65D-E469-6D1C89764E25}"/>
              </a:ext>
            </a:extLst>
          </p:cNvPr>
          <p:cNvSpPr txBox="1"/>
          <p:nvPr/>
        </p:nvSpPr>
        <p:spPr>
          <a:xfrm>
            <a:off x="2069193" y="5457904"/>
            <a:ext cx="996292" cy="6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6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2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DB75954-4122-E527-351A-87676108DE8C}"/>
              </a:ext>
            </a:extLst>
          </p:cNvPr>
          <p:cNvSpPr txBox="1"/>
          <p:nvPr/>
        </p:nvSpPr>
        <p:spPr>
          <a:xfrm>
            <a:off x="2071833" y="2771545"/>
            <a:ext cx="996292" cy="6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6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3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97E1885-02F1-5D7D-7921-08F3C5393922}"/>
              </a:ext>
            </a:extLst>
          </p:cNvPr>
          <p:cNvSpPr txBox="1"/>
          <p:nvPr/>
        </p:nvSpPr>
        <p:spPr>
          <a:xfrm>
            <a:off x="2048472" y="3590245"/>
            <a:ext cx="996292" cy="6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6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4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85ADDE-2E8D-6D5D-8F22-EB91C6F451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0988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 build="allAtOnce"/>
      <p:bldP spid="10" grpId="0" build="allAtOnce"/>
      <p:bldP spid="11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B1D3-9ACB-BF5A-A258-6695B4D9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091E620D-1DD2-DDBB-F714-32E2734F6EDB}"/>
              </a:ext>
            </a:extLst>
          </p:cNvPr>
          <p:cNvSpPr txBox="1"/>
          <p:nvPr/>
        </p:nvSpPr>
        <p:spPr>
          <a:xfrm>
            <a:off x="297496" y="1954306"/>
            <a:ext cx="8164604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أَهَمِّيَّةُ هَذا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ٱلاِكْتِشافِ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لِبَلَدِنا ٱلْمَغْرِبِ؟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156906-8EC8-0F93-A005-53CA5A35AE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BB03C4-C23D-4326-6EAB-099296406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EF911E-8912-C4A0-ADDF-42B17D48A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97EF3F-3A49-1F27-6D3E-6C3C66A7EA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955F54-19F2-205F-85E4-9B9AE162A44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F16B5D-E6E8-F2C2-912B-1616B0C4CE6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92AD4-C7AB-3469-709D-FF7CEFDF93D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65EE63-49DA-336D-8E90-E21338939A1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C92CA2F0-E8EC-156B-5B58-F0C3CD41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السادس.                             - علل جوابك؟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17C20EB-0445-3AB2-35C6-AD7B6E817490}"/>
              </a:ext>
            </a:extLst>
          </p:cNvPr>
          <p:cNvSpPr txBox="1"/>
          <p:nvPr/>
        </p:nvSpPr>
        <p:spPr>
          <a:xfrm>
            <a:off x="591015" y="2891388"/>
            <a:ext cx="7577567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يُؤَكِّدُ أَنَّ ٱلْمَغْرِبَ كانَ مُنْذُ ٱلْقِدَمِ مَوْطِناً لِلْبَشَرِ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ٱلْأَوائِلِ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571500" marR="0" lvl="0" indent="-57150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يُثْبِتُ أَنَّ ٱلْمَغْرِبَ ساهَمَ في قِصَّةِ تَطَوُّرِ ٱلْإِنْسانِ عَبْرَ ٱلتّارِيخِ.</a:t>
            </a:r>
          </a:p>
          <a:p>
            <a:pPr marL="571500" marR="0" lvl="0" indent="-57150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يَجْعَلُ ٱلْمَغْرِبَ مِنْ أَقْدَمِ ٱلْأَماكِنِ ٱلَّتي سَكَنَها ٱلْإِنْسانُ في ٱلْعالَمِ.</a:t>
            </a:r>
          </a:p>
          <a:p>
            <a:pPr marL="571500" marR="0" lvl="0" indent="-57150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يُساعِدُنا في فَهْمِ تاريخِنا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ٱلْقَديمِ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وَمَعْرِفَةِ كَيْفَ كانَ أَجْدادُنا أَذْكِياءَ وَمُبْدِعينَ مُنْذُ آلَافِ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ٱلسِّنِينَ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2F7F12-A3D4-4782-9BC6-37D3358D5D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5704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5D45-C5B8-AFEB-2540-60E40331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31669310-6B1E-8689-97BA-DAD434DE4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إنتاج كتابي</a:t>
            </a:r>
            <a:r>
              <a:rPr lang="ar-AE" sz="4000" dirty="0"/>
              <a:t> – ح</a:t>
            </a:r>
            <a:r>
              <a:rPr lang="ar-MA" sz="4000" dirty="0"/>
              <a:t>2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FA83CCE-ECAE-C3A9-7A57-7F2AC7725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BBE3A56-F0C3-A269-4A0C-9676706E4BD5}"/>
              </a:ext>
            </a:extLst>
          </p:cNvPr>
          <p:cNvSpPr txBox="1"/>
          <p:nvPr/>
        </p:nvSpPr>
        <p:spPr>
          <a:xfrm>
            <a:off x="5716972" y="1777877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إنتاج كتابي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7FB9B40-176B-E5B3-C71C-A8FAE114D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3FF90FD7-FA6A-5839-BF5C-881A1A6903D7}"/>
              </a:ext>
            </a:extLst>
          </p:cNvPr>
          <p:cNvSpPr txBox="1">
            <a:spLocks/>
          </p:cNvSpPr>
          <p:nvPr/>
        </p:nvSpPr>
        <p:spPr>
          <a:xfrm>
            <a:off x="2522722" y="301411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كتابة نص أقدم فيه معلومات عن نفسي -2-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5692413-BA80-68E8-7747-566F994723E4}"/>
              </a:ext>
            </a:extLst>
          </p:cNvPr>
          <p:cNvSpPr/>
          <p:nvPr/>
        </p:nvSpPr>
        <p:spPr>
          <a:xfrm>
            <a:off x="5480188" y="1052777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0361C575-B721-3BA9-AD65-6D3D6FFB9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29688" y="1627206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25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882E-3CCB-36D4-3327-A34AD090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783C7CF-1C2D-4E2B-B597-98A7A40D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تعلمنا في الحصة الماضية؟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3A8DA4-DDA9-1631-899B-C8D62E1086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7BDE12-9F24-CE2E-B016-6CB1595C7E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1F14CB-619D-0591-B327-26122541E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B28476-3655-FAE8-6D7E-35B2BE8534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8F7B2A-5DE6-9BDD-700E-13E505B9005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E576D-3B32-BDBF-F26C-61F280F39BD7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7CF55E-4C94-5A4E-E7A4-CEEA212F16D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445355-6EC7-519D-9FE0-F6E60F453F2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8B5C9A9-68F7-B735-B4AE-BAE7693CC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58" y="1824771"/>
            <a:ext cx="6499715" cy="433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D6B7C6-F57F-A718-6A27-0251AD52A4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22393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C4237-2E20-E698-273E-3AEDE9BE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B01FCF6-BA43-543D-AA7F-8D3CFFA2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3" y="756000"/>
            <a:ext cx="7238986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سنواصل تدربنا في هذه الحصة على استعمال مَهارَةِ كِتابَةِ نَصٍّ لِتَقْديمِ مَعْلوماتٍ عَنِ نَفْسي.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4F1588-F217-3885-8154-5D42930F83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CEBF8A-3E69-9582-7F26-8E5F81A1C3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FA7A59-B8A4-1F06-ADEF-D1C8C7CB4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0229DD-E57E-4615-8673-EF256E57A7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A6464F-3907-D1B7-BC4C-CC149871E22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A57CFE-0486-36E9-924A-CF7FC948189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247FDC-9679-38AF-AC8B-41E06C94DDA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05FD3-C847-E90B-47D2-1E231771308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BDE36F-07D0-2C63-2934-DCA19148C87B}"/>
              </a:ext>
            </a:extLst>
          </p:cNvPr>
          <p:cNvSpPr txBox="1"/>
          <p:nvPr/>
        </p:nvSpPr>
        <p:spPr>
          <a:xfrm>
            <a:off x="0" y="3250268"/>
            <a:ext cx="898662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مَهارَةُ كِتابَةِ نَصٍّ لِتَقْديمِ مَعْلوماتٍ عَنِ نَفْسي.</a:t>
            </a:r>
            <a:endParaRPr kumimoji="0" lang="ar-MA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9A6DCB-BF6E-677C-474F-BBB29A7DBE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054745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09493-0E2E-6213-9088-545D012B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8505C-D04B-88C7-2DBA-A0ED4A7D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خطوات مَهارَةِ كِتابَةِ نَصٍّ لِتَقْديمِ مَعْلوماتٍ عَنِ نَفْسي.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C6DE5F8-14F7-83A7-7238-C3F2C481D115}"/>
              </a:ext>
            </a:extLst>
          </p:cNvPr>
          <p:cNvGrpSpPr/>
          <p:nvPr/>
        </p:nvGrpSpPr>
        <p:grpSpPr>
          <a:xfrm>
            <a:off x="459807" y="1557338"/>
            <a:ext cx="7304049" cy="4988428"/>
            <a:chOff x="957148" y="1437057"/>
            <a:chExt cx="6613976" cy="4978293"/>
          </a:xfrm>
          <a:noFill/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10AAA5C-0BEE-E2AC-60AA-27DC1B974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148" y="1437057"/>
              <a:ext cx="6613976" cy="4978293"/>
            </a:xfrm>
            <a:prstGeom prst="rect">
              <a:avLst/>
            </a:prstGeom>
            <a:grpFill/>
          </p:spPr>
        </p:pic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9330E81-31FC-D280-DB35-074514850560}"/>
                </a:ext>
              </a:extLst>
            </p:cNvPr>
            <p:cNvSpPr/>
            <p:nvPr/>
          </p:nvSpPr>
          <p:spPr>
            <a:xfrm>
              <a:off x="1161032" y="3725061"/>
              <a:ext cx="5756926" cy="466725"/>
            </a:xfrm>
            <a:prstGeom prst="round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أُجيبُ عَنِ ٱلْأَسْئِلَةِ ٱلتّالِيَةِ:</a:t>
              </a:r>
            </a:p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ما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ٱسْمي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؟  - 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ماتاريخُ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ميلادي؟  -  أَيْنَ وُلِدْتُ؟  -  أَيْنَ نَشَأْتُ؟  -  مَنْ هُمْ أَفْرادُ أُسْرَتي؟</a:t>
              </a:r>
            </a:p>
          </p:txBody>
        </p:sp>
        <p:pic>
          <p:nvPicPr>
            <p:cNvPr id="19" name="Google Shape;1854;p63">
              <a:extLst>
                <a:ext uri="{FF2B5EF4-FFF2-40B4-BE49-F238E27FC236}">
                  <a16:creationId xmlns:a16="http://schemas.microsoft.com/office/drawing/2014/main" id="{EDF6C6B0-7A13-20D1-37D2-CA2CFE9FE9C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64741" y="3743378"/>
              <a:ext cx="324000" cy="324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0" name="Google Shape;1855;p63">
              <a:extLst>
                <a:ext uri="{FF2B5EF4-FFF2-40B4-BE49-F238E27FC236}">
                  <a16:creationId xmlns:a16="http://schemas.microsoft.com/office/drawing/2014/main" id="{D407C76F-57EB-FF8C-F3C8-DD68A6734B2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64741" y="4625525"/>
              <a:ext cx="324000" cy="324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465296D-0E12-9FC3-69AE-6C47C559AB4A}"/>
                </a:ext>
              </a:extLst>
            </p:cNvPr>
            <p:cNvSpPr/>
            <p:nvPr/>
          </p:nvSpPr>
          <p:spPr>
            <a:xfrm>
              <a:off x="1471733" y="4549125"/>
              <a:ext cx="5304316" cy="466725"/>
            </a:xfrm>
            <a:prstGeom prst="round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أُرَكِّبُ إِجاباتي لِأَصوغَ فَقْرَةً مُنْسَجِمَةً.</a:t>
              </a:r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2DF3503-864E-8436-113F-8F4DCC57BFB9}"/>
              </a:ext>
            </a:extLst>
          </p:cNvPr>
          <p:cNvSpPr/>
          <p:nvPr/>
        </p:nvSpPr>
        <p:spPr>
          <a:xfrm>
            <a:off x="1304796" y="2826311"/>
            <a:ext cx="5304316" cy="46672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مَهارَةُ كِتابَةِ نَصٍّ لِتَقْديمِ مَعْلوماتٍ عَنِ نَفْسي.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9D7A19-6DE0-2619-8FF0-32E7B8BE64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E90A46-0DCB-75EB-837F-FD77359C52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AE2712-D1B6-B405-6A61-F9DD5DAC8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ED2A79-7796-5FFE-A926-C9F4F54C6E0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9E6D49-DFAC-2118-371F-E87FC1A04ED8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8A2010-84C1-74FC-62B8-BC8F9A98065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589721-AE8C-C828-4DF3-069F96CDE6C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D2324F-A0AB-A4A2-2D2C-1EB607BF102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C8ABAD-BAFA-C737-B31F-1C34D9D036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924506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4A78F-92F6-06CB-111E-14710065F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87E0E-5140-3E0A-64EA-1006F383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يستطيع تقديم نفسه أمام زملائه؟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F81D3E-056B-16DC-E480-20A9CB8A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E58E6A-2301-3851-8EDD-0E1977D652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F83D3F-E992-F73A-75AB-472702894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62636A-B8AE-37D5-B690-6A373F513E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9FBF426-8C38-8772-F7EB-FABD784D620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80BF4E-55C8-AEC3-FD43-EB1A3F4F8A75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F4C063-167A-D162-E418-4AD3AAB59D4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A810DB-19C1-A45D-14BA-2BE6466F664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6979AAA-F477-7AD6-988A-CF4A29CBFF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9E395F3-3903-F00A-407C-96DA9C0F677D}"/>
              </a:ext>
            </a:extLst>
          </p:cNvPr>
          <p:cNvGrpSpPr/>
          <p:nvPr/>
        </p:nvGrpSpPr>
        <p:grpSpPr>
          <a:xfrm>
            <a:off x="459807" y="1557338"/>
            <a:ext cx="7304049" cy="4988428"/>
            <a:chOff x="957148" y="1437057"/>
            <a:chExt cx="6613976" cy="4978293"/>
          </a:xfrm>
          <a:noFill/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E4D9FE7-A475-1602-4BB9-4F2EDDE20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148" y="1437057"/>
              <a:ext cx="6613976" cy="4978293"/>
            </a:xfrm>
            <a:prstGeom prst="rect">
              <a:avLst/>
            </a:prstGeom>
            <a:grpFill/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7267E57-425A-3A79-F79D-701B46B31B57}"/>
                </a:ext>
              </a:extLst>
            </p:cNvPr>
            <p:cNvSpPr/>
            <p:nvPr/>
          </p:nvSpPr>
          <p:spPr>
            <a:xfrm>
              <a:off x="1161032" y="3725061"/>
              <a:ext cx="5756926" cy="466725"/>
            </a:xfrm>
            <a:prstGeom prst="round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أُجيبُ عَنِ ٱلْأَسْئِلَةِ ٱلتّالِيَةِ:</a:t>
              </a:r>
            </a:p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ما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ٱسْمي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؟  - 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ماتاريخُ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ميلادي؟  -  أَيْنَ وُلِدْتُ؟  -  أَيْنَ نَشَأْتُ؟  -  مَنْ هُمْ أَفْرادُ أُسْرَتي؟</a:t>
              </a:r>
            </a:p>
          </p:txBody>
        </p:sp>
        <p:pic>
          <p:nvPicPr>
            <p:cNvPr id="12" name="Google Shape;1854;p63">
              <a:extLst>
                <a:ext uri="{FF2B5EF4-FFF2-40B4-BE49-F238E27FC236}">
                  <a16:creationId xmlns:a16="http://schemas.microsoft.com/office/drawing/2014/main" id="{B932B2B6-AC1E-A765-091C-8D21ACF6C04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64741" y="3743378"/>
              <a:ext cx="324000" cy="324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4" name="Google Shape;1855;p63">
              <a:extLst>
                <a:ext uri="{FF2B5EF4-FFF2-40B4-BE49-F238E27FC236}">
                  <a16:creationId xmlns:a16="http://schemas.microsoft.com/office/drawing/2014/main" id="{4CB32439-BC2A-3972-C8B2-A302566CB92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64741" y="4625525"/>
              <a:ext cx="324000" cy="324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E8BDC74-D5FB-C438-D2ED-301F249C614E}"/>
                </a:ext>
              </a:extLst>
            </p:cNvPr>
            <p:cNvSpPr/>
            <p:nvPr/>
          </p:nvSpPr>
          <p:spPr>
            <a:xfrm>
              <a:off x="1471733" y="4549125"/>
              <a:ext cx="5304316" cy="466725"/>
            </a:xfrm>
            <a:prstGeom prst="round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أُرَكِّبُ إِجاباتي لِأَصوغَ فَقْرَةً مُنْسَجِمَةً.</a:t>
              </a:r>
            </a:p>
          </p:txBody>
        </p:sp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ECEF4A1-C6B6-6587-A745-B0B5F797068A}"/>
              </a:ext>
            </a:extLst>
          </p:cNvPr>
          <p:cNvSpPr/>
          <p:nvPr/>
        </p:nvSpPr>
        <p:spPr>
          <a:xfrm>
            <a:off x="1304796" y="2826311"/>
            <a:ext cx="5304316" cy="466725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مَهارَةُ كِتابَةِ نَصٍّ لِتَقْديمِ مَعْلوماتٍ عَنِ نَفْسي.</a:t>
            </a:r>
          </a:p>
        </p:txBody>
      </p:sp>
    </p:spTree>
    <p:extLst>
      <p:ext uri="{BB962C8B-B14F-4D97-AF65-F5344CB8AC3E}">
        <p14:creationId xmlns:p14="http://schemas.microsoft.com/office/powerpoint/2010/main" val="18862236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400" dirty="0"/>
              <a:t>تنظيم حصص الأسبوع الثالث</a:t>
            </a:r>
            <a:endParaRPr lang="fr-MA" sz="44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الإملاء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1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  (30)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افتتاح الحصة (10)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استثمار النص (30)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 : إنتاج كتابي - الحصة 2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0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2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5 - </a:t>
            </a:r>
            <a:endParaRPr lang="ar-MA" sz="20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74D4-8EF5-E8A4-F047-BED6A59A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17FB717-D83D-8307-EE8D-EF459FB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41 ثم أجيبوا عن التمرين التالي: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D270C9-A39B-A124-CE75-009DEB1025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24EDEB-9970-0A18-AD7E-39FBDAC57D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75777F9-08BA-9A99-5EEC-E827C2434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BA1904-727A-DA87-7921-2BD164471C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919449-4F4E-E7BC-D69E-6BA90DB3F76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6D1258-E3A2-4632-9714-799FD0F0D21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B97E1A-8BFD-01C1-88AC-D1E655A2F58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225CBB-49F9-990F-BF6E-87CE9D4E897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F4C164-945E-512F-E362-38991C80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753" y="1804965"/>
            <a:ext cx="3190195" cy="4441252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DAB5403-2BE5-1A95-A2E0-049CA2A9F8BB}"/>
              </a:ext>
            </a:extLst>
          </p:cNvPr>
          <p:cNvSpPr/>
          <p:nvPr/>
        </p:nvSpPr>
        <p:spPr>
          <a:xfrm>
            <a:off x="3378820" y="2804532"/>
            <a:ext cx="2716308" cy="2673000"/>
          </a:xfrm>
          <a:prstGeom prst="roundRect">
            <a:avLst>
              <a:gd name="adj" fmla="val 894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33402B1-1DDF-2AAA-FC87-D99D668B1A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91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4F35-68CF-91E4-81FC-5BFD1F0B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CE6FE-34D9-DACA-F687-697A7088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34" y="761127"/>
            <a:ext cx="7305893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أَمْلَأُ بِطاقَةَ تَعْريفي وَ أَكْتُبُ فَقْرَةً أُقَدِّمُ فيها مَعْلوماتٍ عَنْ نَفْسي.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61CD1B-4974-A762-C31A-ACBD1A0FBA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9BC0B8-EB98-EB87-C989-BCE50542F6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DB85152-1638-0F4C-2A68-CFAF3D0BB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DE67C7A-BB72-58CC-2E36-5201A41C60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E142CA-D9A8-3DFF-0594-FB3B8E69D588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2E5760-C306-2F41-705C-D2ED3437A6A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B4083C-F4A2-CEA8-0158-24ABA8F00CB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9383B5-0868-EC23-3366-3497B971036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75CD73-0341-6D26-A586-96F0F98FC9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80299D7-C968-5594-0D98-DB9EF51AE087}"/>
              </a:ext>
            </a:extLst>
          </p:cNvPr>
          <p:cNvSpPr txBox="1"/>
          <p:nvPr/>
        </p:nvSpPr>
        <p:spPr>
          <a:xfrm>
            <a:off x="541802" y="1350825"/>
            <a:ext cx="7069873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أَمْلَأُ بِطاقَةَ تَعْريفي وَ أَكْتُبُ فَقْرَةً أُقَدِّمُ فيها مَعْلوماتٍ عَنْ نَفْسي.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0AEB54-00CD-696A-A2A2-E90A82872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822" y="1979002"/>
            <a:ext cx="5066356" cy="4592749"/>
          </a:xfrm>
          <a:prstGeom prst="rect">
            <a:avLst/>
          </a:prstGeom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7EBD92C9-5C2D-A67D-FF00-F8C31B88181A}"/>
              </a:ext>
            </a:extLst>
          </p:cNvPr>
          <p:cNvSpPr/>
          <p:nvPr/>
        </p:nvSpPr>
        <p:spPr>
          <a:xfrm>
            <a:off x="7195665" y="2448468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5A183F09-9E56-A89B-9890-140790432C1E}"/>
              </a:ext>
            </a:extLst>
          </p:cNvPr>
          <p:cNvSpPr/>
          <p:nvPr/>
        </p:nvSpPr>
        <p:spPr>
          <a:xfrm>
            <a:off x="7195665" y="2781790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C373DC52-C7B2-A676-D6F3-E5EF702649E6}"/>
              </a:ext>
            </a:extLst>
          </p:cNvPr>
          <p:cNvSpPr/>
          <p:nvPr/>
        </p:nvSpPr>
        <p:spPr>
          <a:xfrm>
            <a:off x="7205247" y="3071722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7E1FC508-4E2C-0C78-F7FC-247BF04F4E91}"/>
              </a:ext>
            </a:extLst>
          </p:cNvPr>
          <p:cNvSpPr/>
          <p:nvPr/>
        </p:nvSpPr>
        <p:spPr>
          <a:xfrm>
            <a:off x="7177756" y="3380431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id="{04583A7E-DC13-B649-07F7-EF8C8853204E}"/>
              </a:ext>
            </a:extLst>
          </p:cNvPr>
          <p:cNvSpPr/>
          <p:nvPr/>
        </p:nvSpPr>
        <p:spPr>
          <a:xfrm>
            <a:off x="7177756" y="3703829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333AA168-11D1-0D08-DC48-CE263329DAF1}"/>
              </a:ext>
            </a:extLst>
          </p:cNvPr>
          <p:cNvSpPr/>
          <p:nvPr/>
        </p:nvSpPr>
        <p:spPr>
          <a:xfrm>
            <a:off x="7189686" y="3991460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6621F266-A8F2-2749-712C-BD3EC041A0A8}"/>
              </a:ext>
            </a:extLst>
          </p:cNvPr>
          <p:cNvSpPr/>
          <p:nvPr/>
        </p:nvSpPr>
        <p:spPr>
          <a:xfrm>
            <a:off x="7130300" y="4911198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6415A48A-C619-9F2A-06A4-80A1FE56ED95}"/>
              </a:ext>
            </a:extLst>
          </p:cNvPr>
          <p:cNvSpPr/>
          <p:nvPr/>
        </p:nvSpPr>
        <p:spPr>
          <a:xfrm>
            <a:off x="7163466" y="5522227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40753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FF9C7-CEA2-9736-00BB-93B32E482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D09F6F-677A-15EE-3FDC-17537A3F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000" dirty="0">
                <a:solidFill>
                  <a:schemeClr val="bg1">
                    <a:lumMod val="50000"/>
                  </a:schemeClr>
                </a:solidFill>
              </a:rPr>
              <a:t>أَمْلَأُ بِطاقَةَ تَعْريفي بِالْمَعْلومات الْمَناسِبَةِ أَوَّلاً.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4CFDA1-3F17-84CD-975B-83073915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A095BF-A3F1-0C80-A290-4A320CD7CD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C0DC23A-2AFB-63F1-83A1-746F8B951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2327DD-64A5-1CB0-A1BA-B09951D823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6E5BA8-CECB-3D9E-BC4B-BE47762EF92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73D516-D1F5-D166-2308-002137F7DA55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F96E4F-1A91-E444-63D0-E61BAD8D06A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C88949-DB83-87A9-855C-B13ACE8CF06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8AA3E0-76A2-3CED-2A9A-9CEFA88578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E5E6ED-237F-5B42-5BCC-7B1A80B57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822" y="1979002"/>
            <a:ext cx="5066356" cy="4592749"/>
          </a:xfrm>
          <a:prstGeom prst="rect">
            <a:avLst/>
          </a:prstGeom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DAE7F3C4-2CC6-E887-0B86-F0A17B84561C}"/>
              </a:ext>
            </a:extLst>
          </p:cNvPr>
          <p:cNvSpPr/>
          <p:nvPr/>
        </p:nvSpPr>
        <p:spPr>
          <a:xfrm>
            <a:off x="7195665" y="2448468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59678064-8BCD-04F9-C083-405D34AE321F}"/>
              </a:ext>
            </a:extLst>
          </p:cNvPr>
          <p:cNvSpPr/>
          <p:nvPr/>
        </p:nvSpPr>
        <p:spPr>
          <a:xfrm>
            <a:off x="7195665" y="2781790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66FD93D1-4484-5F13-F7B6-6F7E43DF4764}"/>
              </a:ext>
            </a:extLst>
          </p:cNvPr>
          <p:cNvSpPr/>
          <p:nvPr/>
        </p:nvSpPr>
        <p:spPr>
          <a:xfrm>
            <a:off x="7205247" y="3071722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gauche 23">
            <a:extLst>
              <a:ext uri="{FF2B5EF4-FFF2-40B4-BE49-F238E27FC236}">
                <a16:creationId xmlns:a16="http://schemas.microsoft.com/office/drawing/2014/main" id="{7624DABC-D964-25CE-5F3F-2147C3A44495}"/>
              </a:ext>
            </a:extLst>
          </p:cNvPr>
          <p:cNvSpPr/>
          <p:nvPr/>
        </p:nvSpPr>
        <p:spPr>
          <a:xfrm>
            <a:off x="7177756" y="3380431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75173D4E-D9D7-4970-6079-3A84FBAF2B23}"/>
              </a:ext>
            </a:extLst>
          </p:cNvPr>
          <p:cNvSpPr/>
          <p:nvPr/>
        </p:nvSpPr>
        <p:spPr>
          <a:xfrm>
            <a:off x="7177756" y="3703829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778849A2-71B6-4A54-E757-A70E2E87736E}"/>
              </a:ext>
            </a:extLst>
          </p:cNvPr>
          <p:cNvSpPr/>
          <p:nvPr/>
        </p:nvSpPr>
        <p:spPr>
          <a:xfrm>
            <a:off x="7189686" y="3991460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A3845027-9B93-F449-08B5-52248285920B}"/>
              </a:ext>
            </a:extLst>
          </p:cNvPr>
          <p:cNvSpPr/>
          <p:nvPr/>
        </p:nvSpPr>
        <p:spPr>
          <a:xfrm>
            <a:off x="7130300" y="4911198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9BA59820-AF15-C920-E5A3-2BF0E1F06529}"/>
              </a:ext>
            </a:extLst>
          </p:cNvPr>
          <p:cNvSpPr/>
          <p:nvPr/>
        </p:nvSpPr>
        <p:spPr>
          <a:xfrm>
            <a:off x="7163466" y="5522227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1C32DC-4C4D-0B90-9239-768BFADA5CC8}"/>
              </a:ext>
            </a:extLst>
          </p:cNvPr>
          <p:cNvSpPr/>
          <p:nvPr/>
        </p:nvSpPr>
        <p:spPr>
          <a:xfrm>
            <a:off x="1948335" y="1979002"/>
            <a:ext cx="2478700" cy="4592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51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923EE-7207-E7A3-765D-77DD1819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781B439-5097-D522-6D09-F327894F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الآن أَكْتُبُ فَقْرَةً أُقَدِّمُ فيها مَعْلوماتٍ عَنْ نَفْسي.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68E079-CF23-F734-CE32-474D9AEC17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F60EA6-3056-8F63-CFFA-E76BEF05A9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204736-0E7A-51AB-191D-E674CFA69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99AEF0-4A64-0577-EFB8-C051CF6076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38B2CC-2A2D-6CC4-57CC-3903360B9F7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812AEF-D2B1-9506-E162-52E45422246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FCB0A1-CB80-4CEF-232C-03A63945369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842D5A-2FB3-0633-1FB9-52A90ABAF25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B5C896-B7EA-C69D-5767-70B4D57E40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C6D966-DA69-96CC-4175-8B5D1353E19B}"/>
              </a:ext>
            </a:extLst>
          </p:cNvPr>
          <p:cNvSpPr txBox="1"/>
          <p:nvPr/>
        </p:nvSpPr>
        <p:spPr>
          <a:xfrm>
            <a:off x="610859" y="1335537"/>
            <a:ext cx="7069873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أَمْلَأُ بِطاقَةَ تَعْريفي وَ أَكْتُبُ فَقْرَةً أُقَدِّمُ فيها مَعْلوماتٍ عَنْ نَفْسي.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C00D9C6-5943-7C50-236C-466F600A2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822" y="1979002"/>
            <a:ext cx="5066356" cy="4592749"/>
          </a:xfrm>
          <a:prstGeom prst="rect">
            <a:avLst/>
          </a:prstGeom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05457469-A8D8-8BEF-6C34-C33741185248}"/>
              </a:ext>
            </a:extLst>
          </p:cNvPr>
          <p:cNvSpPr/>
          <p:nvPr/>
        </p:nvSpPr>
        <p:spPr>
          <a:xfrm>
            <a:off x="7195665" y="2448468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93E64926-0C4C-9B6D-DA9A-40D9C5869BFC}"/>
              </a:ext>
            </a:extLst>
          </p:cNvPr>
          <p:cNvSpPr/>
          <p:nvPr/>
        </p:nvSpPr>
        <p:spPr>
          <a:xfrm>
            <a:off x="7195665" y="2781790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36C6DECB-3D33-15E9-DA16-C14255F26A04}"/>
              </a:ext>
            </a:extLst>
          </p:cNvPr>
          <p:cNvSpPr/>
          <p:nvPr/>
        </p:nvSpPr>
        <p:spPr>
          <a:xfrm>
            <a:off x="7205247" y="3071722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gauche 23">
            <a:extLst>
              <a:ext uri="{FF2B5EF4-FFF2-40B4-BE49-F238E27FC236}">
                <a16:creationId xmlns:a16="http://schemas.microsoft.com/office/drawing/2014/main" id="{DF0C1FCE-FE31-56E0-7AFA-F1ADFD49A25C}"/>
              </a:ext>
            </a:extLst>
          </p:cNvPr>
          <p:cNvSpPr/>
          <p:nvPr/>
        </p:nvSpPr>
        <p:spPr>
          <a:xfrm>
            <a:off x="7177756" y="3380431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96B71A76-CBED-CD92-E49C-B4637751CBE8}"/>
              </a:ext>
            </a:extLst>
          </p:cNvPr>
          <p:cNvSpPr/>
          <p:nvPr/>
        </p:nvSpPr>
        <p:spPr>
          <a:xfrm>
            <a:off x="7177756" y="3703829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C3A7133D-A0F7-2B3A-E799-EA8E42A6B815}"/>
              </a:ext>
            </a:extLst>
          </p:cNvPr>
          <p:cNvSpPr/>
          <p:nvPr/>
        </p:nvSpPr>
        <p:spPr>
          <a:xfrm>
            <a:off x="7189686" y="3991460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123B12A7-79A1-E701-A2A4-FB1C6A3C9532}"/>
              </a:ext>
            </a:extLst>
          </p:cNvPr>
          <p:cNvSpPr/>
          <p:nvPr/>
        </p:nvSpPr>
        <p:spPr>
          <a:xfrm>
            <a:off x="7130300" y="4911198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DD251653-CEDA-F5AB-5572-E6EC6E3D9BAA}"/>
              </a:ext>
            </a:extLst>
          </p:cNvPr>
          <p:cNvSpPr/>
          <p:nvPr/>
        </p:nvSpPr>
        <p:spPr>
          <a:xfrm>
            <a:off x="7163466" y="5522227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81675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52F2-8E56-FF8C-1F33-CF13F944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A7986E-C96A-61A4-2913-73D6F52E3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700" y="684000"/>
            <a:ext cx="7761872" cy="612000"/>
          </a:xfrm>
        </p:spPr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اِنْتَبِهوا الآنَ ،نمر للتصحيح . من يقدم أمام زملائه النص الذي انتجه؟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A9CD32-37DC-105C-713B-FD32CF03A6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A8FDDB-D315-AA29-2568-14897EF5F3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6FD6B7-D6B3-F565-2955-0C2AE2437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EABBC1-7DFB-B6AE-2672-B9534938B7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EA4180-D6F8-D5CE-3F3E-3C509052D5C0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25D6B2-F99E-810D-193C-A23B8463A137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2ADAA4-329D-1CBC-3A01-BCC25C2162D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26DE03-232C-6C49-30B0-5191BDEE80A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69224C-D47F-03EE-DD00-E67104A08B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41CC20-AED1-A6DB-C299-EB06928D4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71" y="1500624"/>
            <a:ext cx="7157903" cy="513028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B290C8A-9667-A9F3-817B-5030B8E2213D}"/>
              </a:ext>
            </a:extLst>
          </p:cNvPr>
          <p:cNvSpPr txBox="1"/>
          <p:nvPr/>
        </p:nvSpPr>
        <p:spPr>
          <a:xfrm>
            <a:off x="5058725" y="1831443"/>
            <a:ext cx="157355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أَحْمَدُ ٱلْفيلالي</a:t>
            </a:r>
            <a:endParaRPr kumimoji="0" lang="ar-MA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8174B2-DBED-FF24-A709-589BAAF37DE2}"/>
              </a:ext>
            </a:extLst>
          </p:cNvPr>
          <p:cNvSpPr txBox="1"/>
          <p:nvPr/>
        </p:nvSpPr>
        <p:spPr>
          <a:xfrm>
            <a:off x="4891133" y="2539194"/>
            <a:ext cx="157355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مَدينَةُ ٱلرّاشِدِيَّةِ</a:t>
            </a:r>
            <a:endParaRPr kumimoji="0" lang="ar-MA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315E7D-FB10-10C0-353E-D9A58D719A53}"/>
              </a:ext>
            </a:extLst>
          </p:cNvPr>
          <p:cNvSpPr txBox="1"/>
          <p:nvPr/>
        </p:nvSpPr>
        <p:spPr>
          <a:xfrm>
            <a:off x="5677909" y="2831766"/>
            <a:ext cx="157355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مَغْرِبِيٌّ</a:t>
            </a:r>
            <a:endParaRPr kumimoji="0" lang="ar-MA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C1E3EC5-4083-5D14-6EDE-DCDFA84367D5}"/>
              </a:ext>
            </a:extLst>
          </p:cNvPr>
          <p:cNvSpPr txBox="1"/>
          <p:nvPr/>
        </p:nvSpPr>
        <p:spPr>
          <a:xfrm>
            <a:off x="4039898" y="3212486"/>
            <a:ext cx="2891817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 18 بَلَدِيَّةُ تِنجْدادُ إِقْليمُ ٱلرّاشِدِيَّةَ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70F2DC-CBE7-A344-9B82-3F69B4CA9D79}"/>
              </a:ext>
            </a:extLst>
          </p:cNvPr>
          <p:cNvSpPr txBox="1"/>
          <p:nvPr/>
        </p:nvSpPr>
        <p:spPr>
          <a:xfrm>
            <a:off x="4367072" y="3831446"/>
            <a:ext cx="3230002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أَبي عُمَرُ ـــ أُمّي لَيْلى ـــ أَخي ٱلْكَبيرُ يوسُفُ ـــ أُخْتي </a:t>
            </a:r>
            <a:r>
              <a:rPr lang="ar-MA" sz="24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ٱلصُّغْرى</a:t>
            </a: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مَرْيَمُ.</a:t>
            </a:r>
            <a:endParaRPr kumimoji="0" lang="ar-MA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2C124ED-612D-41EF-8BC6-0C0A46CA52C9}"/>
              </a:ext>
            </a:extLst>
          </p:cNvPr>
          <p:cNvSpPr txBox="1"/>
          <p:nvPr/>
        </p:nvSpPr>
        <p:spPr>
          <a:xfrm>
            <a:off x="5988163" y="4955471"/>
            <a:ext cx="157355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اَلرّابِعُ </a:t>
            </a:r>
            <a:r>
              <a:rPr lang="ar-MA" sz="24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ٱبْتِدائِي</a:t>
            </a:r>
            <a:endParaRPr kumimoji="0" lang="ar-MA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2ED7AD-737F-82E8-18BA-34FB76A28A83}"/>
              </a:ext>
            </a:extLst>
          </p:cNvPr>
          <p:cNvSpPr txBox="1"/>
          <p:nvPr/>
        </p:nvSpPr>
        <p:spPr>
          <a:xfrm>
            <a:off x="4514040" y="5663222"/>
            <a:ext cx="305115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كُرَةُ ٱلْقَدَمِ  -  اَلرَّسْمُ  -  قِراءَةُ ٱلْقِصَصِ</a:t>
            </a:r>
            <a:endParaRPr kumimoji="0" lang="ar-MA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7BDF65-967E-3661-D2A4-B322993A2888}"/>
              </a:ext>
            </a:extLst>
          </p:cNvPr>
          <p:cNvSpPr txBox="1"/>
          <p:nvPr/>
        </p:nvSpPr>
        <p:spPr>
          <a:xfrm>
            <a:off x="4499056" y="2147125"/>
            <a:ext cx="2133221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15 يُونْيُو 2014 م</a:t>
            </a:r>
            <a:endParaRPr kumimoji="0" lang="ar-MA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D8E92CE-791A-5565-4749-6197DAFEBB04}"/>
              </a:ext>
            </a:extLst>
          </p:cNvPr>
          <p:cNvSpPr txBox="1"/>
          <p:nvPr/>
        </p:nvSpPr>
        <p:spPr>
          <a:xfrm>
            <a:off x="449583" y="1471692"/>
            <a:ext cx="3590315" cy="51592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أَحْمَدُ ٱلْفيلالي، وُلِدْتُ في </a:t>
            </a:r>
            <a:r>
              <a:rPr lang="ar-MA" sz="28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ٱلْخامِسِ</a:t>
            </a: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عَشَرَ مِنْ شَهْرِ يونْيو سَنَةَ 2014 م بِمَدينَةِ ٱلرّاشِدِيَّةِ، وَأَنا مَغْرِبِيُّ </a:t>
            </a:r>
            <a:r>
              <a:rPr lang="ar-MA" sz="28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ٱلْجِنْسِيَّةِ</a:t>
            </a: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أَسْكُنُ مَعَ عائِلَتي في بَلَدِيَّةِ تِنجْدادَ بِإِقْليمِ ٱلرّاشِدِيَّةَ. تَتَكَوَّنُ أُسْرَتي مِنْ أَبي عُمَرَ، وَأُمّي لَيْلى، وَأَخي ٱلْكَبيرِ يوسُفَ، وَأُخْتي </a:t>
            </a:r>
            <a:r>
              <a:rPr lang="ar-MA" sz="28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ٱلصُّغْرى</a:t>
            </a: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مَرْيَمَ. أَدْرُسُ حالِيّاً في </a:t>
            </a:r>
            <a:r>
              <a:rPr lang="ar-MA" sz="28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ٱلْمُسْتَوى</a:t>
            </a: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ٱلرّابِعِ</a:t>
            </a: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الٱبْتِدائي</a:t>
            </a: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أُحِبُّ مُمارَسَةَ كُرَةِ ٱلْقَدَمِ مَعَ أَصْدِقائي، كَما أَسْتَمْتِعُ </a:t>
            </a:r>
            <a:r>
              <a:rPr lang="ar-MA" sz="28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بِٱلرَّسْمِ</a:t>
            </a: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وَقِراءَةِ ٱلْقِصَصِ ٱلْمُشَوِّقَةِ في أَوْقاتِ فَراغي.</a:t>
            </a:r>
            <a:endParaRPr kumimoji="0" lang="ar-MA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8868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cs typeface="Microsoft Uighur" panose="02000000000000000000" pitchFamily="2" charset="-78"/>
              </a:rPr>
              <a:t>الواجب المنزلي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C9FEC2-9D72-808E-B4E2-B0ADDFFAF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258" y="2756504"/>
            <a:ext cx="642419" cy="7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E5B0-2931-3615-E486-00359E75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4A9F670-04B3-0EB0-CE7C-3D42FD8F7A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03DDB-DC42-66F1-B38F-36CF7B69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D536E3-B582-7564-CBD3-CE4CC0C2CB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327645-20A5-3B30-0437-A9B69506E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FA262D-5B49-1718-1E9E-AB0E51C7110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6A9D84-C218-DE61-0CFF-476772E718D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111F37-F1CC-FC75-20CF-55DDDE8D22F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AA1014-4DB6-EB33-C8D0-CDB548E6EE0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5427BD84-5C3B-60A1-92EE-EB36D25ED7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18F65C2D-AE5E-70CA-BFD6-A7B02B52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Espace réservé pour une image  19">
            <a:extLst>
              <a:ext uri="{FF2B5EF4-FFF2-40B4-BE49-F238E27FC236}">
                <a16:creationId xmlns:a16="http://schemas.microsoft.com/office/drawing/2014/main" id="{73FECCC0-16D6-640F-B5B6-E05B1CF7D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8068E88-6646-75D6-BB8E-E63A82755AE5}"/>
              </a:ext>
            </a:extLst>
          </p:cNvPr>
          <p:cNvCxnSpPr>
            <a:cxnSpLocks/>
            <a:stCxn id="28" idx="5"/>
            <a:endCxn id="25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8982083-3752-EB93-1ED9-AADDEA231E5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أَجَبْتُ عَنْ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أَسْئِلَةِٱسْتِثْمارِ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ٱلنَّصِّ ٱلْقِرائِيِّ "اَلْمَغْرِبُ: سِرُّ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ٱلْمَغارَةِ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ٱلْعَجيبَةِ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"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1112AF6-5349-6B71-12D3-11CCC5A9E591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كِتابَةِ نَصّ أُقَدِّمُ فيهِ مَعْلوماتٍ عَنْ نَفْسي.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D29A4BE-362F-6181-75D1-A30263487DA4}"/>
              </a:ext>
            </a:extLst>
          </p:cNvPr>
          <p:cNvCxnSpPr>
            <a:cxnSpLocks/>
            <a:stCxn id="28" idx="3"/>
            <a:endCxn id="26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F385C28C-9204-4CC6-2D9D-9A8159B6A72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277099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71A32-C5F3-C88D-CC14-5F048FCF5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C195CC3-8AE1-D7F7-B6E8-AE2683A9E1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B59C1F-D507-FF5F-E090-44CD7E1741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2BED54-80F1-0E9A-7D11-AEFDAA70D4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ECBA1D-D388-3D89-D0F8-2841B378C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DCEF02-AFE2-4444-8916-5848E6929A85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7CDA5C-53B1-C976-2D30-0B92C45FA93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F7D4F2-9883-CBC9-2B80-D0728B73E4B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B32BDA-76C7-51FB-EBC5-EBA26CD90FF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31B7418-D1C3-D4B8-E9D7-CB42B35C4E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834" y="1368000"/>
            <a:ext cx="900000" cy="900000"/>
          </a:xfrm>
        </p:spPr>
      </p:pic>
      <p:sp>
        <p:nvSpPr>
          <p:cNvPr id="22" name="Titre 3">
            <a:extLst>
              <a:ext uri="{FF2B5EF4-FFF2-40B4-BE49-F238E27FC236}">
                <a16:creationId xmlns:a16="http://schemas.microsoft.com/office/drawing/2014/main" id="{009389F0-C6C3-5C41-0934-3A697C3E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المنزل اكتبوا نصا قصيرا تقدمون فيه معلومات عن أحد أفراد عائلتكم.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E96DDF-EEE8-2B14-D6CA-1E36B00AD468}"/>
              </a:ext>
            </a:extLst>
          </p:cNvPr>
          <p:cNvSpPr txBox="1"/>
          <p:nvPr/>
        </p:nvSpPr>
        <p:spPr>
          <a:xfrm>
            <a:off x="818876" y="3429000"/>
            <a:ext cx="7445790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نَصّاً قَصيراً أُقَدِّمُ فيها مَعْلوماتٍ عَنْ أَحَدِ أَفْرادِ عائِلَتي.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FFF3F2-5A21-B809-F11B-72D614E5C2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922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05781-8A16-8C15-83C4-4858F646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5391736-672F-826E-81CF-D7FCBFDF8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793237"/>
            <a:ext cx="7836055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النجمة. الفائز بنجمة المشاركة بهدوء  هو (هي) صديقكم (صديقتكم)....... صفقوا له (لها).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427C96D-454D-F72B-F623-E84377586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7A6DBD9-05D8-AAC4-0760-84CE01E3B6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84321D-C06B-72CE-1161-07E534BF1D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5157920-4BBF-9930-4227-92B71D0E15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45B036-6FE2-C0ED-FAAD-F8B2B1610C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274C70-4914-A791-7909-1BF5C59D425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3825AC-BD86-8BD4-EC16-A91E5985F0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0B4DD4-5FB6-4464-B460-FFE6EAF6224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5594D-E22F-90CC-B4BE-4A134900130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655F8-E276-B3B7-E7B4-1046D64FF5E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9FCB9-D85A-DF65-FA9E-56CF3410680E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51394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الخامس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661157" y="4561042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إنتاج كتابي – ح2-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384964" y="3279307"/>
            <a:ext cx="21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قراءة–ح4-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lvl="0" indent="0">
              <a:buClr>
                <a:srgbClr val="424D7B"/>
              </a:buClr>
              <a:buSzPct val="50000"/>
              <a:buNone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سِرُّ </a:t>
            </a:r>
            <a:r>
              <a:rPr lang="ar-MA" sz="22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ٱلْمَغارَةِ</a:t>
            </a: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ٱلْعَجيبَةِ</a:t>
            </a: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: </a:t>
            </a:r>
          </a:p>
          <a:p>
            <a:pPr marL="194700" lvl="0" indent="0">
              <a:buClr>
                <a:srgbClr val="424D7B"/>
              </a:buClr>
              <a:buSzPct val="50000"/>
              <a:buNone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اِسْتِثْمارُ النَّصِّ.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نص أقدم فيه معلومات عن نفسي -2-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23746" y="2983609"/>
            <a:ext cx="7920002" cy="890781"/>
            <a:chOff x="1151411" y="2851205"/>
            <a:chExt cx="6876134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151411" y="3109935"/>
              <a:ext cx="54620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الإجابة عن أسئلة استثمار النص القرائي "سِرُّ </a:t>
              </a:r>
              <a:r>
                <a:rPr kumimoji="0" lang="ar-M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ٱلْمَغارَةِ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ٱلْعَجيبَةِ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"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631224" y="4097085"/>
            <a:ext cx="7712522" cy="890781"/>
            <a:chOff x="315023" y="2851205"/>
            <a:chExt cx="7712522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023" y="2851205"/>
              <a:ext cx="7712522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كتابة نص يقدمون فيه معلومات عن أنفسهم.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467472" y="32621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335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C4340B9-69FB-64B1-34B3-93224888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MA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492DBF-1C70-000A-5969-080657C843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Image 9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1014E3B-1BE9-1B26-6662-776E9FCE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87" y="2147924"/>
            <a:ext cx="4106707" cy="3690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C5ED37-C7F0-3EFF-CD86-BBE64A0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32F029-83ED-CC2A-B2DC-B52CAB7CAE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EC2DE6-DE7A-F82A-F070-A9B8E584B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F993DD-67A3-7323-F069-D1F60A16E7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B76AD3-AA2F-CFC0-AF17-35E97B8EA1C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F3FCAA-8E77-88A1-D12B-EDA45EE2B19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429125-F27E-F73A-F9C9-7E194C3062F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90F76-D7E6-51B4-1478-A9118AD6D245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992124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753771"/>
            <a:ext cx="6840000" cy="612000"/>
          </a:xfrm>
        </p:spPr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B74E26EC-B180-4EDB-108A-9A0DD6A789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539874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5B5C7A-219F-CD57-9545-69003C753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32" y="4179307"/>
            <a:ext cx="1626521" cy="153073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Google Shape;1333;p8">
            <a:extLst>
              <a:ext uri="{FF2B5EF4-FFF2-40B4-BE49-F238E27FC236}">
                <a16:creationId xmlns:a16="http://schemas.microsoft.com/office/drawing/2014/main" id="{FC7FB12E-5B46-0B0E-DB77-3A77AC04B115}"/>
              </a:ext>
            </a:extLst>
          </p:cNvPr>
          <p:cNvSpPr txBox="1"/>
          <p:nvPr/>
        </p:nvSpPr>
        <p:spPr>
          <a:xfrm>
            <a:off x="401444" y="2377259"/>
            <a:ext cx="61607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166DA4-2C05-E696-8875-3CBB473D33B7}"/>
              </a:ext>
            </a:extLst>
          </p:cNvPr>
          <p:cNvSpPr/>
          <p:nvPr/>
        </p:nvSpPr>
        <p:spPr>
          <a:xfrm>
            <a:off x="6562208" y="1904928"/>
            <a:ext cx="1466670" cy="153073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Google Shape;1333;p8">
            <a:extLst>
              <a:ext uri="{FF2B5EF4-FFF2-40B4-BE49-F238E27FC236}">
                <a16:creationId xmlns:a16="http://schemas.microsoft.com/office/drawing/2014/main" id="{E9D95E04-C51E-2B25-3B77-2933F02C25ED}"/>
              </a:ext>
            </a:extLst>
          </p:cNvPr>
          <p:cNvSpPr txBox="1"/>
          <p:nvPr/>
        </p:nvSpPr>
        <p:spPr>
          <a:xfrm>
            <a:off x="64391" y="4652308"/>
            <a:ext cx="61607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أُشارِكُ  دونَ ٱلْخَوْفِ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ٱلْخَطَأِ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2F01917-1804-E79A-4E56-1E302A638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DD097B-516F-50D1-693B-F7FA968D06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CE9E1E-A707-0E15-6DF5-C6C873673B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4F118A-EA03-6CE1-7766-17CB4D1A1F3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1F83F9B-752A-5886-F55F-7563C8CF24D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770EB-0E67-3EE8-14F0-0F22EF0CD33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BD49E9-FE11-DFF5-C289-02949AA56E9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8137FD-30D3-CEF8-AEC6-B9A72E9976F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069399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F693-E132-B03E-0B38-D483646E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BBCBB37-8A8C-8E9F-5C1F-734D57AD5255}"/>
              </a:ext>
            </a:extLst>
          </p:cNvPr>
          <p:cNvSpPr txBox="1"/>
          <p:nvPr/>
        </p:nvSpPr>
        <p:spPr>
          <a:xfrm>
            <a:off x="-287032" y="7937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D67B63CA-C53D-A7B0-8FB8-420FBCED3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FA698E-6CE5-ACEE-7D3A-5D70F0284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42D13DB8-CFC5-06F4-CE50-9CEA212ADC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0AFDBB-43A1-1110-4EDB-108E51204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51F556-559C-1F66-4491-0D65893E110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2EB101-B7F8-A35D-434D-6B59DFBD23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2A234F-4DAE-D939-2D29-F95D6E18B24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82EB67-4492-7CC3-8BF4-42ACE380AFEC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467444-86D6-4171-D768-F549B0EC1CD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01ADB-1A7E-A666-2538-2362E3A2F75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DC29D3-C09B-E84F-8CFA-FE1EC38E7C3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77097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20361</TotalTime>
  <Words>1597</Words>
  <Application>Microsoft Office PowerPoint</Application>
  <PresentationFormat>Affichage à l'écran (4:3)</PresentationFormat>
  <Paragraphs>295</Paragraphs>
  <Slides>40</Slides>
  <Notes>11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32</vt:i4>
      </vt:variant>
      <vt:variant>
        <vt:lpstr>Titres des diapositives</vt:lpstr>
      </vt:variant>
      <vt:variant>
        <vt:i4>40</vt:i4>
      </vt:variant>
    </vt:vector>
  </HeadingPairs>
  <TitlesOfParts>
    <vt:vector size="85" baseType="lpstr">
      <vt:lpstr>Wingdings</vt:lpstr>
      <vt:lpstr>Dosis SemiBold</vt:lpstr>
      <vt:lpstr>Dosis</vt:lpstr>
      <vt:lpstr>Arial Rounded MT Bold</vt:lpstr>
      <vt:lpstr>Microsoft Uighur</vt:lpstr>
      <vt:lpstr>Noto Sans Symbols</vt:lpstr>
      <vt:lpstr>Dosis ExtraBold</vt:lpstr>
      <vt:lpstr>Dosis Medium</vt:lpstr>
      <vt:lpstr>Abadi</vt:lpstr>
      <vt:lpstr>Arial</vt:lpstr>
      <vt:lpstr>Calibri</vt:lpstr>
      <vt:lpstr>Calibri Light</vt:lpstr>
      <vt:lpstr>Modern Love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1_Office Theme 2013 - 2022</vt:lpstr>
      <vt:lpstr>2_Simple Light</vt:lpstr>
      <vt:lpstr>01- نشاط اعتيادي</vt:lpstr>
      <vt:lpstr>02- معــــــــــجم</vt:lpstr>
      <vt:lpstr>03- استماع وتحدث</vt:lpstr>
      <vt:lpstr>اختتام الحصة</vt:lpstr>
      <vt:lpstr>00_Env-Enseignant</vt:lpstr>
      <vt:lpstr>7_Conception personnalisée</vt:lpstr>
      <vt:lpstr>2_01- نشاط اعتيادي</vt:lpstr>
      <vt:lpstr>1_Env-Enseignant</vt:lpstr>
      <vt:lpstr>5_Env-Apprenant_Tmplt</vt:lpstr>
      <vt:lpstr>2_Env-Apprenant_Tmplt</vt:lpstr>
      <vt:lpstr>قراءة</vt:lpstr>
      <vt:lpstr>1_اختتام الحصة</vt:lpstr>
      <vt:lpstr>3_04- قراءة/ كتابة</vt:lpstr>
      <vt:lpstr>2_Env-Enseignant</vt:lpstr>
      <vt:lpstr>3_Env-Enseignant</vt:lpstr>
      <vt:lpstr>1_03- استماع وتحدث</vt:lpstr>
      <vt:lpstr>Thème Office</vt:lpstr>
      <vt:lpstr>4_01- نشاط اعتيادي</vt:lpstr>
      <vt:lpstr>Présentation PowerPoint</vt:lpstr>
      <vt:lpstr>Présentation PowerPoint</vt:lpstr>
      <vt:lpstr>تنظيم حصص الأسبوع الثالث</vt:lpstr>
      <vt:lpstr>هيكلة حصة اليوم الخامس</vt:lpstr>
      <vt:lpstr>عند نهاية الحصة</vt:lpstr>
      <vt:lpstr>  افتتاح الحصة</vt:lpstr>
      <vt:lpstr>مرحبا بكم. سننطلق في حصة اللغة العربية.</vt:lpstr>
      <vt:lpstr>قبل أن نبدأ حصة اليوم سأذكركم بشروط الحصول على نجمة السلوك الجيد.  في كل حصة سيفوز ثلاثة منكم بالنجمة</vt:lpstr>
      <vt:lpstr>Présentation PowerPoint</vt:lpstr>
      <vt:lpstr>Présentation PowerPoint</vt:lpstr>
      <vt:lpstr>Présentation PowerPoint</vt:lpstr>
      <vt:lpstr>Présentation PowerPoint</vt:lpstr>
      <vt:lpstr>استمعوا جيدا لقراءتي.</vt:lpstr>
      <vt:lpstr> الآن، من سمع اسمَه يتقدم لقراءة النص مثلي. (3 متعلمين الفئة ج وب)</vt:lpstr>
      <vt:lpstr>قراءة – ح4</vt:lpstr>
      <vt:lpstr>سنعمل في هذه الحصة على الإجابة عن مجموعة من الأسئلة لنعمق فهمنا للنص . </vt:lpstr>
      <vt:lpstr>خذوا كراساتكم على الصفحة 35-34 و اقرؤوا النص قراءة هامسة.  - أمامكم 5 دقائق ،بعدها سأطرح عليكم مجموعة من الأسئلة.</vt:lpstr>
      <vt:lpstr>الآن في ثنائيات و على كراساتكم أجيبوا عن الأسئلة التالية ص 37</vt:lpstr>
      <vt:lpstr>انتبهوا لتصحيح السؤال الأول.          - ما هي الجملة في النص  التي تؤكد هذا الجواب ؟ -يضغط الأستاذ على زر جهاز التحكم لتظهر الإجابة الصحيحة.</vt:lpstr>
      <vt:lpstr>انتبهوا لتصحيح السؤال الثاني.      - ماهي العناصر التي استندت عليها لتحديد نوع النص؟ -يضغط الأستاذ على زر جهاز التحكم لتظهر الإجابة الصحيحة.</vt:lpstr>
      <vt:lpstr>انتبهوا لتصحيح السؤال الثالث.       - ما هي الجملة في النص  التي تؤكد هذا الجواب ؟</vt:lpstr>
      <vt:lpstr>انتبهوا لتصحيح السؤال الرابع.         - ما هي الجملة في النص  التي تؤكد هذا الجواب ؟</vt:lpstr>
      <vt:lpstr>انتبهوا لتصحيح السؤال الخامس.          - ما هي الجملة في النص  التي تؤكد هذا الجواب ؟</vt:lpstr>
      <vt:lpstr>انتبهوا لتصحيح السؤال السادس.                             - علل جوابك؟</vt:lpstr>
      <vt:lpstr>إنتاج كتابي – ح2</vt:lpstr>
      <vt:lpstr>ماذا تعلمنا في الحصة الماضية؟</vt:lpstr>
      <vt:lpstr>سنواصل تدربنا في هذه الحصة على استعمال مَهارَةِ كِتابَةِ نَصٍّ لِتَقْديمِ مَعْلوماتٍ عَنِ نَفْسي.</vt:lpstr>
      <vt:lpstr>نتذكر خطوات مَهارَةِ كِتابَةِ نَصٍّ لِتَقْديمِ مَعْلوماتٍ عَنِ نَفْسي.</vt:lpstr>
      <vt:lpstr>من منكم يستطيع تقديم نفسه أمام زملائه؟</vt:lpstr>
      <vt:lpstr>خذوا كراساتكم على الصفحة رقم 41 ثم أجيبوا عن التمرين التالي:</vt:lpstr>
      <vt:lpstr>أَمْلَأُ بِطاقَةَ تَعْريفي وَ أَكْتُبُ فَقْرَةً أُقَدِّمُ فيها مَعْلوماتٍ عَنْ نَفْسي.</vt:lpstr>
      <vt:lpstr>أَمْلَأُ بِطاقَةَ تَعْريفي بِالْمَعْلومات الْمَناسِبَةِ أَوَّلاً. </vt:lpstr>
      <vt:lpstr>الآن أَكْتُبُ فَقْرَةً أُقَدِّمُ فيها مَعْلوماتٍ عَنْ نَفْسي.</vt:lpstr>
      <vt:lpstr>اِنْتَبِهوا الآنَ ،نمر للتصحيح . من يقدم أمام زملائه النص الذي انتجه؟</vt:lpstr>
      <vt:lpstr>اختــتام الحــصة</vt:lpstr>
      <vt:lpstr>ماذا تعلمتم اليوم؟</vt:lpstr>
      <vt:lpstr>على دفاتر المنزل اكتبوا نصا قصيرا تقدمون فيه معلومات عن أحد أفراد عائلتكم.</vt:lpstr>
      <vt:lpstr>وقت النجمة. الفائز بنجمة المشاركة بهدوء  هو (هي) صديقكم (صديقتكم).......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296</cp:revision>
  <dcterms:created xsi:type="dcterms:W3CDTF">2023-09-20T21:35:22Z</dcterms:created>
  <dcterms:modified xsi:type="dcterms:W3CDTF">2025-11-14T18:32:03Z</dcterms:modified>
</cp:coreProperties>
</file>