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0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1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2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3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5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16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17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1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19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20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701" r:id="rId3"/>
    <p:sldMasterId id="2147483723" r:id="rId4"/>
    <p:sldMasterId id="2147483738" r:id="rId5"/>
    <p:sldMasterId id="2147483754" r:id="rId6"/>
    <p:sldMasterId id="2147483777" r:id="rId7"/>
    <p:sldMasterId id="2147483800" r:id="rId8"/>
    <p:sldMasterId id="2147483815" r:id="rId9"/>
    <p:sldMasterId id="2147483832" r:id="rId10"/>
    <p:sldMasterId id="2147483855" r:id="rId11"/>
    <p:sldMasterId id="2147483878" r:id="rId12"/>
    <p:sldMasterId id="2147483894" r:id="rId13"/>
    <p:sldMasterId id="2147483917" r:id="rId14"/>
    <p:sldMasterId id="2147483932" r:id="rId15"/>
    <p:sldMasterId id="2147483951" r:id="rId16"/>
    <p:sldMasterId id="2147483968" r:id="rId17"/>
    <p:sldMasterId id="2147483980" r:id="rId18"/>
    <p:sldMasterId id="2147484004" r:id="rId19"/>
    <p:sldMasterId id="2147484027" r:id="rId20"/>
    <p:sldMasterId id="2147484050" r:id="rId21"/>
  </p:sldMasterIdLst>
  <p:notesMasterIdLst>
    <p:notesMasterId r:id="rId78"/>
  </p:notesMasterIdLst>
  <p:sldIdLst>
    <p:sldId id="2134804867" r:id="rId22"/>
    <p:sldId id="2147482627" r:id="rId23"/>
    <p:sldId id="2147482463" r:id="rId24"/>
    <p:sldId id="2147482693" r:id="rId25"/>
    <p:sldId id="2147482488" r:id="rId26"/>
    <p:sldId id="2147482691" r:id="rId27"/>
    <p:sldId id="265" r:id="rId28"/>
    <p:sldId id="2147482730" r:id="rId29"/>
    <p:sldId id="262" r:id="rId30"/>
    <p:sldId id="268" r:id="rId31"/>
    <p:sldId id="2147482624" r:id="rId32"/>
    <p:sldId id="2147482629" r:id="rId33"/>
    <p:sldId id="2147482449" r:id="rId34"/>
    <p:sldId id="2147482450" r:id="rId35"/>
    <p:sldId id="2147482694" r:id="rId36"/>
    <p:sldId id="2147482543" r:id="rId37"/>
    <p:sldId id="2147482606" r:id="rId38"/>
    <p:sldId id="2147482607" r:id="rId39"/>
    <p:sldId id="2147482608" r:id="rId40"/>
    <p:sldId id="2147482541" r:id="rId41"/>
    <p:sldId id="2147482609" r:id="rId42"/>
    <p:sldId id="2147482610" r:id="rId43"/>
    <p:sldId id="2147482611" r:id="rId44"/>
    <p:sldId id="2147482612" r:id="rId45"/>
    <p:sldId id="2147482613" r:id="rId46"/>
    <p:sldId id="2147482614" r:id="rId47"/>
    <p:sldId id="2147482615" r:id="rId48"/>
    <p:sldId id="2147482616" r:id="rId49"/>
    <p:sldId id="2147482617" r:id="rId50"/>
    <p:sldId id="2147482740" r:id="rId51"/>
    <p:sldId id="2147482743" r:id="rId52"/>
    <p:sldId id="2147482741" r:id="rId53"/>
    <p:sldId id="2147482731" r:id="rId54"/>
    <p:sldId id="2147482732" r:id="rId55"/>
    <p:sldId id="2147482733" r:id="rId56"/>
    <p:sldId id="2147482695" r:id="rId57"/>
    <p:sldId id="2147482561" r:id="rId58"/>
    <p:sldId id="2147482746" r:id="rId59"/>
    <p:sldId id="2147482747" r:id="rId60"/>
    <p:sldId id="2147482748" r:id="rId61"/>
    <p:sldId id="2147482752" r:id="rId62"/>
    <p:sldId id="2147482750" r:id="rId63"/>
    <p:sldId id="2147482749" r:id="rId64"/>
    <p:sldId id="2147482751" r:id="rId65"/>
    <p:sldId id="2147482753" r:id="rId66"/>
    <p:sldId id="2147482754" r:id="rId67"/>
    <p:sldId id="2147482755" r:id="rId68"/>
    <p:sldId id="2147482756" r:id="rId69"/>
    <p:sldId id="2147482757" r:id="rId70"/>
    <p:sldId id="2147482635" r:id="rId71"/>
    <p:sldId id="2147482632" r:id="rId72"/>
    <p:sldId id="2147482634" r:id="rId73"/>
    <p:sldId id="2147482758" r:id="rId74"/>
    <p:sldId id="2147482438" r:id="rId75"/>
    <p:sldId id="2147482633" r:id="rId76"/>
    <p:sldId id="2147482522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4" pos="45" userDrawn="1">
          <p15:clr>
            <a:srgbClr val="A4A3A4"/>
          </p15:clr>
        </p15:guide>
        <p15:guide id="5" orient="horz" pos="709" userDrawn="1">
          <p15:clr>
            <a:srgbClr val="A4A3A4"/>
          </p15:clr>
        </p15:guide>
        <p15:guide id="6" pos="4286" userDrawn="1">
          <p15:clr>
            <a:srgbClr val="A4A3A4"/>
          </p15:clr>
        </p15:guide>
        <p15:guide id="7" pos="4876" userDrawn="1">
          <p15:clr>
            <a:srgbClr val="A4A3A4"/>
          </p15:clr>
        </p15:guide>
        <p15:guide id="8" orient="horz" pos="4269" userDrawn="1">
          <p15:clr>
            <a:srgbClr val="A4A3A4"/>
          </p15:clr>
        </p15:guide>
        <p15:guide id="9" orient="horz" pos="3657" userDrawn="1">
          <p15:clr>
            <a:srgbClr val="A4A3A4"/>
          </p15:clr>
        </p15:guide>
        <p15:guide id="10" pos="3991" userDrawn="1">
          <p15:clr>
            <a:srgbClr val="A4A3A4"/>
          </p15:clr>
        </p15:guide>
        <p15:guide id="11" orient="horz" pos="1412" userDrawn="1">
          <p15:clr>
            <a:srgbClr val="A4A3A4"/>
          </p15:clr>
        </p15:guide>
        <p15:guide id="12" pos="2767" userDrawn="1">
          <p15:clr>
            <a:srgbClr val="A4A3A4"/>
          </p15:clr>
        </p15:guide>
        <p15:guide id="13" pos="521" userDrawn="1">
          <p15:clr>
            <a:srgbClr val="A4A3A4"/>
          </p15:clr>
        </p15:guide>
        <p15:guide id="14" orient="horz" pos="2568" userDrawn="1">
          <p15:clr>
            <a:srgbClr val="A4A3A4"/>
          </p15:clr>
        </p15:guide>
        <p15:guide id="15" orient="horz" pos="4065" userDrawn="1">
          <p15:clr>
            <a:srgbClr val="A4A3A4"/>
          </p15:clr>
        </p15:guide>
        <p15:guide id="16" pos="4354" userDrawn="1">
          <p15:clr>
            <a:srgbClr val="A4A3A4"/>
          </p15:clr>
        </p15:guide>
        <p15:guide id="17" orient="horz" pos="2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5E3"/>
    <a:srgbClr val="ECF8FB"/>
    <a:srgbClr val="424D7B"/>
    <a:srgbClr val="DEEFFA"/>
    <a:srgbClr val="E6F2FB"/>
    <a:srgbClr val="474F71"/>
    <a:srgbClr val="D6E9EA"/>
    <a:srgbClr val="424D7C"/>
    <a:srgbClr val="9299B1"/>
    <a:srgbClr val="56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70" y="30"/>
      </p:cViewPr>
      <p:guideLst>
        <p:guide pos="4649"/>
        <p:guide pos="113"/>
        <p:guide pos="45"/>
        <p:guide orient="horz" pos="709"/>
        <p:guide pos="4286"/>
        <p:guide pos="4876"/>
        <p:guide orient="horz" pos="4269"/>
        <p:guide orient="horz" pos="3657"/>
        <p:guide pos="3991"/>
        <p:guide orient="horz" pos="1412"/>
        <p:guide pos="2767"/>
        <p:guide pos="521"/>
        <p:guide orient="horz" pos="2568"/>
        <p:guide orient="horz" pos="4065"/>
        <p:guide pos="4354"/>
        <p:guide orient="horz" pos="2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>
          <a:extLst>
            <a:ext uri="{FF2B5EF4-FFF2-40B4-BE49-F238E27FC236}">
              <a16:creationId xmlns:a16="http://schemas.microsoft.com/office/drawing/2014/main" id="{4DBDD452-B689-8A20-068A-5B73FAA09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>
            <a:extLst>
              <a:ext uri="{FF2B5EF4-FFF2-40B4-BE49-F238E27FC236}">
                <a16:creationId xmlns:a16="http://schemas.microsoft.com/office/drawing/2014/main" id="{0D571EFE-D7A0-B2AC-50A0-CE2F8B780C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>
            <a:extLst>
              <a:ext uri="{FF2B5EF4-FFF2-40B4-BE49-F238E27FC236}">
                <a16:creationId xmlns:a16="http://schemas.microsoft.com/office/drawing/2014/main" id="{1919DF9F-37C0-77D3-3EE4-77ED358888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93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>
          <a:extLst>
            <a:ext uri="{FF2B5EF4-FFF2-40B4-BE49-F238E27FC236}">
              <a16:creationId xmlns:a16="http://schemas.microsoft.com/office/drawing/2014/main" id="{346B5679-C844-CA10-A2FC-61EE5229D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5:notes">
            <a:extLst>
              <a:ext uri="{FF2B5EF4-FFF2-40B4-BE49-F238E27FC236}">
                <a16:creationId xmlns:a16="http://schemas.microsoft.com/office/drawing/2014/main" id="{167D1F9C-024E-99CE-B2F1-40C5FF1640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49" name="Google Shape;1049;p15:notes">
            <a:extLst>
              <a:ext uri="{FF2B5EF4-FFF2-40B4-BE49-F238E27FC236}">
                <a16:creationId xmlns:a16="http://schemas.microsoft.com/office/drawing/2014/main" id="{C66A7390-B60D-04D5-987D-7AC6FEBB7B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61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Relationship Id="rId4" Type="http://schemas.microsoft.com/office/2007/relationships/hdphoto" Target="../media/hdphoto4.wdp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png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6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.png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8.png"/></Relationships>
</file>

<file path=ppt/slideLayouts/_rels/slideLayout3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86434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2601608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1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1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90" name="Google Shape;290;p111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048076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2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4" name="Google Shape;294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296925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3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8" name="Google Shape;298;p113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9" name="Google Shape;299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167736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14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04" name="Google Shape;304;p1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302;p114">
            <a:extLst>
              <a:ext uri="{FF2B5EF4-FFF2-40B4-BE49-F238E27FC236}">
                <a16:creationId xmlns:a16="http://schemas.microsoft.com/office/drawing/2014/main" id="{62B53205-1C45-CBE8-5716-5AF9EF5C149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0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991715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5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15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514065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" name="Google Shape;313;p11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4" name="Google Shape;314;p1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199792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17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8" name="Google Shape;318;p117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9" name="Google Shape;319;p117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0" name="Google Shape;320;p117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1" name="Google Shape;321;p117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2" name="Google Shape;322;p117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3" name="Google Shape;323;p117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4" name="Google Shape;324;p117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5" name="Google Shape;325;p117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6" name="Google Shape;326;p117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7" name="Google Shape;327;p117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48960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18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1" name="Google Shape;331;p118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2" name="Google Shape;332;p118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3" name="Google Shape;333;p118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4" name="Google Shape;334;p118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450738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1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8" name="Google Shape;338;p11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9" name="Google Shape;339;p11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0" name="Google Shape;340;p11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1" name="Google Shape;341;p119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2" name="Google Shape;342;p119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3" name="Google Shape;343;p119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4" name="Google Shape;344;p119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5" name="Google Shape;345;p119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80836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12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0" name="Google Shape;350;p12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1" name="Google Shape;351;p12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12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3" name="Google Shape;353;p12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4" name="Google Shape;354;p12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4501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524003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2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8" name="Google Shape;358;p12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9" name="Google Shape;359;p12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0" name="Google Shape;360;p12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1" name="Google Shape;361;p12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2" name="Google Shape;362;p12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2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66734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2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7" name="Google Shape;367;p12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8" name="Google Shape;368;p12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9" name="Google Shape;369;p12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0" name="Google Shape;370;p12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2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12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3" name="Google Shape;373;p12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4" name="Google Shape;374;p12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767801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12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12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12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1" name="Google Shape;381;p12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2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2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2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2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6" name="Google Shape;386;p12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12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991507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2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2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2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2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2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57267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2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0" name="Google Shape;400;p12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1" name="Google Shape;401;p12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2" name="Google Shape;402;p12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3" name="Google Shape;403;p12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4" name="Google Shape;404;p12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12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6" name="Google Shape;406;p12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7" name="Google Shape;407;p12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2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000086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2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2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2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2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5" name="Google Shape;415;p12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6" name="Google Shape;416;p12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7" name="Google Shape;417;p12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8" name="Google Shape;418;p12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9" name="Google Shape;419;p12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0" name="Google Shape;420;p1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91004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8" name="Google Shape;428;p1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9" name="Google Shape;429;p1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0" name="Google Shape;430;p1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96911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6" name="Google Shape;436;p1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7" name="Google Shape;437;p1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8" name="Google Shape;438;p1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9" name="Google Shape;439;p1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0" name="Google Shape;440;p12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12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12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12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4" name="Google Shape;444;p12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5" name="Google Shape;445;p12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6" name="Google Shape;446;p12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7" name="Google Shape;447;p12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8" name="Google Shape;448;p12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9" name="Google Shape;449;p12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2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2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2" name="Google Shape;452;p12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3" name="Google Shape;453;p12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24512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2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2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345489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3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3" name="Google Shape;463;p13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13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3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13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3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3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9" name="Google Shape;469;p13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98385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9611386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2358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71109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095047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852473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548358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847615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97347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74684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999299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49254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60054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336611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00975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806735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262649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9593933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532221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839497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163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3441944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6219183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066339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256079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500962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759984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4294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669469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1727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56305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981060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72084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51266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426495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82277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56817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63744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15870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956449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70790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9570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3918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11628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72018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15547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09487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36990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91625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393335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91998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2703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02638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39982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562392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45148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3534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29514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0504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420533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95158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845194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59413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64556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40690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4039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4144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09987911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23481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115578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8169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58981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03293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8651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699657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29274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19424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7513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6858920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71642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6164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3351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29161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87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446074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41666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925561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025956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74590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493703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487298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67141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49517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6963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922572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789234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69059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96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1315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174220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2253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207888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891601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06214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567090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84858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407653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271016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24417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062989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63093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598483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939137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253160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88551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928677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56059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063087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919960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401857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658236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2951171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48840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224162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522529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581639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31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83639247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41992525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4437627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37926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21166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3507296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752813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8416282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79337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305913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9862550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276506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9363230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956796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2643543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117033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2933556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568022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6311986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570475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440199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7459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2829235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83115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93742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664897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65129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622087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581249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411898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122170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5699357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2832607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4735423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68993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9667459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82431501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10840978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2010928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870360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4122370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1582964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8343236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2224882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813631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327775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09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7034168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8378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205159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487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9445670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680828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901765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399384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24326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31524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27663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9410213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8675011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759154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081302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362256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427548422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602613147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2900320396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325134714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3664442620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84231219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243055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910813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31091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1096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6534775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923905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901969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660837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701321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108022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32412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716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C360D2D-9044-EF9B-9A60-DB742DF534FF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351002C-1FDE-A40F-101D-C22CFFF99561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63091D26-5607-E45C-5AF8-432B76AC4FF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77DCFA87-C948-9F19-B3AB-A16A91F1D07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id="{FA06E2B1-3D62-CBFE-5B32-C3DE128514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FC60B48B-2A6E-67B2-A528-A12F56F6F5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DF7B56B-57DC-194F-F976-FDD12A28D8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0CAC83F0-A5DB-37DC-7D4C-816091AF81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2B81A1B9-EF41-17A0-3744-7FF95F5D0F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0556A074-D6CA-5A9B-ADFD-D7B42F19C7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A5E59ED1-7486-003C-CFBF-BF9AEF0FED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69D302BB-FCE6-7EDB-FEF7-AEB5973DC6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4AADA2A-3A59-D111-F803-7D5A6071AD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3EF9EDA3-6AD7-E1EF-8BF9-D5683CEE3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6A459F9A-7EE7-A587-9A4E-0BB1D60843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12C592E9-2081-1DA6-64F8-B30BD3AEF2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86517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031361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396692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3937130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71527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329153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2578776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3561383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0432570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136229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898726"/>
      </p:ext>
    </p:extLst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4805912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6365809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9396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338109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0726575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3938200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041472"/>
      </p:ext>
    </p:extLst>
  </p:cSld>
  <p:clrMapOvr>
    <a:masterClrMapping/>
  </p:clrMapOvr>
  <p:transition spd="slow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578821"/>
      </p:ext>
    </p:extLst>
  </p:cSld>
  <p:clrMapOvr>
    <a:masterClrMapping/>
  </p:clrMapOvr>
  <p:transition spd="slow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5501554"/>
      </p:ext>
    </p:extLst>
  </p:cSld>
  <p:clrMapOvr>
    <a:masterClrMapping/>
  </p:clrMapOvr>
  <p:transition spd="slow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3747360"/>
      </p:ext>
    </p:extLst>
  </p:cSld>
  <p:clrMapOvr>
    <a:masterClrMapping/>
  </p:clrMapOvr>
  <p:transition spd="slow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3811839"/>
      </p:ext>
    </p:extLst>
  </p:cSld>
  <p:clrMapOvr>
    <a:masterClrMapping/>
  </p:clrMapOvr>
  <p:transition spd="slow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3290883"/>
      </p:ext>
    </p:extLst>
  </p:cSld>
  <p:clrMapOvr>
    <a:masterClrMapping/>
  </p:clrMapOvr>
  <p:transition spd="slow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812357"/>
      </p:ext>
    </p:extLst>
  </p:cSld>
  <p:clrMapOvr>
    <a:masterClrMapping/>
  </p:clrMapOvr>
  <p:transition spd="slow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706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4994228"/>
      </p:ext>
    </p:extLst>
  </p:cSld>
  <p:clrMapOvr>
    <a:masterClrMapping/>
  </p:clrMapOvr>
  <p:transition spd="slow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8596470"/>
      </p:ext>
    </p:extLst>
  </p:cSld>
  <p:clrMapOvr>
    <a:masterClrMapping/>
  </p:clrMapOvr>
  <p:transition spd="slow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8519312"/>
      </p:ext>
    </p:extLst>
  </p:cSld>
  <p:clrMapOvr>
    <a:masterClrMapping/>
  </p:clrMapOvr>
  <p:transition spd="slow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3450124"/>
      </p:ext>
    </p:extLst>
  </p:cSld>
  <p:clrMapOvr>
    <a:masterClrMapping/>
  </p:clrMapOvr>
  <p:transition spd="slow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7442201"/>
      </p:ext>
    </p:extLst>
  </p:cSld>
  <p:clrMapOvr>
    <a:masterClrMapping/>
  </p:clrMapOvr>
  <p:transition spd="slow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171670"/>
      </p:ext>
    </p:extLst>
  </p:cSld>
  <p:clrMapOvr>
    <a:masterClrMapping/>
  </p:clrMapOvr>
  <p:transition spd="slow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97326"/>
      </p:ext>
    </p:extLst>
  </p:cSld>
  <p:clrMapOvr>
    <a:masterClrMapping/>
  </p:clrMapOvr>
  <p:transition spd="slow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0694661"/>
      </p:ext>
    </p:extLst>
  </p:cSld>
  <p:clrMapOvr>
    <a:masterClrMapping/>
  </p:clrMapOvr>
  <p:transition spd="slow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577040"/>
      </p:ext>
    </p:extLst>
  </p:cSld>
  <p:clrMapOvr>
    <a:masterClrMapping/>
  </p:clrMapOvr>
  <p:transition spd="slow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7396039"/>
      </p:ext>
    </p:extLst>
  </p:cSld>
  <p:clrMapOvr>
    <a:masterClrMapping/>
  </p:clrMapOvr>
  <p:transition spd="slow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1029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045361"/>
      </p:ext>
    </p:extLst>
  </p:cSld>
  <p:clrMapOvr>
    <a:masterClrMapping/>
  </p:clrMapOvr>
  <p:transition spd="slow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3449246"/>
      </p:ext>
    </p:extLst>
  </p:cSld>
  <p:clrMapOvr>
    <a:masterClrMapping/>
  </p:clrMapOvr>
  <p:transition spd="slow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5273930"/>
      </p:ext>
    </p:extLst>
  </p:cSld>
  <p:clrMapOvr>
    <a:masterClrMapping/>
  </p:clrMapOvr>
  <p:transition spd="slow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9627436"/>
      </p:ext>
    </p:extLst>
  </p:cSld>
  <p:clrMapOvr>
    <a:masterClrMapping/>
  </p:clrMapOvr>
  <p:transition spd="slow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2854274"/>
      </p:ext>
    </p:extLst>
  </p:cSld>
  <p:clrMapOvr>
    <a:masterClrMapping/>
  </p:clrMapOvr>
  <p:transition spd="slow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0687847"/>
      </p:ext>
    </p:extLst>
  </p:cSld>
  <p:clrMapOvr>
    <a:masterClrMapping/>
  </p:clrMapOvr>
  <p:transition spd="slow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609430"/>
      </p:ext>
    </p:extLst>
  </p:cSld>
  <p:clrMapOvr>
    <a:masterClrMapping/>
  </p:clrMapOvr>
  <p:transition spd="slow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3633397"/>
      </p:ext>
    </p:extLst>
  </p:cSld>
  <p:clrMapOvr>
    <a:masterClrMapping/>
  </p:clrMapOvr>
  <p:transition spd="slow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930173"/>
      </p:ext>
    </p:extLst>
  </p:cSld>
  <p:clrMapOvr>
    <a:masterClrMapping/>
  </p:clrMapOvr>
  <p:transition spd="slow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0607874"/>
      </p:ext>
    </p:extLst>
  </p:cSld>
  <p:clrMapOvr>
    <a:masterClrMapping/>
  </p:clrMapOvr>
  <p:transition spd="slow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048223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704827"/>
      </p:ext>
    </p:extLst>
  </p:cSld>
  <p:clrMapOvr>
    <a:masterClrMapping/>
  </p:clrMapOvr>
  <p:transition spd="slow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229235"/>
      </p:ext>
    </p:extLst>
  </p:cSld>
  <p:clrMapOvr>
    <a:masterClrMapping/>
  </p:clrMapOvr>
  <p:transition spd="slow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495303"/>
      </p:ext>
    </p:extLst>
  </p:cSld>
  <p:clrMapOvr>
    <a:masterClrMapping/>
  </p:clrMapOvr>
  <p:transition spd="slow"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969255"/>
      </p:ext>
    </p:extLst>
  </p:cSld>
  <p:clrMapOvr>
    <a:masterClrMapping/>
  </p:clrMapOvr>
  <p:transition spd="slow"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55186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84226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97012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48141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3801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89748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588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191635"/>
      </p:ext>
    </p:extLst>
  </p:cSld>
  <p:clrMapOvr>
    <a:masterClrMapping/>
  </p:clrMapOvr>
  <p:transition spd="slow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20218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06043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9236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885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45754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373885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27074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47453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67008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50166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598241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143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598155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568171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55045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294806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7372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4478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2683404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23018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191278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28613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7337313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2613453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1214754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64342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887713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96412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389409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1732732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419496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74532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264897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587858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174325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7131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4891879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5932834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5590035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027314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22829358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356201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785672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10731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144359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257371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82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391624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228233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688345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76483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762331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25476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221869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808424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18699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33435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554253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461952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78391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571574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1107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66820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459186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18660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750685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61128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539055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576865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83944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405921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83" name="Google Shape;283;p9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162741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3027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image" Target="../media/image14.jpg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24" Type="http://schemas.openxmlformats.org/officeDocument/2006/relationships/image" Target="../media/image14.jpg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79.xml"/><Relationship Id="rId19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Relationship Id="rId22" Type="http://schemas.openxmlformats.org/officeDocument/2006/relationships/slideLayout" Target="../slideLayouts/slideLayout19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9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1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09.xml"/><Relationship Id="rId21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0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16.xml"/><Relationship Id="rId19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image" Target="../media/image4.bin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52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262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slideLayout" Target="../slideLayouts/slideLayout298.xml"/><Relationship Id="rId18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88.xml"/><Relationship Id="rId21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297.xml"/><Relationship Id="rId17" Type="http://schemas.openxmlformats.org/officeDocument/2006/relationships/slideLayout" Target="../slideLayouts/slideLayout302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87.xml"/><Relationship Id="rId16" Type="http://schemas.openxmlformats.org/officeDocument/2006/relationships/slideLayout" Target="../slideLayouts/slideLayout301.xml"/><Relationship Id="rId20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90.xml"/><Relationship Id="rId15" Type="http://schemas.openxmlformats.org/officeDocument/2006/relationships/slideLayout" Target="../slideLayouts/slideLayout300.xml"/><Relationship Id="rId23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295.xml"/><Relationship Id="rId19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Relationship Id="rId14" Type="http://schemas.openxmlformats.org/officeDocument/2006/relationships/slideLayout" Target="../slideLayouts/slideLayout299.xml"/><Relationship Id="rId22" Type="http://schemas.openxmlformats.org/officeDocument/2006/relationships/slideLayout" Target="../slideLayouts/slideLayout3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slideLayout" Target="../slideLayouts/slideLayout321.xml"/><Relationship Id="rId18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11.xml"/><Relationship Id="rId21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20.xml"/><Relationship Id="rId17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10.xml"/><Relationship Id="rId16" Type="http://schemas.openxmlformats.org/officeDocument/2006/relationships/slideLayout" Target="../slideLayouts/slideLayout324.xml"/><Relationship Id="rId20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313.xml"/><Relationship Id="rId15" Type="http://schemas.openxmlformats.org/officeDocument/2006/relationships/slideLayout" Target="../slideLayouts/slideLayout323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318.xml"/><Relationship Id="rId19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22.xml"/><Relationship Id="rId22" Type="http://schemas.openxmlformats.org/officeDocument/2006/relationships/slideLayout" Target="../slideLayouts/slideLayout3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slideLayout" Target="../slideLayouts/slideLayout343.xml"/><Relationship Id="rId18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33.xml"/><Relationship Id="rId21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37.xml"/><Relationship Id="rId12" Type="http://schemas.openxmlformats.org/officeDocument/2006/relationships/slideLayout" Target="../slideLayouts/slideLayout342.xml"/><Relationship Id="rId17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2.xml"/><Relationship Id="rId16" Type="http://schemas.openxmlformats.org/officeDocument/2006/relationships/slideLayout" Target="../slideLayouts/slideLayout346.xml"/><Relationship Id="rId20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335.xml"/><Relationship Id="rId15" Type="http://schemas.openxmlformats.org/officeDocument/2006/relationships/slideLayout" Target="../slideLayouts/slideLayout345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340.xml"/><Relationship Id="rId19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slideLayout" Target="../slideLayouts/slideLayout344.xml"/><Relationship Id="rId22" Type="http://schemas.openxmlformats.org/officeDocument/2006/relationships/slideLayout" Target="../slideLayouts/slideLayout35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4.bin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14.jpg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40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5279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2641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517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728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63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28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5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6" r:id="rId14"/>
    <p:sldLayoutId id="2147483967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132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9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00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03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4" r:id="rId20"/>
    <p:sldLayoutId id="2147484025" r:id="rId21"/>
    <p:sldLayoutId id="21474840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9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33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02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323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83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0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866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1940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4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0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3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08.xml"/><Relationship Id="rId5" Type="http://schemas.openxmlformats.org/officeDocument/2006/relationships/image" Target="../media/image42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4.png"/><Relationship Id="rId7" Type="http://schemas.openxmlformats.org/officeDocument/2006/relationships/image" Target="../media/image6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08.xml"/><Relationship Id="rId5" Type="http://schemas.openxmlformats.org/officeDocument/2006/relationships/image" Target="../media/image56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76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6.png"/><Relationship Id="rId7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5.png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50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9.png"/><Relationship Id="rId4" Type="http://schemas.openxmlformats.org/officeDocument/2006/relationships/image" Target="../media/image37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73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gif"/><Relationship Id="rId11" Type="http://schemas.openxmlformats.org/officeDocument/2006/relationships/image" Target="../media/image50.png"/><Relationship Id="rId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FA3DDA-DAF4-A661-5394-9881F3F15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45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358;p13">
            <a:extLst>
              <a:ext uri="{FF2B5EF4-FFF2-40B4-BE49-F238E27FC236}">
                <a16:creationId xmlns:a16="http://schemas.microsoft.com/office/drawing/2014/main" id="{0555B80F-F350-28BB-016C-4F2C0C486406}"/>
              </a:ext>
            </a:extLst>
          </p:cNvPr>
          <p:cNvSpPr txBox="1">
            <a:spLocks/>
          </p:cNvSpPr>
          <p:nvPr/>
        </p:nvSpPr>
        <p:spPr>
          <a:xfrm>
            <a:off x="2664634" y="760751"/>
            <a:ext cx="483503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في حصة اليوم، ستقومون بقراءة جملة وفقرة بدقة واسترسال.</a:t>
            </a:r>
            <a:endParaRPr lang="ar-MA" sz="2400" kern="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053;p15">
            <a:extLst>
              <a:ext uri="{FF2B5EF4-FFF2-40B4-BE49-F238E27FC236}">
                <a16:creationId xmlns:a16="http://schemas.microsoft.com/office/drawing/2014/main" id="{813EDBA4-A7EB-D833-9BE5-A4B20DCB60DF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053;p15">
            <a:extLst>
              <a:ext uri="{FF2B5EF4-FFF2-40B4-BE49-F238E27FC236}">
                <a16:creationId xmlns:a16="http://schemas.microsoft.com/office/drawing/2014/main" id="{BBE8FD89-AC86-9295-3061-32DB7771B487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4FEF289-6BF1-91B5-F480-070B61119BBA}"/>
              </a:ext>
            </a:extLst>
          </p:cNvPr>
          <p:cNvSpPr/>
          <p:nvPr/>
        </p:nvSpPr>
        <p:spPr>
          <a:xfrm>
            <a:off x="5433157" y="2197286"/>
            <a:ext cx="226754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لَوْحَةٌ ساحِرَةٌ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4DEC31D-7806-2B7D-292D-8243C9DDB3CE}"/>
              </a:ext>
            </a:extLst>
          </p:cNvPr>
          <p:cNvSpPr/>
          <p:nvPr/>
        </p:nvSpPr>
        <p:spPr>
          <a:xfrm>
            <a:off x="1406532" y="2190512"/>
            <a:ext cx="2411024" cy="89999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سُهولٌ مُتَرامِيَةٌ</a:t>
            </a:r>
          </a:p>
        </p:txBody>
      </p:sp>
      <p:sp>
        <p:nvSpPr>
          <p:cNvPr id="20" name="Google Shape;1360;p13">
            <a:extLst>
              <a:ext uri="{FF2B5EF4-FFF2-40B4-BE49-F238E27FC236}">
                <a16:creationId xmlns:a16="http://schemas.microsoft.com/office/drawing/2014/main" id="{A9527DA9-CFF3-9101-24A9-196948F7D6D2}"/>
              </a:ext>
            </a:extLst>
          </p:cNvPr>
          <p:cNvSpPr/>
          <p:nvPr/>
        </p:nvSpPr>
        <p:spPr>
          <a:xfrm>
            <a:off x="508397" y="3486859"/>
            <a:ext cx="8355276" cy="944978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بِحارٌ تُداعِبُ بِمَوْجِها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ٱلرِّمالَ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ٱلنّاعِمَةَ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24" name="Google Shape;1360;p13">
            <a:extLst>
              <a:ext uri="{FF2B5EF4-FFF2-40B4-BE49-F238E27FC236}">
                <a16:creationId xmlns:a16="http://schemas.microsoft.com/office/drawing/2014/main" id="{691E577B-0617-C747-34D4-4BD5EAC61E2C}"/>
              </a:ext>
            </a:extLst>
          </p:cNvPr>
          <p:cNvSpPr/>
          <p:nvPr/>
        </p:nvSpPr>
        <p:spPr>
          <a:xfrm>
            <a:off x="311573" y="4884757"/>
            <a:ext cx="8544833" cy="1091349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تَنْشُرُ عَبَقَ ٱلْمَجْدِ في كُلِّ رُكْنٍ مِنْ أَرْضِهِ </a:t>
            </a:r>
            <a:r>
              <a:rPr kumimoji="0" lang="ar-MA" sz="42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ٱلرَّحْبَةِ</a:t>
            </a:r>
            <a:r>
              <a:rPr kumimoji="0" lang="ar-MA" sz="4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pic>
        <p:nvPicPr>
          <p:cNvPr id="10" name="Google Shape;976;p10">
            <a:extLst>
              <a:ext uri="{FF2B5EF4-FFF2-40B4-BE49-F238E27FC236}">
                <a16:creationId xmlns:a16="http://schemas.microsoft.com/office/drawing/2014/main" id="{9C1155B0-A7AB-92D9-4C44-6868837282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77;p10">
            <a:extLst>
              <a:ext uri="{FF2B5EF4-FFF2-40B4-BE49-F238E27FC236}">
                <a16:creationId xmlns:a16="http://schemas.microsoft.com/office/drawing/2014/main" id="{D31824BE-DCF5-FFCB-62C3-086B75B5EB47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978;p10">
            <a:extLst>
              <a:ext uri="{FF2B5EF4-FFF2-40B4-BE49-F238E27FC236}">
                <a16:creationId xmlns:a16="http://schemas.microsoft.com/office/drawing/2014/main" id="{51E821C1-68C8-4738-B3B5-22302A9DEDF9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979;p10">
            <a:extLst>
              <a:ext uri="{FF2B5EF4-FFF2-40B4-BE49-F238E27FC236}">
                <a16:creationId xmlns:a16="http://schemas.microsoft.com/office/drawing/2014/main" id="{620B0E92-ED99-2585-F0C0-55BFCA333982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980;p10">
            <a:extLst>
              <a:ext uri="{FF2B5EF4-FFF2-40B4-BE49-F238E27FC236}">
                <a16:creationId xmlns:a16="http://schemas.microsoft.com/office/drawing/2014/main" id="{9C01666F-34DB-781F-2E8F-A6EB2BD116AD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9" name="Google Shape;981;p10">
            <a:extLst>
              <a:ext uri="{FF2B5EF4-FFF2-40B4-BE49-F238E27FC236}">
                <a16:creationId xmlns:a16="http://schemas.microsoft.com/office/drawing/2014/main" id="{BEEE52AD-7E02-6ACF-AEB2-68D8E5C178B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82;p10">
            <a:extLst>
              <a:ext uri="{FF2B5EF4-FFF2-40B4-BE49-F238E27FC236}">
                <a16:creationId xmlns:a16="http://schemas.microsoft.com/office/drawing/2014/main" id="{10E9A00C-78E9-9509-4675-73FEB57EBFB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83;p10">
            <a:extLst>
              <a:ext uri="{FF2B5EF4-FFF2-40B4-BE49-F238E27FC236}">
                <a16:creationId xmlns:a16="http://schemas.microsoft.com/office/drawing/2014/main" id="{C71DB337-48D4-FCF9-FBDE-77CC192665C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18">
            <a:extLst>
              <a:ext uri="{FF2B5EF4-FFF2-40B4-BE49-F238E27FC236}">
                <a16:creationId xmlns:a16="http://schemas.microsoft.com/office/drawing/2014/main" id="{D9B30EF4-F350-AE7B-541F-441762E41F3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795130" cy="79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>
          <a:extLst>
            <a:ext uri="{FF2B5EF4-FFF2-40B4-BE49-F238E27FC236}">
              <a16:creationId xmlns:a16="http://schemas.microsoft.com/office/drawing/2014/main" id="{5AA5630E-1807-7DFC-E1E4-AEC406F78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58;p13">
            <a:extLst>
              <a:ext uri="{FF2B5EF4-FFF2-40B4-BE49-F238E27FC236}">
                <a16:creationId xmlns:a16="http://schemas.microsoft.com/office/drawing/2014/main" id="{69EF1287-29EE-D497-8E8F-3C631DFCB5F3}"/>
              </a:ext>
            </a:extLst>
          </p:cNvPr>
          <p:cNvSpPr txBox="1">
            <a:spLocks/>
          </p:cNvSpPr>
          <p:nvPr/>
        </p:nvSpPr>
        <p:spPr>
          <a:xfrm>
            <a:off x="951406" y="765006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r>
              <a:rPr lang="fr-FR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</a:t>
            </a:r>
            <a:endParaRPr lang="ar-MA" sz="2400" b="1" kern="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1053;p15">
            <a:extLst>
              <a:ext uri="{FF2B5EF4-FFF2-40B4-BE49-F238E27FC236}">
                <a16:creationId xmlns:a16="http://schemas.microsoft.com/office/drawing/2014/main" id="{E3911415-67AA-2606-18EF-871F972AC475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Google Shape;976;p10">
            <a:extLst>
              <a:ext uri="{FF2B5EF4-FFF2-40B4-BE49-F238E27FC236}">
                <a16:creationId xmlns:a16="http://schemas.microsoft.com/office/drawing/2014/main" id="{D7FA4DB9-F308-E31A-BB09-F36C6545D3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77;p10">
            <a:extLst>
              <a:ext uri="{FF2B5EF4-FFF2-40B4-BE49-F238E27FC236}">
                <a16:creationId xmlns:a16="http://schemas.microsoft.com/office/drawing/2014/main" id="{035B9E71-1134-8111-9BDB-1E7DCE240888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Google Shape;978;p10">
            <a:extLst>
              <a:ext uri="{FF2B5EF4-FFF2-40B4-BE49-F238E27FC236}">
                <a16:creationId xmlns:a16="http://schemas.microsoft.com/office/drawing/2014/main" id="{2150F5A4-94B6-EDC6-D9C3-DE1E58C049C5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979;p10">
            <a:extLst>
              <a:ext uri="{FF2B5EF4-FFF2-40B4-BE49-F238E27FC236}">
                <a16:creationId xmlns:a16="http://schemas.microsoft.com/office/drawing/2014/main" id="{11095CB9-0601-5030-E2B0-E3B9ED8499C1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Google Shape;980;p10">
            <a:extLst>
              <a:ext uri="{FF2B5EF4-FFF2-40B4-BE49-F238E27FC236}">
                <a16:creationId xmlns:a16="http://schemas.microsoft.com/office/drawing/2014/main" id="{2D71E3EA-5B70-CCDA-B3CB-E41FA1BCE9C5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Google Shape;981;p10">
            <a:extLst>
              <a:ext uri="{FF2B5EF4-FFF2-40B4-BE49-F238E27FC236}">
                <a16:creationId xmlns:a16="http://schemas.microsoft.com/office/drawing/2014/main" id="{C5991A3A-2B38-EEF6-BD83-FB4954BB681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82;p10">
            <a:extLst>
              <a:ext uri="{FF2B5EF4-FFF2-40B4-BE49-F238E27FC236}">
                <a16:creationId xmlns:a16="http://schemas.microsoft.com/office/drawing/2014/main" id="{FC288A12-9FB9-D7C8-2E73-385D31C0AF9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83;p10">
            <a:extLst>
              <a:ext uri="{FF2B5EF4-FFF2-40B4-BE49-F238E27FC236}">
                <a16:creationId xmlns:a16="http://schemas.microsoft.com/office/drawing/2014/main" id="{D5A459C1-04BB-67C6-D7D7-30AFCDF8EFE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810DFC-DD42-F138-6445-47BECDBD4344}"/>
              </a:ext>
            </a:extLst>
          </p:cNvPr>
          <p:cNvSpPr/>
          <p:nvPr/>
        </p:nvSpPr>
        <p:spPr>
          <a:xfrm>
            <a:off x="5433157" y="2197286"/>
            <a:ext cx="226754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لَوْحَةٌ ساحِرَةٌ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60EAA4F-71EB-A005-FED4-0D5EE313030A}"/>
              </a:ext>
            </a:extLst>
          </p:cNvPr>
          <p:cNvSpPr/>
          <p:nvPr/>
        </p:nvSpPr>
        <p:spPr>
          <a:xfrm>
            <a:off x="1406532" y="2190512"/>
            <a:ext cx="2411024" cy="89999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سُهولٌ مُتَرامِيَةٌ</a:t>
            </a:r>
          </a:p>
        </p:txBody>
      </p:sp>
      <p:sp>
        <p:nvSpPr>
          <p:cNvPr id="8" name="Google Shape;1360;p13">
            <a:extLst>
              <a:ext uri="{FF2B5EF4-FFF2-40B4-BE49-F238E27FC236}">
                <a16:creationId xmlns:a16="http://schemas.microsoft.com/office/drawing/2014/main" id="{5AAED537-56F2-1C3A-B94F-FCD617B3B1FD}"/>
              </a:ext>
            </a:extLst>
          </p:cNvPr>
          <p:cNvSpPr/>
          <p:nvPr/>
        </p:nvSpPr>
        <p:spPr>
          <a:xfrm>
            <a:off x="508397" y="3486859"/>
            <a:ext cx="8355276" cy="944978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بِحارٌ تُداعِبُ بِمَوْجِها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ٱلرِّمالَ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ٱلنّاعِمَةَ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9" name="Google Shape;1360;p13">
            <a:extLst>
              <a:ext uri="{FF2B5EF4-FFF2-40B4-BE49-F238E27FC236}">
                <a16:creationId xmlns:a16="http://schemas.microsoft.com/office/drawing/2014/main" id="{DF5533E9-B721-548D-909D-3A765B52431B}"/>
              </a:ext>
            </a:extLst>
          </p:cNvPr>
          <p:cNvSpPr/>
          <p:nvPr/>
        </p:nvSpPr>
        <p:spPr>
          <a:xfrm>
            <a:off x="311573" y="4884757"/>
            <a:ext cx="8544833" cy="1091349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تَنْشُرُ عَبَقَ ٱلْمَجْدِ في كُلِّ رُكْنٍ مِنْ أَرْضِهِ </a:t>
            </a:r>
            <a:r>
              <a:rPr kumimoji="0" lang="ar-MA" sz="42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ٱلرَّحْبَةِ</a:t>
            </a:r>
            <a:r>
              <a:rPr kumimoji="0" lang="ar-MA" sz="4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pic>
        <p:nvPicPr>
          <p:cNvPr id="2" name="Espace réservé pour une image  18">
            <a:extLst>
              <a:ext uri="{FF2B5EF4-FFF2-40B4-BE49-F238E27FC236}">
                <a16:creationId xmlns:a16="http://schemas.microsoft.com/office/drawing/2014/main" id="{3B7E6DD2-73D4-AEB2-93AD-CE0F4D4BFA6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48139" cy="848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10728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>
          <a:extLst>
            <a:ext uri="{FF2B5EF4-FFF2-40B4-BE49-F238E27FC236}">
              <a16:creationId xmlns:a16="http://schemas.microsoft.com/office/drawing/2014/main" id="{1A0E6D10-20B5-FF0E-0D59-81F949DC3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CFC23C-F720-E2B4-16A9-E5A48561CF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4" name="Google Shape;1358;p13">
            <a:extLst>
              <a:ext uri="{FF2B5EF4-FFF2-40B4-BE49-F238E27FC236}">
                <a16:creationId xmlns:a16="http://schemas.microsoft.com/office/drawing/2014/main" id="{CE7C7083-2B39-8D5D-76E5-04C6EE96A279}"/>
              </a:ext>
            </a:extLst>
          </p:cNvPr>
          <p:cNvSpPr txBox="1">
            <a:spLocks/>
          </p:cNvSpPr>
          <p:nvPr/>
        </p:nvSpPr>
        <p:spPr>
          <a:xfrm>
            <a:off x="985275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الآن، سأختار متعلمين للقراءة، يتناوب 3 متعلمين على القراءة (الفئة د)، </a:t>
            </a:r>
          </a:p>
        </p:txBody>
      </p:sp>
      <p:sp>
        <p:nvSpPr>
          <p:cNvPr id="10" name="Google Shape;1053;p15">
            <a:extLst>
              <a:ext uri="{FF2B5EF4-FFF2-40B4-BE49-F238E27FC236}">
                <a16:creationId xmlns:a16="http://schemas.microsoft.com/office/drawing/2014/main" id="{9E149C67-7B10-B2D4-86A6-F8248C19D7A5}"/>
              </a:ext>
            </a:extLst>
          </p:cNvPr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53" name="Google Shape;1053;p15"/>
          <p:cNvSpPr/>
          <p:nvPr/>
        </p:nvSpPr>
        <p:spPr>
          <a:xfrm>
            <a:off x="468350" y="1940313"/>
            <a:ext cx="8169681" cy="45541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Google Shape;976;p10">
            <a:extLst>
              <a:ext uri="{FF2B5EF4-FFF2-40B4-BE49-F238E27FC236}">
                <a16:creationId xmlns:a16="http://schemas.microsoft.com/office/drawing/2014/main" id="{B9F4C3DE-B585-C88C-3DC5-B31951497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77;p10">
            <a:extLst>
              <a:ext uri="{FF2B5EF4-FFF2-40B4-BE49-F238E27FC236}">
                <a16:creationId xmlns:a16="http://schemas.microsoft.com/office/drawing/2014/main" id="{EA903B15-CB4B-CCD6-30CC-A03FA3B6DF5D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978;p10">
            <a:extLst>
              <a:ext uri="{FF2B5EF4-FFF2-40B4-BE49-F238E27FC236}">
                <a16:creationId xmlns:a16="http://schemas.microsoft.com/office/drawing/2014/main" id="{C262E7C8-773B-F02C-77A5-D7A8E83BE0B9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Google Shape;979;p10">
            <a:extLst>
              <a:ext uri="{FF2B5EF4-FFF2-40B4-BE49-F238E27FC236}">
                <a16:creationId xmlns:a16="http://schemas.microsoft.com/office/drawing/2014/main" id="{09D932FD-44C3-ABD3-EAD0-A710314AB087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980;p10">
            <a:extLst>
              <a:ext uri="{FF2B5EF4-FFF2-40B4-BE49-F238E27FC236}">
                <a16:creationId xmlns:a16="http://schemas.microsoft.com/office/drawing/2014/main" id="{0ECC6AF7-2B9C-9A62-A7D4-AAAF5ACFB702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Google Shape;981;p10">
            <a:extLst>
              <a:ext uri="{FF2B5EF4-FFF2-40B4-BE49-F238E27FC236}">
                <a16:creationId xmlns:a16="http://schemas.microsoft.com/office/drawing/2014/main" id="{B93C7D74-6470-DA6A-9A51-2D0C76641C1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82;p10">
            <a:extLst>
              <a:ext uri="{FF2B5EF4-FFF2-40B4-BE49-F238E27FC236}">
                <a16:creationId xmlns:a16="http://schemas.microsoft.com/office/drawing/2014/main" id="{DBEE0F23-15F6-46B0-30D8-D48DDCC3473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983;p10">
            <a:extLst>
              <a:ext uri="{FF2B5EF4-FFF2-40B4-BE49-F238E27FC236}">
                <a16:creationId xmlns:a16="http://schemas.microsoft.com/office/drawing/2014/main" id="{283911F2-A78E-A67E-585D-0EE237B9AFE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A8D90B1-3233-8D32-4C2D-95C4805B33B1}"/>
              </a:ext>
            </a:extLst>
          </p:cNvPr>
          <p:cNvSpPr/>
          <p:nvPr/>
        </p:nvSpPr>
        <p:spPr>
          <a:xfrm>
            <a:off x="5433157" y="2197286"/>
            <a:ext cx="2267542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لَوْحَةٌ ساحِرَةٌ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8F900B1-28CB-D894-BB78-BBCB85B145BC}"/>
              </a:ext>
            </a:extLst>
          </p:cNvPr>
          <p:cNvSpPr/>
          <p:nvPr/>
        </p:nvSpPr>
        <p:spPr>
          <a:xfrm>
            <a:off x="1406532" y="2190512"/>
            <a:ext cx="2411024" cy="899999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سُهولٌ مُتَرامِيَةٌ</a:t>
            </a:r>
          </a:p>
        </p:txBody>
      </p:sp>
      <p:sp>
        <p:nvSpPr>
          <p:cNvPr id="4" name="Google Shape;1360;p13">
            <a:extLst>
              <a:ext uri="{FF2B5EF4-FFF2-40B4-BE49-F238E27FC236}">
                <a16:creationId xmlns:a16="http://schemas.microsoft.com/office/drawing/2014/main" id="{DF13BFE5-DB4E-AF2A-FE20-C3DD6E3BF56D}"/>
              </a:ext>
            </a:extLst>
          </p:cNvPr>
          <p:cNvSpPr/>
          <p:nvPr/>
        </p:nvSpPr>
        <p:spPr>
          <a:xfrm>
            <a:off x="508397" y="3486859"/>
            <a:ext cx="8355276" cy="944978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بِحارٌ تُداعِبُ بِمَوْجِها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ٱلرِّمالَ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ٱلنّاعِمَةَ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5" name="Google Shape;1360;p13">
            <a:extLst>
              <a:ext uri="{FF2B5EF4-FFF2-40B4-BE49-F238E27FC236}">
                <a16:creationId xmlns:a16="http://schemas.microsoft.com/office/drawing/2014/main" id="{19E9AEC1-D37E-772B-727F-91DA174782AE}"/>
              </a:ext>
            </a:extLst>
          </p:cNvPr>
          <p:cNvSpPr/>
          <p:nvPr/>
        </p:nvSpPr>
        <p:spPr>
          <a:xfrm>
            <a:off x="311573" y="4884757"/>
            <a:ext cx="8544833" cy="1091349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تَنْشُرُ عَبَقَ ٱلْمَجْدِ في كُلِّ رُكْنٍ مِنْ أَرْضِهِ </a:t>
            </a:r>
            <a:r>
              <a:rPr kumimoji="0" lang="ar-MA" sz="42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ٱلرَّحْبَةِ</a:t>
            </a:r>
            <a:r>
              <a:rPr kumimoji="0" lang="ar-MA" sz="4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470176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DDEB-7677-BFBD-5D3C-8FF9C263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174210D-9A9F-748B-3CE7-A2AE89114E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0" name="Google Shape;1358;p13">
            <a:extLst>
              <a:ext uri="{FF2B5EF4-FFF2-40B4-BE49-F238E27FC236}">
                <a16:creationId xmlns:a16="http://schemas.microsoft.com/office/drawing/2014/main" id="{27FDF049-8838-09E4-37F6-5416A3586811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استمعوا جيدا لقراءتي.</a:t>
            </a:r>
          </a:p>
        </p:txBody>
      </p:sp>
      <p:pic>
        <p:nvPicPr>
          <p:cNvPr id="2" name="Google Shape;976;p10">
            <a:extLst>
              <a:ext uri="{FF2B5EF4-FFF2-40B4-BE49-F238E27FC236}">
                <a16:creationId xmlns:a16="http://schemas.microsoft.com/office/drawing/2014/main" id="{BE6E46AE-F396-1ECC-FF3B-BAFF551844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77;p10">
            <a:extLst>
              <a:ext uri="{FF2B5EF4-FFF2-40B4-BE49-F238E27FC236}">
                <a16:creationId xmlns:a16="http://schemas.microsoft.com/office/drawing/2014/main" id="{3EAF2A7C-A62F-A629-5D97-1E128CD89B3B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978;p10">
            <a:extLst>
              <a:ext uri="{FF2B5EF4-FFF2-40B4-BE49-F238E27FC236}">
                <a16:creationId xmlns:a16="http://schemas.microsoft.com/office/drawing/2014/main" id="{C367723B-BE18-8B76-919F-9F6636883AE0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979;p10">
            <a:extLst>
              <a:ext uri="{FF2B5EF4-FFF2-40B4-BE49-F238E27FC236}">
                <a16:creationId xmlns:a16="http://schemas.microsoft.com/office/drawing/2014/main" id="{B2C77B68-0D61-8910-3C33-553DEBCB7916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980;p10">
            <a:extLst>
              <a:ext uri="{FF2B5EF4-FFF2-40B4-BE49-F238E27FC236}">
                <a16:creationId xmlns:a16="http://schemas.microsoft.com/office/drawing/2014/main" id="{EF2040FB-D678-CE88-A94D-F3838A54BDBD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9" name="Google Shape;981;p10">
            <a:extLst>
              <a:ext uri="{FF2B5EF4-FFF2-40B4-BE49-F238E27FC236}">
                <a16:creationId xmlns:a16="http://schemas.microsoft.com/office/drawing/2014/main" id="{56754BDA-F394-D3E7-FA18-5EDD64794DF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82;p10">
            <a:extLst>
              <a:ext uri="{FF2B5EF4-FFF2-40B4-BE49-F238E27FC236}">
                <a16:creationId xmlns:a16="http://schemas.microsoft.com/office/drawing/2014/main" id="{59346A27-2601-742A-E3A2-955B0E5E314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83;p10">
            <a:extLst>
              <a:ext uri="{FF2B5EF4-FFF2-40B4-BE49-F238E27FC236}">
                <a16:creationId xmlns:a16="http://schemas.microsoft.com/office/drawing/2014/main" id="{F9F28FE0-309C-6C4B-DC03-CF2D8D13BE9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0A19DC-14F1-96F0-D59A-79E5FA826C88}"/>
              </a:ext>
            </a:extLst>
          </p:cNvPr>
          <p:cNvSpPr txBox="1"/>
          <p:nvPr/>
        </p:nvSpPr>
        <p:spPr>
          <a:xfrm>
            <a:off x="419936" y="1971980"/>
            <a:ext cx="83041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اَلْمَغْرِبُ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لَوْحَةٌ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ساحِرَ</a:t>
            </a:r>
            <a:r>
              <a:rPr lang="ar-S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تُزَيِّنُها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جِبالٌ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شامِخَ</a:t>
            </a:r>
            <a:r>
              <a:rPr lang="ar-S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وَسُهولٌ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مُتَرامِيَ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،وَصَحارٍ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</a:t>
            </a:r>
            <a:r>
              <a:rPr lang="f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َهَبِيَّ</a:t>
            </a:r>
            <a:r>
              <a:rPr lang="ar-S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r>
              <a:rPr lang="ar-S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fr-FR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وَبِحارٌ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تُداعِبُ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بِمَوْجِها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الرِّمالَ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اٌلنّاعِمَ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شَمْسُهُ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اُلسّاطِعَةُ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تُشْرِقُ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بِإطْلالَتِها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اٌلْبَهِيَّةِ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مُدُنِهِ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اٌلْعَتيقَ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أَزِقَّتُها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تَحْكي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أَسْرارَ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قِصَصِهِ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لْعَريقَ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S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أَسْواقِهِ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تَعْزِفُ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اُلْموسيقى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أَلْحانَ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اُلتُّراثِ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اٌلْعَطِرَ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وَعِشْقُ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أَرْضِهِ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يَغْزو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قُلوبَ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أَهْلِهِ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اُلنَّيِّرَ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كأَنَّها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نُجومٌ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تُضيءُ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بِوَهَجِها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سَماءَها </a:t>
            </a:r>
            <a:r>
              <a:rPr lang="ar-S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آ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لْمُتَلَأ</a:t>
            </a:r>
            <a:r>
              <a:rPr lang="a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لِئَ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وَتَنْشُرُ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عَبَقَ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اٌلْمَجْدِ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كُلِّ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رُكْنٍ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أَرْضِهِ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اُلرَّحْبَ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82605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65BCA-C86D-D4B2-E638-A036D540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408;p15">
            <a:extLst>
              <a:ext uri="{FF2B5EF4-FFF2-40B4-BE49-F238E27FC236}">
                <a16:creationId xmlns:a16="http://schemas.microsoft.com/office/drawing/2014/main" id="{A34248F6-8695-A214-AE9C-BFD015521AC5}"/>
              </a:ext>
            </a:extLst>
          </p:cNvPr>
          <p:cNvSpPr txBox="1">
            <a:spLocks/>
          </p:cNvSpPr>
          <p:nvPr/>
        </p:nvSpPr>
        <p:spPr>
          <a:xfrm>
            <a:off x="666238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وب).</a:t>
            </a:r>
            <a:endParaRPr lang="ar-MA" sz="2400" b="1" kern="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Google Shape;976;p10">
            <a:extLst>
              <a:ext uri="{FF2B5EF4-FFF2-40B4-BE49-F238E27FC236}">
                <a16:creationId xmlns:a16="http://schemas.microsoft.com/office/drawing/2014/main" id="{C3FDA981-EBF6-CF9F-C03A-22CE5A8906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77;p10">
            <a:extLst>
              <a:ext uri="{FF2B5EF4-FFF2-40B4-BE49-F238E27FC236}">
                <a16:creationId xmlns:a16="http://schemas.microsoft.com/office/drawing/2014/main" id="{FD7164F6-0ABE-AFDD-5E28-1912A6CCB650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Google Shape;978;p10">
            <a:extLst>
              <a:ext uri="{FF2B5EF4-FFF2-40B4-BE49-F238E27FC236}">
                <a16:creationId xmlns:a16="http://schemas.microsoft.com/office/drawing/2014/main" id="{4EE8D8EE-297F-5B66-E99F-42C47E4C5562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979;p10">
            <a:extLst>
              <a:ext uri="{FF2B5EF4-FFF2-40B4-BE49-F238E27FC236}">
                <a16:creationId xmlns:a16="http://schemas.microsoft.com/office/drawing/2014/main" id="{7FA05FE2-4EEE-E4F5-1EB5-485DEB105D60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980;p10">
            <a:extLst>
              <a:ext uri="{FF2B5EF4-FFF2-40B4-BE49-F238E27FC236}">
                <a16:creationId xmlns:a16="http://schemas.microsoft.com/office/drawing/2014/main" id="{529968DF-4BD9-BB09-0801-807960B3E2C7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9" name="Google Shape;981;p10">
            <a:extLst>
              <a:ext uri="{FF2B5EF4-FFF2-40B4-BE49-F238E27FC236}">
                <a16:creationId xmlns:a16="http://schemas.microsoft.com/office/drawing/2014/main" id="{3A2707A2-CCCF-C989-10C0-48A3D365353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82;p10">
            <a:extLst>
              <a:ext uri="{FF2B5EF4-FFF2-40B4-BE49-F238E27FC236}">
                <a16:creationId xmlns:a16="http://schemas.microsoft.com/office/drawing/2014/main" id="{C5027559-3185-6AB2-DEFD-1BD6B8AA303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83;p10">
            <a:extLst>
              <a:ext uri="{FF2B5EF4-FFF2-40B4-BE49-F238E27FC236}">
                <a16:creationId xmlns:a16="http://schemas.microsoft.com/office/drawing/2014/main" id="{6B3F5E20-9C8C-516A-B8AE-7212962671A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EF2B1B-3F72-15D8-99D3-91CAC7AF32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BE56D9-AF22-904C-81DD-4FF5B44B4580}"/>
              </a:ext>
            </a:extLst>
          </p:cNvPr>
          <p:cNvSpPr txBox="1"/>
          <p:nvPr/>
        </p:nvSpPr>
        <p:spPr>
          <a:xfrm>
            <a:off x="419936" y="1971980"/>
            <a:ext cx="83041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اَلْمَغْرِبُ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لَوْحَةٌ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ساحِرَ</a:t>
            </a:r>
            <a:r>
              <a:rPr lang="ar-S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تُزَيِّنُها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جِبالٌ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شامِخَ</a:t>
            </a:r>
            <a:r>
              <a:rPr lang="ar-S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وَسُهولٌ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مُتَرامِيَ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،وَصَحارٍ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</a:t>
            </a:r>
            <a:r>
              <a:rPr lang="f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َهَبِيَّ</a:t>
            </a:r>
            <a:r>
              <a:rPr lang="ar-S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r>
              <a:rPr lang="ar-S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fr-FR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وَبِحارٌ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تُداعِبُ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بِمَوْجِها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الرِّمالَ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اٌلنّاعِمَ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شَمْسُهُ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اُلسّاطِعَةُ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تُشْرِقُ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بِإطْلالَتِها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اٌلْبَهِيَّةِ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مُدُنِهِ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اٌلْعَتيقَ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أَزِقَّتُها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تَحْكي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أَسْرارَ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قِصَصِهِ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لْعَريقَ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S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أَسْواقِهِ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تَعْزِفُ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اُلْموسيقى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أَلْحانَ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اُلتُّراثِ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اٌلْعَطِرَ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وَعِشْقُ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أَرْضِهِ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يَغْزو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قُلوبَ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أَهْلِهِ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اُلنَّيِّرَ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كأَنَّها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نُجومٌ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تُضيءُ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بِوَهَجِها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سَماءَها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آ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لْمُتَلَأ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ْ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لِئَ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ةَ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وَتَنْشُرُ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عَبَقَ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اٌلْمَجْدِ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كُلِّ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رُكْنٍ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أَرْضِهِ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اُلرَّحْبَ</a:t>
            </a:r>
            <a:r>
              <a:rPr lang="f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fr-MA" sz="4000" b="1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74450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73" y="909442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 قراءة-1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6080853" y="1777877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قراءة-1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4192" y="108303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62F2B15-E52E-A702-D636-81CA0E8404FF}"/>
              </a:ext>
            </a:extLst>
          </p:cNvPr>
          <p:cNvSpPr txBox="1">
            <a:spLocks/>
          </p:cNvSpPr>
          <p:nvPr/>
        </p:nvSpPr>
        <p:spPr>
          <a:xfrm>
            <a:off x="926125" y="3046556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قَصيدَةُ وَطَني ٱلْغالي</a:t>
            </a:r>
            <a:r>
              <a:rPr lang="fr-FR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التوقع والتحقق من الفرضيات.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تنمية الطلاقة القرائية بإيقاع شعري.</a:t>
            </a:r>
          </a:p>
        </p:txBody>
      </p:sp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06C28-337F-BAFB-9CC6-7F68AE1F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9">
            <a:extLst>
              <a:ext uri="{FF2B5EF4-FFF2-40B4-BE49-F238E27FC236}">
                <a16:creationId xmlns:a16="http://schemas.microsoft.com/office/drawing/2014/main" id="{9321672A-0EB6-B0F6-0D1E-AB98DA98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774"/>
            <a:ext cx="74723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سنبدأ حصة القراءة . ستتعرفون على نص شعري بعنوان «قَصيدَةُ َوَطَني ٱلْغالي».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51D20F-4792-AA51-5B0F-D9D9EC234D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1454B13-2247-98A4-B363-831A3E946F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A7F5AB0-16EF-3A96-59D3-55FF47608AC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04BA89-0DA8-CAAD-8A6A-8742B4A8B6B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759D7E-3993-0794-A2D5-30828417475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877BF2-7EDD-D6A3-0B3E-1E17B3DB3A01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2EDF990-A437-33AD-74D1-1DF1898CB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FC5B354-3379-BA74-0E3B-F54FA056E0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758ED55-3955-860D-B024-B7CA161438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C26C82B-A95C-691B-6A33-DEB4F8E10C6C}"/>
              </a:ext>
            </a:extLst>
          </p:cNvPr>
          <p:cNvGrpSpPr/>
          <p:nvPr/>
        </p:nvGrpSpPr>
        <p:grpSpPr>
          <a:xfrm>
            <a:off x="3163788" y="1510015"/>
            <a:ext cx="2816425" cy="4320000"/>
            <a:chOff x="3163788" y="1510015"/>
            <a:chExt cx="2816425" cy="4320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5B91799-4B47-F93E-027C-F6C9B889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788" y="1510015"/>
              <a:ext cx="2816425" cy="43200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4480F78-052B-99CC-FE10-FFE18732553F}"/>
                </a:ext>
              </a:extLst>
            </p:cNvPr>
            <p:cNvSpPr txBox="1"/>
            <p:nvPr/>
          </p:nvSpPr>
          <p:spPr>
            <a:xfrm>
              <a:off x="3339138" y="3861989"/>
              <a:ext cx="647700" cy="261610"/>
            </a:xfrm>
            <a:prstGeom prst="rect">
              <a:avLst/>
            </a:prstGeom>
            <a:solidFill>
              <a:srgbClr val="C6D5E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11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ياسين عدنان</a:t>
              </a:r>
              <a:endParaRPr lang="fr-FR" sz="1100" b="1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95248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DFE9-EE8E-50C4-7C1E-8AD6CB8C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FCFB8E-C770-206A-C159-F62353AB3E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2000"/>
            <a:ext cx="792000" cy="792000"/>
          </a:xfr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97BA1F99-FBA9-00C7-E473-31FBEF81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تقرؤوا  النص، ستتعرفون على مفردات ستساعدكم على الفهم.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CE620EA4-D879-9E3B-CF88-7BA8B1533675}"/>
              </a:ext>
            </a:extLst>
          </p:cNvPr>
          <p:cNvSpPr txBox="1"/>
          <p:nvPr/>
        </p:nvSpPr>
        <p:spPr>
          <a:xfrm>
            <a:off x="5229559" y="4174889"/>
            <a:ext cx="1689315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b">
            <a:noAutofit/>
          </a:bodyPr>
          <a:lstStyle/>
          <a:p>
            <a:pPr algn="ctr" defTabSz="914400" rtl="1">
              <a:lnSpc>
                <a:spcPts val="3416"/>
              </a:lnSpc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هِمَّةٌ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C91719AA-A6A0-26A0-041E-CF6D747A74A7}"/>
              </a:ext>
            </a:extLst>
          </p:cNvPr>
          <p:cNvSpPr txBox="1"/>
          <p:nvPr/>
        </p:nvSpPr>
        <p:spPr>
          <a:xfrm>
            <a:off x="5150243" y="3000413"/>
            <a:ext cx="1768631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b">
            <a:noAutofit/>
          </a:bodyPr>
          <a:lstStyle/>
          <a:p>
            <a:pPr algn="ctr" defTabSz="914400" rtl="1">
              <a:lnSpc>
                <a:spcPts val="3416"/>
              </a:lnSpc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شِيَمٌ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D90023C9-F4BD-72AD-A6A9-144422A20DBE}"/>
              </a:ext>
            </a:extLst>
          </p:cNvPr>
          <p:cNvSpPr txBox="1"/>
          <p:nvPr/>
        </p:nvSpPr>
        <p:spPr>
          <a:xfrm>
            <a:off x="2211922" y="4192831"/>
            <a:ext cx="1689315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b">
            <a:noAutofit/>
          </a:bodyPr>
          <a:lstStyle/>
          <a:p>
            <a:pPr algn="ctr" defTabSz="914400" rtl="1">
              <a:lnSpc>
                <a:spcPts val="3416"/>
              </a:lnSpc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وَتَدٌ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321236A-8297-42A8-7AF7-D3DC901B3EC9}"/>
              </a:ext>
            </a:extLst>
          </p:cNvPr>
          <p:cNvSpPr txBox="1"/>
          <p:nvPr/>
        </p:nvSpPr>
        <p:spPr>
          <a:xfrm>
            <a:off x="2132606" y="3018355"/>
            <a:ext cx="1768631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3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اَلنَّبْضُ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5D3A476-3C95-B3A2-FC3B-50066A327B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AA7428-D0F5-31A1-052B-789C8A729A2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1F04F9-A73E-78C1-89B8-525122F2674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C7478D-1519-9E5A-09BE-B12C1E8428B7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D57C18-B5D8-86FC-A171-E668D8870239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5ECEC33-D546-F3A0-C5A0-FAC11A77C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A24FD26-8022-AD2E-0665-682D2B9CEA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1A26C2F-1133-2CDC-59CB-4AD6255B1E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91834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A31E6-F4AB-1E7C-54DE-337E818E9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09A21CCB-DD02-EC7F-A8F0-041AF3AC7121}"/>
              </a:ext>
            </a:extLst>
          </p:cNvPr>
          <p:cNvSpPr txBox="1"/>
          <p:nvPr/>
        </p:nvSpPr>
        <p:spPr>
          <a:xfrm>
            <a:off x="1191720" y="1932033"/>
            <a:ext cx="3240000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خَشبَةٌ تُثَبَّتُ في </a:t>
            </a:r>
            <a:r>
              <a:rPr lang="ar-MA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ٱلْأَرْضِ</a:t>
            </a: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4605C3A-215B-CA17-E44D-4136C50A9153}"/>
              </a:ext>
            </a:extLst>
          </p:cNvPr>
          <p:cNvSpPr txBox="1"/>
          <p:nvPr/>
        </p:nvSpPr>
        <p:spPr>
          <a:xfrm>
            <a:off x="1191720" y="5351910"/>
            <a:ext cx="3240000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حَرَكَةٌ مُتَكَرِّرَةٌ لِلْقَلْبِ.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5FAF7D3-9167-E594-CB13-64E55EB9CB03}"/>
              </a:ext>
            </a:extLst>
          </p:cNvPr>
          <p:cNvSpPr txBox="1"/>
          <p:nvPr/>
        </p:nvSpPr>
        <p:spPr>
          <a:xfrm>
            <a:off x="1197214" y="4211715"/>
            <a:ext cx="3240000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صِفاتٌ وَأَخْلاقٌ.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46D948B-450F-3797-F68F-6EB15BABD551}"/>
              </a:ext>
            </a:extLst>
          </p:cNvPr>
          <p:cNvSpPr txBox="1"/>
          <p:nvPr/>
        </p:nvSpPr>
        <p:spPr>
          <a:xfrm>
            <a:off x="1191720" y="3072229"/>
            <a:ext cx="3240000" cy="61009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3416"/>
              </a:lnSpc>
              <a:defRPr sz="40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914400">
              <a:lnSpc>
                <a:spcPts val="4300"/>
              </a:lnSpc>
              <a:defRPr/>
            </a:pPr>
            <a:r>
              <a:rPr lang="ar-MA" sz="3600" kern="0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عَزيمَةٌ وَإِرادَةٌ قَوِيَّةٌ.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DEE5D0DC-9F4D-8EC4-C84B-AFBE0ACD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التعريف المناسب لكل كلمة؟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A9E14DDF-B0FB-CF3C-FF51-9B296EA6BDED}"/>
              </a:ext>
            </a:extLst>
          </p:cNvPr>
          <p:cNvSpPr txBox="1"/>
          <p:nvPr/>
        </p:nvSpPr>
        <p:spPr>
          <a:xfrm>
            <a:off x="6826200" y="5363531"/>
            <a:ext cx="1080000" cy="599185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b">
            <a:noAutofit/>
          </a:bodyPr>
          <a:lstStyle/>
          <a:p>
            <a:pPr algn="ctr" defTabSz="914400" rtl="1">
              <a:lnSpc>
                <a:spcPts val="3416"/>
              </a:lnSpc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شِيَمٌ</a:t>
            </a:r>
          </a:p>
        </p:txBody>
      </p:sp>
      <p:pic>
        <p:nvPicPr>
          <p:cNvPr id="22" name="Espace réservé pour une image  2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3ACB0E-2048-7330-6423-676C087224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B2B8F93-D1F2-0C6A-3780-A45672C08C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F4A9EBC-2B24-BD14-D2D2-EDDDF51313E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8D7DF8-02CF-4FBB-ABB0-EE48FDC8C007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457B37-691A-C041-65C7-B924EF15531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1ECCC7-4A77-4F99-42B2-97AD36788C51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C5AC0BC-E6BC-4E90-390A-2E99A0650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67197EB-9497-6D35-D545-42705A6765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E3A4DE8-B2EE-A9FC-85A4-C095EE53B0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3" name="TextBox 7">
            <a:extLst>
              <a:ext uri="{FF2B5EF4-FFF2-40B4-BE49-F238E27FC236}">
                <a16:creationId xmlns:a16="http://schemas.microsoft.com/office/drawing/2014/main" id="{B85B9CAF-1B38-7FFF-EADE-BD23ADC45E60}"/>
              </a:ext>
            </a:extLst>
          </p:cNvPr>
          <p:cNvSpPr txBox="1"/>
          <p:nvPr/>
        </p:nvSpPr>
        <p:spPr>
          <a:xfrm>
            <a:off x="6826200" y="1932033"/>
            <a:ext cx="1080000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هِمَّةٌ</a:t>
            </a:r>
            <a:endParaRPr lang="ar-MA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289EAB71-203A-8FFF-E992-C7E93D61DB93}"/>
              </a:ext>
            </a:extLst>
          </p:cNvPr>
          <p:cNvSpPr txBox="1"/>
          <p:nvPr/>
        </p:nvSpPr>
        <p:spPr>
          <a:xfrm>
            <a:off x="6826200" y="3071519"/>
            <a:ext cx="1080000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اَلنَّبْضُ</a:t>
            </a:r>
            <a:endParaRPr lang="ar-MA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6" name="TextBox 7">
            <a:extLst>
              <a:ext uri="{FF2B5EF4-FFF2-40B4-BE49-F238E27FC236}">
                <a16:creationId xmlns:a16="http://schemas.microsoft.com/office/drawing/2014/main" id="{DF0F8CAD-66D7-6891-E5A8-DB08CB999340}"/>
              </a:ext>
            </a:extLst>
          </p:cNvPr>
          <p:cNvSpPr txBox="1"/>
          <p:nvPr/>
        </p:nvSpPr>
        <p:spPr>
          <a:xfrm>
            <a:off x="6826200" y="4211715"/>
            <a:ext cx="1080000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وَتَدٌ</a:t>
            </a:r>
            <a:endParaRPr lang="ar-MA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B2D6578-689F-0C34-E46D-98457F3A4256}"/>
              </a:ext>
            </a:extLst>
          </p:cNvPr>
          <p:cNvCxnSpPr>
            <a:cxnSpLocks/>
            <a:stCxn id="53" idx="1"/>
            <a:endCxn id="13" idx="3"/>
          </p:cNvCxnSpPr>
          <p:nvPr/>
        </p:nvCxnSpPr>
        <p:spPr>
          <a:xfrm flipH="1">
            <a:off x="4431720" y="2237436"/>
            <a:ext cx="2394480" cy="1139841"/>
          </a:xfrm>
          <a:prstGeom prst="line">
            <a:avLst/>
          </a:prstGeom>
          <a:ln w="3810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1BEC5E9-C563-0C80-F8A6-3F83EADCE1C0}"/>
              </a:ext>
            </a:extLst>
          </p:cNvPr>
          <p:cNvCxnSpPr>
            <a:cxnSpLocks/>
            <a:stCxn id="55" idx="1"/>
            <a:endCxn id="3" idx="3"/>
          </p:cNvCxnSpPr>
          <p:nvPr/>
        </p:nvCxnSpPr>
        <p:spPr>
          <a:xfrm flipH="1">
            <a:off x="4431720" y="3376922"/>
            <a:ext cx="2394480" cy="2280391"/>
          </a:xfrm>
          <a:prstGeom prst="line">
            <a:avLst/>
          </a:prstGeom>
          <a:ln w="3810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E2A76C7-FEAA-FAC8-C5DA-3FF0930157FA}"/>
              </a:ext>
            </a:extLst>
          </p:cNvPr>
          <p:cNvCxnSpPr>
            <a:cxnSpLocks/>
            <a:stCxn id="56" idx="1"/>
            <a:endCxn id="2" idx="3"/>
          </p:cNvCxnSpPr>
          <p:nvPr/>
        </p:nvCxnSpPr>
        <p:spPr>
          <a:xfrm flipH="1" flipV="1">
            <a:off x="4431720" y="2237436"/>
            <a:ext cx="2394480" cy="2279682"/>
          </a:xfrm>
          <a:prstGeom prst="line">
            <a:avLst/>
          </a:prstGeom>
          <a:ln w="3810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EE0366E-408A-70A3-E4FB-CEE3E88B14BC}"/>
              </a:ext>
            </a:extLst>
          </p:cNvPr>
          <p:cNvCxnSpPr>
            <a:cxnSpLocks/>
            <a:stCxn id="18" idx="1"/>
            <a:endCxn id="4" idx="3"/>
          </p:cNvCxnSpPr>
          <p:nvPr/>
        </p:nvCxnSpPr>
        <p:spPr>
          <a:xfrm flipH="1" flipV="1">
            <a:off x="4437214" y="4517118"/>
            <a:ext cx="2388986" cy="1146006"/>
          </a:xfrm>
          <a:prstGeom prst="line">
            <a:avLst/>
          </a:prstGeom>
          <a:ln w="38100">
            <a:solidFill>
              <a:srgbClr val="424D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34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C92-621F-3761-DEE8-41B809DF4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DA7C3C15-79DE-9A2B-19D6-55AB2B67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8BD9F7-F4D3-5467-9C60-39D5C6C2E4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2F61C0F-311D-92AC-6DB1-5755F11A7B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D17EB74-6711-39C9-3229-9BEBE541403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902E3F-B23D-58D8-9A0F-2F257694A0B6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AF1D5D-889E-D54B-994E-468DE80FFD51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BD2F1E-2AF3-FB33-A726-160F0B4EFB94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9E5A0EA-BD92-08A7-D463-D3DF53417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4B268BE-C3C0-7777-DCFD-C562450927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2C87656-ADC8-D5E2-FF12-26974FBDF8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CA5CCA4D-A8CE-4508-C783-ED2774084995}"/>
              </a:ext>
            </a:extLst>
          </p:cNvPr>
          <p:cNvSpPr txBox="1"/>
          <p:nvPr/>
        </p:nvSpPr>
        <p:spPr>
          <a:xfrm>
            <a:off x="1197214" y="1932033"/>
            <a:ext cx="3240000" cy="610806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r>
              <a:rPr lang="f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:</a:t>
            </a: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عَزيمَةٌ وَإِرادَةٌ قَوِيَّةٌ.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8051A73-30B5-C69B-4C9A-2DE65F1115FE}"/>
              </a:ext>
            </a:extLst>
          </p:cNvPr>
          <p:cNvSpPr txBox="1"/>
          <p:nvPr/>
        </p:nvSpPr>
        <p:spPr>
          <a:xfrm>
            <a:off x="1197214" y="5351910"/>
            <a:ext cx="3240000" cy="610806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>
              <a:defRPr/>
            </a:pPr>
            <a:r>
              <a:rPr lang="f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:</a:t>
            </a: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صِفاتٌ وَأَخْلاقٌ.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1F48DDB-6875-3EA4-232C-DCFC1AA8F506}"/>
              </a:ext>
            </a:extLst>
          </p:cNvPr>
          <p:cNvSpPr txBox="1"/>
          <p:nvPr/>
        </p:nvSpPr>
        <p:spPr>
          <a:xfrm>
            <a:off x="1197214" y="4211715"/>
            <a:ext cx="3240000" cy="610806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>
              <a:defRPr/>
            </a:pPr>
            <a:r>
              <a:rPr lang="f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:</a:t>
            </a: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خَشبَةٌ تُثَبَّتُ في </a:t>
            </a:r>
            <a:r>
              <a:rPr lang="ar-MA" dirty="0" err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ٱلْأَرْضِ</a:t>
            </a: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6F4E341-A609-56E8-58E5-31A1B244FA01}"/>
              </a:ext>
            </a:extLst>
          </p:cNvPr>
          <p:cNvSpPr txBox="1"/>
          <p:nvPr/>
        </p:nvSpPr>
        <p:spPr>
          <a:xfrm>
            <a:off x="1197214" y="3111246"/>
            <a:ext cx="3240000" cy="532061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3416"/>
              </a:lnSpc>
              <a:defRPr sz="40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r">
              <a:defRPr/>
            </a:pPr>
            <a:r>
              <a:rPr lang="fr-MA" sz="3600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:</a:t>
            </a:r>
            <a:r>
              <a:rPr lang="ar-MA" sz="3600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حَرَكَةٌ مُتَكَرِّرَةٌ لِلْقَلْبِ.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B10C8F2-BE69-24BC-CBFE-F802A52FC326}"/>
              </a:ext>
            </a:extLst>
          </p:cNvPr>
          <p:cNvSpPr txBox="1"/>
          <p:nvPr/>
        </p:nvSpPr>
        <p:spPr>
          <a:xfrm>
            <a:off x="6826200" y="5363531"/>
            <a:ext cx="1080000" cy="599185"/>
          </a:xfrm>
          <a:prstGeom prst="round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914400" rtl="1">
              <a:lnSpc>
                <a:spcPts val="3416"/>
              </a:lnSpc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شِيَمٌ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ADB8F98-8B6F-B3CD-3F45-06834683754B}"/>
              </a:ext>
            </a:extLst>
          </p:cNvPr>
          <p:cNvSpPr txBox="1"/>
          <p:nvPr/>
        </p:nvSpPr>
        <p:spPr>
          <a:xfrm>
            <a:off x="6826200" y="3071519"/>
            <a:ext cx="1080000" cy="610806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اَلنَّبْضُ</a:t>
            </a:r>
            <a:endParaRPr lang="ar-MA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EE10884-9481-9DAF-511E-0851CCD50B05}"/>
              </a:ext>
            </a:extLst>
          </p:cNvPr>
          <p:cNvSpPr txBox="1"/>
          <p:nvPr/>
        </p:nvSpPr>
        <p:spPr>
          <a:xfrm>
            <a:off x="6826200" y="4211715"/>
            <a:ext cx="1080000" cy="610806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وَتَدٌ</a:t>
            </a:r>
            <a:endParaRPr lang="ar-MA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2BD1970-0CC4-A4BE-B372-1EAE101D765A}"/>
              </a:ext>
            </a:extLst>
          </p:cNvPr>
          <p:cNvSpPr txBox="1"/>
          <p:nvPr/>
        </p:nvSpPr>
        <p:spPr>
          <a:xfrm>
            <a:off x="6826200" y="1932033"/>
            <a:ext cx="1080000" cy="610806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هِمَّةٌ</a:t>
            </a:r>
            <a:endParaRPr lang="ar-MA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5527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308DE-4A9F-28CD-2AA0-57663D4A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80F8700-4C94-B14A-A4C1-668B2DB5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83" y="771533"/>
            <a:ext cx="7152622" cy="612000"/>
          </a:xfrm>
        </p:spPr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بِماذا تَشْعُرونَ عِنِدَ سَماعِكُمْ لِلنَّشيدِ الوَطَنِيِّ؟ لِماذا يَنْتابُكُمْ هَذا الشُّعورُ؟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03940C1-54A0-5CF0-2ECD-5AF5070867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E35E400-EDD3-5C6A-2981-AEC58EF767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F270DA-963D-2222-C26B-64C60E7B356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EAC511-60D9-BC9F-2FB9-8976F8D0C4A9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B873E0-3580-4964-8479-D084B750E64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E2429B-3A58-D9AF-9958-B53D67230D9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2050725-0682-D1FC-B15F-559023E7E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348ABDA-34A3-4B15-BB8A-52339B39BD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ED16672-6811-67AC-14CC-22F016E2F3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75B3E0C-04FC-3871-20F3-7C3BEF304C33}"/>
              </a:ext>
            </a:extLst>
          </p:cNvPr>
          <p:cNvSpPr txBox="1">
            <a:spLocks/>
          </p:cNvSpPr>
          <p:nvPr/>
        </p:nvSpPr>
        <p:spPr>
          <a:xfrm>
            <a:off x="4392613" y="3645760"/>
            <a:ext cx="3382962" cy="566476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قَصيدَةُ وَطَني ٱلْغالي</a:t>
            </a:r>
            <a:endParaRPr lang="fr-MA" sz="4400" b="1" dirty="0">
              <a:ln w="0"/>
              <a:solidFill>
                <a:srgbClr val="424D7B"/>
              </a:solidFill>
              <a:latin typeface="Dosis" pitchFamily="2" charset="0"/>
            </a:endParaRPr>
          </a:p>
        </p:txBody>
      </p:sp>
      <p:pic>
        <p:nvPicPr>
          <p:cNvPr id="8" name="Espace réservé pour une image  9" descr="Une image contenant personne, garçon, habits, drapeau&#10;&#10;Le contenu généré par l’IA peut être incorrect.">
            <a:extLst>
              <a:ext uri="{FF2B5EF4-FFF2-40B4-BE49-F238E27FC236}">
                <a16:creationId xmlns:a16="http://schemas.microsoft.com/office/drawing/2014/main" id="{D07F43EA-17A2-24E0-E404-4E416D82C9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 b="8406"/>
          <a:stretch/>
        </p:blipFill>
        <p:spPr>
          <a:xfrm>
            <a:off x="692333" y="2241550"/>
            <a:ext cx="3909648" cy="35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8283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BBB5-A652-C75A-09BA-9D00CEAE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B13203-48A1-E1F9-FE7E-F88E73BED38B}"/>
              </a:ext>
            </a:extLst>
          </p:cNvPr>
          <p:cNvSpPr txBox="1"/>
          <p:nvPr/>
        </p:nvSpPr>
        <p:spPr>
          <a:xfrm>
            <a:off x="6193106" y="5633206"/>
            <a:ext cx="900000" cy="43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Google Shape;2300;p48">
            <a:extLst>
              <a:ext uri="{FF2B5EF4-FFF2-40B4-BE49-F238E27FC236}">
                <a16:creationId xmlns:a16="http://schemas.microsoft.com/office/drawing/2014/main" id="{E9BA72C6-0A78-7451-B538-BDFDC0B834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انطلاقا من العنوان والصورة، ما توقعاتكم حول النص؟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CBB43262-95B8-55C7-AD2E-71377C374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3B1AF27-76DF-2B29-D4A3-33F5556F7F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2D98392-E6D2-DA8B-1F8E-0A4622F0808B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152781-2CA5-B487-C6CA-4FDFF29CB14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9DCBE9-4B38-27CA-58AB-1A346B14020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2D4093-63AF-CFFD-32EC-6414A297D01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B877E5F-CD77-CBC0-F91F-5E421A104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A6F69DA-96E7-EC7E-EAFD-56DDC19783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9A2784B-0176-48CC-14B4-6DA5314821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9" descr="Une image contenant personne, garçon, habits, drapeau&#10;&#10;Le contenu généré par l’IA peut être incorrect.">
            <a:extLst>
              <a:ext uri="{FF2B5EF4-FFF2-40B4-BE49-F238E27FC236}">
                <a16:creationId xmlns:a16="http://schemas.microsoft.com/office/drawing/2014/main" id="{76734990-795E-30E2-0836-B3F2B268CD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 b="8406"/>
          <a:stretch/>
        </p:blipFill>
        <p:spPr>
          <a:xfrm>
            <a:off x="692333" y="2241550"/>
            <a:ext cx="3909648" cy="3581012"/>
          </a:xfrm>
          <a:prstGeom prst="rect">
            <a:avLst/>
          </a:prstGeo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E6613BCF-1E66-297E-B30E-A560394C2594}"/>
              </a:ext>
            </a:extLst>
          </p:cNvPr>
          <p:cNvSpPr txBox="1">
            <a:spLocks/>
          </p:cNvSpPr>
          <p:nvPr/>
        </p:nvSpPr>
        <p:spPr>
          <a:xfrm>
            <a:off x="4392613" y="3645760"/>
            <a:ext cx="3382962" cy="566476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قَصيدَةُ وَطَني ٱلْغالي</a:t>
            </a:r>
            <a:endParaRPr lang="fr-MA" sz="4400" b="1" dirty="0">
              <a:ln w="0"/>
              <a:solidFill>
                <a:srgbClr val="424D7B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6027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E53FA-10D9-7221-7109-844384648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86F5E46-42B0-06C5-2EB8-AE80D4F9BF93}"/>
              </a:ext>
            </a:extLst>
          </p:cNvPr>
          <p:cNvSpPr txBox="1"/>
          <p:nvPr/>
        </p:nvSpPr>
        <p:spPr>
          <a:xfrm>
            <a:off x="6193106" y="5633206"/>
            <a:ext cx="900000" cy="43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Google Shape;2300;p48">
            <a:extLst>
              <a:ext uri="{FF2B5EF4-FFF2-40B4-BE49-F238E27FC236}">
                <a16:creationId xmlns:a16="http://schemas.microsoft.com/office/drawing/2014/main" id="{C7F56C5A-ED1F-BC39-B37F-6AC8E072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83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كراساتكم على ص 46 اقرأوا النص للتحقق من توقعاتكم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يرجى توجيه المتعلمين إلى تغيير اسم الشاعر : من محمد عريج إلى ياسين عدنان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habits, table, meubles, jouet&#10;&#10;Le contenu généré par l’IA peut être incorrect.">
            <a:extLst>
              <a:ext uri="{FF2B5EF4-FFF2-40B4-BE49-F238E27FC236}">
                <a16:creationId xmlns:a16="http://schemas.microsoft.com/office/drawing/2014/main" id="{AAE2368D-CBFF-88ED-9CC7-53C44CAAC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2D5895-238A-0EDD-95FE-C34AE62B49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089561-726E-E2A7-1267-342E53F7CE61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B66DB3-D967-09A5-D319-3FE3764414A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B3F23A-7386-E082-F58A-144D992EB418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4F5521-32EF-8FCF-72DA-105700CA07C0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B56C0D5-A21B-63D2-A7C6-00C181536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546D12B-CE81-4CFF-95BC-4D8255259B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52E1CF2-BDB5-EAFA-7709-F9CC2E0410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A1BA1A-3836-0990-905F-0661C66BA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278" y="2186414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626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70380-3896-58CE-295D-C98143C2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4B18692-8232-0545-8FB5-EB919347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كان توقعه موافقا لمضمون النص ؟ ما الذي يدل على ذلك من النص القرائي؟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157D97-7554-5DB4-9F3B-97DE0730A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27" y="1810755"/>
            <a:ext cx="7064948" cy="4709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5F687F-95D8-0822-9671-21EBA48195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A610830-CD4B-1AF4-4657-59A54A87F2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719940A-3C97-98A4-65A0-B7EC2455E065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F9D71F-699C-8CEE-05A1-57BB7B772C4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1C9E7F-73A1-B8FB-F868-C8525D9612B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F0F78A-2C09-89C0-3694-29B19F2F8F33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CD2F1D4-25EC-56F2-34BA-22555EBCA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936E670-81BE-BF7C-15D5-E22F9CB786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D390388-29FE-EDB5-CF5A-928CECB2B1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2409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0ECA-0838-4015-380B-C85A8BD0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B55490C-E975-8646-A87B-CF8DA4DD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تابعوا معي على كراساتكم ، سأقرأ  قصيدة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وَطَني ٱلْغالي».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4F6957-B083-E2E1-D231-CBE5F346D0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E517DA-1632-23A8-785F-B779ED578C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F56BC2D-92A5-B7C1-3F7B-1EA7DE2FFE4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D7D93E-ABE1-62C5-3A0E-99D0B91CC3C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3F267F-D722-717C-ED6A-C4C69E58543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F3EA48-59A0-670B-15A8-70A98A9483E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C71B7F2-902C-C17E-1448-58D47483A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9A51DFE-DA10-C6CB-57FD-F3D79588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F432C98-85FC-CE72-21B3-13AEFF8D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1FAC0F-AEEF-7205-D884-EC7DCB082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455" y="1877380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0653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E7E1F-94A2-D9D3-CE18-1125B3E5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7">
            <a:extLst>
              <a:ext uri="{FF2B5EF4-FFF2-40B4-BE49-F238E27FC236}">
                <a16:creationId xmlns:a16="http://schemas.microsoft.com/office/drawing/2014/main" id="{182BC9CB-9F29-BD26-4A90-0D11DD99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الآن؛ سأعين 5 تلاميذ لقراءة أبيات القصيدة ، بيتان لكل تلميذ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236C2C7-3664-1C12-9F89-AA511007F7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7F36198-EC8B-8412-5924-DA5CDC67CD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B22881-2C93-E094-2F7F-5BFA1CF4D66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DBD6E6-8EF4-0B06-D22A-C9D85EDB260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A668C4-47A6-DB8A-FD1E-0D5B53E3C327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0FE34E-5908-A14D-2A92-6FB8BB19B41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667C993-E5BB-F58B-CB05-D87224E18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EE845DC-0449-E43F-A2F7-88DF07ED67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CB31B52-AB51-8643-CD3B-F4A3BD644F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720CAC-E64B-9A1D-6509-EB91E9F0F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002" y="1890080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8576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B05F6-EEF1-6348-D7CC-BA5996680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15532F11-BE32-3E49-95D1-759FF6179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نتحقق الآن من فهمكم . مِنْ كَمْ مِنْ بَيْتٍ شِعْرِيٍّ تَتَكَوَّنُ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ٱلْقَصيدَةُ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E59A66B9-F817-63DD-18FC-D7A830A6CBB8}"/>
              </a:ext>
            </a:extLst>
          </p:cNvPr>
          <p:cNvSpPr txBox="1">
            <a:spLocks/>
          </p:cNvSpPr>
          <p:nvPr/>
        </p:nvSpPr>
        <p:spPr>
          <a:xfrm>
            <a:off x="419726" y="6044503"/>
            <a:ext cx="8529402" cy="53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كَمْ بَيْتاً شِعْرِيّاً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Dosis"/>
              </a:rPr>
              <a:t> في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Dosis"/>
              </a:rPr>
              <a:t>ٱلْقَصيدَةِ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  <a:endParaRPr kumimoji="0" lang="tzm-Arab-MA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6246C1-2908-9088-D968-B8D6634710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AB69F73-A579-9898-B541-0CB074217C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15F594-42FE-25C5-85CC-E58C36B66A60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CAC8AE-389E-CCC0-439C-E46F3A4BEE8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7D32E9-DE5C-16AE-A479-F42FEE16BFC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A43119-0C05-29F4-9EF8-BC354C27C28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E645146-7A47-0808-BC22-852004DF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457E12F-1A89-2165-C367-5794DBF810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9EE6C61-4980-74D1-3490-8DA0F0F696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6B2BE4-5696-9877-DD06-21DA10707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736" y="1675111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8234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56D3F-2305-A6A8-A20E-39E53D46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C56D744-D323-4C48-9BD4-B784B3C6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أحسنتم،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تتكون القصيدة من 10 أبيات شعرية.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0FDF477-3E1C-C771-2506-DFE3B64A18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F1AFE3-A5B2-6B3C-F5D1-7B66A2535C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8797205-12EC-8F95-A3AB-8BD555F04A87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6D6BE5-FF68-FFDF-9D12-2E18B9607A18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230669-ECB3-D6CB-54CB-7803C6491A7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A3B49E-C100-E569-A9A3-425DFC5F2F17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FE46A6E-4EFD-1702-B3A7-59113722D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130C451-B57E-9C4A-4241-F699D6CF38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6DFEECF-5DB8-BF9B-08CD-DFD9A8BC67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18D6D4-1FC9-83A5-ABE1-05AAD659C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436" y="1826580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1153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693E8-E9D9-D541-A741-EF8982246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10ABAD96-775D-9413-B35E-AC5DA9A3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عَنْ أَيِّ بَلَدٍ تَتَحَدَّثُ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ٱلْقَصيدَةُ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739C9D29-17FC-EFE8-E14F-3655E46E3D1A}"/>
              </a:ext>
            </a:extLst>
          </p:cNvPr>
          <p:cNvSpPr txBox="1">
            <a:spLocks/>
          </p:cNvSpPr>
          <p:nvPr/>
        </p:nvSpPr>
        <p:spPr>
          <a:xfrm>
            <a:off x="352270" y="5943878"/>
            <a:ext cx="8596858" cy="7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عَنْ أَيِّ بَلَدٍ تَتَحَدَّثُ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ٱلْقَصيدَةُ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  <a:endParaRPr kumimoji="0" lang="tzm-Arab-MA" sz="3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DE7EA7-0244-CF47-FDDB-66592A5213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2638FDE-8DB9-227B-9142-EAC65C1D0D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A1BF08-29D6-66BF-AA6C-277EB58AB8E4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FE90BC-F6FE-0525-98D2-FCE89F13828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DE104C-355A-F2A2-01CB-A27A414788FF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A2DD8C-B214-CB1D-2D0F-AB08880F8EC6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F229595-7307-0C10-5C64-6AD951A2A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F890808-5E2F-A550-A30D-199F62537F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45216EA-CAE9-AD8A-2E18-89778E39F8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F8973B-4753-A8EE-ADFC-86D62B151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2236" y="1548720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5714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AF760-8D5F-8FCD-3E1E-05CC541B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AC8FF960-AEBE-3370-F379-FC9FE68E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D678D979-C7BB-0EA9-8E35-466BFC3CDC51}"/>
              </a:ext>
            </a:extLst>
          </p:cNvPr>
          <p:cNvSpPr txBox="1">
            <a:spLocks/>
          </p:cNvSpPr>
          <p:nvPr/>
        </p:nvSpPr>
        <p:spPr>
          <a:xfrm>
            <a:off x="367259" y="6012865"/>
            <a:ext cx="8536897" cy="64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اَلْبَلَدُ ٱلَّذي تَتَحَدَّثُ عَنْهُ </a:t>
            </a:r>
            <a:r>
              <a:rPr lang="ar-MA" sz="3600" kern="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ٱلْقَصيدَةُ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</a:t>
            </a:r>
            <a:r>
              <a:rPr lang="ar-MA" sz="3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ٱلْمَغْرِبُ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13023D-213F-D087-FF48-09E3EF6310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16010B-02CC-900C-0F16-57C5E7129A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3A1F32-D237-DDB6-22F9-72A45A02A5D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1A414C-2A13-6B3F-9669-DF404E2AC51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44A038-53AC-C27C-FBDF-B0B7C4986B3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A6D044-023E-6C20-4DA6-C9E834A8247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FC60F2E-BA15-C00F-06C9-A5D385E44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EDE85DD-AACE-0F0D-3245-45E5C0D17F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12391E1-1260-9E29-AC34-577A72CD85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BB2A8BB-290B-0B5D-21ED-DB2B48E8BB9C}"/>
              </a:ext>
            </a:extLst>
          </p:cNvPr>
          <p:cNvGrpSpPr/>
          <p:nvPr/>
        </p:nvGrpSpPr>
        <p:grpSpPr>
          <a:xfrm>
            <a:off x="3163788" y="1510015"/>
            <a:ext cx="2816425" cy="4320000"/>
            <a:chOff x="3163788" y="1510015"/>
            <a:chExt cx="2816425" cy="4320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A7F91AA-2647-1764-97E8-75FF32913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788" y="1510015"/>
              <a:ext cx="2816425" cy="432000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F214B71-F7C7-9617-48F7-CFEE0880B4A3}"/>
                </a:ext>
              </a:extLst>
            </p:cNvPr>
            <p:cNvSpPr txBox="1"/>
            <p:nvPr/>
          </p:nvSpPr>
          <p:spPr>
            <a:xfrm>
              <a:off x="3339138" y="3861989"/>
              <a:ext cx="647700" cy="261610"/>
            </a:xfrm>
            <a:prstGeom prst="rect">
              <a:avLst/>
            </a:prstGeom>
            <a:solidFill>
              <a:srgbClr val="C6D5E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11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ياسين عدنان</a:t>
              </a:r>
              <a:endParaRPr lang="fr-FR" sz="1100" b="1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825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</a:t>
            </a:r>
            <a:r>
              <a:rPr lang="ar-MA">
                <a:latin typeface="Microsoft Uighur" panose="02000000000000000000" pitchFamily="2" charset="-78"/>
                <a:cs typeface="Microsoft Uighur" panose="02000000000000000000" pitchFamily="2" charset="-78"/>
              </a:rPr>
              <a:t>التربوي الرابع</a:t>
            </a:r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6 - 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lang="f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r>
              <a:rPr lang="fr-FR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إنتاج كتابي ــــ</a:t>
            </a:r>
            <a:r>
              <a:rPr lang="fr-FR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  <a:r>
              <a:rPr lang="fr-FR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ــــ الحصة.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 (30).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ـــ الحصة 5 (30).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الإثرائية.  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الاستراتيجية.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التراكيب.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r" rtl="1"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الحصة. </a:t>
            </a:r>
          </a:p>
          <a:p>
            <a:pPr marL="266700" indent="-266700" algn="r" rtl="1"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 30 د.</a:t>
            </a:r>
          </a:p>
          <a:p>
            <a:pPr marL="266700" indent="-266700" algn="r" rtl="1"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الفهم.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b="1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6748-143E-1CF0-7201-97E188CE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4664B5CB-1B49-90CA-2D59-552492B3A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 ٱسْمُ ٱلشّاعِرِ ٱلَّذي كَتَبَ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ٱلْقَصيدَةَ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DC0CAA1D-5E42-E2E9-D094-71A6BC0EE1D5}"/>
              </a:ext>
            </a:extLst>
          </p:cNvPr>
          <p:cNvSpPr txBox="1">
            <a:spLocks/>
          </p:cNvSpPr>
          <p:nvPr/>
        </p:nvSpPr>
        <p:spPr>
          <a:xfrm>
            <a:off x="299804" y="5978733"/>
            <a:ext cx="8566878" cy="63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 ٱسْمُ ٱلشّاعِرِ ٱلَّذي كَتَبَ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ٱلْقَصيدَةَ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95FD0-7F96-B0C9-9731-05080F24F7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36056D9-1709-0D6E-29F1-790730A16D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8034011-477B-9229-E853-286C7E97331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BEAE8E-59FA-E953-AFB1-EEB18FE2C7C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356B99-E1AB-046F-B9B7-B47910C7B933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288068-A6E5-83D5-20F2-02678DD95AC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FEEE29-5286-2CC1-6A6F-22056DFF5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DE6D0D8-B44E-5139-3E34-AF40B522D9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6B7C1B1-C84C-D0ED-72A0-1A178221BD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107FE8-24A0-3782-391C-14EA87C32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668" y="1666225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3621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C4BA0-BEE1-72CF-84F3-C27E2506A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F73AC57-5BC7-BFAB-F1AD-326F72FC200F}"/>
              </a:ext>
            </a:extLst>
          </p:cNvPr>
          <p:cNvSpPr/>
          <p:nvPr/>
        </p:nvSpPr>
        <p:spPr>
          <a:xfrm>
            <a:off x="4167265" y="2533339"/>
            <a:ext cx="4309672" cy="3342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34B5BA30-1774-01D4-D6F5-ABC5674B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اَلشّاعِرُ ٱلَّذي كَتَبَ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ٱلْقَصيدَةَ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هُوَ عدنان ياسين. سأقدم لكم بعض المعلومات عنه.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D5CFA4-6742-C2BE-706D-73E20B3654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92691D9-2B16-228B-DD5F-2525D8E17BFE}"/>
              </a:ext>
            </a:extLst>
          </p:cNvPr>
          <p:cNvSpPr/>
          <p:nvPr/>
        </p:nvSpPr>
        <p:spPr>
          <a:xfrm>
            <a:off x="4189231" y="2783952"/>
            <a:ext cx="3382961" cy="30772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ياسين عَدْنان : صَحَفِيٌّ وَكاتِبٌ وَمُؤَلِّفٌ مَغْرِبِيٌّ، وُلِدَ سنة </a:t>
            </a: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1970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مَدينَةَ آسَفي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بِٱلْمَغْرِبِ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يَشْتَغِلُ أُسْتاذاً لِلُّغَةِ ٱلْأنْجَليزِيَّةِ بِٱلتَّعْليمِ ٱلثّانَوِيِّ.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اِلْتَحَقَ بِٱتِّحادِ كُتّابِ ٱلْمَغْرِبِ سَنَةَ 1994. لَهُ مَجْموعَةٌ مِنَ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ﭐلمُؤَلَّفاتِ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ﭐلشِّعْرِ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وﭐلْقِصَّةِ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وَﭐلرِّوايَةِ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 يُعِدُّ وَيُقَدِّمُ بَرامِجَ ثَقافِيًّةً عَلى ﭐلتِّلِفزْيونِ ﭐلْمَغْرِبِيِّ  مُنْذُ </a:t>
            </a: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2006 .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C2334BA-3F31-A508-933B-59FF3C3079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DDDD045-589B-F22B-8569-BC5466DA669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58D730-025A-840D-EC70-3F5F21FD6B6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2550FB-DD10-FE54-D911-4C2B952D8A3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A9AC63-2590-DF18-81C3-7D5D25139D4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36907EF-5BB7-4D4D-2F24-DF0B55707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1A59382-E9E5-4466-87DD-A6D7F22837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E3C9146-C017-8943-8E86-1511A763F1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BFE367-0961-4E9A-0BAE-66932D1ADACF}"/>
              </a:ext>
            </a:extLst>
          </p:cNvPr>
          <p:cNvSpPr/>
          <p:nvPr/>
        </p:nvSpPr>
        <p:spPr>
          <a:xfrm>
            <a:off x="5513816" y="2241550"/>
            <a:ext cx="1601580" cy="5166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9C7D55A6-94F2-A446-A909-CC4410145E01}"/>
              </a:ext>
            </a:extLst>
          </p:cNvPr>
          <p:cNvSpPr txBox="1">
            <a:spLocks/>
          </p:cNvSpPr>
          <p:nvPr/>
        </p:nvSpPr>
        <p:spPr>
          <a:xfrm>
            <a:off x="5537487" y="2324258"/>
            <a:ext cx="1686393" cy="33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r" defTabSz="91440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lang="ar-SA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بِطاقَةٌ تَعْريفِيَّةٌ</a:t>
            </a:r>
            <a:endParaRPr kumimoji="0" lang="tzm-Arab-MA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E53CF23-1322-D646-3BC4-A6B881958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49" y="2863122"/>
            <a:ext cx="843183" cy="7957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BB7F2C-04C8-46B4-76B7-32E2194F7B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868" y="1843513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2743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DC699-F85C-6952-6D8C-E5495918C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B5126FCE-1F3F-9A7F-B02E-C0134452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ماهِيَ ٱلْعِباراتُ ٱلْوارِدَةُ في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ٱلْقَصيدَةِ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وَتَسْمَعونَها في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ٱلنَّشيدِ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ٱلْوَطَنِيِّ؟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F8B19D3C-C64D-2C88-EBEC-2D8EAD9A3F65}"/>
              </a:ext>
            </a:extLst>
          </p:cNvPr>
          <p:cNvSpPr txBox="1">
            <a:spLocks/>
          </p:cNvSpPr>
          <p:nvPr/>
        </p:nvSpPr>
        <p:spPr>
          <a:xfrm>
            <a:off x="278362" y="5956248"/>
            <a:ext cx="857228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ماهِيَ ٱل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ْعِباراتُ ٱلْوارِدَةُ في </a:t>
            </a:r>
            <a:r>
              <a:rPr lang="ar-MA" sz="3600" kern="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ٱلْقَصيدَةِ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وَتَسْمَعونَها في </a:t>
            </a:r>
            <a:r>
              <a:rPr lang="ar-MA" sz="3600" kern="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ٱلنَّشيدِ</a:t>
            </a: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ٱلْوَطَنِيِّ؟</a:t>
            </a:r>
            <a:endParaRPr kumimoji="0" lang="tzm-Arab-MA" sz="3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81BA1BE-A9CC-80FF-2C03-6568552B20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330D854-1181-AC9E-CD03-AF2AE47F34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F5ECA3A-D6AE-B515-8D0E-D3AAA1BDCE3A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FBD039-DD48-E3E1-08B8-7E6A6C134AB6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23C3E-BD5C-A22B-26A4-CFB8414ECD3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1D24D6-14F7-41F4-3502-76BDF5F24436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E739680-DD1F-33AD-EA5B-B821A7A38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ACDBEE7-B22D-E22C-A3FE-D8CA6B3F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E22340B-E896-CE51-130A-E16D432629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D8D8B8-3950-E97B-AFB6-52C37A2A9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669" y="1685042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7721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D3610-33C6-FE90-9172-F14026B68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E5B09C7-9D96-4E78-0EB9-7BC181A05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انتبهوا، سأقوم بإنشاد الأبيات الأولى بإيقاع شعري معبرا عن الشعور بالفخر والاعتزاز.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E20739-6316-C614-10B1-B6DAF53B63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D8F8F0-B020-A339-F5E4-8CFEC471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6EC868-B211-95FA-5FDF-8A1CFC0E6B7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74C5C9-EAF0-C5BB-0683-D87576E3A237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E9A8CC-09FA-B99B-A94D-3721AD60C7CF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83047E-2E0B-EE89-3926-8525AF6271F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D4B3B45-EE59-4E09-EB2A-38CB0E9E8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6A16FCA-221A-0EE9-6362-2306F56CC6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7EE076D-8600-C78B-B2FD-8F7CF3D25D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999D4077-7825-225D-75DA-D997B15E5ABE}"/>
              </a:ext>
            </a:extLst>
          </p:cNvPr>
          <p:cNvSpPr txBox="1">
            <a:spLocks/>
          </p:cNvSpPr>
          <p:nvPr/>
        </p:nvSpPr>
        <p:spPr>
          <a:xfrm>
            <a:off x="457672" y="6174620"/>
            <a:ext cx="1330913" cy="5571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ياسين عدنان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565313-8282-B78E-5EE9-FACB95548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3702" y="2008614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810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2A5FD-4967-DCA8-0E60-8D76C4537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2A914CB-396B-71EC-1967-BDB8AD15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762026"/>
            <a:ext cx="7358073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الآن، سنكرر القراءة الشعرية جماعيا باحترام قواعد الإيقاع مع التعبير عن الشعور بالفخر والاعتزاز.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B7026C-7E17-03D4-6262-CBA5C7E14D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BE377B-743B-FAB2-DABD-EE3679A0A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6994E-9204-9D37-EE2F-C2A7BC799BE3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22ED11-8498-AB6C-6DC6-7EEB3708895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A130C3-6B0F-95DD-A7E9-92C73DEE35F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9A0E90-F6A8-1084-9B58-35DC9E444BD3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EBE96EB-FB0B-C7B3-143D-B849EAEC6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0766EA-11F0-8E52-AF2D-3D3E5BE66A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2B073AA-458A-5B34-7221-FA70E773DA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A822928E-06ED-B693-9735-1DA5D10801F9}"/>
              </a:ext>
            </a:extLst>
          </p:cNvPr>
          <p:cNvSpPr txBox="1">
            <a:spLocks/>
          </p:cNvSpPr>
          <p:nvPr/>
        </p:nvSpPr>
        <p:spPr>
          <a:xfrm>
            <a:off x="457672" y="6174620"/>
            <a:ext cx="1330913" cy="5571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ياسين عدنان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A1F067-73CF-92F8-7A86-804B62DC3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3702" y="1966280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0595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92400-0329-E632-B459-CA0BAB384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0F1398F-EF6A-A054-1E3A-93A2BA0C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39" y="819538"/>
            <a:ext cx="720090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الآن، من ينشد الأبيات باحترام قواعد الإيقاع مع التعبير عن الشعور بالفخر والاعتزاز؟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تناوب المتعلمين على الإنشاد.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B31BE8B-3FB3-6754-D005-A413E67E41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A1B8C1-8D7D-B24A-74EA-A4CEEA26AC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7E492A-6937-B2A2-CEB3-639787F3E2F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5DEC03-6A92-2FA7-51D1-13A92041A10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B5C8B4-5A50-DF6B-943B-6D1E91CE35E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AFFA99-A3E8-8A86-5149-2766A863ED7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0F50B63-E18E-45E5-458E-9F36EC13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5C38A1-2EC7-03E0-CF18-498A7E3491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671EDD0-1682-B42D-3674-CA7B324D37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2E3163C4-12E4-AD6D-D832-822CA1C77C59}"/>
              </a:ext>
            </a:extLst>
          </p:cNvPr>
          <p:cNvSpPr txBox="1">
            <a:spLocks/>
          </p:cNvSpPr>
          <p:nvPr/>
        </p:nvSpPr>
        <p:spPr>
          <a:xfrm>
            <a:off x="457672" y="6174620"/>
            <a:ext cx="1330913" cy="5571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ياسين عدنان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C5C1F2-AFB4-16F9-CF28-BB75B3047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802" y="1898547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8897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19A1-46BC-CE7B-0AB3-837B2331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BFBB4535-AF7C-B101-7327-E3AB938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90" y="908397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قراءة-2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AF68033-14A3-81B0-95E1-7D4812444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623052D-3F7E-83E2-923E-C94B0B1E5E58}"/>
              </a:ext>
            </a:extLst>
          </p:cNvPr>
          <p:cNvSpPr txBox="1"/>
          <p:nvPr/>
        </p:nvSpPr>
        <p:spPr>
          <a:xfrm>
            <a:off x="6148179" y="1777877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قراءة-2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F93AB50-7E4A-A23D-89EF-4F17D8FC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9DF881D-D977-272B-D19A-327A23E94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4FF9322-ACD5-820F-720C-61D4CFBF1B79}"/>
              </a:ext>
            </a:extLst>
          </p:cNvPr>
          <p:cNvSpPr txBox="1">
            <a:spLocks/>
          </p:cNvSpPr>
          <p:nvPr/>
        </p:nvSpPr>
        <p:spPr>
          <a:xfrm>
            <a:off x="1902113" y="3227095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قَصيدَةُ وَطَني ٱلْغالي</a:t>
            </a:r>
            <a:r>
              <a:rPr lang="fr-FR" sz="3200" b="1" dirty="0">
                <a:cs typeface="Microsoft Uighur" panose="02000000000000000000" pitchFamily="2" charset="-78"/>
              </a:rPr>
              <a:t>.</a:t>
            </a:r>
            <a:endParaRPr lang="ar-MA" sz="3200" b="1" dirty="0">
              <a:cs typeface="Microsoft Uighur" panose="02000000000000000000" pitchFamily="2" charset="-78"/>
            </a:endParaRP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إغناء المعجم وفهم نص شعري.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C193DC-9925-0D6D-54B0-6DA8789AF6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1042" y="1046862"/>
            <a:ext cx="402559" cy="4025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29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2DC52-73C7-80D3-7E09-E65A9A3F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9116FD6-5546-5E8E-0D4A-BD84FD207F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7A1A97-DB38-9CB3-3BA2-9E8DBBF6F5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57B7F1-97E6-ED2B-B4CB-F606FC81C0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FF9CF2-CD0E-3A5D-F91B-414B410C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2A1713-25C3-E9EC-DA47-797F383003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A76602-36C8-E738-00CB-AEE7D7F71BE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B3F7C4-B0A2-F8E2-3290-DCFE4B3DF86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367179-E092-9920-42D7-DFDCF70E141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765FE6-0CC4-8E34-3883-283FAB46DBC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B4AD57-D80F-2AB8-8768-6F2B2A02F0E4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الصفحة رقم 47 و أجيبوا عن التمرين التالي: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 descr="Une image contenant habits, table, meubles, jouet&#10;&#10;Le contenu généré par l’IA peut être incorrect.">
            <a:extLst>
              <a:ext uri="{FF2B5EF4-FFF2-40B4-BE49-F238E27FC236}">
                <a16:creationId xmlns:a16="http://schemas.microsoft.com/office/drawing/2014/main" id="{D640A47B-50F5-4931-9048-F2DEE7D5D8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76E3EC-A137-2C21-CFA0-657C958769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8" y="1595336"/>
            <a:ext cx="3236400" cy="49641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E1F12B1-0AA2-811A-4B3D-571A533F7E1E}"/>
              </a:ext>
            </a:extLst>
          </p:cNvPr>
          <p:cNvSpPr/>
          <p:nvPr/>
        </p:nvSpPr>
        <p:spPr>
          <a:xfrm>
            <a:off x="3239311" y="2078236"/>
            <a:ext cx="2723744" cy="106119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89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6CEB1-D665-4F72-641F-E4ECE529E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AAEBBD6-E60A-FD6A-DB39-C80033C421FC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أَبْحَثُ في ٱلْقَصيدَةِ عَنِ ٱلْكَلِمَةِ «شِيَمٌ»، ثُمَّ  أُنْشِدُ ٱلْبَيْتَ ٱلَّذي يَتَضَمَّنُها إنْشاداً شِعْرِيّاً. 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8C99876-C268-E31F-385D-684F3D7C33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E00CCA-7E91-88E3-FDD3-5D47396E4B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7956F9-AE68-DA46-050C-730829BF03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BD64E9A-E7AC-D1ED-2597-30FB7158AB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218A4CF-DF1A-3F21-F105-AFCB7B7D07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169163-1CAA-E1E3-F85B-2BDB0A87E7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007A2B-6F63-68F3-3B2F-197F7411A97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2C8367-757E-C753-98F9-8155C3AE957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A8928E-AF44-898C-D763-A577B8DF2B2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893583-1E5C-17A9-B90D-01DAD8B06D9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B96E44AE-6FD9-EFA3-1F9F-6191E3A463A9}"/>
              </a:ext>
            </a:extLst>
          </p:cNvPr>
          <p:cNvSpPr txBox="1">
            <a:spLocks/>
          </p:cNvSpPr>
          <p:nvPr/>
        </p:nvSpPr>
        <p:spPr>
          <a:xfrm>
            <a:off x="23192" y="2286001"/>
            <a:ext cx="9097617" cy="121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defRPr/>
            </a:pPr>
            <a:r>
              <a:rPr lang="ar-MA" sz="36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أَبْحَثُ في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ْقَصيدَةِ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عَنِ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لْكَلِمَةِ «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شِيَمٌ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»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</a:p>
          <a:p>
            <a:pPr defTabSz="914400">
              <a:defRPr/>
            </a:pP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أُ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نْشِدُ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ٱلْبَيْتَ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لَّ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ذ</a:t>
            </a:r>
            <a:r>
              <a:rPr lang="ar-SA" sz="36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ي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َتَضَمَّنُ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ها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إنْشاداً شِعْرِيّاً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1980685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FDA49-B36B-B605-8559-2B6C62CE2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364E0AE-0B11-FD6E-24E1-1DEA8CA09090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 البيت الشعري الذي يتضمنها هو البيت الثاني من القصيدة: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15B521-C6C4-574A-BCD4-4491BA9629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F844F5F-E82C-D63D-8E57-25C42C2869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B225632-F01A-8AD7-AF78-ECFEB242AE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B42A2C1-A7EE-9E16-4AE2-3982F95141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60BFDB1-8A8D-7E53-527A-85FC212BBA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4205667-4D17-E02F-BDAD-38D888703E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72C82B-A7FE-97EF-4850-342E28ECBF5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0671FC-5180-BBD3-286B-5740AA58788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994994-B6AB-CC47-BF24-144E71B141D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B4C99A-2CD9-A01A-0398-27744A577E1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6B281F0-CA9E-3F92-86CD-5E398C93C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674865"/>
              </p:ext>
            </p:extLst>
          </p:nvPr>
        </p:nvGraphicFramePr>
        <p:xfrm>
          <a:off x="1118687" y="3991608"/>
          <a:ext cx="6906626" cy="435340"/>
        </p:xfrm>
        <a:graphic>
          <a:graphicData uri="http://schemas.openxmlformats.org/drawingml/2006/table">
            <a:tbl>
              <a:tblPr rtl="1" firstRow="1" firstCol="1" bandRow="1"/>
              <a:tblGrid>
                <a:gridCol w="3206271">
                  <a:extLst>
                    <a:ext uri="{9D8B030D-6E8A-4147-A177-3AD203B41FA5}">
                      <a16:colId xmlns:a16="http://schemas.microsoft.com/office/drawing/2014/main" val="3193262415"/>
                    </a:ext>
                  </a:extLst>
                </a:gridCol>
                <a:gridCol w="425124">
                  <a:extLst>
                    <a:ext uri="{9D8B030D-6E8A-4147-A177-3AD203B41FA5}">
                      <a16:colId xmlns:a16="http://schemas.microsoft.com/office/drawing/2014/main" val="1476674220"/>
                    </a:ext>
                  </a:extLst>
                </a:gridCol>
                <a:gridCol w="3275231">
                  <a:extLst>
                    <a:ext uri="{9D8B030D-6E8A-4147-A177-3AD203B41FA5}">
                      <a16:colId xmlns:a16="http://schemas.microsoft.com/office/drawing/2014/main" val="2149852658"/>
                    </a:ext>
                  </a:extLst>
                </a:gridCol>
              </a:tblGrid>
              <a:tr h="4353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عَـرَبِيَّــةٌ لُــغَــتـــي وَمِــنْ </a:t>
                      </a:r>
                      <a:r>
                        <a:rPr lang="ar-MA" sz="20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شِـيَـمــــي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Low" defTabSz="514337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أَنّــــي أَمُـــــدُّ إِلـــى ٱلسَّـــــلامِ يَـــدي</a:t>
                      </a: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426889"/>
                  </a:ext>
                </a:extLst>
              </a:tr>
            </a:tbl>
          </a:graphicData>
        </a:graphic>
      </p:graphicFrame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3A2F4541-F048-CB73-7036-20026253F6BD}"/>
              </a:ext>
            </a:extLst>
          </p:cNvPr>
          <p:cNvSpPr txBox="1">
            <a:spLocks/>
          </p:cNvSpPr>
          <p:nvPr/>
        </p:nvSpPr>
        <p:spPr>
          <a:xfrm>
            <a:off x="23192" y="2286001"/>
            <a:ext cx="9097617" cy="121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defRPr/>
            </a:pPr>
            <a:r>
              <a:rPr lang="ar-MA" sz="36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أَبْحَثُ في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ْقَصيدَةِ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عَنِ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لْكَلِمَةِ «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شِيَمٌ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»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</a:p>
          <a:p>
            <a:pPr defTabSz="914400">
              <a:defRPr/>
            </a:pP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6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أُ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نْشِدُ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ٱلْبَيْتَ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لَّ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ذ</a:t>
            </a:r>
            <a:r>
              <a:rPr lang="ar-SA" sz="36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ي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َتَضَمَّنُ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ها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إنْشاداً شِعْرِيّاً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1153641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 الثاني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- 01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21931" y="2013819"/>
            <a:ext cx="491441" cy="491441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65" y="473154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304132" y="4868192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- 03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-2-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77598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73922" y="3279874"/>
            <a:ext cx="162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قراءة -1-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21931" y="3302253"/>
            <a:ext cx="491441" cy="491441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619151" y="4757782"/>
            <a:ext cx="459303" cy="49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cs typeface="Microsoft Uighur" panose="02000000000000000000" pitchFamily="2" charset="-78"/>
              </a:rPr>
              <a:t>الطلاقة و</a:t>
            </a:r>
            <a:r>
              <a:rPr lang="ar-MA" sz="2000" b="1" dirty="0">
                <a:cs typeface="Microsoft Uighur" panose="02000000000000000000" pitchFamily="2" charset="-78"/>
              </a:rPr>
              <a:t>الفهم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2992" y="3899769"/>
            <a:ext cx="4500000" cy="673548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700" indent="0">
              <a:buClr>
                <a:srgbClr val="424D7B"/>
              </a:buClr>
              <a:buSzPct val="50000"/>
              <a:buNone/>
              <a:defRPr/>
            </a:pPr>
            <a:r>
              <a:rPr lang="ar-MA" sz="2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قَصيدَةُ َوَطَني </a:t>
            </a:r>
            <a:r>
              <a:rPr lang="ar-MA" sz="2000" b="1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ٱلْغالي</a:t>
            </a:r>
            <a:endParaRPr lang="ar-MA" sz="20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indent="0">
              <a:spcBef>
                <a:spcPts val="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التوقع والتحقق من الفرضيات</a:t>
            </a:r>
          </a:p>
          <a:p>
            <a:pPr indent="0">
              <a:spcBef>
                <a:spcPts val="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تنمية الطلاقة القرائية بإيقاع شعري؛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07110" y="545518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24D7B"/>
              </a:buClr>
              <a:buSzPct val="50000"/>
              <a:buNone/>
              <a:defRPr/>
            </a:pPr>
            <a:r>
              <a:rPr lang="ar-MA" sz="2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قَصيدَةُ َوَطَني </a:t>
            </a:r>
            <a:r>
              <a:rPr lang="ar-MA" sz="2000" b="1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ٱلْغالي</a:t>
            </a:r>
            <a:endParaRPr lang="ar-MA" sz="20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إغناء المعجم وفهم نص شعري.</a:t>
            </a:r>
          </a:p>
          <a:p>
            <a:pPr marL="0" indent="0">
              <a:buClr>
                <a:srgbClr val="424D7B"/>
              </a:buClr>
              <a:buSzPct val="50000"/>
              <a:buNone/>
              <a:defRPr/>
            </a:pPr>
            <a:endParaRPr lang="ar-MA" sz="20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70646" y="491518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19E5D-5CFD-C666-47B3-14F017B4A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F21BFAE-4484-C0AE-A0A9-3D958834EDFF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ينشد البيت الشعري؟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BEA5859-5212-C753-0A3C-61B50A5FDF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F24306-08DB-D4E4-EEDB-DF0CF2942C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671860B-8896-3EB4-E0D1-4C7E3827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6FBA1DA-BCFA-9C20-DDCC-A4AC205758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B52A651-1283-B454-E238-E3FE8DC1ED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A630B2D-15BC-FDCB-250C-90122E1DFA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6B759F-8768-94D1-2392-80600B6BBAD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DC5D23-8569-3C5F-AB91-F984DC203FE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5C9D57-B3DF-320D-5494-186BC06F3ED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CFB15A-5F60-25CC-CE15-6E8E7B4300D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053BF3C-9AB8-8A94-7CBF-67A4DDE35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506036"/>
              </p:ext>
            </p:extLst>
          </p:nvPr>
        </p:nvGraphicFramePr>
        <p:xfrm>
          <a:off x="1118687" y="3991608"/>
          <a:ext cx="6906626" cy="435340"/>
        </p:xfrm>
        <a:graphic>
          <a:graphicData uri="http://schemas.openxmlformats.org/drawingml/2006/table">
            <a:tbl>
              <a:tblPr rtl="1" firstRow="1" firstCol="1" bandRow="1"/>
              <a:tblGrid>
                <a:gridCol w="3206271">
                  <a:extLst>
                    <a:ext uri="{9D8B030D-6E8A-4147-A177-3AD203B41FA5}">
                      <a16:colId xmlns:a16="http://schemas.microsoft.com/office/drawing/2014/main" val="3193262415"/>
                    </a:ext>
                  </a:extLst>
                </a:gridCol>
                <a:gridCol w="425124">
                  <a:extLst>
                    <a:ext uri="{9D8B030D-6E8A-4147-A177-3AD203B41FA5}">
                      <a16:colId xmlns:a16="http://schemas.microsoft.com/office/drawing/2014/main" val="1476674220"/>
                    </a:ext>
                  </a:extLst>
                </a:gridCol>
                <a:gridCol w="3275231">
                  <a:extLst>
                    <a:ext uri="{9D8B030D-6E8A-4147-A177-3AD203B41FA5}">
                      <a16:colId xmlns:a16="http://schemas.microsoft.com/office/drawing/2014/main" val="2149852658"/>
                    </a:ext>
                  </a:extLst>
                </a:gridCol>
              </a:tblGrid>
              <a:tr h="4353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عَـرَبِيَّــةٌ لُــغَــتـــي وَمِــنْ </a:t>
                      </a:r>
                      <a:r>
                        <a:rPr lang="ar-MA" sz="20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شِـيَـمــــي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Low" defTabSz="514337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أَنّــــي أَمُـــــدُّ إِلـــى ٱلسَّـــــلامِ يَـــدي</a:t>
                      </a: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426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83555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432D-D4B0-E500-D3C4-494EB53B3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4F27C39-B42D-F828-1C17-DB150CD52DEA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اِنْطِلاقاً مِنْ سِياقِ الْبَيْتِ، أُحيطُ بِخَطٍّ مُرادِفاتِ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شِيَمٌ» مِمّا يَلي: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4748538-399F-E238-FDA3-8CEF908C36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1BF04E8-2AB5-0191-4635-F5D31AD0D3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0E82B7C-D9A9-8BBE-8E70-B7CA215348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5FF4C7F-627A-85CB-4FD5-F4233519AB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62F840B-B0B6-6B6F-9CBD-B18C06B5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E2F9692-E316-5E45-F000-E5B28B2D1B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B25E94-4B22-387E-B88B-71E7C0FEB51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DEB29C-CC42-1F2D-5610-7A40AFC0126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AB19D7-B3F5-44B2-1811-5CE8A8CB239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AF1C04-CACD-2F22-A7E2-E2B847D0B5B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82288FF-D78C-D6BE-5F77-57FD93605AA9}"/>
              </a:ext>
            </a:extLst>
          </p:cNvPr>
          <p:cNvSpPr txBox="1"/>
          <p:nvPr/>
        </p:nvSpPr>
        <p:spPr>
          <a:xfrm>
            <a:off x="7035419" y="4868571"/>
            <a:ext cx="1317625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أَخْلاقٌ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E86FEFA-DE6C-BE38-D0FA-51919E9D9D85}"/>
              </a:ext>
            </a:extLst>
          </p:cNvPr>
          <p:cNvSpPr txBox="1"/>
          <p:nvPr/>
        </p:nvSpPr>
        <p:spPr>
          <a:xfrm>
            <a:off x="5474303" y="4868571"/>
            <a:ext cx="1317625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أَوْطانٌ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6D6896-BA11-B2CF-3F0C-0EA67BBCC455}"/>
              </a:ext>
            </a:extLst>
          </p:cNvPr>
          <p:cNvSpPr txBox="1"/>
          <p:nvPr/>
        </p:nvSpPr>
        <p:spPr>
          <a:xfrm>
            <a:off x="3913188" y="4868571"/>
            <a:ext cx="1317625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أَغْراسٌ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641CCAC-2E9B-007E-B32A-584906BC00C8}"/>
              </a:ext>
            </a:extLst>
          </p:cNvPr>
          <p:cNvSpPr txBox="1"/>
          <p:nvPr/>
        </p:nvSpPr>
        <p:spPr>
          <a:xfrm>
            <a:off x="2349899" y="4868571"/>
            <a:ext cx="1317625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أَنْوارٌ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90AABD0-AEAE-D64B-C312-D536A1546AD0}"/>
              </a:ext>
            </a:extLst>
          </p:cNvPr>
          <p:cNvSpPr txBox="1"/>
          <p:nvPr/>
        </p:nvSpPr>
        <p:spPr>
          <a:xfrm>
            <a:off x="786611" y="4868571"/>
            <a:ext cx="1317625" cy="610806"/>
          </a:xfrm>
          <a:prstGeom prst="roundRect">
            <a:avLst/>
          </a:prstGeom>
          <a:solidFill>
            <a:srgbClr val="ECF8FB"/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خِصالٌ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30407FD-4B6F-2B31-6DCD-B69CF6C2C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506036"/>
              </p:ext>
            </p:extLst>
          </p:nvPr>
        </p:nvGraphicFramePr>
        <p:xfrm>
          <a:off x="1118687" y="3991608"/>
          <a:ext cx="6906626" cy="435340"/>
        </p:xfrm>
        <a:graphic>
          <a:graphicData uri="http://schemas.openxmlformats.org/drawingml/2006/table">
            <a:tbl>
              <a:tblPr rtl="1" firstRow="1" firstCol="1" bandRow="1"/>
              <a:tblGrid>
                <a:gridCol w="3206271">
                  <a:extLst>
                    <a:ext uri="{9D8B030D-6E8A-4147-A177-3AD203B41FA5}">
                      <a16:colId xmlns:a16="http://schemas.microsoft.com/office/drawing/2014/main" val="3193262415"/>
                    </a:ext>
                  </a:extLst>
                </a:gridCol>
                <a:gridCol w="425124">
                  <a:extLst>
                    <a:ext uri="{9D8B030D-6E8A-4147-A177-3AD203B41FA5}">
                      <a16:colId xmlns:a16="http://schemas.microsoft.com/office/drawing/2014/main" val="1476674220"/>
                    </a:ext>
                  </a:extLst>
                </a:gridCol>
                <a:gridCol w="3275231">
                  <a:extLst>
                    <a:ext uri="{9D8B030D-6E8A-4147-A177-3AD203B41FA5}">
                      <a16:colId xmlns:a16="http://schemas.microsoft.com/office/drawing/2014/main" val="2149852658"/>
                    </a:ext>
                  </a:extLst>
                </a:gridCol>
              </a:tblGrid>
              <a:tr h="4353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عَـرَبِيَّــةٌ لُــغَــتـــي وَمِــنْ </a:t>
                      </a:r>
                      <a:r>
                        <a:rPr lang="ar-MA" sz="20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شِـيَـمــــي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Low" defTabSz="514337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أَنّــــي أَمُـــــدُّ إِلـــى ٱلسَّـــــلامِ يَـــدي</a:t>
                      </a: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426889"/>
                  </a:ext>
                </a:extLst>
              </a:tr>
            </a:tbl>
          </a:graphicData>
        </a:graphic>
      </p:graphicFrame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A5B1E3C1-5040-CECC-3BF3-F173BF92BCEF}"/>
              </a:ext>
            </a:extLst>
          </p:cNvPr>
          <p:cNvSpPr txBox="1">
            <a:spLocks/>
          </p:cNvSpPr>
          <p:nvPr/>
        </p:nvSpPr>
        <p:spPr>
          <a:xfrm>
            <a:off x="23192" y="2286001"/>
            <a:ext cx="9097617" cy="121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ts val="4554"/>
              </a:lnSpc>
              <a:defRPr/>
            </a:pP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اِنْطِلاقاً مِنْ سِياقِ 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لْبَيْتِ، أُحيطُ بِخَطّ مُرادِفاتِ 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«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شِيَمٌ» مِمّا يَلي:</a:t>
            </a:r>
          </a:p>
        </p:txBody>
      </p:sp>
    </p:spTree>
    <p:extLst>
      <p:ext uri="{BB962C8B-B14F-4D97-AF65-F5344CB8AC3E}">
        <p14:creationId xmlns:p14="http://schemas.microsoft.com/office/powerpoint/2010/main" val="2318969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DE8FB-1C5C-1879-D302-E61EC3F8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78BC3A-5A1F-988F-D6D0-A5C0CB2D30CA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 مرادفات  كلمة «شِيَمٌ» هي: أَخْلاقُ  وَ خِصالٌ:</a:t>
            </a:r>
            <a:endParaRPr kumimoji="0" lang="ar-MA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F86FAD3-FA6B-037C-1686-77D38E331B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573D599-366B-7C62-25B9-CBED1746B1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70C62D6-F9F2-8499-3984-21EB2504FF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2E84EA4-7BD3-4A3D-2CA4-C87338048D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78DA8E9-3683-2270-755E-ABFA289925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C8D947C-0015-C0F7-AB0A-9C9860E419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EF6F9C-AE83-00EB-8DE6-D32F1C90B22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986CE1-3DB5-FF28-2388-F54ECA60A0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723437-8512-54C8-8575-C14598EDDE0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5959A3-70DC-49C6-02B4-9DF0667FB7F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3EC9E22-0C6B-FFF4-EF33-F89C87D3B205}"/>
              </a:ext>
            </a:extLst>
          </p:cNvPr>
          <p:cNvSpPr txBox="1"/>
          <p:nvPr/>
        </p:nvSpPr>
        <p:spPr>
          <a:xfrm>
            <a:off x="7035419" y="4868571"/>
            <a:ext cx="1317625" cy="610806"/>
          </a:xfrm>
          <a:prstGeom prst="roundRect">
            <a:avLst/>
          </a:prstGeom>
          <a:solidFill>
            <a:srgbClr val="ECF8FB"/>
          </a:solidFill>
          <a:ln w="38100">
            <a:solidFill>
              <a:srgbClr val="ECF8FB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أَخْلاقٌ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DD124BF-CFE4-4E5F-691E-DEA46BA87F64}"/>
              </a:ext>
            </a:extLst>
          </p:cNvPr>
          <p:cNvSpPr txBox="1"/>
          <p:nvPr/>
        </p:nvSpPr>
        <p:spPr>
          <a:xfrm>
            <a:off x="5474303" y="4868571"/>
            <a:ext cx="1317625" cy="610806"/>
          </a:xfrm>
          <a:prstGeom prst="roundRect">
            <a:avLst/>
          </a:prstGeom>
          <a:solidFill>
            <a:srgbClr val="ECF8FB"/>
          </a:solidFill>
          <a:ln w="38100">
            <a:solidFill>
              <a:srgbClr val="ECF8FB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أَوْطانٌ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17BC0436-7C16-4A5B-E519-4EA10096BB64}"/>
              </a:ext>
            </a:extLst>
          </p:cNvPr>
          <p:cNvSpPr txBox="1"/>
          <p:nvPr/>
        </p:nvSpPr>
        <p:spPr>
          <a:xfrm>
            <a:off x="3913188" y="4868571"/>
            <a:ext cx="1317625" cy="610806"/>
          </a:xfrm>
          <a:prstGeom prst="roundRect">
            <a:avLst/>
          </a:prstGeom>
          <a:solidFill>
            <a:srgbClr val="ECF8FB"/>
          </a:solidFill>
          <a:ln w="38100">
            <a:solidFill>
              <a:srgbClr val="ECF8FB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أَغْراسٌ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7F44E89-1AD2-7E95-0657-25E4DBDF1F48}"/>
              </a:ext>
            </a:extLst>
          </p:cNvPr>
          <p:cNvSpPr txBox="1"/>
          <p:nvPr/>
        </p:nvSpPr>
        <p:spPr>
          <a:xfrm>
            <a:off x="2349899" y="4868571"/>
            <a:ext cx="1317625" cy="610806"/>
          </a:xfrm>
          <a:prstGeom prst="roundRect">
            <a:avLst/>
          </a:prstGeom>
          <a:solidFill>
            <a:srgbClr val="ECF8FB"/>
          </a:solidFill>
          <a:ln w="38100">
            <a:solidFill>
              <a:srgbClr val="ECF8FB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أَنْوارٌ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8EE2140-0431-28F4-78F2-0D2C86C25C85}"/>
              </a:ext>
            </a:extLst>
          </p:cNvPr>
          <p:cNvSpPr txBox="1"/>
          <p:nvPr/>
        </p:nvSpPr>
        <p:spPr>
          <a:xfrm>
            <a:off x="786611" y="4868571"/>
            <a:ext cx="1317625" cy="610806"/>
          </a:xfrm>
          <a:prstGeom prst="roundRect">
            <a:avLst/>
          </a:prstGeom>
          <a:solidFill>
            <a:srgbClr val="ECF8FB"/>
          </a:solidFill>
          <a:ln w="38100">
            <a:solidFill>
              <a:srgbClr val="ECF8FB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rtl="1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خِصالٌ</a:t>
            </a: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BD72AF55-20DA-7713-E35A-2DB529A75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003653"/>
              </p:ext>
            </p:extLst>
          </p:nvPr>
        </p:nvGraphicFramePr>
        <p:xfrm>
          <a:off x="1118687" y="3991608"/>
          <a:ext cx="6906626" cy="435340"/>
        </p:xfrm>
        <a:graphic>
          <a:graphicData uri="http://schemas.openxmlformats.org/drawingml/2006/table">
            <a:tbl>
              <a:tblPr rtl="1" firstRow="1" firstCol="1" bandRow="1"/>
              <a:tblGrid>
                <a:gridCol w="3206271">
                  <a:extLst>
                    <a:ext uri="{9D8B030D-6E8A-4147-A177-3AD203B41FA5}">
                      <a16:colId xmlns:a16="http://schemas.microsoft.com/office/drawing/2014/main" val="3193262415"/>
                    </a:ext>
                  </a:extLst>
                </a:gridCol>
                <a:gridCol w="425124">
                  <a:extLst>
                    <a:ext uri="{9D8B030D-6E8A-4147-A177-3AD203B41FA5}">
                      <a16:colId xmlns:a16="http://schemas.microsoft.com/office/drawing/2014/main" val="1476674220"/>
                    </a:ext>
                  </a:extLst>
                </a:gridCol>
                <a:gridCol w="3275231">
                  <a:extLst>
                    <a:ext uri="{9D8B030D-6E8A-4147-A177-3AD203B41FA5}">
                      <a16:colId xmlns:a16="http://schemas.microsoft.com/office/drawing/2014/main" val="2149852658"/>
                    </a:ext>
                  </a:extLst>
                </a:gridCol>
              </a:tblGrid>
              <a:tr h="4353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عَـرَبِيَّــةٌ لُــغَــتـــي وَمِــنْ </a:t>
                      </a:r>
                      <a:r>
                        <a:rPr lang="ar-MA" sz="20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شِـيَـمــــي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Low" defTabSz="514337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أَنّــــي أَمُـــــدُّ إِلـــى ٱلسَّـــــلامِ يَـــدي</a:t>
                      </a: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426889"/>
                  </a:ext>
                </a:extLst>
              </a:tr>
            </a:tbl>
          </a:graphicData>
        </a:graphic>
      </p:graphicFrame>
      <p:sp>
        <p:nvSpPr>
          <p:cNvPr id="19" name="Espace réservé du texte 1">
            <a:extLst>
              <a:ext uri="{FF2B5EF4-FFF2-40B4-BE49-F238E27FC236}">
                <a16:creationId xmlns:a16="http://schemas.microsoft.com/office/drawing/2014/main" id="{103412DB-05EE-A04D-7992-8C13AAFE32D8}"/>
              </a:ext>
            </a:extLst>
          </p:cNvPr>
          <p:cNvSpPr txBox="1">
            <a:spLocks/>
          </p:cNvSpPr>
          <p:nvPr/>
        </p:nvSpPr>
        <p:spPr>
          <a:xfrm>
            <a:off x="23192" y="2286001"/>
            <a:ext cx="9097617" cy="121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ts val="4554"/>
              </a:lnSpc>
              <a:defRPr/>
            </a:pP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اِنْطِلاقاً مِنْ سِياقِ 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لْبَيْتِ، أُحيطُ بِخَطّ مُرادِفاتِ </a:t>
            </a:r>
            <a:r>
              <a:rPr lang="ar-S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«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شِيَمٌ» مِمّا يَلي:</a:t>
            </a:r>
          </a:p>
        </p:txBody>
      </p:sp>
    </p:spTree>
    <p:extLst>
      <p:ext uri="{BB962C8B-B14F-4D97-AF65-F5344CB8AC3E}">
        <p14:creationId xmlns:p14="http://schemas.microsoft.com/office/powerpoint/2010/main" val="3254148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147D0-08B9-2F14-58AE-6197F2E7B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E28D45-D954-503A-4AA8-5532906844C1}"/>
              </a:ext>
            </a:extLst>
          </p:cNvPr>
          <p:cNvSpPr txBox="1"/>
          <p:nvPr/>
        </p:nvSpPr>
        <p:spPr>
          <a:xfrm>
            <a:off x="-309475" y="704632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47 و أجيبوا عن التمرين التالي: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توجيه المتعلمين إلى أن المطلوب هو خريطة الكلمة و ليس شبكة الكلمة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C77E04E-3329-2142-40FA-B0CC6BF110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DF789FC-1930-930D-85A6-F2EDA164AF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2E2A827-2467-8759-2187-9B7519AD55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5A1FF16-2C1D-31DD-F662-6963E64497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4D3AA29-E7EA-04B1-CA6E-585322B096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FF283D7-82CB-9499-AF93-174D3A482F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7555E8-3A95-0014-26A6-0ED7050C452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B67A7F-4BBC-2EEB-A3BD-46EA6CA86E5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D26B7A-8DFB-3BBD-4920-D03DFB1F636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BE65C2-44A8-10DB-FB7A-78C926A83A9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8CBBB1-764B-FEBB-2ED3-11FFD2611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11" y="1631872"/>
            <a:ext cx="3236400" cy="496419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5D5E9D7-5C52-31A7-AB5F-58966BD72CFB}"/>
              </a:ext>
            </a:extLst>
          </p:cNvPr>
          <p:cNvSpPr/>
          <p:nvPr/>
        </p:nvSpPr>
        <p:spPr>
          <a:xfrm>
            <a:off x="3423554" y="3135086"/>
            <a:ext cx="2808514" cy="5334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5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597B7-87B8-795B-6BFC-959C1A296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6A7CB63-25AD-7AD4-4DDD-34A8E45CD458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أَبْحَثُ في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ٱلْقَصيدَةِ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عَنِ ٱلْكَلِمَةِ "مَنْبِتُ"، ثُمَّ أُنْشِدُ ٱلْبَيْتَ ٱلَّذي يَتَضَمَّنُها إنْشاداً شِعْرِيّاً. </a:t>
            </a:r>
            <a:endParaRPr kumimoji="0" lang="ar-MA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1471FF-15B6-4A69-68BE-8A8F7FD871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9578AB1-ED0B-ED24-885B-0BB0D2AAB6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2F4C52F-663A-E002-CB9B-32B4FAEC2F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CF2A95C-284E-B6D1-4FE1-8D1FB6C7EA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EFF85F7-5429-2DFB-9815-B1A0566A16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B049D15-AC82-711C-1370-D3F3A045BC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22AA36-5DD7-C072-6F6F-78324BB8820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85950D-D515-A3A5-655F-E2E27252FC0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DD3193-1B64-30E8-3E8D-6B3E7F924E3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ED3AE-C348-C03A-28E9-255EB2E67A1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7A60E9-C907-7AF9-FF55-220934813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796" y="2012847"/>
            <a:ext cx="281659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848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E2041-13F7-DF16-C824-79134210B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76C9F8F-A741-2BEC-ED20-189F99DCE337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 البيت الشعري الذي يتضمنها هو البيت الرابع من القصيدة: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D33DDE-025F-FC74-3BBA-20A302582B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C3D0653-69C7-5D63-BBE0-AC6BF2D7C4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43738DA-1159-E23C-8FDB-E284A509CC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8F99183-960F-6485-7B1D-C1C3EF204B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C016231-2900-2CF6-B2D6-9C1D870381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264F7DB-F020-30CC-A2D7-B55970CF15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6A9885-A216-9022-5DB4-E2CE05E8194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62E875-7BE9-CE03-164B-4FF11807547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43C5FC-F1BC-48DE-B500-78E1004FDF2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B901A7-2E92-1F1F-0071-448DCEF6D80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1159B89-C946-193C-B12F-0418F2AD3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419019"/>
              </p:ext>
            </p:extLst>
          </p:nvPr>
        </p:nvGraphicFramePr>
        <p:xfrm>
          <a:off x="1118687" y="3991608"/>
          <a:ext cx="6906626" cy="435340"/>
        </p:xfrm>
        <a:graphic>
          <a:graphicData uri="http://schemas.openxmlformats.org/drawingml/2006/table">
            <a:tbl>
              <a:tblPr rtl="1" firstRow="1" firstCol="1" bandRow="1"/>
              <a:tblGrid>
                <a:gridCol w="3206271">
                  <a:extLst>
                    <a:ext uri="{9D8B030D-6E8A-4147-A177-3AD203B41FA5}">
                      <a16:colId xmlns:a16="http://schemas.microsoft.com/office/drawing/2014/main" val="3193262415"/>
                    </a:ext>
                  </a:extLst>
                </a:gridCol>
                <a:gridCol w="425124">
                  <a:extLst>
                    <a:ext uri="{9D8B030D-6E8A-4147-A177-3AD203B41FA5}">
                      <a16:colId xmlns:a16="http://schemas.microsoft.com/office/drawing/2014/main" val="1476674220"/>
                    </a:ext>
                  </a:extLst>
                </a:gridCol>
                <a:gridCol w="3275231">
                  <a:extLst>
                    <a:ext uri="{9D8B030D-6E8A-4147-A177-3AD203B41FA5}">
                      <a16:colId xmlns:a16="http://schemas.microsoft.com/office/drawing/2014/main" val="2149852658"/>
                    </a:ext>
                  </a:extLst>
                </a:gridCol>
              </a:tblGrid>
              <a:tr h="4353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يــا م</a:t>
                      </a:r>
                      <a:r>
                        <a:rPr lang="ar-MA" sz="20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َــنْــبِـــتَ</a:t>
                      </a: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MA" sz="2000" b="1" dirty="0" err="1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ٱلْأَحْـــرارِ</a:t>
                      </a: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يـــا سَــكَـناً</a:t>
                      </a: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Low" defTabSz="514337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فـيــهِ حَـــظِـــيــتُ بِـــأَكْــــرَمِ </a:t>
                      </a:r>
                      <a:r>
                        <a:rPr lang="ar-MA" sz="2000" b="1" dirty="0" err="1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ٱلسَّــنَـدِ</a:t>
                      </a: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426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22270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18BF-E6E8-550E-433B-FF8BA3B03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59ED011-7842-DD14-6DF3-16B76C6A7531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ينشد البيت الشعري؟</a:t>
            </a:r>
            <a:endParaRPr kumimoji="0" lang="ar-MA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32B584C-3787-6D8D-993D-4E58957111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84A19CF-09BB-0EEB-7895-C98494D1EB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8D8B92C-009E-A671-1A1B-4B8A72AB85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B415E74-3CD9-6AE8-1F8C-D5C748127B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0F834AA-2FC3-F59E-3049-E04E6B5B4D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2B331DE-DFEF-F9AD-B009-5F543A21D4C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214653-7A1D-A445-D782-519F27D4982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9BB9B7-B9CC-C9B0-7230-25F9D14BFD4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C10389-F4C0-21BC-FCA2-14E84C2EE8B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4D9533-C3EA-C24F-BABD-0827EE0CB86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1F74DB9-99B9-A409-C21C-6A980BC4B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910785"/>
              </p:ext>
            </p:extLst>
          </p:nvPr>
        </p:nvGraphicFramePr>
        <p:xfrm>
          <a:off x="1118687" y="3991608"/>
          <a:ext cx="6906626" cy="435340"/>
        </p:xfrm>
        <a:graphic>
          <a:graphicData uri="http://schemas.openxmlformats.org/drawingml/2006/table">
            <a:tbl>
              <a:tblPr rtl="1" firstRow="1" firstCol="1" bandRow="1"/>
              <a:tblGrid>
                <a:gridCol w="3206271">
                  <a:extLst>
                    <a:ext uri="{9D8B030D-6E8A-4147-A177-3AD203B41FA5}">
                      <a16:colId xmlns:a16="http://schemas.microsoft.com/office/drawing/2014/main" val="3193262415"/>
                    </a:ext>
                  </a:extLst>
                </a:gridCol>
                <a:gridCol w="425124">
                  <a:extLst>
                    <a:ext uri="{9D8B030D-6E8A-4147-A177-3AD203B41FA5}">
                      <a16:colId xmlns:a16="http://schemas.microsoft.com/office/drawing/2014/main" val="1476674220"/>
                    </a:ext>
                  </a:extLst>
                </a:gridCol>
                <a:gridCol w="3275231">
                  <a:extLst>
                    <a:ext uri="{9D8B030D-6E8A-4147-A177-3AD203B41FA5}">
                      <a16:colId xmlns:a16="http://schemas.microsoft.com/office/drawing/2014/main" val="2149852658"/>
                    </a:ext>
                  </a:extLst>
                </a:gridCol>
              </a:tblGrid>
              <a:tr h="4353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يــا م</a:t>
                      </a:r>
                      <a:r>
                        <a:rPr lang="ar-MA" sz="20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َــنْــبِـــتَ</a:t>
                      </a: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MA" sz="2000" b="1" dirty="0" err="1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ٱلْأَحْـــرارِ</a:t>
                      </a: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يـــا سَــكَـناً</a:t>
                      </a: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justLow" defTabSz="514337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MA" sz="2000" b="1" dirty="0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فـيــهِ حَـــظِـــيــتُ بِـــأَكْــــرَمِ </a:t>
                      </a:r>
                      <a:r>
                        <a:rPr lang="ar-MA" sz="2000" b="1" dirty="0" err="1">
                          <a:solidFill>
                            <a:srgbClr val="474F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ٱلسَّــنَـدِ</a:t>
                      </a:r>
                      <a:endParaRPr lang="fr-FR" sz="2000" b="1" dirty="0">
                        <a:solidFill>
                          <a:srgbClr val="474F7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426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02098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8F846-95D0-E338-E1E4-9C1094470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5B592545-F897-FE0A-E89A-3CCF78255E70}"/>
              </a:ext>
            </a:extLst>
          </p:cNvPr>
          <p:cNvSpPr/>
          <p:nvPr/>
        </p:nvSpPr>
        <p:spPr>
          <a:xfrm>
            <a:off x="2162755" y="5364219"/>
            <a:ext cx="4746295" cy="582205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اَلْجُمْلَةُ: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796E86-20F8-957C-BC2E-89130CBCD90A}"/>
              </a:ext>
            </a:extLst>
          </p:cNvPr>
          <p:cNvSpPr txBox="1"/>
          <p:nvPr/>
        </p:nvSpPr>
        <p:spPr>
          <a:xfrm>
            <a:off x="-211504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أَتْمِمْ مَلْأَ خَريطَةِ كَلِمَةِ: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مَنْبِتُ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i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4F32C2-EFB7-D3CD-4EC4-BF78F92BC7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DF391D74-4C81-11F5-A785-B6995786FE58}"/>
              </a:ext>
            </a:extLst>
          </p:cNvPr>
          <p:cNvSpPr txBox="1"/>
          <p:nvPr/>
        </p:nvSpPr>
        <p:spPr>
          <a:xfrm>
            <a:off x="247338" y="1823297"/>
            <a:ext cx="8649325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أَتْمِمْ مَلْأَ خَريطَةِ كَلِمَةِ: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مَنْبِتُ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FF4CE7-3B32-CAE9-B61D-9508E0205F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CBC5EA-DEEC-D528-4E4D-FBA736961C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CC6C4D-6782-87CF-7A33-664A1F01BB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C0D31D-0FB3-647E-9E80-4C223F880B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BD05FF5-4F9F-D07B-6F29-5AFF8D5558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C7E862-0179-583B-3C0F-06F09D214C3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3BDB7A-1BB8-AF1A-1ABC-FD151B91596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B78579-2077-4183-C910-DDC537C7DD8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DF8F9E-C7D8-2FB2-9AB6-4F213AD68FE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51B6871-83C2-EED1-7CCB-E5EB115E72CE}"/>
              </a:ext>
            </a:extLst>
          </p:cNvPr>
          <p:cNvSpPr txBox="1"/>
          <p:nvPr/>
        </p:nvSpPr>
        <p:spPr>
          <a:xfrm>
            <a:off x="3801723" y="3748275"/>
            <a:ext cx="1405439" cy="1214294"/>
          </a:xfrm>
          <a:prstGeom prst="flowChartConnector">
            <a:avLst/>
          </a:prstGeom>
          <a:solidFill>
            <a:srgbClr val="424D7C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مَنْبِتُ </a:t>
            </a:r>
            <a:endParaRPr lang="fr-MA" dirty="0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CF1B9402-7F3D-7EF7-C72F-833F52BED6E4}"/>
              </a:ext>
            </a:extLst>
          </p:cNvPr>
          <p:cNvSpPr/>
          <p:nvPr/>
        </p:nvSpPr>
        <p:spPr>
          <a:xfrm>
            <a:off x="3478933" y="2855276"/>
            <a:ext cx="1978878" cy="440396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اَلنَّوْعُ: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F94AA1A-D0C9-1902-FA1C-6A864DCA04CD}"/>
              </a:ext>
            </a:extLst>
          </p:cNvPr>
          <p:cNvSpPr/>
          <p:nvPr/>
        </p:nvSpPr>
        <p:spPr>
          <a:xfrm>
            <a:off x="3567083" y="2843068"/>
            <a:ext cx="126007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……………</a:t>
            </a:r>
            <a:endParaRPr lang="fr-FR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" name="Flèche : haut 38">
            <a:extLst>
              <a:ext uri="{FF2B5EF4-FFF2-40B4-BE49-F238E27FC236}">
                <a16:creationId xmlns:a16="http://schemas.microsoft.com/office/drawing/2014/main" id="{61092543-7049-98E5-A40A-915F1C76B8A1}"/>
              </a:ext>
            </a:extLst>
          </p:cNvPr>
          <p:cNvSpPr/>
          <p:nvPr/>
        </p:nvSpPr>
        <p:spPr>
          <a:xfrm>
            <a:off x="4299485" y="3429000"/>
            <a:ext cx="409913" cy="173739"/>
          </a:xfrm>
          <a:prstGeom prst="up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DD89DDB6-0F10-0837-AE00-66C60B2DB927}"/>
              </a:ext>
            </a:extLst>
          </p:cNvPr>
          <p:cNvSpPr/>
          <p:nvPr/>
        </p:nvSpPr>
        <p:spPr>
          <a:xfrm>
            <a:off x="5620744" y="4000478"/>
            <a:ext cx="1978878" cy="440396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اَلْمُرادِفُ: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27D898DB-2830-79C4-2A20-06F4D5B338AC}"/>
              </a:ext>
            </a:extLst>
          </p:cNvPr>
          <p:cNvSpPr/>
          <p:nvPr/>
        </p:nvSpPr>
        <p:spPr>
          <a:xfrm>
            <a:off x="5648974" y="4000970"/>
            <a:ext cx="126007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…………</a:t>
            </a:r>
            <a:endParaRPr lang="fr-FR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Flèche : haut 41">
            <a:extLst>
              <a:ext uri="{FF2B5EF4-FFF2-40B4-BE49-F238E27FC236}">
                <a16:creationId xmlns:a16="http://schemas.microsoft.com/office/drawing/2014/main" id="{1920400C-70D2-67EF-2A17-CC869B1BB6B9}"/>
              </a:ext>
            </a:extLst>
          </p:cNvPr>
          <p:cNvSpPr/>
          <p:nvPr/>
        </p:nvSpPr>
        <p:spPr>
          <a:xfrm rot="5400000">
            <a:off x="5222550" y="4149048"/>
            <a:ext cx="409913" cy="173739"/>
          </a:xfrm>
          <a:prstGeom prst="up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FCBB3858-095D-7B22-0B02-F17CC606B64C}"/>
              </a:ext>
            </a:extLst>
          </p:cNvPr>
          <p:cNvSpPr/>
          <p:nvPr/>
        </p:nvSpPr>
        <p:spPr>
          <a:xfrm>
            <a:off x="1296676" y="4030961"/>
            <a:ext cx="1978878" cy="440396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اَلضِّدُّ: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4D49E5F1-9EE7-1901-1B83-0ABC33F680EE}"/>
              </a:ext>
            </a:extLst>
          </p:cNvPr>
          <p:cNvSpPr/>
          <p:nvPr/>
        </p:nvSpPr>
        <p:spPr>
          <a:xfrm>
            <a:off x="1324906" y="4031453"/>
            <a:ext cx="126007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……………</a:t>
            </a:r>
            <a:endParaRPr lang="fr-FR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5" name="Flèche : haut 44">
            <a:extLst>
              <a:ext uri="{FF2B5EF4-FFF2-40B4-BE49-F238E27FC236}">
                <a16:creationId xmlns:a16="http://schemas.microsoft.com/office/drawing/2014/main" id="{68AB1A11-48F4-6368-84BB-E74F6C5C9DBF}"/>
              </a:ext>
            </a:extLst>
          </p:cNvPr>
          <p:cNvSpPr/>
          <p:nvPr/>
        </p:nvSpPr>
        <p:spPr>
          <a:xfrm rot="16200000">
            <a:off x="3294022" y="4179531"/>
            <a:ext cx="409913" cy="173739"/>
          </a:xfrm>
          <a:prstGeom prst="up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D293D4FE-196A-A44D-EAE5-012371B4A0A0}"/>
              </a:ext>
            </a:extLst>
          </p:cNvPr>
          <p:cNvSpPr/>
          <p:nvPr/>
        </p:nvSpPr>
        <p:spPr>
          <a:xfrm>
            <a:off x="2553467" y="5435123"/>
            <a:ext cx="2947483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…………… ……………</a:t>
            </a:r>
            <a:endParaRPr lang="fr-FR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8" name="Flèche : haut 47">
            <a:extLst>
              <a:ext uri="{FF2B5EF4-FFF2-40B4-BE49-F238E27FC236}">
                <a16:creationId xmlns:a16="http://schemas.microsoft.com/office/drawing/2014/main" id="{823094FF-8BEC-1670-4C9B-EECBD89C0A85}"/>
              </a:ext>
            </a:extLst>
          </p:cNvPr>
          <p:cNvSpPr/>
          <p:nvPr/>
        </p:nvSpPr>
        <p:spPr>
          <a:xfrm rot="10800000">
            <a:off x="4272542" y="5073223"/>
            <a:ext cx="409913" cy="173739"/>
          </a:xfrm>
          <a:prstGeom prst="up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790446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0E6E8-C9E7-3DF9-57D6-9E022993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5F592D-AA7B-A5CC-69BA-067647E9A73F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E9A53B-1D15-79DB-A95E-5C2A919E74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C0BA5537-4A4E-C398-6E6A-3BA9B331AE57}"/>
              </a:ext>
            </a:extLst>
          </p:cNvPr>
          <p:cNvSpPr/>
          <p:nvPr/>
        </p:nvSpPr>
        <p:spPr>
          <a:xfrm>
            <a:off x="3820174" y="1212799"/>
            <a:ext cx="126007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sz="28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47658E04-B5CF-9C0A-45FF-0FEB6936D8C8}"/>
              </a:ext>
            </a:extLst>
          </p:cNvPr>
          <p:cNvSpPr/>
          <p:nvPr/>
        </p:nvSpPr>
        <p:spPr>
          <a:xfrm>
            <a:off x="2591576" y="1288253"/>
            <a:ext cx="126007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28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521F8355-31EA-6B2F-5387-C6B6A5552112}"/>
              </a:ext>
            </a:extLst>
          </p:cNvPr>
          <p:cNvSpPr/>
          <p:nvPr/>
        </p:nvSpPr>
        <p:spPr>
          <a:xfrm>
            <a:off x="827088" y="685142"/>
            <a:ext cx="4176044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1" eaLnBrk="1" latinLnBrk="0" hangingPunct="1"/>
            <a:endParaRPr lang="fr-FR" sz="28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B45040-1D9F-F9B9-EA5E-BBECDE8F73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E29D64-7A4A-1C8E-F0EB-F38D8BF71F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4BF985-41BE-E612-C610-0BB04F924D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C6632F9-F97F-F275-0CE1-9687B239EB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60188D-EE70-F753-7833-D164AB11D1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EC6C94-4187-88F0-ECCE-0063FE3EAD1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F9208E-5E8B-2560-9A39-9BAF2570273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BC9C1B-D732-81F4-718D-B0BB6E9B5A5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D7392F-BA95-145C-4129-5DAB443171B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D6F347-9555-E3B5-7966-401F78D3C964}"/>
              </a:ext>
            </a:extLst>
          </p:cNvPr>
          <p:cNvSpPr txBox="1"/>
          <p:nvPr/>
        </p:nvSpPr>
        <p:spPr>
          <a:xfrm>
            <a:off x="3801723" y="3748275"/>
            <a:ext cx="1405439" cy="1214294"/>
          </a:xfrm>
          <a:prstGeom prst="flowChartConnector">
            <a:avLst/>
          </a:prstGeom>
          <a:solidFill>
            <a:srgbClr val="424D7C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مَنْبِتُ 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5644849-077B-50A6-7134-D25E2D7106E1}"/>
              </a:ext>
            </a:extLst>
          </p:cNvPr>
          <p:cNvSpPr/>
          <p:nvPr/>
        </p:nvSpPr>
        <p:spPr>
          <a:xfrm>
            <a:off x="3478933" y="2855276"/>
            <a:ext cx="1978878" cy="440396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اَلنَّوْعُ: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CA7E802-F4B1-46E9-56E7-B7BA346C2FE0}"/>
              </a:ext>
            </a:extLst>
          </p:cNvPr>
          <p:cNvSpPr/>
          <p:nvPr/>
        </p:nvSpPr>
        <p:spPr>
          <a:xfrm>
            <a:off x="3567083" y="2843068"/>
            <a:ext cx="126007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……………</a:t>
            </a:r>
            <a:endParaRPr lang="fr-FR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Flèche : haut 10">
            <a:extLst>
              <a:ext uri="{FF2B5EF4-FFF2-40B4-BE49-F238E27FC236}">
                <a16:creationId xmlns:a16="http://schemas.microsoft.com/office/drawing/2014/main" id="{8363135D-2ADF-13DA-7DF3-485E5E865F67}"/>
              </a:ext>
            </a:extLst>
          </p:cNvPr>
          <p:cNvSpPr/>
          <p:nvPr/>
        </p:nvSpPr>
        <p:spPr>
          <a:xfrm>
            <a:off x="4299485" y="3429000"/>
            <a:ext cx="409913" cy="173739"/>
          </a:xfrm>
          <a:prstGeom prst="up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E52AC2E-2040-2BC8-AA14-C2E755979A6F}"/>
              </a:ext>
            </a:extLst>
          </p:cNvPr>
          <p:cNvSpPr/>
          <p:nvPr/>
        </p:nvSpPr>
        <p:spPr>
          <a:xfrm>
            <a:off x="5620744" y="4000478"/>
            <a:ext cx="1978878" cy="440396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اَلْمُرادِفُ: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8826B65-8B0F-F25C-08F0-9A7E5B840833}"/>
              </a:ext>
            </a:extLst>
          </p:cNvPr>
          <p:cNvSpPr/>
          <p:nvPr/>
        </p:nvSpPr>
        <p:spPr>
          <a:xfrm>
            <a:off x="5648974" y="4000970"/>
            <a:ext cx="126007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…………</a:t>
            </a:r>
            <a:endParaRPr lang="fr-FR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Flèche : haut 14">
            <a:extLst>
              <a:ext uri="{FF2B5EF4-FFF2-40B4-BE49-F238E27FC236}">
                <a16:creationId xmlns:a16="http://schemas.microsoft.com/office/drawing/2014/main" id="{019ED3CB-47BE-5DC0-0B51-29A60CB173B6}"/>
              </a:ext>
            </a:extLst>
          </p:cNvPr>
          <p:cNvSpPr/>
          <p:nvPr/>
        </p:nvSpPr>
        <p:spPr>
          <a:xfrm rot="5400000">
            <a:off x="5222550" y="4149048"/>
            <a:ext cx="409913" cy="173739"/>
          </a:xfrm>
          <a:prstGeom prst="up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BDE48FC-1F52-A475-8059-F78B68F61156}"/>
              </a:ext>
            </a:extLst>
          </p:cNvPr>
          <p:cNvSpPr/>
          <p:nvPr/>
        </p:nvSpPr>
        <p:spPr>
          <a:xfrm>
            <a:off x="1296676" y="4030961"/>
            <a:ext cx="1978878" cy="440396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اَلضِّدُّ: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D4F84AB-4F57-BD61-DC5F-3BAA3BC9BFF8}"/>
              </a:ext>
            </a:extLst>
          </p:cNvPr>
          <p:cNvSpPr/>
          <p:nvPr/>
        </p:nvSpPr>
        <p:spPr>
          <a:xfrm>
            <a:off x="1324906" y="4031453"/>
            <a:ext cx="126007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……………</a:t>
            </a:r>
            <a:endParaRPr lang="fr-FR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Flèche : haut 17">
            <a:extLst>
              <a:ext uri="{FF2B5EF4-FFF2-40B4-BE49-F238E27FC236}">
                <a16:creationId xmlns:a16="http://schemas.microsoft.com/office/drawing/2014/main" id="{33989F3F-FD35-9908-F0F8-EFE821D100C8}"/>
              </a:ext>
            </a:extLst>
          </p:cNvPr>
          <p:cNvSpPr/>
          <p:nvPr/>
        </p:nvSpPr>
        <p:spPr>
          <a:xfrm rot="16200000">
            <a:off x="3294022" y="4179531"/>
            <a:ext cx="409913" cy="173739"/>
          </a:xfrm>
          <a:prstGeom prst="up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9E6EE361-0367-E993-8663-A3D7A113AC98}"/>
              </a:ext>
            </a:extLst>
          </p:cNvPr>
          <p:cNvSpPr/>
          <p:nvPr/>
        </p:nvSpPr>
        <p:spPr>
          <a:xfrm>
            <a:off x="2162755" y="5364219"/>
            <a:ext cx="4746295" cy="582205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اَلْجُمْلَةُ: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7B447EE0-F261-ED37-0F38-C6115CCD1096}"/>
              </a:ext>
            </a:extLst>
          </p:cNvPr>
          <p:cNvSpPr/>
          <p:nvPr/>
        </p:nvSpPr>
        <p:spPr>
          <a:xfrm>
            <a:off x="2553467" y="5435123"/>
            <a:ext cx="2947483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…………… ……………</a:t>
            </a:r>
            <a:endParaRPr lang="fr-FR" sz="2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" name="Flèche : haut 34">
            <a:extLst>
              <a:ext uri="{FF2B5EF4-FFF2-40B4-BE49-F238E27FC236}">
                <a16:creationId xmlns:a16="http://schemas.microsoft.com/office/drawing/2014/main" id="{0F2B1E7C-2882-BED7-292D-B2509D75089D}"/>
              </a:ext>
            </a:extLst>
          </p:cNvPr>
          <p:cNvSpPr/>
          <p:nvPr/>
        </p:nvSpPr>
        <p:spPr>
          <a:xfrm rot="10800000">
            <a:off x="4272542" y="5073223"/>
            <a:ext cx="409913" cy="173739"/>
          </a:xfrm>
          <a:prstGeom prst="up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12C40CDC-A148-0882-A589-D743E6716618}"/>
              </a:ext>
            </a:extLst>
          </p:cNvPr>
          <p:cNvSpPr/>
          <p:nvPr/>
        </p:nvSpPr>
        <p:spPr>
          <a:xfrm>
            <a:off x="3478933" y="2823247"/>
            <a:ext cx="134822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اِسْمٌ</a:t>
            </a:r>
            <a:endParaRPr lang="fr-FR" sz="3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19A52A96-A0AC-F560-FC35-8AF18B2EBEC2}"/>
              </a:ext>
            </a:extLst>
          </p:cNvPr>
          <p:cNvSpPr/>
          <p:nvPr/>
        </p:nvSpPr>
        <p:spPr>
          <a:xfrm>
            <a:off x="5398833" y="3977433"/>
            <a:ext cx="1405438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مَنْشَأُ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FB93D17C-5CA6-1ACE-7F76-42F76472F3FC}"/>
              </a:ext>
            </a:extLst>
          </p:cNvPr>
          <p:cNvSpPr/>
          <p:nvPr/>
        </p:nvSpPr>
        <p:spPr>
          <a:xfrm>
            <a:off x="1141886" y="4000478"/>
            <a:ext cx="1405439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خاتِمَةٌ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217DBDBA-59EA-FA4B-696E-F8AE8B6D1C03}"/>
              </a:ext>
            </a:extLst>
          </p:cNvPr>
          <p:cNvSpPr/>
          <p:nvPr/>
        </p:nvSpPr>
        <p:spPr>
          <a:xfrm>
            <a:off x="2093486" y="5424723"/>
            <a:ext cx="3990906" cy="440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اَلْأُسْرَةُ </a:t>
            </a:r>
            <a:r>
              <a:rPr lang="ar-MA" sz="32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ٱلصّالِحَةُ</a:t>
            </a:r>
            <a:r>
              <a:rPr lang="ar-MA" sz="3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مَنْبِتُ </a:t>
            </a:r>
            <a:r>
              <a:rPr lang="ar-MA" sz="32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ٱلْأَخْلاقِ</a:t>
            </a:r>
            <a:r>
              <a:rPr lang="ar-MA" sz="3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ٱلْحَميدَةِ</a:t>
            </a:r>
            <a:r>
              <a:rPr lang="ar-MA" sz="3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2C954F3-9CCE-6120-9638-1CCDF20DD4B9}"/>
              </a:ext>
            </a:extLst>
          </p:cNvPr>
          <p:cNvSpPr txBox="1"/>
          <p:nvPr/>
        </p:nvSpPr>
        <p:spPr>
          <a:xfrm>
            <a:off x="247338" y="1823297"/>
            <a:ext cx="8649325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أَتْمِمْ مَلْأَ خَريطَةِ كَلِمَةِ: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مَنْبِتُ</a:t>
            </a:r>
          </a:p>
        </p:txBody>
      </p:sp>
    </p:spTree>
    <p:extLst>
      <p:ext uri="{BB962C8B-B14F-4D97-AF65-F5344CB8AC3E}">
        <p14:creationId xmlns:p14="http://schemas.microsoft.com/office/powerpoint/2010/main" val="423262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EC230-FEC0-DC16-D0C6-BC9CC668A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093F847-D40E-110E-37F1-D9799653C089}"/>
              </a:ext>
            </a:extLst>
          </p:cNvPr>
          <p:cNvSpPr txBox="1"/>
          <p:nvPr/>
        </p:nvSpPr>
        <p:spPr>
          <a:xfrm>
            <a:off x="-309475" y="8293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أُرَكِّبُ كَلِمَةَ «مَنْبِتُ» في جُمْلَةٍ مُفيدَةٍ مِنِ ٱخْتِياري.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5DB810-2C81-A099-996A-915DCD0398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D4FFBD9-7239-6081-5854-E471AE631AFA}"/>
              </a:ext>
            </a:extLst>
          </p:cNvPr>
          <p:cNvSpPr txBox="1"/>
          <p:nvPr/>
        </p:nvSpPr>
        <p:spPr>
          <a:xfrm>
            <a:off x="0" y="3562024"/>
            <a:ext cx="9084039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أُرَكِّبُ كَلِمَةَ «مَنْبِتُ» في جُمْلَةٍ مُفيدَةٍ مِنِ ٱخْتِياري.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348090-DFCC-4A35-F0F2-D63576D2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A99B45-E124-814F-883A-31CAC795EA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C99C33-5257-08DC-58D3-59EF6588C1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4686CC-8CAB-09DA-F735-997E611322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AB5670-F5F7-DC8F-819A-891757C4AF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3D45D0-9889-0488-4736-C780030D896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719F07-B188-2EAA-7777-FF26B524856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413DDB-CB12-AFCE-8096-AF83321900F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AC2D56-541C-12E1-CE05-51D7B0A1981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3184816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3775" y="3885789"/>
            <a:ext cx="6746225" cy="890781"/>
            <a:chOff x="1281320" y="2851205"/>
            <a:chExt cx="6746225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281320" y="3147530"/>
              <a:ext cx="52443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تنمية الطلاقة القرائية بإيقاع شعري؛</a:t>
              </a:r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981075"/>
            <a:ext cx="7886700" cy="719138"/>
          </a:xfrm>
          <a:prstGeom prst="rect">
            <a:avLst/>
          </a:prstGeom>
        </p:spPr>
        <p:txBody>
          <a:bodyPr/>
          <a:lstStyle/>
          <a:p>
            <a:pPr algn="ctr"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772313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748999" y="314936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تملك استراتيجيتي: التوقع والتحقق من الفرضيات؛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AB45F5-9D23-6DB1-E3E0-EE67553D2C96}"/>
              </a:ext>
            </a:extLst>
          </p:cNvPr>
          <p:cNvGrpSpPr/>
          <p:nvPr/>
        </p:nvGrpSpPr>
        <p:grpSpPr>
          <a:xfrm>
            <a:off x="1224000" y="4986669"/>
            <a:ext cx="6776985" cy="890781"/>
            <a:chOff x="1250560" y="2851205"/>
            <a:chExt cx="6776985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84CFD0A-8D76-D57A-7439-EED9400681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A687F1-91AC-F7B5-B86E-AD8D5E2A267F}"/>
                </a:ext>
              </a:extLst>
            </p:cNvPr>
            <p:cNvSpPr/>
            <p:nvPr/>
          </p:nvSpPr>
          <p:spPr>
            <a:xfrm>
              <a:off x="1250560" y="3140035"/>
              <a:ext cx="52443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إغناء المعجم وفهم نص شعري.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7;p5">
            <a:extLst>
              <a:ext uri="{FF2B5EF4-FFF2-40B4-BE49-F238E27FC236}">
                <a16:creationId xmlns:a16="http://schemas.microsoft.com/office/drawing/2014/main" id="{B273B9DE-AFC7-3BE6-375E-8DB0D0CAAC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5494" t="10740" r="-4367" b="1155"/>
          <a:stretch/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sz="4800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370" y="1117342"/>
            <a:ext cx="456592" cy="456592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2030602" y="2677629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pour une image  14">
            <a:extLst>
              <a:ext uri="{FF2B5EF4-FFF2-40B4-BE49-F238E27FC236}">
                <a16:creationId xmlns:a16="http://schemas.microsoft.com/office/drawing/2014/main" id="{26EE47E8-1DB9-ECA1-2E1E-733476C69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B8364D-4FB8-6CB6-D2EF-741174AF95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71DD24-F681-4850-243A-A7DF3B2374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70F7B5-55A5-AFC7-AB0C-6BF6E39965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B6538D-2D0C-C00E-A398-F7CB6EB766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028966-349A-B6F0-0382-6D22882ECAF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99150C-3F69-E76C-EF2C-2E1542C97EA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FF8EC-4186-DA2D-B694-D38C946A725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B4492A-40CD-FC8F-58DC-552AA244FC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A4791E-F40A-BA8B-BECF-B5F1422F75E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74EC68F-C5CA-5FA5-9BE8-018C353F5D18}"/>
              </a:ext>
            </a:extLst>
          </p:cNvPr>
          <p:cNvSpPr/>
          <p:nvPr/>
        </p:nvSpPr>
        <p:spPr>
          <a:xfrm>
            <a:off x="5314249" y="4302000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تَوَقٌّعِ مَضْمونِ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ٱلنَّصِّ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ٱلشِّعْرِيِّ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وَ أَجَبْتُ عَنْ أَسْئِلَةِ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ٱلْفَهْمِ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ٱلْعامِّ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096B5F6-A3BA-90CE-CED4-6A89BAA51CC0}"/>
              </a:ext>
            </a:extLst>
          </p:cNvPr>
          <p:cNvSpPr/>
          <p:nvPr/>
        </p:nvSpPr>
        <p:spPr>
          <a:xfrm>
            <a:off x="3537284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4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4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C2F60B38-B57F-5208-3EED-184A0C72D1B7}"/>
              </a:ext>
            </a:extLst>
          </p:cNvPr>
          <p:cNvCxnSpPr>
            <a:cxnSpLocks/>
            <a:stCxn id="7" idx="4"/>
            <a:endCxn id="6" idx="0"/>
          </p:cNvCxnSpPr>
          <p:nvPr/>
        </p:nvCxnSpPr>
        <p:spPr>
          <a:xfrm rot="16200000" flipH="1">
            <a:off x="5322641" y="2690391"/>
            <a:ext cx="860967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1B3033D-4D21-E5B4-73B1-7451FE8FEBD8}"/>
              </a:ext>
            </a:extLst>
          </p:cNvPr>
          <p:cNvSpPr/>
          <p:nvPr/>
        </p:nvSpPr>
        <p:spPr>
          <a:xfrm>
            <a:off x="589751" y="4301999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تَعَرَّفْتُ مُفْرَداتٍ جَديدَةً مُرْتَبِطَةً بِالنَّصِّ الشِّعْرِيِّ «قَصيدَةُ وَطَني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ٱلْغالي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».</a:t>
            </a: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25804B01-A450-7A03-1B27-E441B89974BC}"/>
              </a:ext>
            </a:extLst>
          </p:cNvPr>
          <p:cNvCxnSpPr>
            <a:cxnSpLocks/>
            <a:stCxn id="7" idx="4"/>
            <a:endCxn id="12" idx="0"/>
          </p:cNvCxnSpPr>
          <p:nvPr/>
        </p:nvCxnSpPr>
        <p:spPr>
          <a:xfrm rot="5400000">
            <a:off x="2960393" y="2690392"/>
            <a:ext cx="860966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90389-20A1-5421-1597-E13E4D3D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62ECA95-3D4B-DD16-41D8-67AF3C776C80}"/>
              </a:ext>
            </a:extLst>
          </p:cNvPr>
          <p:cNvGrpSpPr/>
          <p:nvPr/>
        </p:nvGrpSpPr>
        <p:grpSpPr>
          <a:xfrm>
            <a:off x="3163788" y="1510015"/>
            <a:ext cx="2816425" cy="4320000"/>
            <a:chOff x="3163788" y="1510015"/>
            <a:chExt cx="2816425" cy="4320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C5D6988-EA63-6114-80B4-2782D4F2E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788" y="1510015"/>
              <a:ext cx="2816425" cy="43200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11C646C-5284-8ED5-43B2-B129EF980CA0}"/>
                </a:ext>
              </a:extLst>
            </p:cNvPr>
            <p:cNvSpPr txBox="1"/>
            <p:nvPr/>
          </p:nvSpPr>
          <p:spPr>
            <a:xfrm>
              <a:off x="3339138" y="3861989"/>
              <a:ext cx="647700" cy="261610"/>
            </a:xfrm>
            <a:prstGeom prst="rect">
              <a:avLst/>
            </a:prstGeom>
            <a:solidFill>
              <a:srgbClr val="C6D5E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11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ياسين عدنان</a:t>
              </a:r>
              <a:endParaRPr lang="fr-FR" sz="1100" b="1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8" name="Espace réservé pour une image  7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E5939A8F-A9CE-A87B-3A87-9F70528C96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944" y="1459782"/>
            <a:ext cx="900000" cy="900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8135F6-3516-3775-FF96-1B5C99950773}"/>
              </a:ext>
            </a:extLst>
          </p:cNvPr>
          <p:cNvSpPr txBox="1"/>
          <p:nvPr/>
        </p:nvSpPr>
        <p:spPr>
          <a:xfrm>
            <a:off x="668125" y="83559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أجيب عن التمرين التالي ص 46 على كراستي.</a:t>
            </a:r>
          </a:p>
        </p:txBody>
      </p:sp>
      <p:pic>
        <p:nvPicPr>
          <p:cNvPr id="5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B00CF8-6723-1182-770C-7881F4820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F71CBD-4974-5489-BDEB-1088AADAA7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14746D-3BA4-E2A8-FBFC-2A5E27F13E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82F17F-2237-7B4F-E084-C40E057CEF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B67B33A-9554-85E1-3564-D8243497390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75EFC4-1B80-F594-8CD7-1EB84E769A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23AE85-B7C7-D15C-AABC-502FC018E9C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802130-B87A-B06A-A063-FFCB920B491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1B02D8-33C1-C97C-D7B2-6942B50D47A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114CD7-1F40-5F9A-F72D-A85EB839BAB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8697068-37BE-0527-2A5A-3756D0B7DB7B}"/>
              </a:ext>
            </a:extLst>
          </p:cNvPr>
          <p:cNvSpPr/>
          <p:nvPr/>
        </p:nvSpPr>
        <p:spPr>
          <a:xfrm>
            <a:off x="3163789" y="1659391"/>
            <a:ext cx="2751982" cy="70039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3CF6E368-F7EA-6589-E678-7B746D416B7E}"/>
              </a:ext>
            </a:extLst>
          </p:cNvPr>
          <p:cNvSpPr/>
          <p:nvPr/>
        </p:nvSpPr>
        <p:spPr>
          <a:xfrm rot="10800000">
            <a:off x="6105277" y="1909782"/>
            <a:ext cx="336604" cy="21468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5526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00AA3-AC24-550E-31D8-9308A016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2F1C1519-748B-7284-A457-F90A6C308F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91550"/>
            <a:ext cx="900000" cy="900000"/>
          </a:xfr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C9337446-949D-A7C6-ABBC-A557BCBB9FD8}"/>
              </a:ext>
            </a:extLst>
          </p:cNvPr>
          <p:cNvSpPr txBox="1"/>
          <p:nvPr/>
        </p:nvSpPr>
        <p:spPr>
          <a:xfrm>
            <a:off x="631095" y="3058165"/>
            <a:ext cx="708108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ـــ  أَحْفَظُ أَبْياتاً مِنَ ٱلْقَصيدَةِ بِإيقاعٍ شِعْرِيٍّ، مُعَبِّراً عَنْ مَشاعرِ ٱلْفَخْرِ </a:t>
            </a:r>
          </a:p>
          <a:p>
            <a:pPr marR="0" lvl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وٱلْاِعتِزازِ؛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ـــ اِسْتِعْمالُ ٱلْمُعْجَمِ ٱلْمُبَسَّطِ لِلْبَحثِ عَنْ شُروحاتِ كَلِماتٍ صَعْبَةٍ 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مِنَ ٱلنَّصِّ.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449022-1F8C-CE6A-BADC-0D7C75619864}"/>
              </a:ext>
            </a:extLst>
          </p:cNvPr>
          <p:cNvSpPr txBox="1"/>
          <p:nvPr/>
        </p:nvSpPr>
        <p:spPr>
          <a:xfrm>
            <a:off x="617846" y="849167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خذوا دفاتر المنزل، سجلوا الواجب المنزلي.</a:t>
            </a:r>
          </a:p>
        </p:txBody>
      </p:sp>
      <p:pic>
        <p:nvPicPr>
          <p:cNvPr id="5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048E793-B679-46E1-1C18-B8648B9FC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C7289E-64C4-A689-2BAB-36A8902390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B13DA8-7DC3-3F37-B46D-F3D37C07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F184FB-2AFE-A4FB-27D9-B523FC98C1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2277B4-DF04-200F-350D-10EEA1130C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F80FBE-C0ED-1AA6-F75B-594E7ED498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CF649D-E73D-9299-04BE-A45655B48A9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680931-074C-9548-8C1E-CE9EFA6757A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0D4153-334B-A06D-AF2F-0EE5A46D282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9C7D87-4074-E281-2A54-EFD121BB153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66695466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-270163" y="774000"/>
            <a:ext cx="7919182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المشاركة بهدوء  هو (هي) صديقكم (صديقتكم)..... صفقوا له (لها).</a:t>
            </a:r>
            <a:b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977763-3A1C-C22A-59BB-5AA491616E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B1C2FD-46D2-11B4-C9A2-F3B4AEA955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1A1346-EDDC-EDB6-24AA-23F49D4D4E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78DA02-4540-D442-4EB2-818D3CE9248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D03BC4-4542-67A6-7D0E-7A3441772B4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34C6B9C-97F0-8EE3-3F28-0A748070EE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C16235-936C-CDD8-FDAC-29F46C27541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BBBCD8-DD0B-CAE3-DA3B-234F19B3BFD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AE0660-84C7-81EE-8572-8A36FBEABB3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265E1D-69DB-0E1B-6FAD-B972135B2AC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10963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ar-MA" sz="3600" dirty="0">
                <a:solidFill>
                  <a:srgbClr val="424D7B"/>
                </a:solidFill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00315" y="1777877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77877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318007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الطلاقة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 و الفهم.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>
            <a:off x="1307956" y="1486364"/>
            <a:ext cx="6172447" cy="5078220"/>
          </a:xfrm>
          <a:prstGeom prst="rect">
            <a:avLst/>
          </a:prstGeom>
        </p:spPr>
      </p:pic>
      <p:pic>
        <p:nvPicPr>
          <p:cNvPr id="4" name="Google Shape;976;p10">
            <a:extLst>
              <a:ext uri="{FF2B5EF4-FFF2-40B4-BE49-F238E27FC236}">
                <a16:creationId xmlns:a16="http://schemas.microsoft.com/office/drawing/2014/main" id="{656CB48E-EE25-19F1-6D5F-6F78F32BB69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77;p10">
            <a:extLst>
              <a:ext uri="{FF2B5EF4-FFF2-40B4-BE49-F238E27FC236}">
                <a16:creationId xmlns:a16="http://schemas.microsoft.com/office/drawing/2014/main" id="{2AB3950D-D030-944D-B999-9FCD735125AD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978;p10">
            <a:extLst>
              <a:ext uri="{FF2B5EF4-FFF2-40B4-BE49-F238E27FC236}">
                <a16:creationId xmlns:a16="http://schemas.microsoft.com/office/drawing/2014/main" id="{A774718F-EDDD-08DF-330D-55BFD911A01E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979;p10">
            <a:extLst>
              <a:ext uri="{FF2B5EF4-FFF2-40B4-BE49-F238E27FC236}">
                <a16:creationId xmlns:a16="http://schemas.microsoft.com/office/drawing/2014/main" id="{A986E7E5-CEED-BDE4-2A85-CF22A804F519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980;p10">
            <a:extLst>
              <a:ext uri="{FF2B5EF4-FFF2-40B4-BE49-F238E27FC236}">
                <a16:creationId xmlns:a16="http://schemas.microsoft.com/office/drawing/2014/main" id="{BB1BFAFB-A951-6AFC-6699-DF6C43AD3F24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9" name="Google Shape;981;p10">
            <a:extLst>
              <a:ext uri="{FF2B5EF4-FFF2-40B4-BE49-F238E27FC236}">
                <a16:creationId xmlns:a16="http://schemas.microsoft.com/office/drawing/2014/main" id="{4AA177D6-207A-0893-9753-EBCAB63F04A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82;p10">
            <a:extLst>
              <a:ext uri="{FF2B5EF4-FFF2-40B4-BE49-F238E27FC236}">
                <a16:creationId xmlns:a16="http://schemas.microsoft.com/office/drawing/2014/main" id="{43CDF64A-79DE-B97A-1916-5B45340AE37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83;p10">
            <a:extLst>
              <a:ext uri="{FF2B5EF4-FFF2-40B4-BE49-F238E27FC236}">
                <a16:creationId xmlns:a16="http://schemas.microsoft.com/office/drawing/2014/main" id="{5CE87292-1AC5-F257-FE1B-6AAE12E98CC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94" y="793926"/>
            <a:ext cx="6840000" cy="612000"/>
          </a:xfrm>
        </p:spPr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6773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333;p8">
            <a:extLst>
              <a:ext uri="{FF2B5EF4-FFF2-40B4-BE49-F238E27FC236}">
                <a16:creationId xmlns:a16="http://schemas.microsoft.com/office/drawing/2014/main" id="{A8EA66D0-C4F0-ACA4-19D6-097DDEACF0A0}"/>
              </a:ext>
            </a:extLst>
          </p:cNvPr>
          <p:cNvSpPr txBox="1"/>
          <p:nvPr/>
        </p:nvSpPr>
        <p:spPr>
          <a:xfrm>
            <a:off x="535093" y="4845107"/>
            <a:ext cx="50859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أُناقِشُ إِجاباتي مَعَ زَميلي أَوْ زَميلَتي وَ أَتَعاوَنُ مَعَهُ. </a:t>
            </a:r>
          </a:p>
        </p:txBody>
      </p:sp>
      <p:pic>
        <p:nvPicPr>
          <p:cNvPr id="3" name="Google Shape;976;p10">
            <a:extLst>
              <a:ext uri="{FF2B5EF4-FFF2-40B4-BE49-F238E27FC236}">
                <a16:creationId xmlns:a16="http://schemas.microsoft.com/office/drawing/2014/main" id="{BF086BA0-D37B-1043-CDE5-C3BAE808A0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77;p10">
            <a:extLst>
              <a:ext uri="{FF2B5EF4-FFF2-40B4-BE49-F238E27FC236}">
                <a16:creationId xmlns:a16="http://schemas.microsoft.com/office/drawing/2014/main" id="{10B6260A-A471-7F5D-15D4-7A376EDC0839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978;p10">
            <a:extLst>
              <a:ext uri="{FF2B5EF4-FFF2-40B4-BE49-F238E27FC236}">
                <a16:creationId xmlns:a16="http://schemas.microsoft.com/office/drawing/2014/main" id="{942B0A7C-4B63-14A8-D05B-42F55F69D426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979;p10">
            <a:extLst>
              <a:ext uri="{FF2B5EF4-FFF2-40B4-BE49-F238E27FC236}">
                <a16:creationId xmlns:a16="http://schemas.microsoft.com/office/drawing/2014/main" id="{F716199A-5542-43AA-F275-043D49257AFA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980;p10">
            <a:extLst>
              <a:ext uri="{FF2B5EF4-FFF2-40B4-BE49-F238E27FC236}">
                <a16:creationId xmlns:a16="http://schemas.microsoft.com/office/drawing/2014/main" id="{D8209899-B14D-C1C7-2B45-66A47541C452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0" name="Google Shape;981;p10">
            <a:extLst>
              <a:ext uri="{FF2B5EF4-FFF2-40B4-BE49-F238E27FC236}">
                <a16:creationId xmlns:a16="http://schemas.microsoft.com/office/drawing/2014/main" id="{EEC4C417-3D15-0572-89BC-8604996B7A1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82;p10">
            <a:extLst>
              <a:ext uri="{FF2B5EF4-FFF2-40B4-BE49-F238E27FC236}">
                <a16:creationId xmlns:a16="http://schemas.microsoft.com/office/drawing/2014/main" id="{F249AA63-EC8E-E1FA-C193-CB28858D540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83;p10">
            <a:extLst>
              <a:ext uri="{FF2B5EF4-FFF2-40B4-BE49-F238E27FC236}">
                <a16:creationId xmlns:a16="http://schemas.microsoft.com/office/drawing/2014/main" id="{0FF32376-7053-C02B-8B2F-3D3DA570F49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space réservé pour une image  2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945B8D39-F80F-5C9A-635A-57D4B41103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4456" r="-24456"/>
          <a:stretch>
            <a:fillRect/>
          </a:stretch>
        </p:blipFill>
        <p:spPr>
          <a:xfrm>
            <a:off x="5663593" y="4422987"/>
            <a:ext cx="1695141" cy="113835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90C207E-17D8-AF74-C112-FB10BDF379E9}"/>
              </a:ext>
            </a:extLst>
          </p:cNvPr>
          <p:cNvSpPr/>
          <p:nvPr/>
        </p:nvSpPr>
        <p:spPr>
          <a:xfrm>
            <a:off x="5624907" y="4274613"/>
            <a:ext cx="1755381" cy="160186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pic>
        <p:nvPicPr>
          <p:cNvPr id="2" name="Image 1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616E54-1881-B7D8-D6AF-8E89B1071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16" y="1793854"/>
            <a:ext cx="1737463" cy="163514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F1B30DC-2C31-C431-E183-CC1DBC567DA3}"/>
              </a:ext>
            </a:extLst>
          </p:cNvPr>
          <p:cNvSpPr/>
          <p:nvPr/>
        </p:nvSpPr>
        <p:spPr>
          <a:xfrm>
            <a:off x="5601052" y="1750470"/>
            <a:ext cx="1725358" cy="1585705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 cap="flat" cmpd="sng" algn="ctr">
            <a:solidFill>
              <a:schemeClr val="bg1"/>
            </a:solidFill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B278689-1D77-E13B-8822-5A1264EB5B49}"/>
              </a:ext>
            </a:extLst>
          </p:cNvPr>
          <p:cNvSpPr/>
          <p:nvPr/>
        </p:nvSpPr>
        <p:spPr>
          <a:xfrm>
            <a:off x="5624907" y="1859814"/>
            <a:ext cx="1755381" cy="160186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259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980" y="1959314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38187"/>
            <a:ext cx="791626" cy="791626"/>
          </a:xfrm>
        </p:spPr>
      </p:pic>
      <p:pic>
        <p:nvPicPr>
          <p:cNvPr id="2" name="Google Shape;976;p10">
            <a:extLst>
              <a:ext uri="{FF2B5EF4-FFF2-40B4-BE49-F238E27FC236}">
                <a16:creationId xmlns:a16="http://schemas.microsoft.com/office/drawing/2014/main" id="{9A064C78-80E0-A5AB-EAB2-B863439D036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77;p10">
            <a:extLst>
              <a:ext uri="{FF2B5EF4-FFF2-40B4-BE49-F238E27FC236}">
                <a16:creationId xmlns:a16="http://schemas.microsoft.com/office/drawing/2014/main" id="{331980CB-ACAB-E2CE-222C-2E353558C95C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978;p10">
            <a:extLst>
              <a:ext uri="{FF2B5EF4-FFF2-40B4-BE49-F238E27FC236}">
                <a16:creationId xmlns:a16="http://schemas.microsoft.com/office/drawing/2014/main" id="{EE34D5F0-4615-57E8-FD2C-CFBC72B20A86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Google Shape;979;p10">
            <a:extLst>
              <a:ext uri="{FF2B5EF4-FFF2-40B4-BE49-F238E27FC236}">
                <a16:creationId xmlns:a16="http://schemas.microsoft.com/office/drawing/2014/main" id="{E52CB94D-DC36-84C0-390A-6BE0B25B4D2F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980;p10">
            <a:extLst>
              <a:ext uri="{FF2B5EF4-FFF2-40B4-BE49-F238E27FC236}">
                <a16:creationId xmlns:a16="http://schemas.microsoft.com/office/drawing/2014/main" id="{F9415121-EE24-E059-DDF6-EED18704B77E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Google Shape;981;p10">
            <a:extLst>
              <a:ext uri="{FF2B5EF4-FFF2-40B4-BE49-F238E27FC236}">
                <a16:creationId xmlns:a16="http://schemas.microsoft.com/office/drawing/2014/main" id="{2905460B-512D-E47C-5AD4-718F2A08A87B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2;p10">
            <a:extLst>
              <a:ext uri="{FF2B5EF4-FFF2-40B4-BE49-F238E27FC236}">
                <a16:creationId xmlns:a16="http://schemas.microsoft.com/office/drawing/2014/main" id="{52A7F7BC-CACD-7B1B-39CA-EABD1943AF68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83;p10">
            <a:extLst>
              <a:ext uri="{FF2B5EF4-FFF2-40B4-BE49-F238E27FC236}">
                <a16:creationId xmlns:a16="http://schemas.microsoft.com/office/drawing/2014/main" id="{8510288A-4CA3-D01B-55D0-3D69A6562703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9339</TotalTime>
  <Words>1863</Words>
  <Application>Microsoft Office PowerPoint</Application>
  <PresentationFormat>Affichage à l'écran (4:3)</PresentationFormat>
  <Paragraphs>406</Paragraphs>
  <Slides>56</Slides>
  <Notes>5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21</vt:i4>
      </vt:variant>
      <vt:variant>
        <vt:lpstr>Titres des diapositives</vt:lpstr>
      </vt:variant>
      <vt:variant>
        <vt:i4>56</vt:i4>
      </vt:variant>
    </vt:vector>
  </HeadingPairs>
  <TitlesOfParts>
    <vt:vector size="89" baseType="lpstr">
      <vt:lpstr>Abadi</vt:lpstr>
      <vt:lpstr>Arial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Noto Sans Symbols</vt:lpstr>
      <vt:lpstr>Wingdings</vt:lpstr>
      <vt:lpstr>00_Env-Enseignant</vt:lpstr>
      <vt:lpstr>1_Env-Enseignant</vt:lpstr>
      <vt:lpstr>1_01- نشاط اعتيادي</vt:lpstr>
      <vt:lpstr>2_Env-Enseignant</vt:lpstr>
      <vt:lpstr>3_Env-Enseignant</vt:lpstr>
      <vt:lpstr>قراءة</vt:lpstr>
      <vt:lpstr>2_01- نشاط اعتيادي</vt:lpstr>
      <vt:lpstr>4_Env-Enseignant</vt:lpstr>
      <vt:lpstr>5_Env-Enseignant</vt:lpstr>
      <vt:lpstr>3_01- نشاط اعتيادي</vt:lpstr>
      <vt:lpstr>1_اختتام الحصة</vt:lpstr>
      <vt:lpstr>6_Env-Enseignant</vt:lpstr>
      <vt:lpstr>اختتام الحصة</vt:lpstr>
      <vt:lpstr>7_Env-Enseignant</vt:lpstr>
      <vt:lpstr>2_03- استماع وتحدث</vt:lpstr>
      <vt:lpstr>8_Env-Enseignant</vt:lpstr>
      <vt:lpstr>Thème Office</vt:lpstr>
      <vt:lpstr>9_Env-Enseignant</vt:lpstr>
      <vt:lpstr>01- نشاط اعتيادي</vt:lpstr>
      <vt:lpstr>04- قراءة/ كتابة</vt:lpstr>
      <vt:lpstr>1_Thème Office</vt:lpstr>
      <vt:lpstr>Présentation PowerPoint</vt:lpstr>
      <vt:lpstr>Présentation PowerPoint</vt:lpstr>
      <vt:lpstr>تنظيم حصص الأسبوع التربوي الرابع</vt:lpstr>
      <vt:lpstr>هيكلة حصة اليوم الثاني</vt:lpstr>
      <vt:lpstr>عند نهاية الحصة</vt:lpstr>
      <vt:lpstr>  افتتاح الحصة</vt:lpstr>
      <vt:lpstr>مرحبا بكم ، سننطلق في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القمطر.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قراءة-1</vt:lpstr>
      <vt:lpstr>الآن سنبدأ حصة القراءة . ستتعرفون على نص شعري بعنوان «قَصيدَةُ َوَطَني ٱلْغالي».</vt:lpstr>
      <vt:lpstr>قبل أن تقرؤوا  النص، ستتعرفون على مفردات ستساعدكم على الفهم.</vt:lpstr>
      <vt:lpstr>ما التعريف المناسب لكل كلمة؟ </vt:lpstr>
      <vt:lpstr>من يقرأ؟ </vt:lpstr>
      <vt:lpstr>بِماذا تَشْعُرونَ عِنِدَ سَماعِكُمْ لِلنَّشيدِ الوَطَنِيِّ؟ لِماذا يَنْتابُكُمْ هَذا الشُّعورُ؟</vt:lpstr>
      <vt:lpstr>انطلاقا من العنوان والصورة، ما توقعاتكم حول النص؟</vt:lpstr>
      <vt:lpstr>خذوا كراساتكم على ص 46 اقرأوا النص للتحقق من توقعاتكم. يرجى توجيه المتعلمين إلى تغيير اسم الشاعر : من محمد عريج إلى ياسين عدنان.</vt:lpstr>
      <vt:lpstr>من كان توقعه موافقا لمضمون النص ؟ ما الذي يدل على ذلك من النص القرائي؟</vt:lpstr>
      <vt:lpstr>تابعوا معي على كراساتكم ، سأقرأ  قصيدة «وَطَني ٱلْغالي».</vt:lpstr>
      <vt:lpstr>الآن؛ سأعين 5 تلاميذ لقراءة أبيات القصيدة ، بيتان لكل تلميذ.</vt:lpstr>
      <vt:lpstr>نتحقق الآن من فهمكم . مِنْ كَمْ مِنْ بَيْتٍ شِعْرِيٍّ تَتَكَوَّنُ ٱلْقَصيدَةُ؟</vt:lpstr>
      <vt:lpstr>أحسنتم، تتكون القصيدة من 10 أبيات شعرية.</vt:lpstr>
      <vt:lpstr>عَنْ أَيِّ بَلَدٍ تَتَحَدَّثُ ٱلْقَصيدَةُ؟</vt:lpstr>
      <vt:lpstr>انتبهوا للتصحيح.</vt:lpstr>
      <vt:lpstr>ما ٱسْمُ ٱلشّاعِرِ ٱلَّذي كَتَبَ ٱلْقَصيدَةَ؟</vt:lpstr>
      <vt:lpstr>اَلشّاعِرُ ٱلَّذي كَتَبَ ٱلْقَصيدَةَ هُوَ عدنان ياسين. سأقدم لكم بعض المعلومات عنه.</vt:lpstr>
      <vt:lpstr>ماهِيَ ٱلْعِباراتُ ٱلْوارِدَةُ في ٱلْقَصيدَةِ وَتَسْمَعونَها في ٱلنَّشيدِ ٱلْوَطَنِيِّ؟</vt:lpstr>
      <vt:lpstr>انتبهوا، سأقوم بإنشاد الأبيات الأولى بإيقاع شعري معبرا عن الشعور بالفخر والاعتزاز.</vt:lpstr>
      <vt:lpstr>الآن، سنكرر القراءة الشعرية جماعيا باحترام قواعد الإيقاع مع التعبير عن الشعور بالفخر والاعتزاز.</vt:lpstr>
      <vt:lpstr>الآن، من ينشد الأبيات باحترام قواعد الإيقاع مع التعبير عن الشعور بالفخر والاعتزاز؟ تناوب المتعلمين على الإنشاد.</vt:lpstr>
      <vt:lpstr>قراءة-2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Présentation PowerPoint</vt:lpstr>
      <vt:lpstr>Présentation PowerPoint</vt:lpstr>
      <vt:lpstr>وقت النجمة الآن. الفائز بنجمة المشاركة بهدوء  هو (هي) صديقكم (صديقتكم).....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333</cp:revision>
  <dcterms:created xsi:type="dcterms:W3CDTF">2023-09-20T21:35:22Z</dcterms:created>
  <dcterms:modified xsi:type="dcterms:W3CDTF">2025-11-18T17:10:23Z</dcterms:modified>
</cp:coreProperties>
</file>