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 id="2147483861" r:id="rId10"/>
    <p:sldMasterId id="2147483877" r:id="rId11"/>
    <p:sldMasterId id="2147483892" r:id="rId12"/>
    <p:sldMasterId id="2147483907" r:id="rId13"/>
    <p:sldMasterId id="2147483910" r:id="rId14"/>
    <p:sldMasterId id="2147483925" r:id="rId15"/>
  </p:sldMasterIdLst>
  <p:notesMasterIdLst>
    <p:notesMasterId r:id="rId38"/>
  </p:notesMasterIdLst>
  <p:sldIdLst>
    <p:sldId id="2147482753" r:id="rId16"/>
    <p:sldId id="2147482846" r:id="rId17"/>
    <p:sldId id="2147482847" r:id="rId18"/>
    <p:sldId id="2147482825" r:id="rId19"/>
    <p:sldId id="2147482848" r:id="rId20"/>
    <p:sldId id="2147482691" r:id="rId21"/>
    <p:sldId id="2147482463" r:id="rId22"/>
    <p:sldId id="2147482851" r:id="rId23"/>
    <p:sldId id="2147482854" r:id="rId24"/>
    <p:sldId id="2147482878" r:id="rId25"/>
    <p:sldId id="2147482827" r:id="rId26"/>
    <p:sldId id="2147482742" r:id="rId27"/>
    <p:sldId id="2147482877" r:id="rId28"/>
    <p:sldId id="2147482718" r:id="rId29"/>
    <p:sldId id="2147482864" r:id="rId30"/>
    <p:sldId id="2147482879" r:id="rId31"/>
    <p:sldId id="2147482739" r:id="rId32"/>
    <p:sldId id="2147482788" r:id="rId33"/>
    <p:sldId id="2147482865" r:id="rId34"/>
    <p:sldId id="2147482828" r:id="rId35"/>
    <p:sldId id="2147482829" r:id="rId36"/>
    <p:sldId id="214748287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088"/>
    <a:srgbClr val="B33C5D"/>
    <a:srgbClr val="1F4E79"/>
    <a:srgbClr val="565F88"/>
    <a:srgbClr val="9299B1"/>
    <a:srgbClr val="424D7C"/>
    <a:srgbClr val="959BB3"/>
    <a:srgbClr val="989EB5"/>
    <a:srgbClr val="5E668D"/>
    <a:srgbClr val="A1A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483" autoAdjust="0"/>
    <p:restoredTop sz="94660"/>
  </p:normalViewPr>
  <p:slideViewPr>
    <p:cSldViewPr snapToGrid="0">
      <p:cViewPr varScale="1">
        <p:scale>
          <a:sx n="75" d="100"/>
          <a:sy n="75" d="100"/>
        </p:scale>
        <p:origin x="322" y="42"/>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02/12/2025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7.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Master" Target="../slideMasters/slideMaster10.xml"/><Relationship Id="rId5" Type="http://schemas.microsoft.com/office/2007/relationships/hdphoto" Target="../media/hdphoto6.wdp"/><Relationship Id="rId4" Type="http://schemas.openxmlformats.org/officeDocument/2006/relationships/image" Target="../media/image3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 Id="rId9" Type="http://schemas.microsoft.com/office/2007/relationships/hdphoto" Target="../media/hdphoto5.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2657918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32654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50054963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7345742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391450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136991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08104990"/>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168497659"/>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695727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422553007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0628044"/>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33893762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431842387"/>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82889463"/>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879137100"/>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858629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061356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72337357"/>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9385647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823185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891086969"/>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436121" y="3058690"/>
            <a:ext cx="990976"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صرف و تحويل</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598279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1869162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389995294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182068329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56922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4370149"/>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59216819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5317924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2500551106"/>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9016006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151948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37585833"/>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98729831"/>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64652049"/>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22993899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7156661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1818833208"/>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226298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45836170"/>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94816890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608776310"/>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88384286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1015036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25397191"/>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790722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27740983"/>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61045435"/>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48940205"/>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4514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30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2855245"/>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2798152150"/>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34436564"/>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80552147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736903984"/>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468740638"/>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961730485"/>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34123764"/>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095081602"/>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064071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9001463"/>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47060956"/>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67815498"/>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609547951"/>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7917991"/>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54773016"/>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46716920"/>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5210777"/>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1288592"/>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3092093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12297390"/>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37696903"/>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02122878"/>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872238893"/>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17895256"/>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01574847"/>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85506179"/>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194661"/>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8916466"/>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6686596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53533215"/>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45731901"/>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99256880"/>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6524906"/>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68421025"/>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3185040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02/12/2025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02/12/2025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760946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768329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1078800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02/12/2025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02/12/2025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02/12/2025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0577554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2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image" Target="../media/image29.jpeg"/><Relationship Id="rId2" Type="http://schemas.openxmlformats.org/officeDocument/2006/relationships/slideLayout" Target="../slideLayouts/slideLayout177.xml"/><Relationship Id="rId16" Type="http://schemas.openxmlformats.org/officeDocument/2006/relationships/theme" Target="../theme/theme10.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6" Type="http://schemas.openxmlformats.org/officeDocument/2006/relationships/image" Target="../media/image21.jp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1.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21.jp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image" Target="../media/image3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image" Target="../media/image21.jpg"/><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image" Target="../media/image2.bin"/><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theme" Target="../theme/theme15.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jpg"/><Relationship Id="rId5" Type="http://schemas.openxmlformats.org/officeDocument/2006/relationships/slideLayout" Target="../slideLayouts/slideLayout50.xml"/><Relationship Id="rId15" Type="http://schemas.openxmlformats.org/officeDocument/2006/relationships/image" Target="../media/image10.png"/><Relationship Id="rId10"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2.bin"/><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jpg"/><Relationship Id="rId2" Type="http://schemas.openxmlformats.org/officeDocument/2006/relationships/slideLayout" Target="../slideLayouts/slideLayout78.xml"/><Relationship Id="rId16"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21.jp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image" Target="../media/image2.bin"/><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image" Target="../media/image2.bin"/><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2.bin"/><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9.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02/12/2025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60" r:id="rId13"/>
    <p:sldLayoutId id="2147483859" r:id="rId14"/>
    <p:sldLayoutId id="2147483856" r:id="rId15"/>
    <p:sldLayoutId id="2147483855" r:id="rId16"/>
    <p:sldLayoutId id="2147483854" r:id="rId17"/>
    <p:sldLayoutId id="2147483745" r:id="rId18"/>
    <p:sldLayoutId id="2147483853"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8005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87811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1649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990591"/>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66334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46719950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858" r:id="rId21"/>
    <p:sldLayoutId id="2147483857" r:id="rId22"/>
    <p:sldLayoutId id="2147483708" r:id="rId23"/>
    <p:sldLayoutId id="2147483709" r:id="rId24"/>
    <p:sldLayoutId id="2147483924"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6" r:id="rId22"/>
    <p:sldLayoutId id="2147483787" r:id="rId2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13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dessin humoristique&#10;&#10;Le contenu généré par l’IA peut être incorrect.">
            <a:extLst>
              <a:ext uri="{FF2B5EF4-FFF2-40B4-BE49-F238E27FC236}">
                <a16:creationId xmlns:a16="http://schemas.microsoft.com/office/drawing/2014/main" id="{DA1F5524-63D6-F3B7-6B7C-46CB8056C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2225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B182-6DC2-59DE-859B-2257DA543BC2}"/>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8A000BA-301A-15D4-D2AB-FADD077E3FC6}"/>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DBE036D3-20D5-3448-BD9B-B66AAFC30146}"/>
              </a:ext>
            </a:extLst>
          </p:cNvPr>
          <p:cNvSpPr txBox="1"/>
          <p:nvPr/>
        </p:nvSpPr>
        <p:spPr>
          <a:xfrm>
            <a:off x="2216125" y="843755"/>
            <a:ext cx="4357183" cy="586699"/>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endParaRPr kumimoji="0" lang="fr-FR"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الوضعية 1</a:t>
            </a:r>
          </a:p>
        </p:txBody>
      </p:sp>
      <p:graphicFrame>
        <p:nvGraphicFramePr>
          <p:cNvPr id="4" name="Tableau 3">
            <a:extLst>
              <a:ext uri="{FF2B5EF4-FFF2-40B4-BE49-F238E27FC236}">
                <a16:creationId xmlns:a16="http://schemas.microsoft.com/office/drawing/2014/main" id="{CE7922D3-B357-9CF6-8448-1095254CC48A}"/>
              </a:ext>
            </a:extLst>
          </p:cNvPr>
          <p:cNvGraphicFramePr>
            <a:graphicFrameLocks noGrp="1"/>
          </p:cNvGraphicFramePr>
          <p:nvPr>
            <p:extLst>
              <p:ext uri="{D42A27DB-BD31-4B8C-83A1-F6EECF244321}">
                <p14:modId xmlns:p14="http://schemas.microsoft.com/office/powerpoint/2010/main" val="68490010"/>
              </p:ext>
            </p:extLst>
          </p:nvPr>
        </p:nvGraphicFramePr>
        <p:xfrm>
          <a:off x="467282" y="2180289"/>
          <a:ext cx="7968343" cy="3142173"/>
        </p:xfrm>
        <a:graphic>
          <a:graphicData uri="http://schemas.openxmlformats.org/drawingml/2006/table">
            <a:tbl>
              <a:tblPr rtl="1" firstRow="1" firstCol="1" bandRow="1">
                <a:tableStyleId>{5C22544A-7EE6-4342-B048-85BDC9FD1C3A}</a:tableStyleId>
              </a:tblPr>
              <a:tblGrid>
                <a:gridCol w="1960180">
                  <a:extLst>
                    <a:ext uri="{9D8B030D-6E8A-4147-A177-3AD203B41FA5}">
                      <a16:colId xmlns:a16="http://schemas.microsoft.com/office/drawing/2014/main" val="4271460483"/>
                    </a:ext>
                  </a:extLst>
                </a:gridCol>
                <a:gridCol w="802433">
                  <a:extLst>
                    <a:ext uri="{9D8B030D-6E8A-4147-A177-3AD203B41FA5}">
                      <a16:colId xmlns:a16="http://schemas.microsoft.com/office/drawing/2014/main" val="2182172349"/>
                    </a:ext>
                  </a:extLst>
                </a:gridCol>
                <a:gridCol w="4208106">
                  <a:extLst>
                    <a:ext uri="{9D8B030D-6E8A-4147-A177-3AD203B41FA5}">
                      <a16:colId xmlns:a16="http://schemas.microsoft.com/office/drawing/2014/main" val="2656717979"/>
                    </a:ext>
                  </a:extLst>
                </a:gridCol>
                <a:gridCol w="997624">
                  <a:extLst>
                    <a:ext uri="{9D8B030D-6E8A-4147-A177-3AD203B41FA5}">
                      <a16:colId xmlns:a16="http://schemas.microsoft.com/office/drawing/2014/main" val="3112164930"/>
                    </a:ext>
                  </a:extLst>
                </a:gridCol>
              </a:tblGrid>
              <a:tr h="442619">
                <a:tc>
                  <a:txBody>
                    <a:bodyPr/>
                    <a:lstStyle/>
                    <a:p>
                      <a:pPr algn="ctr" rtl="1">
                        <a:lnSpc>
                          <a:spcPct val="107000"/>
                        </a:lnSpc>
                        <a:spcAft>
                          <a:spcPts val="800"/>
                        </a:spcAft>
                        <a:buNone/>
                      </a:pPr>
                      <a:r>
                        <a:rPr lang="ar-MA" sz="1600">
                          <a:effectLst/>
                        </a:rPr>
                        <a:t>الكفاية</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السؤال</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المعيار</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ctr" rtl="1">
                        <a:lnSpc>
                          <a:spcPct val="107000"/>
                        </a:lnSpc>
                        <a:spcAft>
                          <a:spcPts val="800"/>
                        </a:spcAft>
                        <a:buNone/>
                      </a:pPr>
                      <a:r>
                        <a:rPr lang="ar-MA" sz="1600">
                          <a:effectLst/>
                        </a:rPr>
                        <a:t>التنقيط</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358429760"/>
                  </a:ext>
                </a:extLst>
              </a:tr>
              <a:tr h="774945">
                <a:tc rowSpan="3">
                  <a:txBody>
                    <a:bodyPr/>
                    <a:lstStyle/>
                    <a:p>
                      <a:pPr algn="ctr" rtl="1">
                        <a:lnSpc>
                          <a:spcPct val="107000"/>
                        </a:lnSpc>
                        <a:spcAft>
                          <a:spcPts val="800"/>
                        </a:spcAft>
                        <a:buNone/>
                        <a:tabLst>
                          <a:tab pos="1993900" algn="r"/>
                        </a:tabLst>
                      </a:pPr>
                      <a:r>
                        <a:rPr lang="fr-FR" sz="4000" dirty="0">
                          <a:effectLst/>
                        </a:rPr>
                        <a:t>PO2</a:t>
                      </a:r>
                      <a:endParaRPr lang="fr-FR" sz="3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r" rtl="1">
                        <a:lnSpc>
                          <a:spcPct val="107000"/>
                        </a:lnSpc>
                        <a:spcAft>
                          <a:spcPts val="800"/>
                        </a:spcAft>
                        <a:buNone/>
                        <a:tabLst>
                          <a:tab pos="1993900" algn="r"/>
                        </a:tabLst>
                      </a:pPr>
                      <a:r>
                        <a:rPr lang="ar-MA" sz="1400">
                          <a:effectLst/>
                        </a:rPr>
                        <a:t>1</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2</a:t>
                      </a:r>
                    </a:p>
                    <a:p>
                      <a:pPr algn="ctr" rtl="1">
                        <a:lnSpc>
                          <a:spcPct val="107000"/>
                        </a:lnSpc>
                        <a:spcAft>
                          <a:spcPts val="800"/>
                        </a:spcAft>
                        <a:buNone/>
                      </a:pPr>
                      <a:r>
                        <a:rPr lang="ar-MA" sz="1400" dirty="0">
                          <a:effectLst/>
                        </a:rPr>
                        <a:t>1</a:t>
                      </a:r>
                      <a:endParaRPr lang="fr-FR" sz="1200" dirty="0">
                        <a:effectLst/>
                      </a:endParaRPr>
                    </a:p>
                    <a:p>
                      <a:pPr algn="ctr" rtl="1">
                        <a:lnSpc>
                          <a:spcPct val="107000"/>
                        </a:lnSpc>
                        <a:spcAft>
                          <a:spcPts val="800"/>
                        </a:spcAft>
                        <a:buNone/>
                      </a:pPr>
                      <a:r>
                        <a:rPr lang="ar-MA" sz="1400" dirty="0">
                          <a:effectLst/>
                        </a:rPr>
                        <a:t>0</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850070418"/>
                  </a:ext>
                </a:extLst>
              </a:tr>
              <a:tr h="774945">
                <a:tc vMerge="1">
                  <a:txBody>
                    <a:bodyPr/>
                    <a:lstStyle/>
                    <a:p>
                      <a:endParaRPr lang="fr-FR"/>
                    </a:p>
                  </a:txBody>
                  <a:tcPr/>
                </a:tc>
                <a:tc>
                  <a:txBody>
                    <a:bodyPr/>
                    <a:lstStyle/>
                    <a:p>
                      <a:pPr algn="r" rtl="1">
                        <a:lnSpc>
                          <a:spcPct val="107000"/>
                        </a:lnSpc>
                        <a:spcAft>
                          <a:spcPts val="800"/>
                        </a:spcAft>
                        <a:buNone/>
                      </a:pPr>
                      <a:r>
                        <a:rPr lang="ar-MA" sz="1400">
                          <a:effectLst/>
                        </a:rPr>
                        <a:t>2</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a:effectLst/>
                        </a:rPr>
                        <a:t>2</a:t>
                      </a:r>
                      <a:endParaRPr lang="fr-FR" sz="1200">
                        <a:effectLst/>
                      </a:endParaRPr>
                    </a:p>
                    <a:p>
                      <a:pPr algn="ctr" rtl="1">
                        <a:lnSpc>
                          <a:spcPct val="107000"/>
                        </a:lnSpc>
                        <a:spcAft>
                          <a:spcPts val="800"/>
                        </a:spcAft>
                        <a:buNone/>
                      </a:pPr>
                      <a:r>
                        <a:rPr lang="ar-MA" sz="1400">
                          <a:effectLst/>
                        </a:rPr>
                        <a:t>1</a:t>
                      </a:r>
                      <a:endParaRPr lang="fr-FR" sz="1200">
                        <a:effectLst/>
                      </a:endParaRPr>
                    </a:p>
                    <a:p>
                      <a:pPr algn="ctr" rtl="1">
                        <a:lnSpc>
                          <a:spcPct val="107000"/>
                        </a:lnSpc>
                        <a:spcAft>
                          <a:spcPts val="800"/>
                        </a:spcAft>
                        <a:buNone/>
                      </a:pPr>
                      <a:r>
                        <a:rPr lang="ar-MA" sz="1400">
                          <a:effectLst/>
                        </a:rPr>
                        <a:t>0</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499666911"/>
                  </a:ext>
                </a:extLst>
              </a:tr>
              <a:tr h="674221">
                <a:tc vMerge="1">
                  <a:txBody>
                    <a:bodyPr/>
                    <a:lstStyle/>
                    <a:p>
                      <a:endParaRPr lang="fr-FR"/>
                    </a:p>
                  </a:txBody>
                  <a:tcPr/>
                </a:tc>
                <a:tc>
                  <a:txBody>
                    <a:bodyPr/>
                    <a:lstStyle/>
                    <a:p>
                      <a:pPr algn="r" rtl="1">
                        <a:lnSpc>
                          <a:spcPct val="107000"/>
                        </a:lnSpc>
                        <a:spcAft>
                          <a:spcPts val="800"/>
                        </a:spcAft>
                        <a:buNone/>
                      </a:pPr>
                      <a:r>
                        <a:rPr lang="ar-MA" sz="1400">
                          <a:effectLst/>
                        </a:rPr>
                        <a:t>4</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pPr>
                      <a:r>
                        <a:rPr lang="ar-MA" sz="1400" dirty="0">
                          <a:effectLst/>
                        </a:rPr>
                        <a:t>قدم نصيحة مناسبة في جملة تامة على الأقل</a:t>
                      </a:r>
                      <a:r>
                        <a:rPr lang="fr-FR" sz="1400" dirty="0">
                          <a:effectLst/>
                        </a:rPr>
                        <a:t> </a:t>
                      </a:r>
                      <a:r>
                        <a:rPr lang="ar-MA" sz="1400" dirty="0">
                          <a:effectLst/>
                        </a:rPr>
                        <a:t>  </a:t>
                      </a:r>
                      <a:endParaRPr lang="fr-FR" sz="1200" dirty="0">
                        <a:effectLst/>
                      </a:endParaRPr>
                    </a:p>
                    <a:p>
                      <a:pPr algn="r" rtl="1">
                        <a:lnSpc>
                          <a:spcPct val="107000"/>
                        </a:lnSpc>
                        <a:spcAft>
                          <a:spcPts val="800"/>
                        </a:spcAft>
                        <a:buNone/>
                      </a:pPr>
                      <a:r>
                        <a:rPr lang="ar-MA" sz="1400" dirty="0">
                          <a:effectLst/>
                        </a:rPr>
                        <a:t>ارتكاب ثلاث أخطاء لغوية على الأكثر.</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1</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780101666"/>
                  </a:ext>
                </a:extLst>
              </a:tr>
              <a:tr h="114162">
                <a:tc gridSpan="3">
                  <a:txBody>
                    <a:bodyPr/>
                    <a:lstStyle/>
                    <a:p>
                      <a:pPr algn="ctr" rtl="1">
                        <a:lnSpc>
                          <a:spcPct val="107000"/>
                        </a:lnSpc>
                        <a:spcAft>
                          <a:spcPts val="800"/>
                        </a:spcAft>
                        <a:buNone/>
                      </a:pPr>
                      <a:r>
                        <a:rPr lang="ar-MA" sz="1800" dirty="0">
                          <a:solidFill>
                            <a:srgbClr val="FF0000"/>
                          </a:solidFill>
                          <a:effectLst/>
                        </a:rPr>
                        <a:t>المجموع</a:t>
                      </a:r>
                    </a:p>
                  </a:txBody>
                  <a:tcPr marL="67989" marR="67989" marT="0" marB="0" anchor="ctr">
                    <a:solidFill>
                      <a:schemeClr val="accent4">
                        <a:lumMod val="60000"/>
                        <a:lumOff val="40000"/>
                      </a:schemeClr>
                    </a:solidFill>
                  </a:tcPr>
                </a:tc>
                <a:tc hMerge="1">
                  <a:txBody>
                    <a:bodyPr/>
                    <a:lstStyle/>
                    <a:p>
                      <a:pPr algn="r" rtl="1">
                        <a:lnSpc>
                          <a:spcPct val="107000"/>
                        </a:lnSpc>
                        <a:spcAft>
                          <a:spcPts val="800"/>
                        </a:spcAft>
                        <a:buNone/>
                      </a:pP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hMerge="1">
                  <a:txBody>
                    <a:bodyPr/>
                    <a:lstStyle/>
                    <a:p>
                      <a:endParaRPr dirty="0"/>
                    </a:p>
                  </a:txBody>
                  <a:tcPr marL="67989" marR="67989" marT="0" marB="0"/>
                </a:tc>
                <a:tc>
                  <a:txBody>
                    <a:bodyPr/>
                    <a:lstStyle/>
                    <a:p>
                      <a:pPr algn="ctr" rtl="1">
                        <a:lnSpc>
                          <a:spcPct val="107000"/>
                        </a:lnSpc>
                        <a:spcAft>
                          <a:spcPts val="800"/>
                        </a:spcAft>
                        <a:buNone/>
                      </a:pPr>
                      <a:r>
                        <a:rPr lang="fr-FR"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7989" marR="67989" marT="0" marB="0" anchor="ctr">
                    <a:solidFill>
                      <a:schemeClr val="accent4">
                        <a:lumMod val="60000"/>
                        <a:lumOff val="40000"/>
                      </a:schemeClr>
                    </a:solidFill>
                  </a:tcPr>
                </a:tc>
                <a:extLst>
                  <a:ext uri="{0D108BD9-81ED-4DB2-BD59-A6C34878D82A}">
                    <a16:rowId xmlns:a16="http://schemas.microsoft.com/office/drawing/2014/main" val="1877926823"/>
                  </a:ext>
                </a:extLst>
              </a:tr>
            </a:tbl>
          </a:graphicData>
        </a:graphic>
      </p:graphicFrame>
    </p:spTree>
    <p:extLst>
      <p:ext uri="{BB962C8B-B14F-4D97-AF65-F5344CB8AC3E}">
        <p14:creationId xmlns:p14="http://schemas.microsoft.com/office/powerpoint/2010/main" val="11386465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93F7-3DEB-9404-FC75-FC99B0F003D1}"/>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E4102E59-AB8C-6092-BE8A-EAA9E078946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2524B0A9-4929-4E92-4AA4-9CA55FD3165E}"/>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4" name="Rectangle 3">
            <a:extLst>
              <a:ext uri="{FF2B5EF4-FFF2-40B4-BE49-F238E27FC236}">
                <a16:creationId xmlns:a16="http://schemas.microsoft.com/office/drawing/2014/main" id="{D7EBF3B9-5D9A-C5F6-2763-C5EE351D318D}"/>
              </a:ext>
            </a:extLst>
          </p:cNvPr>
          <p:cNvSpPr>
            <a:spLocks/>
          </p:cNvSpPr>
          <p:nvPr/>
        </p:nvSpPr>
        <p:spPr>
          <a:xfrm>
            <a:off x="3810143" y="189121"/>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576088"/>
                </a:solidFill>
                <a:effectLst/>
                <a:uLnTx/>
                <a:uFillTx/>
                <a:latin typeface="Microsoft Uighur" panose="02000000000000000000" pitchFamily="2" charset="-78"/>
                <a:ea typeface="+mn-ea"/>
                <a:cs typeface="Microsoft Uighur" panose="02000000000000000000" pitchFamily="2" charset="-78"/>
              </a:rPr>
              <a:t>تحدث</a:t>
            </a:r>
          </a:p>
        </p:txBody>
      </p:sp>
      <p:sp>
        <p:nvSpPr>
          <p:cNvPr id="3" name="Titre 4">
            <a:extLst>
              <a:ext uri="{FF2B5EF4-FFF2-40B4-BE49-F238E27FC236}">
                <a16:creationId xmlns:a16="http://schemas.microsoft.com/office/drawing/2014/main" id="{11F8DCA3-1F76-7683-829F-49F9E4E6F1A1}"/>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9" name="ZoneTexte 18">
            <a:extLst>
              <a:ext uri="{FF2B5EF4-FFF2-40B4-BE49-F238E27FC236}">
                <a16:creationId xmlns:a16="http://schemas.microsoft.com/office/drawing/2014/main" id="{9ED9FDA3-5745-2D46-263F-91C5F02BBB3D}"/>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هل تتذكر حكاية درس في المثابرة – سوف أسألك عن موقف مماثل لما قد يعترضك من صعوبات ستجيب انطلاقا من تجربتك الشخصية واستنادا لما تعلمناه</a:t>
            </a:r>
            <a:r>
              <a:rPr lang="ar-S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 مُسْتَعِدٌّ(ةٌ)؟</a:t>
            </a:r>
            <a:endParaRPr lang="fr-FR" dirty="0"/>
          </a:p>
        </p:txBody>
      </p:sp>
      <p:pic>
        <p:nvPicPr>
          <p:cNvPr id="14" name="Image 13">
            <a:extLst>
              <a:ext uri="{FF2B5EF4-FFF2-40B4-BE49-F238E27FC236}">
                <a16:creationId xmlns:a16="http://schemas.microsoft.com/office/drawing/2014/main" id="{D0B1B5F6-F9BD-5B07-A911-B78F04C6A48A}"/>
              </a:ext>
            </a:extLst>
          </p:cNvPr>
          <p:cNvPicPr>
            <a:picLocks noChangeAspect="1"/>
          </p:cNvPicPr>
          <p:nvPr/>
        </p:nvPicPr>
        <p:blipFill>
          <a:blip r:embed="rId3"/>
          <a:stretch>
            <a:fillRect/>
          </a:stretch>
        </p:blipFill>
        <p:spPr>
          <a:xfrm>
            <a:off x="989511" y="2122334"/>
            <a:ext cx="7020231" cy="3640811"/>
          </a:xfrm>
          <a:prstGeom prst="rect">
            <a:avLst/>
          </a:prstGeom>
        </p:spPr>
      </p:pic>
    </p:spTree>
    <p:extLst>
      <p:ext uri="{BB962C8B-B14F-4D97-AF65-F5344CB8AC3E}">
        <p14:creationId xmlns:p14="http://schemas.microsoft.com/office/powerpoint/2010/main" val="39514607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A593-F3DC-B928-F973-24B73F16E603}"/>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75CCDF10-CA63-F8AD-750E-A85F9E5A1935}"/>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3D1F37FE-F165-FE84-965B-FB406EE8CA20}"/>
              </a:ext>
            </a:extLst>
          </p:cNvPr>
          <p:cNvSpPr txBox="1"/>
          <p:nvPr/>
        </p:nvSpPr>
        <p:spPr>
          <a:xfrm>
            <a:off x="2272863" y="951159"/>
            <a:ext cx="4357183" cy="317395"/>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p>
        </p:txBody>
      </p:sp>
      <p:graphicFrame>
        <p:nvGraphicFramePr>
          <p:cNvPr id="2" name="Tableau 1">
            <a:extLst>
              <a:ext uri="{FF2B5EF4-FFF2-40B4-BE49-F238E27FC236}">
                <a16:creationId xmlns:a16="http://schemas.microsoft.com/office/drawing/2014/main" id="{12475DC2-9864-33F1-C0E6-AF956DD61CDE}"/>
              </a:ext>
            </a:extLst>
          </p:cNvPr>
          <p:cNvGraphicFramePr>
            <a:graphicFrameLocks noGrp="1"/>
          </p:cNvGraphicFramePr>
          <p:nvPr>
            <p:extLst>
              <p:ext uri="{D42A27DB-BD31-4B8C-83A1-F6EECF244321}">
                <p14:modId xmlns:p14="http://schemas.microsoft.com/office/powerpoint/2010/main" val="625719280"/>
              </p:ext>
            </p:extLst>
          </p:nvPr>
        </p:nvGraphicFramePr>
        <p:xfrm>
          <a:off x="740832" y="1898755"/>
          <a:ext cx="7791493" cy="3186029"/>
        </p:xfrm>
        <a:graphic>
          <a:graphicData uri="http://schemas.openxmlformats.org/drawingml/2006/table">
            <a:tbl>
              <a:tblPr rtl="1" firstRow="1" firstCol="1" bandRow="1">
                <a:tableStyleId>{5C22544A-7EE6-4342-B048-85BDC9FD1C3A}</a:tableStyleId>
              </a:tblPr>
              <a:tblGrid>
                <a:gridCol w="2242853">
                  <a:extLst>
                    <a:ext uri="{9D8B030D-6E8A-4147-A177-3AD203B41FA5}">
                      <a16:colId xmlns:a16="http://schemas.microsoft.com/office/drawing/2014/main" val="4209966833"/>
                    </a:ext>
                  </a:extLst>
                </a:gridCol>
                <a:gridCol w="1059316">
                  <a:extLst>
                    <a:ext uri="{9D8B030D-6E8A-4147-A177-3AD203B41FA5}">
                      <a16:colId xmlns:a16="http://schemas.microsoft.com/office/drawing/2014/main" val="3038388749"/>
                    </a:ext>
                  </a:extLst>
                </a:gridCol>
                <a:gridCol w="2098857">
                  <a:extLst>
                    <a:ext uri="{9D8B030D-6E8A-4147-A177-3AD203B41FA5}">
                      <a16:colId xmlns:a16="http://schemas.microsoft.com/office/drawing/2014/main" val="3991547100"/>
                    </a:ext>
                  </a:extLst>
                </a:gridCol>
                <a:gridCol w="2390467">
                  <a:extLst>
                    <a:ext uri="{9D8B030D-6E8A-4147-A177-3AD203B41FA5}">
                      <a16:colId xmlns:a16="http://schemas.microsoft.com/office/drawing/2014/main" val="3605873352"/>
                    </a:ext>
                  </a:extLst>
                </a:gridCol>
              </a:tblGrid>
              <a:tr h="298493">
                <a:tc>
                  <a:txBody>
                    <a:bodyPr/>
                    <a:lstStyle/>
                    <a:p>
                      <a:pPr algn="ctr" rtl="1">
                        <a:lnSpc>
                          <a:spcPct val="107000"/>
                        </a:lnSpc>
                        <a:spcAft>
                          <a:spcPts val="800"/>
                        </a:spcAft>
                        <a:buNone/>
                      </a:pPr>
                      <a:r>
                        <a:rPr lang="ar-MA" sz="1300" dirty="0">
                          <a:effectLst/>
                        </a:rPr>
                        <a:t>الكفاية</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رقم الوضعية</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المعايير</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pPr>
                      <a:r>
                        <a:rPr lang="ar-MA" sz="1300">
                          <a:effectLst/>
                        </a:rPr>
                        <a:t>التنقيط</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3153920019"/>
                  </a:ext>
                </a:extLst>
              </a:tr>
              <a:tr h="1495562">
                <a:tc>
                  <a:txBody>
                    <a:bodyPr/>
                    <a:lstStyle/>
                    <a:p>
                      <a:pPr algn="ctr" rtl="1">
                        <a:lnSpc>
                          <a:spcPct val="107000"/>
                        </a:lnSpc>
                        <a:spcAft>
                          <a:spcPts val="800"/>
                        </a:spcAft>
                        <a:buNone/>
                        <a:tabLst>
                          <a:tab pos="1993900" algn="r"/>
                        </a:tabLst>
                      </a:pPr>
                      <a:r>
                        <a:rPr lang="fr-FR" sz="4000" dirty="0">
                          <a:effectLst/>
                        </a:rPr>
                        <a:t>PO2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tabLst>
                          <a:tab pos="1993900" algn="r"/>
                        </a:tabLst>
                      </a:pPr>
                      <a:r>
                        <a:rPr lang="ar-MA" sz="1100" dirty="0">
                          <a:effectLst/>
                          <a:latin typeface="Calibri" panose="020F0502020204030204" pitchFamily="34" charset="0"/>
                          <a:ea typeface="Calibri" panose="020F0502020204030204" pitchFamily="34" charset="0"/>
                          <a:cs typeface="Arial" panose="020B0604020202020204" pitchFamily="34" charset="0"/>
                        </a:rPr>
                        <a:t>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r" rtl="1">
                        <a:lnSpc>
                          <a:spcPct val="250000"/>
                        </a:lnSpc>
                        <a:spcAft>
                          <a:spcPts val="800"/>
                        </a:spcAft>
                        <a:buNone/>
                      </a:pPr>
                      <a:r>
                        <a:rPr lang="ar-MA" sz="1400" dirty="0">
                          <a:effectLst/>
                        </a:rPr>
                        <a:t>- قدم معلومات مناسبة حول الموضوع (على الأقل 3 معلومات)  </a:t>
                      </a:r>
                    </a:p>
                    <a:p>
                      <a:pPr algn="r" rtl="1">
                        <a:lnSpc>
                          <a:spcPct val="250000"/>
                        </a:lnSpc>
                        <a:spcAft>
                          <a:spcPts val="800"/>
                        </a:spcAft>
                        <a:buNone/>
                      </a:pPr>
                      <a:r>
                        <a:rPr lang="ar-MA" sz="1400" dirty="0">
                          <a:effectLst/>
                        </a:rPr>
                        <a:t> - وظف جملا تامة</a:t>
                      </a:r>
                      <a:endParaRPr lang="fr-FR" sz="1400" dirty="0">
                        <a:effectLst/>
                      </a:endParaRPr>
                    </a:p>
                    <a:p>
                      <a:pPr algn="r" rtl="1">
                        <a:lnSpc>
                          <a:spcPct val="250000"/>
                        </a:lnSpc>
                        <a:spcAft>
                          <a:spcPts val="800"/>
                        </a:spcAft>
                        <a:buNone/>
                      </a:pPr>
                      <a:r>
                        <a:rPr lang="ar-MA" sz="1400" dirty="0">
                          <a:effectLst/>
                        </a:rPr>
                        <a:t>ارتكب أقل </a:t>
                      </a:r>
                      <a:r>
                        <a:rPr lang="ar-MA" sz="1400" b="1" dirty="0">
                          <a:effectLst/>
                        </a:rPr>
                        <a:t>4 أخطاء</a:t>
                      </a:r>
                      <a:endParaRPr lang="fr-FR" sz="1200" b="1" dirty="0">
                        <a:effectLst/>
                      </a:endParaRPr>
                    </a:p>
                  </a:txBody>
                  <a:tcPr marL="65896" marR="65896" marT="0" marB="0"/>
                </a:tc>
                <a:tc>
                  <a:txBody>
                    <a:bodyPr/>
                    <a:lstStyle/>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3ن (نقطة عن كل معلومة سليمة في حدود 3معلومات)</a:t>
                      </a:r>
                    </a:p>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 1ن</a:t>
                      </a:r>
                    </a:p>
                    <a:p>
                      <a:pPr algn="r" rtl="1">
                        <a:lnSpc>
                          <a:spcPct val="250000"/>
                        </a:lnSpc>
                        <a:spcAft>
                          <a:spcPts val="800"/>
                        </a:spcAft>
                        <a:buNone/>
                      </a:pPr>
                      <a:r>
                        <a:rPr lang="ar-MA" sz="1400" b="1" dirty="0">
                          <a:effectLst/>
                          <a:latin typeface="Calibri" panose="020F0502020204030204" pitchFamily="34" charset="0"/>
                          <a:ea typeface="Calibri" panose="020F0502020204030204" pitchFamily="34" charset="0"/>
                          <a:cs typeface="Arial" panose="020B0604020202020204" pitchFamily="34" charset="0"/>
                        </a:rPr>
                        <a:t>1ن</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2279131727"/>
                  </a:ext>
                </a:extLst>
              </a:tr>
              <a:tr h="432000">
                <a:tc gridSpan="3">
                  <a:txBody>
                    <a:bodyPr/>
                    <a:lstStyle/>
                    <a:p>
                      <a:pPr algn="ctr" rtl="1">
                        <a:lnSpc>
                          <a:spcPct val="107000"/>
                        </a:lnSpc>
                        <a:spcAft>
                          <a:spcPts val="800"/>
                        </a:spcAft>
                        <a:buNone/>
                        <a:tabLst>
                          <a:tab pos="1993900" algn="r"/>
                        </a:tabLst>
                      </a:pPr>
                      <a:r>
                        <a:rPr lang="ar-MA"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المجموع</a:t>
                      </a:r>
                      <a:endParaRPr lang="fr-FR"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solidFill>
                      <a:schemeClr val="accent4">
                        <a:lumMod val="40000"/>
                        <a:lumOff val="60000"/>
                      </a:schemeClr>
                    </a:solidFill>
                  </a:tcPr>
                </a:tc>
                <a:tc hMerge="1">
                  <a:txBody>
                    <a:bodyPr/>
                    <a:lstStyle/>
                    <a:p>
                      <a:pPr algn="ctr" rtl="1">
                        <a:lnSpc>
                          <a:spcPct val="107000"/>
                        </a:lnSpc>
                        <a:spcAft>
                          <a:spcPts val="800"/>
                        </a:spcAft>
                        <a:buNone/>
                        <a:tabLst>
                          <a:tab pos="1993900" algn="r"/>
                        </a:tabLst>
                      </a:pP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hMerge="1">
                  <a:txBody>
                    <a:bodyPr/>
                    <a:lstStyle/>
                    <a:p>
                      <a:pPr algn="r" rtl="1">
                        <a:lnSpc>
                          <a:spcPct val="250000"/>
                        </a:lnSpc>
                        <a:spcAft>
                          <a:spcPts val="800"/>
                        </a:spcAft>
                        <a:buNone/>
                      </a:pPr>
                      <a:endParaRPr lang="fr-FR" sz="1100" b="1" dirty="0">
                        <a:effectLst/>
                      </a:endParaRPr>
                    </a:p>
                  </a:txBody>
                  <a:tcPr marL="65896" marR="65896" marT="0" marB="0"/>
                </a:tc>
                <a:tc>
                  <a:txBody>
                    <a:bodyPr/>
                    <a:lstStyle/>
                    <a:p>
                      <a:pPr algn="ctr" rtl="1">
                        <a:lnSpc>
                          <a:spcPct val="250000"/>
                        </a:lnSpc>
                        <a:spcAft>
                          <a:spcPts val="800"/>
                        </a:spcAft>
                        <a:buNone/>
                      </a:pPr>
                      <a:r>
                        <a:rPr lang="fr-FR"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5896" marR="65896" marT="0" marB="0" anchor="ctr">
                    <a:solidFill>
                      <a:schemeClr val="accent4">
                        <a:lumMod val="40000"/>
                        <a:lumOff val="60000"/>
                      </a:schemeClr>
                    </a:solidFill>
                  </a:tcPr>
                </a:tc>
                <a:extLst>
                  <a:ext uri="{0D108BD9-81ED-4DB2-BD59-A6C34878D82A}">
                    <a16:rowId xmlns:a16="http://schemas.microsoft.com/office/drawing/2014/main" val="554891713"/>
                  </a:ext>
                </a:extLst>
              </a:tr>
            </a:tbl>
          </a:graphicData>
        </a:graphic>
      </p:graphicFrame>
    </p:spTree>
    <p:extLst>
      <p:ext uri="{BB962C8B-B14F-4D97-AF65-F5344CB8AC3E}">
        <p14:creationId xmlns:p14="http://schemas.microsoft.com/office/powerpoint/2010/main" val="314003074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02ED-661F-DD68-153D-F83A9A57CEF7}"/>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6F5E44DE-4B1C-1EF2-1580-D22961EB51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68BDB802-C208-5B7B-9D0E-7B72969249B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3" name="Titre 4">
            <a:extLst>
              <a:ext uri="{FF2B5EF4-FFF2-40B4-BE49-F238E27FC236}">
                <a16:creationId xmlns:a16="http://schemas.microsoft.com/office/drawing/2014/main" id="{D3920EBE-3D52-A21B-DFA9-5B3B2C9070FD}"/>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9" name="ZoneTexte 18">
            <a:extLst>
              <a:ext uri="{FF2B5EF4-FFF2-40B4-BE49-F238E27FC236}">
                <a16:creationId xmlns:a16="http://schemas.microsoft.com/office/drawing/2014/main" id="{15740D36-659A-9449-85CA-792E3EC47690}"/>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ننتقل للوضعية الثانية؛ عليك أن تتحدث بجمل تامة – وتقدم على الأقل 3 معلومات حول الموضوع التالي:  </a:t>
            </a:r>
            <a:endParaRPr lang="fr-FR" dirty="0"/>
          </a:p>
        </p:txBody>
      </p:sp>
      <p:sp>
        <p:nvSpPr>
          <p:cNvPr id="2" name="Rectangle : coins arrondis 1">
            <a:extLst>
              <a:ext uri="{FF2B5EF4-FFF2-40B4-BE49-F238E27FC236}">
                <a16:creationId xmlns:a16="http://schemas.microsoft.com/office/drawing/2014/main" id="{BA2684D7-4AD6-6C8D-B55E-ED0987D0DD4E}"/>
              </a:ext>
            </a:extLst>
          </p:cNvPr>
          <p:cNvSpPr/>
          <p:nvPr/>
        </p:nvSpPr>
        <p:spPr>
          <a:xfrm>
            <a:off x="632373" y="3002037"/>
            <a:ext cx="7892822" cy="1449830"/>
          </a:xfrm>
          <a:prstGeom prst="roundRect">
            <a:avLst>
              <a:gd name="adj" fmla="val 3950"/>
            </a:avLst>
          </a:prstGeom>
          <a:solidFill>
            <a:srgbClr val="E2E2E2"/>
          </a:solidFill>
          <a:ln>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1"/>
            <a:r>
              <a:rPr lang="ar-MA" sz="3200" b="1" dirty="0">
                <a:solidFill>
                  <a:schemeClr val="tx1"/>
                </a:solidFill>
                <a:latin typeface="Microsoft Uighur" panose="02000000000000000000" pitchFamily="2" charset="-78"/>
                <a:cs typeface="Microsoft Uighur" panose="02000000000000000000" pitchFamily="2" charset="-78"/>
              </a:rPr>
              <a:t>يَحْتَفِلُ ٱلْمَغْرِبُ كُلَّ سَنَةٍ بِذِكْرى ٱلْمَسيرَةِ ٱلْخَضْراءِ </a:t>
            </a:r>
            <a:r>
              <a:rPr lang="ar-MA" sz="3200" b="1" dirty="0" err="1">
                <a:solidFill>
                  <a:schemeClr val="tx1"/>
                </a:solidFill>
                <a:latin typeface="Microsoft Uighur" panose="02000000000000000000" pitchFamily="2" charset="-78"/>
                <a:cs typeface="Microsoft Uighur" panose="02000000000000000000" pitchFamily="2" charset="-78"/>
              </a:rPr>
              <a:t>ٱلْمُظَفَّرَةِ</a:t>
            </a:r>
            <a:r>
              <a:rPr lang="ar-MA" sz="3200" b="1" dirty="0">
                <a:solidFill>
                  <a:schemeClr val="tx1"/>
                </a:solidFill>
                <a:latin typeface="Microsoft Uighur" panose="02000000000000000000" pitchFamily="2" charset="-78"/>
                <a:cs typeface="Microsoft Uighur" panose="02000000000000000000" pitchFamily="2" charset="-78"/>
              </a:rPr>
              <a:t> بِكُلٍّ فَخْرٍ وَ </a:t>
            </a:r>
            <a:r>
              <a:rPr lang="ar-MA" sz="3200" b="1" dirty="0" err="1">
                <a:solidFill>
                  <a:schemeClr val="tx1"/>
                </a:solidFill>
                <a:latin typeface="Microsoft Uighur" panose="02000000000000000000" pitchFamily="2" charset="-78"/>
                <a:cs typeface="Microsoft Uighur" panose="02000000000000000000" pitchFamily="2" charset="-78"/>
              </a:rPr>
              <a:t>ٱعْتِزازٍ</a:t>
            </a:r>
            <a:r>
              <a:rPr lang="ar-MA" sz="3200" b="1" dirty="0">
                <a:solidFill>
                  <a:schemeClr val="tx1"/>
                </a:solidFill>
                <a:latin typeface="Microsoft Uighur" panose="02000000000000000000" pitchFamily="2" charset="-78"/>
                <a:cs typeface="Microsoft Uighur" panose="02000000000000000000" pitchFamily="2" charset="-78"/>
              </a:rPr>
              <a:t>.</a:t>
            </a:r>
          </a:p>
          <a:p>
            <a:pPr algn="just" rtl="1"/>
            <a:r>
              <a:rPr lang="ar-MA" sz="3200" b="1" dirty="0">
                <a:solidFill>
                  <a:schemeClr val="tx1"/>
                </a:solidFill>
                <a:latin typeface="Microsoft Uighur" panose="02000000000000000000" pitchFamily="2" charset="-78"/>
                <a:cs typeface="Microsoft Uighur" panose="02000000000000000000" pitchFamily="2" charset="-78"/>
              </a:rPr>
              <a:t>تَحَدَّثْ/ تَحَدَّثي في دَقيقَةٍ واحِدَةٍ لِتَقْديمِ عَرْضٍ عَنْ هَذِهِ </a:t>
            </a:r>
            <a:r>
              <a:rPr lang="ar-MA" sz="3200" b="1" dirty="0" err="1">
                <a:solidFill>
                  <a:schemeClr val="tx1"/>
                </a:solidFill>
                <a:latin typeface="Microsoft Uighur" panose="02000000000000000000" pitchFamily="2" charset="-78"/>
                <a:cs typeface="Microsoft Uighur" panose="02000000000000000000" pitchFamily="2" charset="-78"/>
              </a:rPr>
              <a:t>ٱلذِّكْرى</a:t>
            </a:r>
            <a:r>
              <a:rPr lang="ar-MA" sz="3200" b="1" dirty="0">
                <a:solidFill>
                  <a:schemeClr val="tx1"/>
                </a:solidFill>
                <a:latin typeface="Microsoft Uighur" panose="02000000000000000000" pitchFamily="2" charset="-78"/>
                <a:cs typeface="Microsoft Uighur" panose="02000000000000000000" pitchFamily="2" charset="-78"/>
              </a:rPr>
              <a:t> </a:t>
            </a:r>
            <a:r>
              <a:rPr lang="ar-MA" sz="3200" b="1" dirty="0" err="1">
                <a:solidFill>
                  <a:schemeClr val="tx1"/>
                </a:solidFill>
                <a:latin typeface="Microsoft Uighur" panose="02000000000000000000" pitchFamily="2" charset="-78"/>
                <a:cs typeface="Microsoft Uighur" panose="02000000000000000000" pitchFamily="2" charset="-78"/>
              </a:rPr>
              <a:t>ٱلْغالِيَةِ</a:t>
            </a:r>
            <a:r>
              <a:rPr lang="ar-MA" sz="3200" b="1" dirty="0">
                <a:solidFill>
                  <a:schemeClr val="tx1"/>
                </a:solidFill>
                <a:latin typeface="Microsoft Uighur" panose="02000000000000000000" pitchFamily="2" charset="-78"/>
                <a:cs typeface="Microsoft Uighur" panose="02000000000000000000" pitchFamily="2" charset="-78"/>
              </a:rPr>
              <a:t>.</a:t>
            </a:r>
          </a:p>
        </p:txBody>
      </p:sp>
      <p:sp>
        <p:nvSpPr>
          <p:cNvPr id="14" name="Rectangle 13">
            <a:extLst>
              <a:ext uri="{FF2B5EF4-FFF2-40B4-BE49-F238E27FC236}">
                <a16:creationId xmlns:a16="http://schemas.microsoft.com/office/drawing/2014/main" id="{0C94F837-98D4-248A-D3F8-E9E1DFEDA62E}"/>
              </a:ext>
            </a:extLst>
          </p:cNvPr>
          <p:cNvSpPr>
            <a:spLocks/>
          </p:cNvSpPr>
          <p:nvPr/>
        </p:nvSpPr>
        <p:spPr>
          <a:xfrm>
            <a:off x="3810143" y="189121"/>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576088"/>
                </a:solidFill>
                <a:effectLst/>
                <a:uLnTx/>
                <a:uFillTx/>
                <a:latin typeface="Microsoft Uighur" panose="02000000000000000000" pitchFamily="2" charset="-78"/>
                <a:ea typeface="+mn-ea"/>
                <a:cs typeface="Microsoft Uighur" panose="02000000000000000000" pitchFamily="2" charset="-78"/>
              </a:rPr>
              <a:t>تحدث</a:t>
            </a:r>
          </a:p>
        </p:txBody>
      </p:sp>
    </p:spTree>
    <p:extLst>
      <p:ext uri="{BB962C8B-B14F-4D97-AF65-F5344CB8AC3E}">
        <p14:creationId xmlns:p14="http://schemas.microsoft.com/office/powerpoint/2010/main" val="140769784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313A-C041-D017-08A8-396E749C965F}"/>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C1C53364-C073-658A-CDF1-2EAE9917600F}"/>
              </a:ext>
            </a:extLst>
          </p:cNvPr>
          <p:cNvSpPr txBox="1"/>
          <p:nvPr/>
        </p:nvSpPr>
        <p:spPr>
          <a:xfrm>
            <a:off x="821758" y="2583941"/>
            <a:ext cx="7500483" cy="677943"/>
          </a:xfrm>
          <a:prstGeom prst="rect">
            <a:avLst/>
          </a:prstGeom>
        </p:spPr>
        <p:txBody>
          <a:bodyPr wrap="square" lIns="0" tIns="0" rIns="0" bIns="0" rtlCol="0" anchor="t">
            <a:spAutoFit/>
          </a:bodyPr>
          <a:lstStyle/>
          <a:p>
            <a:pPr marL="0" marR="0" lvl="0" indent="0" algn="ctr" defTabSz="457200" rtl="1" eaLnBrk="1" fontAlgn="auto" latinLnBrk="0" hangingPunct="1">
              <a:lnSpc>
                <a:spcPts val="5486"/>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تقويم الطلاقة </a:t>
            </a:r>
            <a:r>
              <a:rPr kumimoji="0" lang="fr-FR"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LF2</a:t>
            </a:r>
            <a:endPar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9344697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3890-A8C8-5A89-3D6C-B6D410696585}"/>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F64293-A509-256F-5864-A5C247BEF105}"/>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الطلاقة:</a:t>
            </a:r>
          </a:p>
        </p:txBody>
      </p:sp>
      <p:sp>
        <p:nvSpPr>
          <p:cNvPr id="2" name="ZoneTexte 1">
            <a:extLst>
              <a:ext uri="{FF2B5EF4-FFF2-40B4-BE49-F238E27FC236}">
                <a16:creationId xmlns:a16="http://schemas.microsoft.com/office/drawing/2014/main" id="{30B09D8B-36F3-CBCB-A59F-15EDB0CBF74C}"/>
              </a:ext>
            </a:extLst>
          </p:cNvPr>
          <p:cNvSpPr txBox="1"/>
          <p:nvPr/>
        </p:nvSpPr>
        <p:spPr>
          <a:xfrm>
            <a:off x="528293" y="1871718"/>
            <a:ext cx="8030584" cy="3539430"/>
          </a:xfrm>
          <a:prstGeom prst="rect">
            <a:avLst/>
          </a:prstGeom>
          <a:noFill/>
        </p:spPr>
        <p:txBody>
          <a:bodyPr wrap="square" rtlCol="0">
            <a:spAutoFit/>
          </a:bodyPr>
          <a:lstStyle/>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ينجز تقويم الطلاقة مباشرة بعد تقويم التحدث؛</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يمنح المتعلم(ة) 15 ثانية لملاحظة الفقرة قبل البدء في القراءة؛</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يشرح الأستاذ(ة) للمتعلم(ة) أن عليه أن يقرأ فقرة بدقة واسترسال؛</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تسجيل عدد الكلمات المقروءة وعدد الأخطاء التي ارتكبها المتعلم ثم عدد الكلمات المقروءة بشكل صحيح في المكان المناسب على شبكة التفريغ؛</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تنقيط الطلاقة وفق سلم تنقيط على 10؛</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توقف المتعلم(ة) أمام كلمة، يطلب منه الأستاذ(ة) الانتقال للكلمة الموالية؛ </a:t>
            </a:r>
            <a:endParaRPr kumimoji="0" lang="ar-MA" sz="2800" b="1" i="0" u="none" strike="noStrike" kern="1200" cap="none" spc="0" normalizeH="0" baseline="0" noProof="0" dirty="0">
              <a:ln>
                <a:noFill/>
              </a:ln>
              <a:solidFill>
                <a:srgbClr val="5B9BD5">
                  <a:lumMod val="50000"/>
                </a:srgbClr>
              </a:solidFill>
              <a:effectLst/>
              <a:highlight>
                <a:srgbClr val="00FFFF"/>
              </a:highlight>
              <a:uLnTx/>
              <a:uFillTx/>
              <a:latin typeface="Microsoft Uighur" panose="02000000000000000000" pitchFamily="2" charset="-78"/>
              <a:ea typeface="+mn-ea"/>
              <a:cs typeface="Microsoft Uighur" panose="02000000000000000000" pitchFamily="2" charset="-78"/>
            </a:endParaRP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تدارك المتعلم(ة) (دون أي مساعدة) وصحح القراءة، لا يحتسب الخطأ؛</a:t>
            </a:r>
          </a:p>
        </p:txBody>
      </p:sp>
    </p:spTree>
    <p:extLst>
      <p:ext uri="{BB962C8B-B14F-4D97-AF65-F5344CB8AC3E}">
        <p14:creationId xmlns:p14="http://schemas.microsoft.com/office/powerpoint/2010/main" val="29233827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3142-DDA0-BFEA-1A7C-9FF3F7F39C8B}"/>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98697FEB-6887-697A-C87D-1202BABDE991}"/>
              </a:ext>
            </a:extLst>
          </p:cNvPr>
          <p:cNvGrpSpPr/>
          <p:nvPr/>
        </p:nvGrpSpPr>
        <p:grpSpPr>
          <a:xfrm>
            <a:off x="250006" y="774772"/>
            <a:ext cx="8518967" cy="6055253"/>
            <a:chOff x="312517" y="368696"/>
            <a:chExt cx="8518967" cy="6055253"/>
          </a:xfrm>
        </p:grpSpPr>
        <p:sp>
          <p:nvSpPr>
            <p:cNvPr id="7" name="Rectangle : coins arrondis 6">
              <a:extLst>
                <a:ext uri="{FF2B5EF4-FFF2-40B4-BE49-F238E27FC236}">
                  <a16:creationId xmlns:a16="http://schemas.microsoft.com/office/drawing/2014/main" id="{5B238385-59F2-93A1-5A80-CA8809C91421}"/>
                </a:ext>
              </a:extLst>
            </p:cNvPr>
            <p:cNvSpPr/>
            <p:nvPr/>
          </p:nvSpPr>
          <p:spPr>
            <a:xfrm>
              <a:off x="312517" y="636608"/>
              <a:ext cx="8518967" cy="5787341"/>
            </a:xfrm>
            <a:prstGeom prst="roundRect">
              <a:avLst>
                <a:gd name="adj" fmla="val 2439"/>
              </a:avLst>
            </a:prstGeom>
            <a:solidFill>
              <a:srgbClr val="F4FAFA"/>
            </a:solidFill>
            <a:ln w="28575">
              <a:solidFill>
                <a:srgbClr val="005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 coins arrondis 8">
              <a:extLst>
                <a:ext uri="{FF2B5EF4-FFF2-40B4-BE49-F238E27FC236}">
                  <a16:creationId xmlns:a16="http://schemas.microsoft.com/office/drawing/2014/main" id="{8D8A4DE4-90AF-4584-B566-107C546EF515}"/>
                </a:ext>
              </a:extLst>
            </p:cNvPr>
            <p:cNvSpPr/>
            <p:nvPr/>
          </p:nvSpPr>
          <p:spPr>
            <a:xfrm flipH="1" flipV="1">
              <a:off x="1620308" y="368696"/>
              <a:ext cx="5778366" cy="760633"/>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grpSp>
      <p:graphicFrame>
        <p:nvGraphicFramePr>
          <p:cNvPr id="10" name="Tableau 9">
            <a:extLst>
              <a:ext uri="{FF2B5EF4-FFF2-40B4-BE49-F238E27FC236}">
                <a16:creationId xmlns:a16="http://schemas.microsoft.com/office/drawing/2014/main" id="{789908E0-BC9D-868F-E07A-C73066F89048}"/>
              </a:ext>
            </a:extLst>
          </p:cNvPr>
          <p:cNvGraphicFramePr>
            <a:graphicFrameLocks noGrp="1"/>
          </p:cNvGraphicFramePr>
          <p:nvPr>
            <p:extLst>
              <p:ext uri="{D42A27DB-BD31-4B8C-83A1-F6EECF244321}">
                <p14:modId xmlns:p14="http://schemas.microsoft.com/office/powerpoint/2010/main" val="3252000071"/>
              </p:ext>
            </p:extLst>
          </p:nvPr>
        </p:nvGraphicFramePr>
        <p:xfrm>
          <a:off x="189855" y="1717931"/>
          <a:ext cx="8514250" cy="4220210"/>
        </p:xfrm>
        <a:graphic>
          <a:graphicData uri="http://schemas.openxmlformats.org/drawingml/2006/table">
            <a:tbl>
              <a:tblPr rtl="1" firstRow="1" firstCol="1" bandRow="1">
                <a:tableStyleId>{5940675A-B579-460E-94D1-54222C63F5DA}</a:tableStyleId>
              </a:tblPr>
              <a:tblGrid>
                <a:gridCol w="1123993">
                  <a:extLst>
                    <a:ext uri="{9D8B030D-6E8A-4147-A177-3AD203B41FA5}">
                      <a16:colId xmlns:a16="http://schemas.microsoft.com/office/drawing/2014/main" val="1680293610"/>
                    </a:ext>
                  </a:extLst>
                </a:gridCol>
                <a:gridCol w="5402425">
                  <a:extLst>
                    <a:ext uri="{9D8B030D-6E8A-4147-A177-3AD203B41FA5}">
                      <a16:colId xmlns:a16="http://schemas.microsoft.com/office/drawing/2014/main" val="2863072405"/>
                    </a:ext>
                  </a:extLst>
                </a:gridCol>
                <a:gridCol w="1987832">
                  <a:extLst>
                    <a:ext uri="{9D8B030D-6E8A-4147-A177-3AD203B41FA5}">
                      <a16:colId xmlns:a16="http://schemas.microsoft.com/office/drawing/2014/main" val="3842341624"/>
                    </a:ext>
                  </a:extLst>
                </a:gridCol>
              </a:tblGrid>
              <a:tr h="305202">
                <a:tc>
                  <a:txBody>
                    <a:bodyPr/>
                    <a:lstStyle/>
                    <a:p>
                      <a:pPr algn="ctr" rtl="1">
                        <a:lnSpc>
                          <a:spcPct val="107000"/>
                        </a:lnSpc>
                        <a:spcAft>
                          <a:spcPts val="800"/>
                        </a:spcAft>
                      </a:pPr>
                      <a:r>
                        <a:rPr lang="ar-MA" sz="1900" b="1" kern="0" dirty="0">
                          <a:solidFill>
                            <a:srgbClr val="00B050"/>
                          </a:solidFill>
                          <a:latin typeface="Sakkal Majalla" panose="02000000000000000000" pitchFamily="2" charset="-78"/>
                          <a:ea typeface="+mn-ea"/>
                          <a:cs typeface="Sakkal Majalla" panose="02000000000000000000" pitchFamily="2" charset="-78"/>
                        </a:rPr>
                        <a:t>المعايير</a:t>
                      </a:r>
                      <a:endParaRPr lang="fr-MA" sz="1900" b="1" kern="0" dirty="0">
                        <a:solidFill>
                          <a:srgbClr val="00B050"/>
                        </a:solidFill>
                        <a:latin typeface="Sakkal Majalla" panose="02000000000000000000" pitchFamily="2" charset="-78"/>
                        <a:ea typeface="+mn-ea"/>
                        <a:cs typeface="Sakkal Majalla" panose="02000000000000000000" pitchFamily="2" charset="-78"/>
                      </a:endParaRPr>
                    </a:p>
                  </a:txBody>
                  <a:tcPr marL="68580" marR="68580" marT="0" marB="0" anchor="ctr">
                    <a:solidFill>
                      <a:schemeClr val="accent4">
                        <a:lumMod val="20000"/>
                        <a:lumOff val="80000"/>
                      </a:schemeClr>
                    </a:solidFill>
                  </a:tcPr>
                </a:tc>
                <a:tc gridSpan="2">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900" b="1" kern="0" dirty="0">
                          <a:solidFill>
                            <a:srgbClr val="00B050"/>
                          </a:solidFill>
                          <a:latin typeface="Sakkal Majalla" panose="02000000000000000000" pitchFamily="2" charset="-78"/>
                          <a:ea typeface="+mn-ea"/>
                          <a:cs typeface="Sakkal Majalla" panose="02000000000000000000" pitchFamily="2" charset="-78"/>
                        </a:rPr>
                        <a:t>المـؤشــــــــــــــــــــــــــــــــــــــــــــــــــــــــــــــــــــــــــــــــــــــــــــــــــــــــــــــــــرات</a:t>
                      </a:r>
                    </a:p>
                  </a:txBody>
                  <a:tcPr marL="68580" marR="68580" marT="0" marB="0" anchor="ctr">
                    <a:solidFill>
                      <a:schemeClr val="accent4">
                        <a:lumMod val="20000"/>
                        <a:lumOff val="80000"/>
                      </a:schemeClr>
                    </a:solidFill>
                  </a:tcP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9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extLst>
                  <a:ext uri="{0D108BD9-81ED-4DB2-BD59-A6C34878D82A}">
                    <a16:rowId xmlns:a16="http://schemas.microsoft.com/office/drawing/2014/main" val="3689824737"/>
                  </a:ext>
                </a:extLst>
              </a:tr>
              <a:tr h="1546264">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الاسترسال</a:t>
                      </a:r>
                      <a:endParaRPr lang="fr-MA"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تام مع احترام تام لعلامات الترقيم.</a:t>
                      </a: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جملة واحدة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جملتين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تعثر في أكثر من جملتين: قراءة متقطعة – تهجئة الكلمات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2491690195"/>
                  </a:ext>
                </a:extLst>
              </a:tr>
              <a:tr h="596467">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الدقة</a:t>
                      </a:r>
                    </a:p>
                    <a:p>
                      <a:pPr algn="ctr" rtl="1">
                        <a:lnSpc>
                          <a:spcPct val="107000"/>
                        </a:lnSpc>
                        <a:spcAft>
                          <a:spcPts val="800"/>
                        </a:spcAft>
                      </a:pPr>
                      <a:r>
                        <a:rPr lang="ar-MA" sz="1400" b="1" kern="0" dirty="0">
                          <a:solidFill>
                            <a:srgbClr val="106585"/>
                          </a:solidFill>
                          <a:latin typeface="Sakkal Majalla" panose="02000000000000000000" pitchFamily="2" charset="-78"/>
                          <a:ea typeface="+mn-ea"/>
                          <a:cs typeface="Sakkal Majalla" panose="02000000000000000000" pitchFamily="2" charset="-78"/>
                        </a:rPr>
                        <a:t>(</a:t>
                      </a:r>
                      <a:r>
                        <a:rPr lang="ar-MA" sz="1400" b="1" kern="0" dirty="0">
                          <a:solidFill>
                            <a:srgbClr val="FF0000"/>
                          </a:solidFill>
                          <a:latin typeface="Sakkal Majalla" panose="02000000000000000000" pitchFamily="2" charset="-78"/>
                          <a:ea typeface="+mn-ea"/>
                          <a:cs typeface="Sakkal Majalla" panose="02000000000000000000" pitchFamily="2" charset="-78"/>
                        </a:rPr>
                        <a:t>الوقف على متحرك لا يحتسب في هذه المرحلة )</a:t>
                      </a: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أقل قطعا من  4 أخطاء.</a:t>
                      </a:r>
                      <a:r>
                        <a:rPr lang="ar-AE" sz="1800" b="1" kern="0" dirty="0">
                          <a:solidFill>
                            <a:srgbClr val="106585"/>
                          </a:solidFill>
                          <a:latin typeface="Sakkal Majalla" panose="02000000000000000000" pitchFamily="2" charset="-78"/>
                          <a:ea typeface="+mn-ea"/>
                          <a:cs typeface="Sakkal Majalla" panose="02000000000000000000" pitchFamily="2" charset="-78"/>
                        </a:rPr>
                        <a:t> </a:t>
                      </a:r>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 </a:t>
                      </a:r>
                      <a:r>
                        <a:rPr lang="ar-MA" sz="1800" b="1" kern="0" dirty="0">
                          <a:solidFill>
                            <a:srgbClr val="106585"/>
                          </a:solidFill>
                          <a:latin typeface="Sakkal Majalla" panose="02000000000000000000" pitchFamily="2" charset="-78"/>
                          <a:ea typeface="+mn-ea"/>
                          <a:cs typeface="Sakkal Majalla" panose="02000000000000000000" pitchFamily="2" charset="-78"/>
                        </a:rPr>
                        <a:t>أقل من 4 إلى 8 </a:t>
                      </a:r>
                      <a:r>
                        <a:rPr lang="ar-AE" sz="1800" b="1" kern="0" dirty="0">
                          <a:solidFill>
                            <a:srgbClr val="106585"/>
                          </a:solidFill>
                          <a:latin typeface="Sakkal Majalla" panose="02000000000000000000" pitchFamily="2" charset="-78"/>
                          <a:ea typeface="+mn-ea"/>
                          <a:cs typeface="Sakkal Majalla" panose="02000000000000000000" pitchFamily="2" charset="-78"/>
                        </a:rPr>
                        <a:t>أخطاء</a:t>
                      </a:r>
                      <a:r>
                        <a:rPr lang="ar-MA" sz="1800" b="1" kern="0" dirty="0">
                          <a:solidFill>
                            <a:srgbClr val="106585"/>
                          </a:solidFill>
                          <a:latin typeface="Sakkal Majalla" panose="02000000000000000000" pitchFamily="2" charset="-78"/>
                          <a:ea typeface="+mn-ea"/>
                          <a:cs typeface="Sakkal Majalla" panose="02000000000000000000" pitchFamily="2" charset="-78"/>
                        </a:rPr>
                        <a:t>. </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9 إلى </a:t>
                      </a:r>
                      <a:r>
                        <a:rPr lang="ar-MA" sz="1800" b="1" kern="0" dirty="0">
                          <a:solidFill>
                            <a:schemeClr val="accent1">
                              <a:lumMod val="75000"/>
                            </a:schemeClr>
                          </a:solidFill>
                          <a:latin typeface="Sakkal Majalla" panose="02000000000000000000" pitchFamily="2" charset="-78"/>
                          <a:ea typeface="+mn-ea"/>
                          <a:cs typeface="Sakkal Majalla" panose="02000000000000000000" pitchFamily="2" charset="-78"/>
                        </a:rPr>
                        <a:t>12</a:t>
                      </a:r>
                      <a:r>
                        <a:rPr lang="ar-MA" sz="1800" b="1" kern="0" dirty="0">
                          <a:solidFill>
                            <a:srgbClr val="FF0000"/>
                          </a:solidFill>
                          <a:latin typeface="Sakkal Majalla" panose="02000000000000000000" pitchFamily="2" charset="-78"/>
                          <a:ea typeface="+mn-ea"/>
                          <a:cs typeface="Sakkal Majalla" panose="02000000000000000000" pitchFamily="2" charset="-78"/>
                        </a:rPr>
                        <a:t> </a:t>
                      </a:r>
                      <a:r>
                        <a:rPr lang="ar-MA" sz="1800" b="1" kern="0" dirty="0">
                          <a:solidFill>
                            <a:srgbClr val="106585"/>
                          </a:solidFill>
                          <a:latin typeface="Sakkal Majalla" panose="02000000000000000000" pitchFamily="2" charset="-78"/>
                          <a:ea typeface="+mn-ea"/>
                          <a:cs typeface="Sakkal Majalla" panose="02000000000000000000" pitchFamily="2" charset="-78"/>
                        </a:rPr>
                        <a:t>خطأ.</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a:t>
                      </a:r>
                      <a:r>
                        <a:rPr lang="ar-MA" sz="1800" b="1" kern="0" dirty="0">
                          <a:solidFill>
                            <a:srgbClr val="106585"/>
                          </a:solidFill>
                          <a:latin typeface="Sakkal Majalla" panose="02000000000000000000" pitchFamily="2" charset="-78"/>
                          <a:ea typeface="+mn-ea"/>
                          <a:cs typeface="Sakkal Majalla" panose="02000000000000000000" pitchFamily="2" charset="-78"/>
                        </a:rPr>
                        <a:t> 13 فما فوق</a:t>
                      </a: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661863870"/>
                  </a:ext>
                </a:extLst>
              </a:tr>
              <a:tr h="408226">
                <a:tc gridSpan="2">
                  <a:txBody>
                    <a:bodyPr/>
                    <a:lstStyle/>
                    <a:p>
                      <a:pPr algn="ctr" rtl="1">
                        <a:lnSpc>
                          <a:spcPct val="107000"/>
                        </a:lnSpc>
                        <a:spcAft>
                          <a:spcPts val="800"/>
                        </a:spcAft>
                      </a:pPr>
                      <a:r>
                        <a:rPr lang="ar-MA" sz="2000" b="1" kern="0" dirty="0">
                          <a:solidFill>
                            <a:srgbClr val="FF0000"/>
                          </a:solidFill>
                          <a:latin typeface="Sakkal Majalla" panose="02000000000000000000" pitchFamily="2" charset="-78"/>
                          <a:ea typeface="+mn-ea"/>
                          <a:cs typeface="Sakkal Majalla" panose="02000000000000000000" pitchFamily="2" charset="-78"/>
                        </a:rPr>
                        <a:t>المجموع</a:t>
                      </a: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nchor="ct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fr-MA" sz="2800" b="1" kern="0" dirty="0">
                          <a:solidFill>
                            <a:srgbClr val="FF0000"/>
                          </a:solidFill>
                          <a:latin typeface="Sakkal Majalla" panose="02000000000000000000" pitchFamily="2" charset="-78"/>
                          <a:ea typeface="+mn-ea"/>
                          <a:cs typeface="Sakkal Majalla" panose="02000000000000000000" pitchFamily="2" charset="-78"/>
                        </a:rPr>
                        <a:t>…/10</a:t>
                      </a:r>
                    </a:p>
                  </a:txBody>
                  <a:tcPr marL="68580" marR="68580" marT="0" marB="0"/>
                </a:tc>
                <a:extLst>
                  <a:ext uri="{0D108BD9-81ED-4DB2-BD59-A6C34878D82A}">
                    <a16:rowId xmlns:a16="http://schemas.microsoft.com/office/drawing/2014/main" val="2989234029"/>
                  </a:ext>
                </a:extLst>
              </a:tr>
            </a:tbl>
          </a:graphicData>
        </a:graphic>
      </p:graphicFrame>
      <p:sp>
        <p:nvSpPr>
          <p:cNvPr id="13" name="TextBox 9">
            <a:extLst>
              <a:ext uri="{FF2B5EF4-FFF2-40B4-BE49-F238E27FC236}">
                <a16:creationId xmlns:a16="http://schemas.microsoft.com/office/drawing/2014/main" id="{7521FBC0-D3B5-A07F-A553-085A07E4B20D}"/>
              </a:ext>
            </a:extLst>
          </p:cNvPr>
          <p:cNvSpPr txBox="1"/>
          <p:nvPr/>
        </p:nvSpPr>
        <p:spPr>
          <a:xfrm>
            <a:off x="2385536" y="827577"/>
            <a:ext cx="4602154" cy="283219"/>
          </a:xfrm>
          <a:prstGeom prst="rect">
            <a:avLst/>
          </a:prstGeom>
        </p:spPr>
        <p:txBody>
          <a:bodyPr wrap="square" lIns="0" tIns="0" rIns="0" bIns="0" rtlCol="0" anchor="t">
            <a:spAutoFit/>
          </a:bodyPr>
          <a:lstStyle/>
          <a:p>
            <a:pPr marL="0" marR="0" lvl="0" indent="0" algn="ctr" defTabSz="609630" rtl="0" eaLnBrk="1" fontAlgn="auto" latinLnBrk="0" hangingPunct="1">
              <a:lnSpc>
                <a:spcPts val="2075"/>
              </a:lnSpc>
              <a:spcBef>
                <a:spcPts val="0"/>
              </a:spcBef>
              <a:spcAft>
                <a:spcPts val="0"/>
              </a:spcAft>
              <a:buClrTx/>
              <a:buSzTx/>
              <a:buFontTx/>
              <a:buNone/>
              <a:tabLst/>
              <a:defRPr/>
            </a:pPr>
            <a:r>
              <a:rPr kumimoji="0" lang="ar-MA"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معايير ومؤشرات تقويم الطلاقة</a:t>
            </a:r>
            <a:endParaRPr kumimoji="0" lang="fr-FR"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ZoneTexte 2">
            <a:extLst>
              <a:ext uri="{FF2B5EF4-FFF2-40B4-BE49-F238E27FC236}">
                <a16:creationId xmlns:a16="http://schemas.microsoft.com/office/drawing/2014/main" id="{C0DD1EDE-2C6A-3846-B6B7-9CF7769C7CC7}"/>
              </a:ext>
            </a:extLst>
          </p:cNvPr>
          <p:cNvSpPr txBox="1"/>
          <p:nvPr/>
        </p:nvSpPr>
        <p:spPr>
          <a:xfrm>
            <a:off x="867083" y="5938141"/>
            <a:ext cx="7639060" cy="645754"/>
          </a:xfrm>
          <a:prstGeom prst="rect">
            <a:avLst/>
          </a:prstGeom>
          <a:noFill/>
        </p:spPr>
        <p:txBody>
          <a:bodyPr wrap="square">
            <a:spAutoFit/>
          </a:bodyPr>
          <a:lstStyle/>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توضيح: -</a:t>
            </a: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إذا استدرك التلميذ وصحح بنفسه كلمة قرأها بشكل خاطئ لا يحتسب الخطأ.</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 تعثر في جملة يعني قرأها قراءة متقطعة أو تهجى كلماتها.</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947524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C424-5D8B-E1BC-F95B-FD8EF75A97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755069-A117-13A2-84F7-7EFDAA150084}"/>
              </a:ext>
            </a:extLst>
          </p:cNvPr>
          <p:cNvSpPr>
            <a:spLocks noGrp="1"/>
          </p:cNvSpPr>
          <p:nvPr>
            <p:ph type="title"/>
          </p:nvPr>
        </p:nvSpPr>
        <p:spPr/>
        <p:txBody>
          <a:bodyPr>
            <a:normAutofit/>
          </a:bodyPr>
          <a:lstStyle/>
          <a:p>
            <a:r>
              <a:rPr lang="ar-MA" sz="2400" b="1" dirty="0">
                <a:cs typeface="Microsoft Uighur" panose="02000000000000000000" pitchFamily="2" charset="-78"/>
              </a:rPr>
              <a:t>هذه هي الفقرة التي ستقرؤها. معك 30 ثانية لملاحظتها. بعدها ستبدأ القراءة.</a:t>
            </a:r>
            <a:endParaRPr lang="fr-FR" sz="2400" b="1" dirty="0"/>
          </a:p>
        </p:txBody>
      </p:sp>
      <p:pic>
        <p:nvPicPr>
          <p:cNvPr id="8"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B26DC587-E2E3-DF4B-9BEA-C2951EC6A4C0}"/>
              </a:ext>
            </a:extLst>
          </p:cNvPr>
          <p:cNvPicPr>
            <a:picLocks noGrp="1" noChangeAspect="1"/>
          </p:cNvPicPr>
          <p:nvPr>
            <p:ph type="pic" sz="quarter" idx="12"/>
          </p:nvPr>
        </p:nvPicPr>
        <p:blipFill>
          <a:blip r:embed="rId2"/>
          <a:srcRect/>
          <a:stretch/>
        </p:blipFill>
        <p:spPr>
          <a:xfrm>
            <a:off x="7915469" y="702876"/>
            <a:ext cx="828000" cy="827999"/>
          </a:xfrm>
        </p:spPr>
      </p:pic>
      <p:sp>
        <p:nvSpPr>
          <p:cNvPr id="5" name="Rectangle 4">
            <a:extLst>
              <a:ext uri="{FF2B5EF4-FFF2-40B4-BE49-F238E27FC236}">
                <a16:creationId xmlns:a16="http://schemas.microsoft.com/office/drawing/2014/main" id="{CF1FEB1A-B2AB-F1B0-7348-745662AEF177}"/>
              </a:ext>
            </a:extLst>
          </p:cNvPr>
          <p:cNvSpPr>
            <a:spLocks/>
          </p:cNvSpPr>
          <p:nvPr/>
        </p:nvSpPr>
        <p:spPr>
          <a:xfrm>
            <a:off x="3893925" y="18084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الطلاقة</a:t>
            </a:r>
            <a:endPar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pic>
        <p:nvPicPr>
          <p:cNvPr id="7" name="Image 6">
            <a:extLst>
              <a:ext uri="{FF2B5EF4-FFF2-40B4-BE49-F238E27FC236}">
                <a16:creationId xmlns:a16="http://schemas.microsoft.com/office/drawing/2014/main" id="{9A74A193-FF20-E870-557D-FE909BF0F354}"/>
              </a:ext>
            </a:extLst>
          </p:cNvPr>
          <p:cNvPicPr>
            <a:picLocks noChangeAspect="1"/>
          </p:cNvPicPr>
          <p:nvPr/>
        </p:nvPicPr>
        <p:blipFill>
          <a:blip r:embed="rId3"/>
          <a:stretch>
            <a:fillRect/>
          </a:stretch>
        </p:blipFill>
        <p:spPr>
          <a:xfrm>
            <a:off x="64726" y="1530875"/>
            <a:ext cx="8644877" cy="5261304"/>
          </a:xfrm>
          <a:prstGeom prst="rect">
            <a:avLst/>
          </a:prstGeom>
        </p:spPr>
      </p:pic>
    </p:spTree>
    <p:extLst>
      <p:ext uri="{BB962C8B-B14F-4D97-AF65-F5344CB8AC3E}">
        <p14:creationId xmlns:p14="http://schemas.microsoft.com/office/powerpoint/2010/main" val="420579473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8DD85-D772-4803-927F-1853589045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5A99C2-99C1-EA94-C2A2-B38ECF8569DB}"/>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السلوك هم: </a:t>
            </a:r>
          </a:p>
        </p:txBody>
      </p:sp>
      <p:pic>
        <p:nvPicPr>
          <p:cNvPr id="11" name="Espace réservé pour une image  10" descr="Une image contenant dessin humoristique, clipart, illustration, Dessin animé&#10;&#10;Le contenu généré par l’IA peut être incorrect.">
            <a:extLst>
              <a:ext uri="{FF2B5EF4-FFF2-40B4-BE49-F238E27FC236}">
                <a16:creationId xmlns:a16="http://schemas.microsoft.com/office/drawing/2014/main" id="{B7E507D3-2C26-C566-2768-7461D0C62BA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3" name="Joyful_Prize_Celebration_Animation">
            <a:hlinkClick r:id="" action="ppaction://media"/>
            <a:extLst>
              <a:ext uri="{FF2B5EF4-FFF2-40B4-BE49-F238E27FC236}">
                <a16:creationId xmlns:a16="http://schemas.microsoft.com/office/drawing/2014/main" id="{4C61A996-2908-496F-CF84-EEB5287AE7C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72664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3F88-5801-615D-79B3-700FC36E0756}"/>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727553-1F91-F5EE-F02F-CE6C1B462528}"/>
              </a:ext>
            </a:extLst>
          </p:cNvPr>
          <p:cNvSpPr>
            <a:spLocks noGrp="1"/>
          </p:cNvSpPr>
          <p:nvPr>
            <p:ph type="title"/>
          </p:nvPr>
        </p:nvSpPr>
        <p:spPr>
          <a:xfrm>
            <a:off x="216564" y="3069000"/>
            <a:ext cx="8449453" cy="720000"/>
          </a:xfrm>
        </p:spPr>
        <p:txBody>
          <a:bodyPr>
            <a:normAutofit fontScale="90000"/>
          </a:bodyPr>
          <a:lstStyle/>
          <a:p>
            <a:r>
              <a:rPr lang="ar-MA" sz="4400" dirty="0">
                <a:latin typeface="Microsoft Uighur" panose="02000000000000000000" pitchFamily="2" charset="-78"/>
                <a:cs typeface="Microsoft Uighur" panose="02000000000000000000" pitchFamily="2" charset="-78"/>
              </a:rPr>
              <a:t>حسب الزمن المتاح </a:t>
            </a:r>
            <a:br>
              <a:rPr lang="ar-MA" sz="4400" dirty="0">
                <a:latin typeface="Microsoft Uighur" panose="02000000000000000000" pitchFamily="2" charset="-78"/>
                <a:cs typeface="Microsoft Uighur" panose="02000000000000000000" pitchFamily="2" charset="-78"/>
              </a:rPr>
            </a:br>
            <a:r>
              <a:rPr lang="ar-MA" sz="4400" dirty="0">
                <a:latin typeface="Microsoft Uighur" panose="02000000000000000000" pitchFamily="2" charset="-78"/>
                <a:cs typeface="Microsoft Uighur" panose="02000000000000000000" pitchFamily="2" charset="-78"/>
              </a:rPr>
              <a:t>يتم تصحيح إنجازات التلاميذ المتعلقة  بنص "في ضيافة ليلى".</a:t>
            </a:r>
          </a:p>
        </p:txBody>
      </p:sp>
    </p:spTree>
    <p:extLst>
      <p:ext uri="{BB962C8B-B14F-4D97-AF65-F5344CB8AC3E}">
        <p14:creationId xmlns:p14="http://schemas.microsoft.com/office/powerpoint/2010/main" val="106621164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A4DF-97CA-5217-E589-A13D383AEF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A968EC-FDF8-1958-F71C-DE59B1634061}"/>
              </a:ext>
            </a:extLst>
          </p:cNvPr>
          <p:cNvSpPr>
            <a:spLocks noGrp="1"/>
          </p:cNvSpPr>
          <p:nvPr>
            <p:ph type="title"/>
          </p:nvPr>
        </p:nvSpPr>
        <p:spPr>
          <a:xfrm>
            <a:off x="628650" y="924873"/>
            <a:ext cx="7886700" cy="720000"/>
          </a:xfrm>
        </p:spPr>
        <p:txBody>
          <a:bodyPr/>
          <a:lstStyle/>
          <a:p>
            <a:r>
              <a:rPr lang="ar-MA" dirty="0"/>
              <a:t>كفايات المرحلة الأولى: من نحن؟</a:t>
            </a:r>
            <a:endParaRPr lang="fr-MA" dirty="0"/>
          </a:p>
        </p:txBody>
      </p:sp>
      <p:pic>
        <p:nvPicPr>
          <p:cNvPr id="4" name="Image 3">
            <a:extLst>
              <a:ext uri="{FF2B5EF4-FFF2-40B4-BE49-F238E27FC236}">
                <a16:creationId xmlns:a16="http://schemas.microsoft.com/office/drawing/2014/main" id="{0C7279DF-CFD3-4CE9-B558-F51A16D91B61}"/>
              </a:ext>
            </a:extLst>
          </p:cNvPr>
          <p:cNvPicPr>
            <a:picLocks noChangeAspect="1"/>
          </p:cNvPicPr>
          <p:nvPr/>
        </p:nvPicPr>
        <p:blipFill>
          <a:blip r:embed="rId2"/>
          <a:stretch>
            <a:fillRect/>
          </a:stretch>
        </p:blipFill>
        <p:spPr>
          <a:xfrm>
            <a:off x="1601816" y="1572137"/>
            <a:ext cx="5940367" cy="5023854"/>
          </a:xfrm>
          <a:prstGeom prst="rect">
            <a:avLst/>
          </a:prstGeom>
          <a:ln>
            <a:noFill/>
          </a:ln>
          <a:effectLst>
            <a:softEdge rad="112500"/>
          </a:effectLst>
        </p:spPr>
      </p:pic>
    </p:spTree>
    <p:extLst>
      <p:ext uri="{BB962C8B-B14F-4D97-AF65-F5344CB8AC3E}">
        <p14:creationId xmlns:p14="http://schemas.microsoft.com/office/powerpoint/2010/main" val="240096913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2527-A2D4-A3C9-E368-2101370B497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95A42E3-8128-ADE6-7A8F-FFA41770765C}"/>
              </a:ext>
            </a:extLst>
          </p:cNvPr>
          <p:cNvSpPr>
            <a:spLocks noGrp="1"/>
          </p:cNvSpPr>
          <p:nvPr>
            <p:ph type="title"/>
          </p:nvPr>
        </p:nvSpPr>
        <p:spPr>
          <a:xfrm>
            <a:off x="637196" y="1741749"/>
            <a:ext cx="7886700" cy="720000"/>
          </a:xfrm>
        </p:spPr>
        <p:txBody>
          <a:bodyPr>
            <a:normAutofit/>
          </a:bodyPr>
          <a:lstStyle/>
          <a:p>
            <a:r>
              <a:rPr lang="ar-MA" sz="4000" dirty="0">
                <a:solidFill>
                  <a:srgbClr val="424D7B"/>
                </a:solidFill>
              </a:rPr>
              <a:t>اختتام الحصة </a:t>
            </a:r>
            <a:endParaRPr lang="fr-MA" sz="4000" dirty="0"/>
          </a:p>
        </p:txBody>
      </p:sp>
      <p:pic>
        <p:nvPicPr>
          <p:cNvPr id="2" name="Image 1" descr="Une image contenant noir, obscurité&#10;&#10;Le contenu généré par l’IA peut être incorrect.">
            <a:extLst>
              <a:ext uri="{FF2B5EF4-FFF2-40B4-BE49-F238E27FC236}">
                <a16:creationId xmlns:a16="http://schemas.microsoft.com/office/drawing/2014/main" id="{0019960F-F778-4686-F721-44E9E9888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331" y="3371420"/>
            <a:ext cx="5436000" cy="1405870"/>
          </a:xfrm>
          <a:prstGeom prst="rect">
            <a:avLst/>
          </a:prstGeom>
        </p:spPr>
      </p:pic>
      <p:sp>
        <p:nvSpPr>
          <p:cNvPr id="3" name="Espace réservé du texte 5">
            <a:extLst>
              <a:ext uri="{FF2B5EF4-FFF2-40B4-BE49-F238E27FC236}">
                <a16:creationId xmlns:a16="http://schemas.microsoft.com/office/drawing/2014/main" id="{258E431B-DEB2-716A-B795-71DC5E0CAB57}"/>
              </a:ext>
            </a:extLst>
          </p:cNvPr>
          <p:cNvSpPr txBox="1">
            <a:spLocks/>
          </p:cNvSpPr>
          <p:nvPr/>
        </p:nvSpPr>
        <p:spPr>
          <a:xfrm>
            <a:off x="1855803" y="387181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r" defTabSz="914400" rtl="1" eaLnBrk="1" fontAlgn="auto" latinLnBrk="0" hangingPunct="1">
              <a:lnSpc>
                <a:spcPct val="100000"/>
              </a:lnSpc>
              <a:spcBef>
                <a:spcPts val="300"/>
              </a:spcBef>
              <a:spcAft>
                <a:spcPts val="0"/>
              </a:spcAft>
              <a:buClr>
                <a:srgbClr val="106585"/>
              </a:buClr>
              <a:buSzTx/>
              <a:buFont typeface="Arial" panose="020B0604020202020204" pitchFamily="34" charset="0"/>
              <a:buChar char="•"/>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الواجب المنزلي. </a:t>
            </a:r>
          </a:p>
        </p:txBody>
      </p:sp>
      <p:sp>
        <p:nvSpPr>
          <p:cNvPr id="20" name="ZoneTexte 19">
            <a:extLst>
              <a:ext uri="{FF2B5EF4-FFF2-40B4-BE49-F238E27FC236}">
                <a16:creationId xmlns:a16="http://schemas.microsoft.com/office/drawing/2014/main" id="{36A97978-EA3D-B121-228E-80BBFE0C3383}"/>
              </a:ext>
            </a:extLst>
          </p:cNvPr>
          <p:cNvSpPr txBox="1"/>
          <p:nvPr/>
        </p:nvSpPr>
        <p:spPr>
          <a:xfrm>
            <a:off x="4680374" y="3465497"/>
            <a:ext cx="1704313" cy="46166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04 - </a:t>
            </a:r>
            <a:r>
              <a:rPr kumimoji="0" lang="f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 </a:t>
            </a:r>
            <a:endPar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1" name="Image 20">
            <a:extLst>
              <a:ext uri="{FF2B5EF4-FFF2-40B4-BE49-F238E27FC236}">
                <a16:creationId xmlns:a16="http://schemas.microsoft.com/office/drawing/2014/main" id="{13CD2005-CA2E-A97E-E591-3DE8C45607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7824" y="3583516"/>
            <a:ext cx="424748" cy="540000"/>
          </a:xfrm>
          <a:prstGeom prst="rect">
            <a:avLst/>
          </a:prstGeom>
        </p:spPr>
      </p:pic>
      <p:pic>
        <p:nvPicPr>
          <p:cNvPr id="6" name="Image 5">
            <a:extLst>
              <a:ext uri="{FF2B5EF4-FFF2-40B4-BE49-F238E27FC236}">
                <a16:creationId xmlns:a16="http://schemas.microsoft.com/office/drawing/2014/main" id="{B78EF2C4-F5E5-C6F3-E476-EA2ABF90A6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0305" y="1885749"/>
            <a:ext cx="432000" cy="432000"/>
          </a:xfrm>
          <a:prstGeom prst="rect">
            <a:avLst/>
          </a:prstGeom>
          <a:ln>
            <a:noFill/>
          </a:ln>
        </p:spPr>
      </p:pic>
    </p:spTree>
    <p:extLst>
      <p:ext uri="{BB962C8B-B14F-4D97-AF65-F5344CB8AC3E}">
        <p14:creationId xmlns:p14="http://schemas.microsoft.com/office/powerpoint/2010/main" val="4060935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0"/>
                                        </p:tgtEl>
                                        <p:attrNameLst>
                                          <p:attrName>style.visibility</p:attrName>
                                        </p:attrNameLst>
                                      </p:cBhvr>
                                      <p:to>
                                        <p:strVal val="visible"/>
                                      </p:to>
                                    </p:set>
                                    <p:animEffect transition="in" filter="wipe(up)">
                                      <p:cBhvr>
                                        <p:cTn id="9" dur="250"/>
                                        <p:tgtEl>
                                          <p:spTgt spid="20"/>
                                        </p:tgtEl>
                                      </p:cBhvr>
                                    </p:animEffect>
                                  </p:childTnLst>
                                </p:cTn>
                              </p:par>
                              <p:par>
                                <p:cTn id="10" presetID="10" presetClass="entr" presetSubtype="0" fill="hold" nodeType="withEffect">
                                  <p:stCondLst>
                                    <p:cond delay="1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89D0A-B678-CCC7-9C98-888193F038B8}"/>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CE06333E-6B74-A577-B6C9-C8A7B9BC318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37E66C5E-96A0-7515-5B71-54D896D9048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راجِعوا مُفْرَداتِ ٱلْمُعْجَمِ ٱلَّتي تَعَرَّفْنا عَلَيْها خِلالَ </a:t>
            </a:r>
            <a:r>
              <a:rPr lang="ar-MA" sz="2400" b="1" dirty="0" err="1">
                <a:latin typeface="Microsoft Uighur" panose="02000000000000000000" pitchFamily="2" charset="-78"/>
                <a:cs typeface="Microsoft Uighur" panose="02000000000000000000" pitchFamily="2" charset="-78"/>
              </a:rPr>
              <a:t>ٱلْأَسابيعِ</a:t>
            </a:r>
            <a:r>
              <a:rPr lang="ar-MA" sz="2400" b="1" dirty="0">
                <a:latin typeface="Microsoft Uighur" panose="02000000000000000000" pitchFamily="2" charset="-78"/>
                <a:cs typeface="Microsoft Uighur" panose="02000000000000000000" pitchFamily="2" charset="-78"/>
              </a:rPr>
              <a:t> </a:t>
            </a:r>
            <a:r>
              <a:rPr lang="ar-MA" sz="2400" b="1" dirty="0" err="1">
                <a:latin typeface="Microsoft Uighur" panose="02000000000000000000" pitchFamily="2" charset="-78"/>
                <a:cs typeface="Microsoft Uighur" panose="02000000000000000000" pitchFamily="2" charset="-78"/>
              </a:rPr>
              <a:t>ٱلْماضِيَّةِ</a:t>
            </a:r>
            <a:r>
              <a:rPr lang="ar-MA" sz="2400" b="1" dirty="0">
                <a:latin typeface="Microsoft Uighur" panose="02000000000000000000" pitchFamily="2" charset="-78"/>
                <a:cs typeface="Microsoft Uighur" panose="02000000000000000000" pitchFamily="2" charset="-78"/>
              </a:rPr>
              <a:t>.</a:t>
            </a:r>
          </a:p>
        </p:txBody>
      </p:sp>
      <p:sp>
        <p:nvSpPr>
          <p:cNvPr id="4" name="Rectangle 3">
            <a:extLst>
              <a:ext uri="{FF2B5EF4-FFF2-40B4-BE49-F238E27FC236}">
                <a16:creationId xmlns:a16="http://schemas.microsoft.com/office/drawing/2014/main" id="{FF35DFEE-76CE-2065-6DD8-0B668135A5FE}"/>
              </a:ext>
            </a:extLst>
          </p:cNvPr>
          <p:cNvSpPr>
            <a:spLocks/>
          </p:cNvSpPr>
          <p:nvPr/>
        </p:nvSpPr>
        <p:spPr>
          <a:xfrm>
            <a:off x="3668110" y="167847"/>
            <a:ext cx="2047008" cy="252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6" name="Titre 4">
            <a:extLst>
              <a:ext uri="{FF2B5EF4-FFF2-40B4-BE49-F238E27FC236}">
                <a16:creationId xmlns:a16="http://schemas.microsoft.com/office/drawing/2014/main" id="{74E51DAF-E02B-4D6F-477A-713B1372F268}"/>
              </a:ext>
            </a:extLst>
          </p:cNvPr>
          <p:cNvSpPr txBox="1">
            <a:spLocks/>
          </p:cNvSpPr>
          <p:nvPr/>
        </p:nvSpPr>
        <p:spPr>
          <a:xfrm>
            <a:off x="865461" y="2899063"/>
            <a:ext cx="7071067" cy="1818409"/>
          </a:xfrm>
          <a:prstGeom prst="rect">
            <a:avLst/>
          </a:prstGeom>
        </p:spPr>
        <p:txBody>
          <a:bodyPr vert="horz" lIns="91440" tIns="45720" rIns="91440" bIns="45720" rtlCol="0" anchor="ctr">
            <a:normAutofit fontScale="92500" lnSpcReduction="200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nSpc>
                <a:spcPct val="150000"/>
              </a:lnSpc>
            </a:pPr>
            <a:r>
              <a:rPr lang="ar-MA" sz="4800" b="1" dirty="0">
                <a:solidFill>
                  <a:schemeClr val="accent5">
                    <a:lumMod val="50000"/>
                  </a:schemeClr>
                </a:solidFill>
                <a:latin typeface="Microsoft Uighur" panose="02000000000000000000" pitchFamily="2" charset="-78"/>
                <a:cs typeface="Microsoft Uighur" panose="02000000000000000000" pitchFamily="2" charset="-78"/>
              </a:rPr>
              <a:t>راجِعوا مُفْرَداتِ ٱلْمُعْجَمِ ٱلَّتي تَعَرَّفْنا عَلَيْها خِلالَ </a:t>
            </a:r>
            <a:r>
              <a:rPr lang="ar-MA" sz="4800" b="1" dirty="0" err="1">
                <a:solidFill>
                  <a:schemeClr val="accent5">
                    <a:lumMod val="50000"/>
                  </a:schemeClr>
                </a:solidFill>
                <a:latin typeface="Microsoft Uighur" panose="02000000000000000000" pitchFamily="2" charset="-78"/>
                <a:cs typeface="Microsoft Uighur" panose="02000000000000000000" pitchFamily="2" charset="-78"/>
              </a:rPr>
              <a:t>ٱلْأَسابيعِ</a:t>
            </a:r>
            <a:r>
              <a:rPr lang="ar-MA" sz="4800" b="1" dirty="0">
                <a:solidFill>
                  <a:schemeClr val="accent5">
                    <a:lumMod val="50000"/>
                  </a:schemeClr>
                </a:solidFill>
                <a:latin typeface="Microsoft Uighur" panose="02000000000000000000" pitchFamily="2" charset="-78"/>
                <a:cs typeface="Microsoft Uighur" panose="02000000000000000000" pitchFamily="2" charset="-78"/>
              </a:rPr>
              <a:t> </a:t>
            </a:r>
            <a:r>
              <a:rPr lang="ar-MA" sz="4800" b="1" dirty="0" err="1">
                <a:solidFill>
                  <a:schemeClr val="accent5">
                    <a:lumMod val="50000"/>
                  </a:schemeClr>
                </a:solidFill>
                <a:latin typeface="Microsoft Uighur" panose="02000000000000000000" pitchFamily="2" charset="-78"/>
                <a:cs typeface="Microsoft Uighur" panose="02000000000000000000" pitchFamily="2" charset="-78"/>
              </a:rPr>
              <a:t>ٱلْماضِيَّةِ</a:t>
            </a:r>
            <a:r>
              <a:rPr lang="ar-MA" sz="4800" b="1" dirty="0">
                <a:solidFill>
                  <a:schemeClr val="accent5">
                    <a:lumMod val="50000"/>
                  </a:schemeClr>
                </a:solidFill>
                <a:latin typeface="Microsoft Uighur" panose="02000000000000000000" pitchFamily="2" charset="-78"/>
                <a:cs typeface="Microsoft Uighur" panose="02000000000000000000" pitchFamily="2" charset="-78"/>
              </a:rPr>
              <a:t>.</a:t>
            </a:r>
          </a:p>
        </p:txBody>
      </p:sp>
      <p:pic>
        <p:nvPicPr>
          <p:cNvPr id="18" name="Image 17" descr="Une image contenant dessin humoristique, Dessin animé, clipart, jouet&#10;&#10;Le contenu généré par l’IA peut être incorrect.">
            <a:extLst>
              <a:ext uri="{FF2B5EF4-FFF2-40B4-BE49-F238E27FC236}">
                <a16:creationId xmlns:a16="http://schemas.microsoft.com/office/drawing/2014/main" id="{C918B838-1546-C137-51C6-71F6F2334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82" y="1360390"/>
            <a:ext cx="1205345" cy="1205345"/>
          </a:xfrm>
          <a:prstGeom prst="rect">
            <a:avLst/>
          </a:prstGeom>
        </p:spPr>
      </p:pic>
    </p:spTree>
    <p:extLst>
      <p:ext uri="{BB962C8B-B14F-4D97-AF65-F5344CB8AC3E}">
        <p14:creationId xmlns:p14="http://schemas.microsoft.com/office/powerpoint/2010/main" val="41642729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399B-6497-2790-0111-779A496714B1}"/>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DCC3215F-FF85-5702-C22E-8D28261576DD}"/>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إلى اللقاء في الحصة المقبلة.</a:t>
            </a:r>
            <a:endParaRPr lang="fr-MA" sz="2400" b="1" dirty="0">
              <a:latin typeface="Microsoft Uighur" panose="02000000000000000000" pitchFamily="2" charset="-78"/>
              <a:cs typeface="Microsoft Uighur" panose="02000000000000000000" pitchFamily="2" charset="-78"/>
            </a:endParaRPr>
          </a:p>
        </p:txBody>
      </p:sp>
      <p:pic>
        <p:nvPicPr>
          <p:cNvPr id="4" name="اختتام الحصة4">
            <a:hlinkClick r:id="" action="ppaction://media"/>
            <a:extLst>
              <a:ext uri="{FF2B5EF4-FFF2-40B4-BE49-F238E27FC236}">
                <a16:creationId xmlns:a16="http://schemas.microsoft.com/office/drawing/2014/main" id="{7F87461F-8EA0-41E6-F82D-F9728F1E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706" y="1925518"/>
            <a:ext cx="8190587" cy="4607205"/>
          </a:xfrm>
          <a:prstGeom prst="rect">
            <a:avLst/>
          </a:prstGeom>
        </p:spPr>
      </p:pic>
      <p:pic>
        <p:nvPicPr>
          <p:cNvPr id="8" name="Espace réservé pour une image  7" descr="Une image contenant habits, illustration, dessin humoristique&#10;&#10;Le contenu généré par l’IA peut être incorrect.">
            <a:extLst>
              <a:ext uri="{FF2B5EF4-FFF2-40B4-BE49-F238E27FC236}">
                <a16:creationId xmlns:a16="http://schemas.microsoft.com/office/drawing/2014/main" id="{7FD5F268-1EAF-2CBC-F361-161F2E25E24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235510A9-ABDF-6AF6-37A3-36F9C352D014}"/>
              </a:ext>
            </a:extLst>
          </p:cNvPr>
          <p:cNvSpPr>
            <a:spLocks/>
          </p:cNvSpPr>
          <p:nvPr/>
        </p:nvSpPr>
        <p:spPr>
          <a:xfrm>
            <a:off x="3668110" y="167847"/>
            <a:ext cx="2047008" cy="252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spTree>
    <p:extLst>
      <p:ext uri="{BB962C8B-B14F-4D97-AF65-F5344CB8AC3E}">
        <p14:creationId xmlns:p14="http://schemas.microsoft.com/office/powerpoint/2010/main" val="4054001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18A7-87A3-C4B5-055E-8D4FE551C85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1D06CF6-EDC2-BE43-3F91-E4561D9DB8CC}"/>
              </a:ext>
            </a:extLst>
          </p:cNvPr>
          <p:cNvSpPr txBox="1"/>
          <p:nvPr/>
        </p:nvSpPr>
        <p:spPr>
          <a:xfrm>
            <a:off x="3418609" y="1515953"/>
            <a:ext cx="4822737" cy="5201424"/>
          </a:xfrm>
          <a:prstGeom prst="rect">
            <a:avLst/>
          </a:prstGeom>
          <a:noFill/>
        </p:spPr>
        <p:txBody>
          <a:bodyPr wrap="square" rtlCol="0">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المسموع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(CO1,CO2</a:t>
            </a:r>
            <a:r>
              <a:rPr kumimoji="0" lang="ar-S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التحدث </a:t>
            </a:r>
            <a:r>
              <a:rPr kumimoji="0" lang="a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(2</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(PO</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الطلاقة</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(LF</a:t>
            </a:r>
            <a:r>
              <a:rPr lang="fr-FR" sz="3200" b="1" dirty="0">
                <a:solidFill>
                  <a:srgbClr val="FF0000"/>
                </a:solidFill>
                <a:latin typeface="Microsoft Uighur" panose="02000000000000000000" pitchFamily="2" charset="-78"/>
                <a:cs typeface="Microsoft Uighur" panose="02000000000000000000" pitchFamily="2" charset="-78"/>
              </a:rPr>
              <a:t>2</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 </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endParaRPr kumimoji="0" lang="fr-FR"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المعجم </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(V1-V2)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المقروء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(LC1-LC2 -LC3</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-LC4)</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توظيف الظواهر اللغوية</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(OL1,OL2) </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الإنتاج الكتابي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PE1,PE2)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p:txBody>
      </p:sp>
      <p:sp>
        <p:nvSpPr>
          <p:cNvPr id="4" name="Titre 1">
            <a:extLst>
              <a:ext uri="{FF2B5EF4-FFF2-40B4-BE49-F238E27FC236}">
                <a16:creationId xmlns:a16="http://schemas.microsoft.com/office/drawing/2014/main" id="{8E82B488-F734-EF09-B512-EAE566305D23}"/>
              </a:ext>
            </a:extLst>
          </p:cNvPr>
          <p:cNvSpPr txBox="1">
            <a:spLocks/>
          </p:cNvSpPr>
          <p:nvPr/>
        </p:nvSpPr>
        <p:spPr>
          <a:xfrm>
            <a:off x="628650" y="892984"/>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Arial" panose="020B0604020202020204" pitchFamily="34" charset="0"/>
                <a:ea typeface="+mj-ea"/>
                <a:cs typeface="Arial" panose="020B0604020202020204" pitchFamily="34" charset="0"/>
              </a:defRPr>
            </a:lvl1pPr>
          </a:lstStyle>
          <a:p>
            <a:pPr>
              <a:lnSpc>
                <a:spcPct val="100000"/>
              </a:lnSpc>
            </a:pPr>
            <a:r>
              <a:rPr lang="ar-MA" dirty="0">
                <a:latin typeface="Microsoft Uighur" panose="02000000000000000000" pitchFamily="2" charset="-78"/>
                <a:cs typeface="Microsoft Uighur" panose="02000000000000000000" pitchFamily="2" charset="-78"/>
              </a:rPr>
              <a:t>الكفايات المعنية بالتقويم بالنسبة للمستوى الرابع </a:t>
            </a:r>
            <a:br>
              <a:rPr lang="ar-MA" dirty="0">
                <a:latin typeface="Microsoft Uighur" panose="02000000000000000000" pitchFamily="2" charset="-78"/>
                <a:cs typeface="Microsoft Uighur" panose="02000000000000000000" pitchFamily="2" charset="-78"/>
              </a:rPr>
            </a:br>
            <a:r>
              <a:rPr lang="ar-MA" sz="3200" dirty="0">
                <a:latin typeface="Microsoft Uighur" panose="02000000000000000000" pitchFamily="2" charset="-78"/>
                <a:cs typeface="Microsoft Uighur" panose="02000000000000000000" pitchFamily="2" charset="-78"/>
              </a:rPr>
              <a:t>– الأيام 1-2-3-</a:t>
            </a:r>
            <a:endParaRPr lang="ar-MA" dirty="0">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7745094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F348-A814-B5E0-F91A-3F21FB484C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DF52EB-B251-FE60-C256-A645DF254396}"/>
              </a:ext>
            </a:extLst>
          </p:cNvPr>
          <p:cNvSpPr>
            <a:spLocks noGrp="1"/>
          </p:cNvSpPr>
          <p:nvPr>
            <p:ph type="title"/>
          </p:nvPr>
        </p:nvSpPr>
        <p:spPr>
          <a:xfrm>
            <a:off x="637196" y="1008000"/>
            <a:ext cx="7886700" cy="720000"/>
          </a:xfrm>
        </p:spPr>
        <p:txBody>
          <a:bodyPr/>
          <a:lstStyle/>
          <a:p>
            <a:r>
              <a:rPr lang="ar-MA" dirty="0"/>
              <a:t>تنظيم حصص الأسبوع التربوي السادس</a:t>
            </a:r>
            <a:endParaRPr lang="fr-MA" dirty="0"/>
          </a:p>
        </p:txBody>
      </p:sp>
      <p:pic>
        <p:nvPicPr>
          <p:cNvPr id="28" name="Image 27" descr="Une image contenant Rectangle, conception&#10;&#10;Le contenu généré par l’IA peut être incorrect.">
            <a:extLst>
              <a:ext uri="{FF2B5EF4-FFF2-40B4-BE49-F238E27FC236}">
                <a16:creationId xmlns:a16="http://schemas.microsoft.com/office/drawing/2014/main" id="{DA1C56AA-7C2C-5484-8CB7-93AC4E886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3432" y="4993276"/>
            <a:ext cx="3831420" cy="1362012"/>
          </a:xfrm>
          <a:prstGeom prst="rect">
            <a:avLst/>
          </a:prstGeom>
        </p:spPr>
      </p:pic>
      <p:sp>
        <p:nvSpPr>
          <p:cNvPr id="30" name="Organigramme : Terminateur 29">
            <a:extLst>
              <a:ext uri="{FF2B5EF4-FFF2-40B4-BE49-F238E27FC236}">
                <a16:creationId xmlns:a16="http://schemas.microsoft.com/office/drawing/2014/main" id="{98DDE19F-D60F-E632-3A3D-55556207B959}"/>
              </a:ext>
            </a:extLst>
          </p:cNvPr>
          <p:cNvSpPr/>
          <p:nvPr/>
        </p:nvSpPr>
        <p:spPr>
          <a:xfrm>
            <a:off x="7024353" y="497322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74F71"/>
                </a:solidFill>
                <a:effectLst/>
                <a:uLnTx/>
                <a:uFillTx/>
                <a:latin typeface="Dosis ExtraBold" pitchFamily="2" charset="0"/>
                <a:ea typeface="+mn-ea"/>
                <a:cs typeface="Arial" panose="020B0604020202020204" pitchFamily="34" charset="0"/>
              </a:rPr>
              <a:t>اليوم</a:t>
            </a:r>
            <a:r>
              <a:rPr kumimoji="0" lang="f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rPr>
              <a:t> </a:t>
            </a:r>
            <a:r>
              <a:rPr lang="fr-MA" sz="1600" b="1" dirty="0">
                <a:solidFill>
                  <a:srgbClr val="474F71"/>
                </a:solidFill>
                <a:latin typeface="Arial" panose="020B0604020202020204" pitchFamily="34" charset="0"/>
                <a:cs typeface="Arial" panose="020B0604020202020204" pitchFamily="34" charset="0"/>
              </a:rPr>
              <a:t>3</a:t>
            </a:r>
            <a:r>
              <a:rPr kumimoji="0" lang="f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rPr>
              <a:t> - </a:t>
            </a:r>
            <a:endParaRPr kumimoji="0" lang="a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endParaRPr>
          </a:p>
        </p:txBody>
      </p:sp>
      <p:grpSp>
        <p:nvGrpSpPr>
          <p:cNvPr id="31" name="Groupe 30">
            <a:extLst>
              <a:ext uri="{FF2B5EF4-FFF2-40B4-BE49-F238E27FC236}">
                <a16:creationId xmlns:a16="http://schemas.microsoft.com/office/drawing/2014/main" id="{A076B01C-09FC-175B-8C7E-0ED3B590C967}"/>
              </a:ext>
            </a:extLst>
          </p:cNvPr>
          <p:cNvGrpSpPr/>
          <p:nvPr/>
        </p:nvGrpSpPr>
        <p:grpSpPr>
          <a:xfrm flipH="1">
            <a:off x="4793750" y="1922624"/>
            <a:ext cx="3780000" cy="1332000"/>
            <a:chOff x="4735350" y="5023288"/>
            <a:chExt cx="3780000" cy="1332000"/>
          </a:xfrm>
        </p:grpSpPr>
        <p:sp>
          <p:nvSpPr>
            <p:cNvPr id="32" name="Rectangle : coins arrondis 31">
              <a:extLst>
                <a:ext uri="{FF2B5EF4-FFF2-40B4-BE49-F238E27FC236}">
                  <a16:creationId xmlns:a16="http://schemas.microsoft.com/office/drawing/2014/main" id="{0C7673C2-1886-EAF1-9A69-1E98BD1C09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rganigramme : Terminateur 32">
              <a:extLst>
                <a:ext uri="{FF2B5EF4-FFF2-40B4-BE49-F238E27FC236}">
                  <a16:creationId xmlns:a16="http://schemas.microsoft.com/office/drawing/2014/main" id="{88CAED6F-5488-4317-9F29-38653433545B}"/>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34" name="Groupe 33">
            <a:extLst>
              <a:ext uri="{FF2B5EF4-FFF2-40B4-BE49-F238E27FC236}">
                <a16:creationId xmlns:a16="http://schemas.microsoft.com/office/drawing/2014/main" id="{86305862-D375-9341-5F98-94279A9754D4}"/>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B8379251-3FA4-FB43-EC64-FFD43A23AE1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rganigramme : Terminateur 35">
              <a:extLst>
                <a:ext uri="{FF2B5EF4-FFF2-40B4-BE49-F238E27FC236}">
                  <a16:creationId xmlns:a16="http://schemas.microsoft.com/office/drawing/2014/main" id="{5ED6DAC2-B3B5-3C29-BE7B-B61C09B6DDA0}"/>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37" name="Groupe 36">
            <a:extLst>
              <a:ext uri="{FF2B5EF4-FFF2-40B4-BE49-F238E27FC236}">
                <a16:creationId xmlns:a16="http://schemas.microsoft.com/office/drawing/2014/main" id="{B162D9B5-179A-376A-C697-C51404C09DC7}"/>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105FE7C6-C48A-90D4-F3AA-4A4D1462FD3A}"/>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rganigramme : Terminateur 38">
              <a:extLst>
                <a:ext uri="{FF2B5EF4-FFF2-40B4-BE49-F238E27FC236}">
                  <a16:creationId xmlns:a16="http://schemas.microsoft.com/office/drawing/2014/main" id="{D65A6678-5240-C678-1F94-5253FA23E11E}"/>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40" name="Groupe 39">
            <a:extLst>
              <a:ext uri="{FF2B5EF4-FFF2-40B4-BE49-F238E27FC236}">
                <a16:creationId xmlns:a16="http://schemas.microsoft.com/office/drawing/2014/main" id="{A2E13C7A-D62E-75C9-150F-6973DCB49A8D}"/>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9DAB88F-C063-5972-B5AD-75E144447AEA}"/>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rganigramme : Terminateur 41">
              <a:extLst>
                <a:ext uri="{FF2B5EF4-FFF2-40B4-BE49-F238E27FC236}">
                  <a16:creationId xmlns:a16="http://schemas.microsoft.com/office/drawing/2014/main" id="{A1028C52-2097-8D79-608E-3C28B72B202C}"/>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sp>
        <p:nvSpPr>
          <p:cNvPr id="43" name="Espace réservé du texte 5">
            <a:extLst>
              <a:ext uri="{FF2B5EF4-FFF2-40B4-BE49-F238E27FC236}">
                <a16:creationId xmlns:a16="http://schemas.microsoft.com/office/drawing/2014/main" id="{243461AD-8693-419C-3754-23FAE2D4F04A}"/>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grpSp>
        <p:nvGrpSpPr>
          <p:cNvPr id="44" name="Groupe 43">
            <a:extLst>
              <a:ext uri="{FF2B5EF4-FFF2-40B4-BE49-F238E27FC236}">
                <a16:creationId xmlns:a16="http://schemas.microsoft.com/office/drawing/2014/main" id="{AD91D1FB-267D-B792-EE79-CA860C827A3E}"/>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141F8BD3-2280-C094-68F2-D0C8264446A9}"/>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rganigramme : Terminateur 45">
              <a:extLst>
                <a:ext uri="{FF2B5EF4-FFF2-40B4-BE49-F238E27FC236}">
                  <a16:creationId xmlns:a16="http://schemas.microsoft.com/office/drawing/2014/main" id="{8C58684E-0045-074D-3A6D-98DE72049E13}"/>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47" name="Espace réservé du texte 25">
            <a:extLst>
              <a:ext uri="{FF2B5EF4-FFF2-40B4-BE49-F238E27FC236}">
                <a16:creationId xmlns:a16="http://schemas.microsoft.com/office/drawing/2014/main" id="{ABCE133B-06DF-B545-87FA-C71670FE2167}"/>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فهم المقروء</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الظواهر اللغوية</a:t>
            </a:r>
          </a:p>
        </p:txBody>
      </p:sp>
      <p:sp>
        <p:nvSpPr>
          <p:cNvPr id="48" name="Espace réservé du texte 25">
            <a:extLst>
              <a:ext uri="{FF2B5EF4-FFF2-40B4-BE49-F238E27FC236}">
                <a16:creationId xmlns:a16="http://schemas.microsoft.com/office/drawing/2014/main" id="{3A596760-B325-18A2-ED89-16D20886E477}"/>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الاستماع</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الإنتاج الكتابي</a:t>
            </a:r>
          </a:p>
        </p:txBody>
      </p:sp>
      <p:sp>
        <p:nvSpPr>
          <p:cNvPr id="49" name="Espace réservé du texte 25">
            <a:extLst>
              <a:ext uri="{FF2B5EF4-FFF2-40B4-BE49-F238E27FC236}">
                <a16:creationId xmlns:a16="http://schemas.microsoft.com/office/drawing/2014/main" id="{22C86B2D-C50C-5BFC-3574-4A1ADDAFABA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الثاني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مراجعة الإنتاج الكتابي</a:t>
            </a:r>
          </a:p>
        </p:txBody>
      </p:sp>
      <p:sp>
        <p:nvSpPr>
          <p:cNvPr id="50" name="Espace réservé du texte 25">
            <a:extLst>
              <a:ext uri="{FF2B5EF4-FFF2-40B4-BE49-F238E27FC236}">
                <a16:creationId xmlns:a16="http://schemas.microsoft.com/office/drawing/2014/main" id="{26E502E8-D5D0-00C9-E3C3-E129BD8C3E0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تصحيح  المراقبة المستمرة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تعبئة ملف الكفايات</a:t>
            </a:r>
          </a:p>
        </p:txBody>
      </p:sp>
      <p:sp>
        <p:nvSpPr>
          <p:cNvPr id="51" name="Espace réservé du texte 25">
            <a:extLst>
              <a:ext uri="{FF2B5EF4-FFF2-40B4-BE49-F238E27FC236}">
                <a16:creationId xmlns:a16="http://schemas.microsoft.com/office/drawing/2014/main" id="{F3834B5E-2281-64B3-6FEB-57E920973AD5}"/>
              </a:ext>
            </a:extLst>
          </p:cNvPr>
          <p:cNvSpPr txBox="1">
            <a:spLocks/>
          </p:cNvSpPr>
          <p:nvPr/>
        </p:nvSpPr>
        <p:spPr>
          <a:xfrm>
            <a:off x="4973750" y="5448254"/>
            <a:ext cx="3420000" cy="792000"/>
          </a:xfrm>
          <a:prstGeom prst="roundRect">
            <a:avLst/>
          </a:prstGeom>
          <a:no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الأخير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مراجعة المعجم</a:t>
            </a:r>
          </a:p>
        </p:txBody>
      </p:sp>
      <p:sp>
        <p:nvSpPr>
          <p:cNvPr id="29" name="Espace réservé du texte 5">
            <a:extLst>
              <a:ext uri="{FF2B5EF4-FFF2-40B4-BE49-F238E27FC236}">
                <a16:creationId xmlns:a16="http://schemas.microsoft.com/office/drawing/2014/main" id="{16A180C4-3191-27F3-BF2C-1C7DC2AF7B8F}"/>
              </a:ext>
            </a:extLst>
          </p:cNvPr>
          <p:cNvSpPr txBox="1">
            <a:spLocks/>
          </p:cNvSpPr>
          <p:nvPr/>
        </p:nvSpPr>
        <p:spPr>
          <a:xfrm>
            <a:off x="4909142" y="2354912"/>
            <a:ext cx="3420000" cy="792000"/>
          </a:xfrm>
          <a:prstGeom prst="roundRect">
            <a:avLst/>
          </a:prstGeom>
          <a:solidFill>
            <a:schemeClr val="bg1">
              <a:lumMod val="95000"/>
            </a:schemeClr>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defRPr/>
            </a:pPr>
            <a:r>
              <a:rPr lang="ar-MA" dirty="0">
                <a:solidFill>
                  <a:srgbClr val="424D7B"/>
                </a:solidFill>
              </a:rPr>
              <a:t>تقويم التحدث والطلاقة ( الثلث الأول من القسم) </a:t>
            </a:r>
          </a:p>
        </p:txBody>
      </p:sp>
    </p:spTree>
    <p:extLst>
      <p:ext uri="{BB962C8B-B14F-4D97-AF65-F5344CB8AC3E}">
        <p14:creationId xmlns:p14="http://schemas.microsoft.com/office/powerpoint/2010/main" val="68268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44B3-0815-E1AB-290D-54C62E8CA0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1CE7A28-D645-649C-1644-B4F9D78441F9}"/>
              </a:ext>
            </a:extLst>
          </p:cNvPr>
          <p:cNvSpPr>
            <a:spLocks noGrp="1"/>
          </p:cNvSpPr>
          <p:nvPr>
            <p:ph type="title"/>
          </p:nvPr>
        </p:nvSpPr>
        <p:spPr>
          <a:xfrm>
            <a:off x="522896" y="823148"/>
            <a:ext cx="7886700" cy="720000"/>
          </a:xfrm>
        </p:spPr>
        <p:txBody>
          <a:bodyPr/>
          <a:lstStyle/>
          <a:p>
            <a:r>
              <a:rPr lang="ar-MA" sz="4800" dirty="0">
                <a:latin typeface="Microsoft Uighur" panose="02000000000000000000" pitchFamily="2" charset="-78"/>
                <a:cs typeface="Microsoft Uighur" panose="02000000000000000000" pitchFamily="2" charset="-78"/>
              </a:rPr>
              <a:t>دليل التمرير- توجيهات عامة -</a:t>
            </a:r>
          </a:p>
        </p:txBody>
      </p:sp>
      <p:sp>
        <p:nvSpPr>
          <p:cNvPr id="3" name="ZoneTexte 2">
            <a:extLst>
              <a:ext uri="{FF2B5EF4-FFF2-40B4-BE49-F238E27FC236}">
                <a16:creationId xmlns:a16="http://schemas.microsoft.com/office/drawing/2014/main" id="{3DFE026D-61DB-1C8F-63DA-91936E547806}"/>
              </a:ext>
            </a:extLst>
          </p:cNvPr>
          <p:cNvSpPr txBox="1"/>
          <p:nvPr/>
        </p:nvSpPr>
        <p:spPr>
          <a:xfrm>
            <a:off x="1017002" y="1470411"/>
            <a:ext cx="7109996" cy="5262979"/>
          </a:xfrm>
          <a:prstGeom prst="rect">
            <a:avLst/>
          </a:prstGeom>
          <a:noFill/>
        </p:spPr>
        <p:txBody>
          <a:bodyPr wrap="square" rtlCol="0">
            <a:spAutoFit/>
          </a:bodyPr>
          <a:lstStyle/>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توزيع المتعلمين إلى ثلاث مجموعات، حيث يتم تمرير الروائز الفردية (التحدث+ الطلاقة) خلال ثلاث أيام؛</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إعداد جانب من الفصل الدراسي يخصص للتمرير الفردي؛ </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الحرص على خلق بيئة آمنة لتمرير الروائز،</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الانطلاق من اختبار التحدث، يليه اختبار الطلاقة؛</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اشتغال  باقي التلاميذ على نص: في ضيافة ليلى(الصفحة 61) ، من خلال توجيههم إلى ما يلي:</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وفق التوزيع التالي:</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2800" b="1" dirty="0">
                <a:solidFill>
                  <a:srgbClr val="FF0000"/>
                </a:solidFill>
                <a:latin typeface="Microsoft Uighur" panose="02000000000000000000" pitchFamily="2" charset="-78"/>
                <a:cs typeface="Microsoft Uighur" panose="02000000000000000000" pitchFamily="2" charset="-78"/>
              </a:rPr>
              <a:t>الحصة الأولى: الإجابة عن الأسئلة 1-2-3 ( الصفحة 62)</a:t>
            </a:r>
            <a:endParaRPr lang="ar-MA" sz="2800" b="1" dirty="0">
              <a:solidFill>
                <a:srgbClr val="FF0000"/>
              </a:solidFill>
              <a:highlight>
                <a:srgbClr val="FFFF00"/>
              </a:highlight>
              <a:latin typeface="Microsoft Uighur" panose="02000000000000000000" pitchFamily="2" charset="-78"/>
              <a:cs typeface="Microsoft Uighur" panose="02000000000000000000" pitchFamily="2" charset="-78"/>
            </a:endParaRP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 الحصة الثانية: الإجابة عن الأسئلة 4-5-6 ( الصفحة 62)</a:t>
            </a: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الحصة الثالثة: الإجابة عن السؤال 7  ( الصفحة 62)</a:t>
            </a:r>
          </a:p>
        </p:txBody>
      </p:sp>
    </p:spTree>
    <p:extLst>
      <p:ext uri="{BB962C8B-B14F-4D97-AF65-F5344CB8AC3E}">
        <p14:creationId xmlns:p14="http://schemas.microsoft.com/office/powerpoint/2010/main" val="29923753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78438" y="1382109"/>
            <a:ext cx="7886700" cy="720000"/>
          </a:xfrm>
        </p:spPr>
        <p:txBody>
          <a:bodyPr>
            <a:normAutofit/>
          </a:bodyPr>
          <a:lstStyle/>
          <a:p>
            <a:r>
              <a:rPr lang="ar-MA" sz="3200" dirty="0"/>
              <a:t>تقويم التحدث و الطلاقة  </a:t>
            </a:r>
            <a:endParaRPr lang="fr-MA" dirty="0">
              <a:solidFill>
                <a:srgbClr val="424D7B"/>
              </a:solidFill>
              <a:latin typeface="Dosis ExtraBold" pitchFamily="2" charset="0"/>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872" y="1562109"/>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7053" y="2361254"/>
            <a:ext cx="7789894" cy="277623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165590" y="3406523"/>
            <a:ext cx="4500000" cy="102289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تحدث </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طلاقة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4875395" y="2223045"/>
            <a:ext cx="2295821" cy="523220"/>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تقويم التحدث + الطلاقة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2415862"/>
            <a:ext cx="726603" cy="720000"/>
          </a:xfrm>
          <a:prstGeom prst="rect">
            <a:avLst/>
          </a:prstGeom>
        </p:spPr>
      </p:pic>
    </p:spTree>
    <p:extLst>
      <p:ext uri="{BB962C8B-B14F-4D97-AF65-F5344CB8AC3E}">
        <p14:creationId xmlns:p14="http://schemas.microsoft.com/office/powerpoint/2010/main" val="683190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dirty="0">
              <a:latin typeface="Microsoft Uighur" panose="02000000000000000000" pitchFamily="2" charset="-78"/>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804E1872-8FA5-0C96-BFA2-70289C33D09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descr="Une image contenant dessin humoristique, chaussures, clipart, illustration&#10;&#10;Le contenu généré par l’IA peut être incorrect.">
            <a:extLst>
              <a:ext uri="{FF2B5EF4-FFF2-40B4-BE49-F238E27FC236}">
                <a16:creationId xmlns:a16="http://schemas.microsoft.com/office/drawing/2014/main" id="{93806FB9-221E-07D4-B6EC-B5AC2E6E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993" y="2087065"/>
            <a:ext cx="4172368" cy="3749901"/>
          </a:xfrm>
          <a:prstGeom prst="rect">
            <a:avLst/>
          </a:prstGeom>
        </p:spPr>
      </p:pic>
      <p:sp>
        <p:nvSpPr>
          <p:cNvPr id="18" name="Rectangle 17">
            <a:extLst>
              <a:ext uri="{FF2B5EF4-FFF2-40B4-BE49-F238E27FC236}">
                <a16:creationId xmlns:a16="http://schemas.microsoft.com/office/drawing/2014/main" id="{3F914F03-8C7D-2CF6-E275-EDF44E6FFC5F}"/>
              </a:ext>
            </a:extLst>
          </p:cNvPr>
          <p:cNvSpPr>
            <a:spLocks/>
          </p:cNvSpPr>
          <p:nvPr/>
        </p:nvSpPr>
        <p:spPr>
          <a:xfrm>
            <a:off x="3657600" y="171530"/>
            <a:ext cx="1582862" cy="269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Tree>
    <p:extLst>
      <p:ext uri="{BB962C8B-B14F-4D97-AF65-F5344CB8AC3E}">
        <p14:creationId xmlns:p14="http://schemas.microsoft.com/office/powerpoint/2010/main" val="366339807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D0C4-DA45-AB01-3E2F-DA99658BF874}"/>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4DD7CCDF-43E4-E6AA-7F15-8F2C95FB71AA}"/>
              </a:ext>
            </a:extLst>
          </p:cNvPr>
          <p:cNvSpPr>
            <a:spLocks noGrp="1"/>
          </p:cNvSpPr>
          <p:nvPr>
            <p:ph type="title"/>
          </p:nvPr>
        </p:nvSpPr>
        <p:spPr>
          <a:xfrm>
            <a:off x="580247" y="1005733"/>
            <a:ext cx="7886700" cy="720000"/>
          </a:xfrm>
        </p:spPr>
        <p:txBody>
          <a:bodyPr>
            <a:normAutofit fontScale="90000"/>
          </a:bodyPr>
          <a:lstStyle/>
          <a:p>
            <a:r>
              <a:rPr lang="ar-MA" sz="4800" dirty="0"/>
              <a:t>تذكير</a:t>
            </a:r>
            <a:endParaRPr lang="fr-MA" dirty="0">
              <a:solidFill>
                <a:srgbClr val="424D7B"/>
              </a:solidFill>
              <a:latin typeface="Dosis ExtraBold" pitchFamily="2" charset="0"/>
              <a:cs typeface="Microsoft Uighur" panose="02000000000000000000" pitchFamily="2" charset="-78"/>
            </a:endParaRPr>
          </a:p>
        </p:txBody>
      </p:sp>
      <p:sp>
        <p:nvSpPr>
          <p:cNvPr id="3" name="TextBox 6">
            <a:extLst>
              <a:ext uri="{FF2B5EF4-FFF2-40B4-BE49-F238E27FC236}">
                <a16:creationId xmlns:a16="http://schemas.microsoft.com/office/drawing/2014/main" id="{D85C1109-401A-C1CE-FB02-B94853B09D1B}"/>
              </a:ext>
            </a:extLst>
          </p:cNvPr>
          <p:cNvSpPr txBox="1"/>
          <p:nvPr/>
        </p:nvSpPr>
        <p:spPr>
          <a:xfrm>
            <a:off x="580247" y="2141242"/>
            <a:ext cx="7582678" cy="3323987"/>
          </a:xfrm>
          <a:prstGeom prst="rect">
            <a:avLst/>
          </a:prstGeom>
        </p:spPr>
        <p:txBody>
          <a:bodyPr wrap="square" lIns="0" tIns="0" rIns="0" bIns="0" rtlCol="0" anchor="t">
            <a:spAutoFit/>
          </a:bodyPr>
          <a:lstStyle/>
          <a:p>
            <a:pPr marR="0" lvl="0" algn="just" defTabSz="457200" rtl="1" eaLnBrk="1" fontAlgn="auto" latinLnBrk="0" hangingPunct="1">
              <a:spcBef>
                <a:spcPts val="0"/>
              </a:spcBef>
              <a:spcAft>
                <a:spcPts val="0"/>
              </a:spcAft>
              <a:buClrTx/>
              <a:buSzTx/>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مطالبة التلاميذ بأخذ دفاتر الواجبات المنزلية والكراسات -الصفحة 61  والاشتغال على نص: في ضيافة ليلى، و توجيههم إلى ما يلي:</a:t>
            </a:r>
          </a:p>
          <a:p>
            <a:pPr marR="0" lvl="0" algn="just" defTabSz="457200" rtl="1" eaLnBrk="1" fontAlgn="auto" latinLnBrk="0" hangingPunct="1">
              <a:spcBef>
                <a:spcPts val="0"/>
              </a:spcBef>
              <a:spcAft>
                <a:spcPts val="0"/>
              </a:spcAft>
              <a:buClrTx/>
              <a:buSzTx/>
              <a:tabLst/>
              <a:defRPr/>
            </a:pPr>
            <a:endParaRPr lang="ar-MA" sz="3600" b="1" dirty="0">
              <a:solidFill>
                <a:schemeClr val="accent5">
                  <a:lumMod val="50000"/>
                </a:schemeClr>
              </a:solidFill>
              <a:latin typeface="Microsoft Uighur" panose="02000000000000000000" pitchFamily="2" charset="-78"/>
              <a:cs typeface="Microsoft Uighur" panose="02000000000000000000" pitchFamily="2" charset="-78"/>
            </a:endParaRP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التالية:</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1-2-3 ( الصفحة 62)</a:t>
            </a:r>
          </a:p>
        </p:txBody>
      </p:sp>
    </p:spTree>
    <p:extLst>
      <p:ext uri="{BB962C8B-B14F-4D97-AF65-F5344CB8AC3E}">
        <p14:creationId xmlns:p14="http://schemas.microsoft.com/office/powerpoint/2010/main" val="42881518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7A48-27CF-8F54-ABA3-666C141A5D19}"/>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1FE985E3-65AF-3CA0-76C6-AE502C83ADBD}"/>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الإنتاج الشفهي-</a:t>
            </a:r>
          </a:p>
        </p:txBody>
      </p:sp>
      <p:sp>
        <p:nvSpPr>
          <p:cNvPr id="2" name="ZoneTexte 1">
            <a:extLst>
              <a:ext uri="{FF2B5EF4-FFF2-40B4-BE49-F238E27FC236}">
                <a16:creationId xmlns:a16="http://schemas.microsoft.com/office/drawing/2014/main" id="{76B4D047-BF68-5994-9EE4-C5042D7A7518}"/>
              </a:ext>
            </a:extLst>
          </p:cNvPr>
          <p:cNvSpPr txBox="1"/>
          <p:nvPr/>
        </p:nvSpPr>
        <p:spPr>
          <a:xfrm>
            <a:off x="528293" y="1871718"/>
            <a:ext cx="8030584" cy="4708981"/>
          </a:xfrm>
          <a:prstGeom prst="rect">
            <a:avLst/>
          </a:prstGeom>
          <a:noFill/>
        </p:spPr>
        <p:txBody>
          <a:bodyPr wrap="square" rtlCol="0">
            <a:spAutoFit/>
          </a:bodyPr>
          <a:lstStyle/>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فصل جهاز الحاسوب عن المسلاط  استعدادا للتمرير الفردي للطلاقة و التحدث؛</a:t>
            </a: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تشكيل ثلاث مجموعات متكافئة العدد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عرض وضعيات التحدث الواردة ضمن الشرائح؛ يجتاز كل متعلم الوضعيتين معا. </a:t>
            </a:r>
          </a:p>
          <a:p>
            <a:pPr algn="just"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4. يقرأ الأستاذ(ة)  الوضعية على المتعلم(ة). يتأكد من فهمه للتعليمة ثم  ينصت لجوابه  في حدود دقيقة، ويدون النتيجة على البطاقة  الخاصة بتفريغ النتائج، بناء على معايير التحكم الواردة في شريحة التنقيط الخاص بكل وضعية؛</a:t>
            </a:r>
          </a:p>
          <a:p>
            <a:pPr marR="0" lvl="0" algn="just" defTabSz="457200" rtl="1" eaLnBrk="1" fontAlgn="auto" latinLnBrk="0" hangingPunct="1">
              <a:spcBef>
                <a:spcPts val="0"/>
              </a:spcBef>
              <a:spcAft>
                <a:spcPts val="0"/>
              </a:spcAft>
              <a:buClrTx/>
              <a:buSzTx/>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5. يمنح المتعلم(ة) 30 ثانية لترتيب أفكاره قبل البدء في التحدث؛</a:t>
            </a:r>
          </a:p>
          <a:p>
            <a:pPr marL="269875" marR="0" lvl="0" indent="-269875" algn="just" defTabSz="457200" rtl="1" eaLnBrk="1" fontAlgn="auto" latinLnBrk="0" hangingPunct="1">
              <a:spcBef>
                <a:spcPts val="0"/>
              </a:spcBef>
              <a:spcAft>
                <a:spcPts val="0"/>
              </a:spcAft>
              <a:buClrTx/>
              <a:buSzTx/>
              <a:buFont typeface="+mj-lt"/>
              <a:buAutoNum type="arabicPeriod" startAt="6"/>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تنقيط التحدث وفق سلم تنقيط على 10؛ ( كل وضعية على 5 نقاط)</a:t>
            </a:r>
          </a:p>
          <a:p>
            <a:pPr algn="just" rtl="1">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7. يتم تسجيل النتيجة الإجمالية لكل متعلم في شبكة التفريغ فور انتهاء التحدث وفق معايير التصحيح؛،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algn="just" rtl="1">
              <a:defRPr/>
            </a:pPr>
            <a:r>
              <a:rPr lang="ar-MA" sz="2000" b="1" dirty="0">
                <a:solidFill>
                  <a:srgbClr val="00B0F0"/>
                </a:solidFill>
                <a:latin typeface="Microsoft Uighur" panose="02000000000000000000" pitchFamily="2" charset="-78"/>
                <a:cs typeface="Microsoft Uighur" panose="02000000000000000000" pitchFamily="2" charset="-78"/>
              </a:rPr>
              <a:t>ملاحظة : إذا كان المتعلم(ة)  مسترسلا في الإنتاج لا بأس من تجاوز المدة المخصصة له بقليل.</a:t>
            </a:r>
          </a:p>
        </p:txBody>
      </p:sp>
    </p:spTree>
    <p:extLst>
      <p:ext uri="{BB962C8B-B14F-4D97-AF65-F5344CB8AC3E}">
        <p14:creationId xmlns:p14="http://schemas.microsoft.com/office/powerpoint/2010/main" val="2970029554"/>
      </p:ext>
    </p:extLst>
  </p:cSld>
  <p:clrMapOvr>
    <a:masterClrMapping/>
  </p:clrMapOvr>
  <p:transition spd="slow">
    <p:fade/>
  </p:transition>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18102</TotalTime>
  <Words>998</Words>
  <Application>Microsoft Office PowerPoint</Application>
  <PresentationFormat>Affichage à l'écran (4:3)</PresentationFormat>
  <Paragraphs>160</Paragraphs>
  <Slides>22</Slides>
  <Notes>0</Notes>
  <HiddenSlides>0</HiddenSlides>
  <MMClips>2</MMClips>
  <ScaleCrop>false</ScaleCrop>
  <HeadingPairs>
    <vt:vector size="6" baseType="variant">
      <vt:variant>
        <vt:lpstr>Polices utilisées</vt:lpstr>
      </vt:variant>
      <vt:variant>
        <vt:i4>13</vt:i4>
      </vt:variant>
      <vt:variant>
        <vt:lpstr>Thème</vt:lpstr>
      </vt:variant>
      <vt:variant>
        <vt:i4>15</vt:i4>
      </vt:variant>
      <vt:variant>
        <vt:lpstr>Titres des diapositives</vt:lpstr>
      </vt:variant>
      <vt:variant>
        <vt:i4>22</vt:i4>
      </vt:variant>
    </vt:vector>
  </HeadingPairs>
  <TitlesOfParts>
    <vt:vector size="50" baseType="lpstr">
      <vt:lpstr>Air Strip Arabic</vt:lpstr>
      <vt:lpstr>Arial</vt:lpstr>
      <vt:lpstr>Calibri</vt:lpstr>
      <vt:lpstr>Calibri Light</vt:lpstr>
      <vt:lpstr>Courier New</vt:lpstr>
      <vt:lpstr>Dosis</vt:lpstr>
      <vt:lpstr>Dosis ExtraBold</vt:lpstr>
      <vt:lpstr>Dosis Medium</vt:lpstr>
      <vt:lpstr>Dosis SemiBold</vt:lpstr>
      <vt:lpstr>Microsoft Uighur</vt:lpstr>
      <vt:lpstr>Modern Love</vt:lpstr>
      <vt:lpstr>Sakkal Majalla</vt:lpstr>
      <vt:lpstr>Wingdings</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6_Env-Enseignant</vt:lpstr>
      <vt:lpstr>2_Env-Enseignant</vt:lpstr>
      <vt:lpstr>4_Env-Enseignant</vt:lpstr>
      <vt:lpstr>1_Conception personnalisée</vt:lpstr>
      <vt:lpstr>5_Env-Enseignant</vt:lpstr>
      <vt:lpstr>افتتاح الحصة nv</vt:lpstr>
      <vt:lpstr>Présentation PowerPoint</vt:lpstr>
      <vt:lpstr>كفايات المرحلة الأولى: من نحن؟</vt:lpstr>
      <vt:lpstr>Présentation PowerPoint</vt:lpstr>
      <vt:lpstr>تنظيم حصص الأسبوع التربوي السادس</vt:lpstr>
      <vt:lpstr>دليل التمرير- توجيهات عامة -</vt:lpstr>
      <vt:lpstr>تقويم التحدث و الطلاقة  </vt:lpstr>
      <vt:lpstr>مرحبا بكم ، سنبدأ  حصة اللغة العربية.</vt:lpstr>
      <vt:lpstr>تذكير</vt:lpstr>
      <vt:lpstr>دليل التمرير- مهارة الإنتاج الشفهي-</vt:lpstr>
      <vt:lpstr>Présentation PowerPoint</vt:lpstr>
      <vt:lpstr> </vt:lpstr>
      <vt:lpstr>Présentation PowerPoint</vt:lpstr>
      <vt:lpstr> </vt:lpstr>
      <vt:lpstr>Présentation PowerPoint</vt:lpstr>
      <vt:lpstr>دليل التمرير- مهارة الطلاقة:</vt:lpstr>
      <vt:lpstr>Présentation PowerPoint</vt:lpstr>
      <vt:lpstr>هذه هي الفقرة التي ستقرؤها. معك 30 ثانية لملاحظتها. بعدها ستبدأ القراءة.</vt:lpstr>
      <vt:lpstr>الفائزون بنجمة السلوك هم: </vt:lpstr>
      <vt:lpstr>حسب الزمن المتاح  يتم تصحيح إنجازات التلاميذ المتعلقة  بنص "في ضيافة ليلى".</vt:lpstr>
      <vt:lpstr>اختتام الحصة </vt:lpstr>
      <vt:lpstr>راجِعوا مُفْرَداتِ ٱلْمُعْجَمِ ٱلَّتي تَعَرَّفْنا عَلَيْها خِلالَ ٱلْأَسابيعِ ٱلْماضِيَّةِ.</vt:lpstr>
      <vt:lpstr>إلى اللقاء في الحصة المقبلة.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237</cp:revision>
  <dcterms:created xsi:type="dcterms:W3CDTF">2023-09-20T21:35:22Z</dcterms:created>
  <dcterms:modified xsi:type="dcterms:W3CDTF">2025-12-02T21:30:32Z</dcterms:modified>
</cp:coreProperties>
</file>