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1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2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61" r:id="rId10"/>
    <p:sldMasterId id="2147483877" r:id="rId11"/>
    <p:sldMasterId id="2147483892" r:id="rId12"/>
    <p:sldMasterId id="2147483907" r:id="rId13"/>
  </p:sldMasterIdLst>
  <p:notesMasterIdLst>
    <p:notesMasterId r:id="rId26"/>
  </p:notesMasterIdLst>
  <p:sldIdLst>
    <p:sldId id="2147482811" r:id="rId14"/>
    <p:sldId id="2147482531" r:id="rId15"/>
    <p:sldId id="2147482826" r:id="rId16"/>
    <p:sldId id="2147482470" r:id="rId17"/>
    <p:sldId id="2147482814" r:id="rId18"/>
    <p:sldId id="2147482866" r:id="rId19"/>
    <p:sldId id="2147482463" r:id="rId20"/>
    <p:sldId id="2147482861" r:id="rId21"/>
    <p:sldId id="2147482858" r:id="rId22"/>
    <p:sldId id="2147482862" r:id="rId23"/>
    <p:sldId id="2147482863" r:id="rId24"/>
    <p:sldId id="21474827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C5D"/>
    <a:srgbClr val="424D7C"/>
    <a:srgbClr val="A1A7BC"/>
    <a:srgbClr val="9299B1"/>
    <a:srgbClr val="576088"/>
    <a:srgbClr val="959BB3"/>
    <a:srgbClr val="989EB5"/>
    <a:srgbClr val="5E668D"/>
    <a:srgbClr val="565F88"/>
    <a:srgbClr val="939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26579187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00549638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73457422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91450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1369914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0810499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849765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6957273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530073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190628044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33893762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صرف و تحويل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431842387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2889463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9137100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586293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6135663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2337357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3856478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2318566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49787"/>
            <a:ext cx="1779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436121" y="3058690"/>
            <a:ext cx="990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</a:t>
            </a:r>
            <a:endParaRPr kumimoji="0" lang="fr-MA" sz="20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4772477" y="430750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صرف و تحويل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598279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186916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1086969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9952940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068329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69222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654370149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592168192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553179248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00551106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90160066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81519484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75858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8729831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4652049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29938994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1566615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8833208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2262989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6170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948168903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608776310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صرف و تحويل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8384286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0150363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5397191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7907224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27740983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61045435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8940205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514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3097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386590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609462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683294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5775541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2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17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21.jpg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32.jpe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21.jp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03/12/2025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0" r:id="rId13"/>
    <p:sldLayoutId id="2147483859" r:id="rId14"/>
    <p:sldLayoutId id="2147483856" r:id="rId15"/>
    <p:sldLayoutId id="2147483855" r:id="rId16"/>
    <p:sldLayoutId id="2147483854" r:id="rId17"/>
    <p:sldLayoutId id="2147483745" r:id="rId18"/>
    <p:sldLayoutId id="2147483853" r:id="rId19"/>
    <p:sldLayoutId id="214748374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7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858" r:id="rId21"/>
    <p:sldLayoutId id="2147483857" r:id="rId22"/>
    <p:sldLayoutId id="2147483708" r:id="rId23"/>
    <p:sldLayoutId id="2147483709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6" r:id="rId22"/>
    <p:sldLayoutId id="2147483787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7B076-363F-0CBB-F17F-00535505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0B7C62E-4684-544E-B84C-C995E088F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B0E9-CCD1-CBE0-4E42-FF14C7CF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340B0F-8DC3-57AD-3011-B8CE956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الظواهر اللغوية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E30D1BF3-A429-2462-1721-A831D7BA9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39" y="2574939"/>
            <a:ext cx="5525521" cy="1405870"/>
          </a:xfrm>
          <a:prstGeom prst="rect">
            <a:avLst/>
          </a:prstGeom>
        </p:spPr>
      </p:pic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AB8AB804-CCDC-34FE-D936-7D95081D42A5}"/>
              </a:ext>
            </a:extLst>
          </p:cNvPr>
          <p:cNvSpPr txBox="1">
            <a:spLocks/>
          </p:cNvSpPr>
          <p:nvPr/>
        </p:nvSpPr>
        <p:spPr>
          <a:xfrm>
            <a:off x="2070446" y="306694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الظواهر اللغوية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E0D53A-42A0-F8CA-462E-4F6C3E80C010}"/>
              </a:ext>
            </a:extLst>
          </p:cNvPr>
          <p:cNvSpPr txBox="1"/>
          <p:nvPr/>
        </p:nvSpPr>
        <p:spPr>
          <a:xfrm>
            <a:off x="3754484" y="2669880"/>
            <a:ext cx="275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-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تقويم  الظواهر اللغوية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19DC4-84F8-E9D4-ED20-41F248C868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55526" y="2737874"/>
            <a:ext cx="536339" cy="54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92002A1-D382-A214-2160-7950C984E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4" y="2293923"/>
            <a:ext cx="790637" cy="9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EF1C7-153A-53AC-B395-C813BE57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8B964C4A-07B2-B6E6-EC8E-239E6898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0" y="967961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دليل التمرير- كفاية الظواهر اللغوية: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D2B91F-5B17-30C2-1200-A202763B072C}"/>
              </a:ext>
            </a:extLst>
          </p:cNvPr>
          <p:cNvSpPr txBox="1"/>
          <p:nvPr/>
        </p:nvSpPr>
        <p:spPr>
          <a:xfrm>
            <a:off x="268520" y="2131490"/>
            <a:ext cx="8030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يوجه الأستاذ المتعلمين للصفحة الخاصة بأسئلة الظواهر اللغوية؛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يقرأ السؤال الأول و يتأكد من فهم المطلوب من طرف جميع المتعلمين؛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يجيب المتعلمون على كراساتهم،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الانتقال إلى السؤال الموالي فور الانتهاء من الإجابة؛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يخبر الأستاذ التلاميذ بضرورة الإجابة عن جميع الأسئلة وجميع الوضعيات؛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في  نهاية الحصة، تجمع أوراق التحرير لتصحيح إنتاجات التلاميذ الكتابية  ووضع العلامة المناسبة أمام كل كفاية على شبكة التنقيط  ثم على دفتر تتبع الكفايات.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443277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AFFB-64FC-0394-75D3-DFE12EA3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6A9FE41-FCEC-58D2-E328-6DB62420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إلى اللقاء في الحصة المقبلة.</a:t>
            </a:r>
            <a:endParaRPr lang="fr-MA"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اختتام الحصة4">
            <a:hlinkClick r:id="" action="ppaction://media"/>
            <a:extLst>
              <a:ext uri="{FF2B5EF4-FFF2-40B4-BE49-F238E27FC236}">
                <a16:creationId xmlns:a16="http://schemas.microsoft.com/office/drawing/2014/main" id="{FA24FC49-9005-7F37-9C74-F3ED635E91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06" y="1925518"/>
            <a:ext cx="8190587" cy="4607205"/>
          </a:xfrm>
          <a:prstGeom prst="rect">
            <a:avLst/>
          </a:prstGeom>
        </p:spPr>
      </p:pic>
      <p:pic>
        <p:nvPicPr>
          <p:cNvPr id="8" name="Espace réservé pour une image  7" descr="Une image contenant habits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DAAADE82-3A6E-15FE-972E-5CCC52E61D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9E4981-7197-1231-EE31-20207910086E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048683-7E11-45B9-F59A-DAC54E831D2D}"/>
              </a:ext>
            </a:extLst>
          </p:cNvPr>
          <p:cNvSpPr>
            <a:spLocks/>
          </p:cNvSpPr>
          <p:nvPr/>
        </p:nvSpPr>
        <p:spPr>
          <a:xfrm>
            <a:off x="2661581" y="141647"/>
            <a:ext cx="15634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تقويم الظواهر اللغوية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DCAFB4-E971-B5FD-95DE-B06CBB5A4C7F}"/>
              </a:ext>
            </a:extLst>
          </p:cNvPr>
          <p:cNvSpPr>
            <a:spLocks/>
          </p:cNvSpPr>
          <p:nvPr/>
        </p:nvSpPr>
        <p:spPr>
          <a:xfrm>
            <a:off x="46593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تقويم فهم المقروء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16" name="Google Shape;1246;p5">
            <a:extLst>
              <a:ext uri="{FF2B5EF4-FFF2-40B4-BE49-F238E27FC236}">
                <a16:creationId xmlns:a16="http://schemas.microsoft.com/office/drawing/2014/main" id="{B63D62A0-4C45-C44B-EE0E-0C702ADFC35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650B079-5D19-BC07-3426-6109FF1A7B6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2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06A0166-9E40-23C3-4B19-02D1B6F08A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562" y="14661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C7F2D6-BFE5-5CEB-1AA3-B776C64C8D8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161" y="15700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E075084-0EF0-5DF5-7A3E-CCEB6B8C0C09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3135423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4873"/>
            <a:ext cx="7886700" cy="720000"/>
          </a:xfrm>
        </p:spPr>
        <p:txBody>
          <a:bodyPr/>
          <a:lstStyle/>
          <a:p>
            <a:r>
              <a:rPr lang="ar-MA" dirty="0"/>
              <a:t>كفايات المرحلة الأولى: من نحن؟</a:t>
            </a:r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23104-DB4B-76C2-E58E-FA5FF1A6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16" y="1572137"/>
            <a:ext cx="5940367" cy="50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C345-7C4B-ECC3-3634-AD19AAFB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EE0E1-4E9B-B655-AFE6-1F067097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0" y="956046"/>
            <a:ext cx="78867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الكفايات المعنية بالتقويم بالنسبة للمستوى الرابع </a:t>
            </a:r>
            <a:b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32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– اليوم الرابع-</a:t>
            </a:r>
            <a:endParaRPr lang="ar-MA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D35100-A53E-F849-535F-D8A30ED89E96}"/>
              </a:ext>
            </a:extLst>
          </p:cNvPr>
          <p:cNvSpPr txBox="1"/>
          <p:nvPr/>
        </p:nvSpPr>
        <p:spPr>
          <a:xfrm>
            <a:off x="3418609" y="1515953"/>
            <a:ext cx="48227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defTabSz="914400" rtl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المسموع  (</a:t>
            </a:r>
            <a:r>
              <a:rPr lang="f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(CO1,CO2</a:t>
            </a:r>
            <a:r>
              <a:rPr lang="ar-S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  <a:endParaRPr lang="ar-MA" sz="32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(</a:t>
            </a:r>
            <a:r>
              <a:rPr lang="f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(PO</a:t>
            </a: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الطلاقة</a:t>
            </a:r>
            <a:r>
              <a:rPr lang="f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(LF) </a:t>
            </a: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  <a:endParaRPr lang="fr-FR" sz="32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المعجم </a:t>
            </a:r>
            <a:r>
              <a:rPr lang="fr-FR" sz="32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(V1-V2)</a:t>
            </a:r>
            <a:r>
              <a:rPr lang="ar-MA" sz="32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المقروء </a:t>
            </a:r>
            <a:r>
              <a:rPr lang="f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32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(LC1-LC2 -LC3</a:t>
            </a:r>
            <a:r>
              <a:rPr lang="fr-FR" sz="32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-LC4)</a:t>
            </a: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توظيف الظواهر اللغوية</a:t>
            </a:r>
            <a:r>
              <a:rPr lang="f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32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(OL1,OL2) </a:t>
            </a: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؛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02450" algn="l"/>
              </a:tabLst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الإنتاج الكتابي </a:t>
            </a:r>
            <a:r>
              <a:rPr lang="f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PE1,PE2)</a:t>
            </a: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).</a:t>
            </a:r>
            <a:r>
              <a:rPr lang="fr-MA" sz="3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endParaRPr lang="ar-MA" sz="32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52105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3743-6C6F-7FE1-2410-8CDD022F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708D839-B325-63F7-5BFD-504C86D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السادس</a:t>
            </a:r>
            <a:endParaRPr lang="ar-MA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542DECB-BD19-7935-E554-0DB6E8F34BE5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D6A16B41-8E6A-CD58-56A5-A5A5863B2763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rganigramme : Terminateur 12">
              <a:extLst>
                <a:ext uri="{FF2B5EF4-FFF2-40B4-BE49-F238E27FC236}">
                  <a16:creationId xmlns:a16="http://schemas.microsoft.com/office/drawing/2014/main" id="{F86F587C-5D41-449D-945F-CFE002C71E00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3 - 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6BD0EB1-E607-8561-D6E3-75D9630E9A2E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4E62C9E-567D-9F9D-AA5B-4B3BC29FEB1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B60D1D3E-E8E2-A7AB-347B-16D3D8CDEF7C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593EFB4-EFB0-996D-36F2-F89A79B71B60}"/>
              </a:ext>
            </a:extLst>
          </p:cNvPr>
          <p:cNvGrpSpPr/>
          <p:nvPr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C593F1C-83B4-F95A-E246-EA268BCDB6AB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rganigramme : Terminateur 18">
              <a:extLst>
                <a:ext uri="{FF2B5EF4-FFF2-40B4-BE49-F238E27FC236}">
                  <a16:creationId xmlns:a16="http://schemas.microsoft.com/office/drawing/2014/main" id="{6A7D8E8D-9454-0FB9-1348-AFA1D853F56E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F95F46-F588-5EBE-AC18-6BFF05900A21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4F99E80-721E-2662-B024-5675F4014D92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rganigramme : Terminateur 21">
              <a:extLst>
                <a:ext uri="{FF2B5EF4-FFF2-40B4-BE49-F238E27FC236}">
                  <a16:creationId xmlns:a16="http://schemas.microsoft.com/office/drawing/2014/main" id="{2B5855F1-8FE2-4A3B-5108-CDDCB1B12FE4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5 -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73FA08F-E5DD-0444-783C-A13E61174249}"/>
              </a:ext>
            </a:extLst>
          </p:cNvPr>
          <p:cNvGrpSpPr/>
          <p:nvPr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1E925600-72EB-C208-09BE-3DFC7BA6BE44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rganigramme : Terminateur 24">
              <a:extLst>
                <a:ext uri="{FF2B5EF4-FFF2-40B4-BE49-F238E27FC236}">
                  <a16:creationId xmlns:a16="http://schemas.microsoft.com/office/drawing/2014/main" id="{1ED7E085-BF89-4E2A-4CD9-5DAD96CB9DD1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1 - </a:t>
              </a:r>
            </a:p>
          </p:txBody>
        </p:sp>
      </p:grp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E255408-845B-CF4C-F074-9375B2ED8441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offerte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A3C54F26-D449-AC79-EB80-9DA13DA1DF71}"/>
              </a:ext>
            </a:extLst>
          </p:cNvPr>
          <p:cNvSpPr txBox="1">
            <a:spLocks/>
          </p:cNvSpPr>
          <p:nvPr/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تقويم التحدث والطلاقة ( الثلث الأول من القسم)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المعجم والأساليب 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6EDC0A80-DC39-B189-3EE6-D56F1D1AAFA5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تقويم الاستماع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تقويم الإنتاج الكتابي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B839F7B9-F115-69AA-CFF2-ADD864B0366D}"/>
              </a:ext>
            </a:extLst>
          </p:cNvPr>
          <p:cNvSpPr txBox="1">
            <a:spLocks/>
          </p:cNvSpPr>
          <p:nvPr/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تقويم التحدث والطلاقة ( الثلث الثاني من القسم)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مراجعة  استراتيجية الفهم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0DA4449F-6089-7F82-1C13-D09CEF4636D7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تصحيح  المراقبة المستمرة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تعبئة ملف الكفايات</a:t>
            </a:r>
          </a:p>
        </p:txBody>
      </p:sp>
      <p:sp>
        <p:nvSpPr>
          <p:cNvPr id="35" name="Espace réservé du texte 25">
            <a:extLst>
              <a:ext uri="{FF2B5EF4-FFF2-40B4-BE49-F238E27FC236}">
                <a16:creationId xmlns:a16="http://schemas.microsoft.com/office/drawing/2014/main" id="{4FEF7FC1-B2BC-F6D3-52B4-71C6C7B219C1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تقويم التحدث والطلاقة ( الثلث الأخير من القسم)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مراجعة الإنتاج الكتابي</a:t>
            </a:r>
          </a:p>
        </p:txBody>
      </p:sp>
      <p:pic>
        <p:nvPicPr>
          <p:cNvPr id="2" name="Image 1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1226B827-C206-3053-EF28-49250615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29" y="1910926"/>
            <a:ext cx="3831420" cy="1362012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4C50125-6638-DB49-3CE3-D7CE8EA18B85}"/>
              </a:ext>
            </a:extLst>
          </p:cNvPr>
          <p:cNvSpPr txBox="1">
            <a:spLocks/>
          </p:cNvSpPr>
          <p:nvPr/>
        </p:nvSpPr>
        <p:spPr>
          <a:xfrm>
            <a:off x="757652" y="2380103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spcBef>
                <a:spcPts val="0"/>
              </a:spcBef>
              <a:buClr>
                <a:srgbClr val="424D7B"/>
              </a:buClr>
              <a:defRPr/>
            </a:pPr>
            <a:r>
              <a:rPr lang="ar-MA" dirty="0">
                <a:solidFill>
                  <a:srgbClr val="424D7B"/>
                </a:solidFill>
              </a:rPr>
              <a:t>تقويم فهم المقروء</a:t>
            </a:r>
          </a:p>
          <a:p>
            <a:pPr lvl="0" algn="r" rtl="1">
              <a:spcBef>
                <a:spcPts val="0"/>
              </a:spcBef>
              <a:buClr>
                <a:srgbClr val="424D7B"/>
              </a:buClr>
              <a:defRPr/>
            </a:pPr>
            <a:r>
              <a:rPr lang="ar-MA" dirty="0">
                <a:solidFill>
                  <a:srgbClr val="424D7B"/>
                </a:solidFill>
              </a:rPr>
              <a:t>تقويم الظواهر اللغوية</a:t>
            </a: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2A387659-A5B7-51B9-0531-72F61298701A}"/>
              </a:ext>
            </a:extLst>
          </p:cNvPr>
          <p:cNvSpPr/>
          <p:nvPr/>
        </p:nvSpPr>
        <p:spPr>
          <a:xfrm>
            <a:off x="2917910" y="1910926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4 - 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10A5-7D9F-84B3-C075-7ADF5625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A93389F-94C2-D315-E94D-788C61E4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هيكلة حصة اليوم الرابع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DF8F647-501E-95C3-4FA3-FF364975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3" y="2486289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704E328-2126-BE30-D2F2-5F9F3225D97C}"/>
              </a:ext>
            </a:extLst>
          </p:cNvPr>
          <p:cNvSpPr txBox="1">
            <a:spLocks/>
          </p:cNvSpPr>
          <p:nvPr/>
        </p:nvSpPr>
        <p:spPr>
          <a:xfrm>
            <a:off x="2102785" y="298668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المعجم</a:t>
            </a:r>
          </a:p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تقويم  فهم المقروء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82DDE1-8513-1820-F660-5ADBB4A95AC4}"/>
              </a:ext>
            </a:extLst>
          </p:cNvPr>
          <p:cNvSpPr txBox="1"/>
          <p:nvPr/>
        </p:nvSpPr>
        <p:spPr>
          <a:xfrm>
            <a:off x="4937208" y="262293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01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تقويم فهم المقروء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6F2958-34BA-5592-52D6-51EC0FC29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37734" y="2673218"/>
            <a:ext cx="536339" cy="540000"/>
          </a:xfrm>
          <a:prstGeom prst="rect">
            <a:avLst/>
          </a:prstGeom>
        </p:spPr>
      </p:pic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EA18A53-D4D3-EE02-C84F-5A6C25FD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1" y="3904976"/>
            <a:ext cx="5525521" cy="1405870"/>
          </a:xfrm>
          <a:prstGeom prst="rect">
            <a:avLst/>
          </a:prstGeom>
        </p:spPr>
      </p:pic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4561EBEB-E000-2DD6-1857-875FB31358BD}"/>
              </a:ext>
            </a:extLst>
          </p:cNvPr>
          <p:cNvSpPr txBox="1">
            <a:spLocks/>
          </p:cNvSpPr>
          <p:nvPr/>
        </p:nvSpPr>
        <p:spPr>
          <a:xfrm>
            <a:off x="2160598" y="439697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تقويم الظواهر اللغوية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D5FCA8-41B5-8A68-21F8-81EC14C4850B}"/>
              </a:ext>
            </a:extLst>
          </p:cNvPr>
          <p:cNvSpPr txBox="1"/>
          <p:nvPr/>
        </p:nvSpPr>
        <p:spPr>
          <a:xfrm>
            <a:off x="3844636" y="3999917"/>
            <a:ext cx="275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تقويم  الظواهر اللغوية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326B51-1B53-5563-1234-66AAB798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45678" y="4067911"/>
            <a:ext cx="536339" cy="5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568D90-7BA9-467F-1FF2-9E5A462A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0" y="3831265"/>
            <a:ext cx="583471" cy="6716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CA701E-737D-8DE2-DE6C-3EC3020D0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94" y="2409762"/>
            <a:ext cx="583471" cy="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1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3DE4-2CE8-ADA9-0144-A07748AE3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FCB49F3-7D9D-1299-BB33-C792463C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5" y="779900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توجيهات عامة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B6DDB-E77A-0508-B000-7A2440B24974}"/>
              </a:ext>
            </a:extLst>
          </p:cNvPr>
          <p:cNvSpPr txBox="1"/>
          <p:nvPr/>
        </p:nvSpPr>
        <p:spPr>
          <a:xfrm>
            <a:off x="126124" y="1747782"/>
            <a:ext cx="858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روائز  المعجم و فهم المقروء والظواهر اللغوية بالتتابع كتابيا وبشكل جماعي</a:t>
            </a:r>
            <a:r>
              <a:rPr lang="ar-MA" sz="2800" b="1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خلال يوم واحد؛</a:t>
            </a: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يقرأ المتعلم النص مرتين قبل البدء في الرائز؛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يتأكد الأستاذ من فهم التلاميذ لكل وضعية وللمطلوب إنجازه؛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يخبر الأستاذ التلاميذ بضرورة الإجابة عن جميع الأسئلة وجميع الوضعيات؛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يجيب المتعلم على أسئلة المعجم وفهم المقروء  و الظواهر اللغوية على ورقة التحرير؛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يخبر الأستاذ(ة) التلاميذ </a:t>
            </a:r>
            <a:r>
              <a:rPr lang="ar-MA" sz="2800" b="1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بداية كل رائز</a:t>
            </a: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بمدة الإنجاز.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تصحح الإنجازات بناء على عناصر الإجابة و سلم التنقيط؛ 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معايير التصحيح؛</a:t>
            </a:r>
          </a:p>
        </p:txBody>
      </p:sp>
    </p:spTree>
    <p:extLst>
      <p:ext uri="{BB962C8B-B14F-4D97-AF65-F5344CB8AC3E}">
        <p14:creationId xmlns:p14="http://schemas.microsoft.com/office/powerpoint/2010/main" val="13330053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8971-125A-CB14-DBFF-07A72BEBE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مرحبا بكم ، سنبدأ  حصة اللغة العربية.</a:t>
            </a:r>
            <a:endParaRPr lang="fr-FR" sz="24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04E1872-8FA5-0C96-BFA2-70289C33D0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 descr="Une image contenant dessin humoristique, chaussures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93806FB9-221E-07D4-B6EC-B5AC2E6EB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93" y="2087065"/>
            <a:ext cx="4172368" cy="3749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74E37C-68E4-7236-C0E0-7054A3EF13A5}"/>
              </a:ext>
            </a:extLst>
          </p:cNvPr>
          <p:cNvSpPr>
            <a:spLocks/>
          </p:cNvSpPr>
          <p:nvPr/>
        </p:nvSpPr>
        <p:spPr>
          <a:xfrm>
            <a:off x="84824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FA075-9318-79FB-8E9A-A72AE2473AC0}"/>
              </a:ext>
            </a:extLst>
          </p:cNvPr>
          <p:cNvSpPr>
            <a:spLocks/>
          </p:cNvSpPr>
          <p:nvPr/>
        </p:nvSpPr>
        <p:spPr>
          <a:xfrm>
            <a:off x="2661581" y="141647"/>
            <a:ext cx="15634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تقويم الظواهر اللغوية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299B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F9007-13CE-768A-FBC1-5D10E0121939}"/>
              </a:ext>
            </a:extLst>
          </p:cNvPr>
          <p:cNvSpPr>
            <a:spLocks/>
          </p:cNvSpPr>
          <p:nvPr/>
        </p:nvSpPr>
        <p:spPr>
          <a:xfrm>
            <a:off x="4659352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939BB2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تقويم فهم المقروء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939BB2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9" name="Google Shape;1246;p5">
            <a:extLst>
              <a:ext uri="{FF2B5EF4-FFF2-40B4-BE49-F238E27FC236}">
                <a16:creationId xmlns:a16="http://schemas.microsoft.com/office/drawing/2014/main" id="{5359482E-8AC4-1303-613A-BD49F640D0C5}"/>
              </a:ext>
            </a:extLst>
          </p:cNvPr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2153545" y="146613"/>
            <a:ext cx="278069" cy="27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10BF87-BEDC-EAB6-66E1-7D2FC1F776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28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F9DB62-F435-6D98-4BBE-13F1EA9A789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562" y="146613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14D06F-A37B-F5E7-FEA1-06ADEFC435E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161" y="15700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914F03-8C7D-2CF6-E275-EDF44E6FFC5F}"/>
              </a:ext>
            </a:extLst>
          </p:cNvPr>
          <p:cNvSpPr>
            <a:spLocks/>
          </p:cNvSpPr>
          <p:nvPr/>
        </p:nvSpPr>
        <p:spPr>
          <a:xfrm>
            <a:off x="6324474" y="144000"/>
            <a:ext cx="137896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6638470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D20AE-C293-C21B-581F-902053C8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D7414F-0644-A7AC-F41A-AC93A662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المعجم و فهم المقروء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56908176-C3AF-2B69-0887-38D8E48F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3" y="2486289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C1E4E14-8E8C-E28E-625D-9D47D08EDBE0}"/>
              </a:ext>
            </a:extLst>
          </p:cNvPr>
          <p:cNvSpPr txBox="1">
            <a:spLocks/>
          </p:cNvSpPr>
          <p:nvPr/>
        </p:nvSpPr>
        <p:spPr>
          <a:xfrm>
            <a:off x="2102785" y="298668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المعجم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تقويم فهم المقروء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8C5D-A74B-A104-D0D2-7D61766BB1CE}"/>
              </a:ext>
            </a:extLst>
          </p:cNvPr>
          <p:cNvSpPr txBox="1"/>
          <p:nvPr/>
        </p:nvSpPr>
        <p:spPr>
          <a:xfrm>
            <a:off x="4893926" y="2622933"/>
            <a:ext cx="1713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-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تقويم الفهم القرائي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EB0DE9-BD94-D496-5D08-68E54D73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37734" y="2673218"/>
            <a:ext cx="536339" cy="5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05D1F1-88D2-5E81-28B6-66A829A5A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3" y="2302312"/>
            <a:ext cx="668215" cy="7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14C39-8DFC-BCAC-189B-8D67D8A4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01601284-FB23-52AF-E7C6-CF9A9772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0" y="967961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دليل التمرير- كفاية المعجم و فهم المقروء-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FAED4B-7E9C-C1B4-C357-D3D719E48E98}"/>
              </a:ext>
            </a:extLst>
          </p:cNvPr>
          <p:cNvSpPr txBox="1"/>
          <p:nvPr/>
        </p:nvSpPr>
        <p:spPr>
          <a:xfrm>
            <a:off x="268520" y="2131490"/>
            <a:ext cx="8030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يوجه الأستاذ المتعلمين للصفحة الخاصة بأسئلة فهم المقروء؛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يقرأ السؤال الأول و يتأكد من فهم المطلوب من طرف جميع المتعلمين؛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يجيب المتعلمون على أوراق تحريرهم،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الانتقال إلى السؤال الموالي فور الانتهاء من الإجابة؛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يخبر الأستاذ التلاميذ بضرورة الإجابة عن جميع الأسئلة وجميع الوضعيات؛</a:t>
            </a:r>
          </a:p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في  نهاية الحصة، تجمع أوراق التحرير لتصحيح إنتاجات التلاميذ الكتابية  ووضع العلامة المناسبة أمام كل كفاية على شبكة التنقيط ثم على ملف تتبع الكفايات.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19731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17843</TotalTime>
  <Words>484</Words>
  <Application>Microsoft Office PowerPoint</Application>
  <PresentationFormat>Affichage à l'écran (4:3)</PresentationFormat>
  <Paragraphs>76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12</vt:i4>
      </vt:variant>
    </vt:vector>
  </HeadingPairs>
  <TitlesOfParts>
    <vt:vector size="35" baseType="lpstr">
      <vt:lpstr>Arial</vt:lpstr>
      <vt:lpstr>Calibri</vt:lpstr>
      <vt:lpstr>Calibri Light</vt:lpstr>
      <vt:lpstr>Dosis</vt:lpstr>
      <vt:lpstr>Dosis ExtraBold</vt:lpstr>
      <vt:lpstr>Dosis Medium</vt:lpstr>
      <vt:lpstr>Dosis SemiBold</vt:lpstr>
      <vt:lpstr>Microsoft Uighur</vt:lpstr>
      <vt:lpstr>Modern Love</vt:lpstr>
      <vt:lpstr>Wingdings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6_Env-Enseignant</vt:lpstr>
      <vt:lpstr>2_Env-Enseignant</vt:lpstr>
      <vt:lpstr>4_Env-Enseignant</vt:lpstr>
      <vt:lpstr>1_Conception personnalisée</vt:lpstr>
      <vt:lpstr>Présentation PowerPoint</vt:lpstr>
      <vt:lpstr>كفايات المرحلة الأولى: من نحن؟</vt:lpstr>
      <vt:lpstr>الكفايات المعنية بالتقويم بالنسبة للمستوى الرابع  – اليوم الرابع-</vt:lpstr>
      <vt:lpstr>تنظيم حصص الأسبوع التربوي السادس</vt:lpstr>
      <vt:lpstr>هيكلة حصة اليوم الرابع</vt:lpstr>
      <vt:lpstr>توجيهات عامة</vt:lpstr>
      <vt:lpstr>مرحبا بكم ، سنبدأ  حصة اللغة العربية.</vt:lpstr>
      <vt:lpstr>تقويم المعجم و فهم المقروء</vt:lpstr>
      <vt:lpstr>دليل التمرير- كفاية المعجم و فهم المقروء-</vt:lpstr>
      <vt:lpstr>تقويم الظواهر اللغوية</vt:lpstr>
      <vt:lpstr>دليل التمرير- كفاية الظواهر اللغوية:</vt:lpstr>
      <vt:lpstr>إلى اللقاء في الحصة المقبلة.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233</cp:revision>
  <dcterms:created xsi:type="dcterms:W3CDTF">2023-09-20T21:35:22Z</dcterms:created>
  <dcterms:modified xsi:type="dcterms:W3CDTF">2025-12-03T23:00:51Z</dcterms:modified>
</cp:coreProperties>
</file>