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20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2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22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3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4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5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6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7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8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9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30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4" r:id="rId1"/>
    <p:sldMasterId id="2147483817" r:id="rId2"/>
    <p:sldMasterId id="2147483707" r:id="rId3"/>
    <p:sldMasterId id="2147483710" r:id="rId4"/>
    <p:sldMasterId id="2147483728" r:id="rId5"/>
    <p:sldMasterId id="2147483716" r:id="rId6"/>
    <p:sldMasterId id="2147483720" r:id="rId7"/>
    <p:sldMasterId id="2147483713" r:id="rId8"/>
    <p:sldMasterId id="2147483674" r:id="rId9"/>
    <p:sldMasterId id="2147483723" r:id="rId10"/>
    <p:sldMasterId id="2147483686" r:id="rId11"/>
    <p:sldMasterId id="2147483699" r:id="rId12"/>
    <p:sldMasterId id="2147483732" r:id="rId13"/>
    <p:sldMasterId id="2147483726" r:id="rId14"/>
    <p:sldMasterId id="2147483736" r:id="rId15"/>
    <p:sldMasterId id="2147483759" r:id="rId16"/>
    <p:sldMasterId id="2147483776" r:id="rId17"/>
    <p:sldMasterId id="2147483794" r:id="rId18"/>
    <p:sldMasterId id="2147483832" r:id="rId19"/>
    <p:sldMasterId id="2147483869" r:id="rId20"/>
    <p:sldMasterId id="2147483885" r:id="rId21"/>
    <p:sldMasterId id="2147483889" r:id="rId22"/>
    <p:sldMasterId id="2147483906" r:id="rId23"/>
    <p:sldMasterId id="2147483929" r:id="rId24"/>
    <p:sldMasterId id="2147483968" r:id="rId25"/>
    <p:sldMasterId id="2147483987" r:id="rId26"/>
    <p:sldMasterId id="2147484002" r:id="rId27"/>
    <p:sldMasterId id="2147484018" r:id="rId28"/>
    <p:sldMasterId id="2147484035" r:id="rId29"/>
    <p:sldMasterId id="2147484047" r:id="rId30"/>
    <p:sldMasterId id="2147484051" r:id="rId31"/>
  </p:sldMasterIdLst>
  <p:notesMasterIdLst>
    <p:notesMasterId r:id="rId73"/>
  </p:notesMasterIdLst>
  <p:sldIdLst>
    <p:sldId id="2134806368" r:id="rId32"/>
    <p:sldId id="2147482483" r:id="rId33"/>
    <p:sldId id="2147482472" r:id="rId34"/>
    <p:sldId id="2147482484" r:id="rId35"/>
    <p:sldId id="2147482488" r:id="rId36"/>
    <p:sldId id="265" r:id="rId37"/>
    <p:sldId id="2147482725" r:id="rId38"/>
    <p:sldId id="262" r:id="rId39"/>
    <p:sldId id="2147482611" r:id="rId40"/>
    <p:sldId id="2147482566" r:id="rId41"/>
    <p:sldId id="2147482649" r:id="rId42"/>
    <p:sldId id="2147482730" r:id="rId43"/>
    <p:sldId id="2147482726" r:id="rId44"/>
    <p:sldId id="2147482727" r:id="rId45"/>
    <p:sldId id="2147482728" r:id="rId46"/>
    <p:sldId id="2147482729" r:id="rId47"/>
    <p:sldId id="2147482731" r:id="rId48"/>
    <p:sldId id="266" r:id="rId49"/>
    <p:sldId id="2147482739" r:id="rId50"/>
    <p:sldId id="2147482737" r:id="rId51"/>
    <p:sldId id="2147482740" r:id="rId52"/>
    <p:sldId id="2147482735" r:id="rId53"/>
    <p:sldId id="2147482741" r:id="rId54"/>
    <p:sldId id="2147482738" r:id="rId55"/>
    <p:sldId id="2147482742" r:id="rId56"/>
    <p:sldId id="2147482619" r:id="rId57"/>
    <p:sldId id="2147482390" r:id="rId58"/>
    <p:sldId id="2147482536" r:id="rId59"/>
    <p:sldId id="2147482586" r:id="rId60"/>
    <p:sldId id="2147482587" r:id="rId61"/>
    <p:sldId id="2147482561" r:id="rId62"/>
    <p:sldId id="2147482743" r:id="rId63"/>
    <p:sldId id="2147482595" r:id="rId64"/>
    <p:sldId id="2147482596" r:id="rId65"/>
    <p:sldId id="2147482744" r:id="rId66"/>
    <p:sldId id="2147482745" r:id="rId67"/>
    <p:sldId id="2147482746" r:id="rId68"/>
    <p:sldId id="2147482564" r:id="rId69"/>
    <p:sldId id="2147482518" r:id="rId70"/>
    <p:sldId id="2147482563" r:id="rId71"/>
    <p:sldId id="2147482522" r:id="rId72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74"/>
    </p:embeddedFont>
    <p:embeddedFont>
      <p:font typeface="Dosis" pitchFamily="2" charset="0"/>
      <p:regular r:id="rId75"/>
      <p:bold r:id="rId76"/>
    </p:embeddedFont>
    <p:embeddedFont>
      <p:font typeface="Dosis ExtraBold" pitchFamily="2" charset="0"/>
      <p:bold r:id="rId77"/>
    </p:embeddedFont>
    <p:embeddedFont>
      <p:font typeface="Dosis Medium" pitchFamily="2" charset="0"/>
      <p:regular r:id="rId78"/>
    </p:embeddedFont>
    <p:embeddedFont>
      <p:font typeface="Dosis SemiBold" pitchFamily="2" charset="0"/>
      <p:bold r:id="rId79"/>
    </p:embeddedFont>
    <p:embeddedFont>
      <p:font typeface="Microsoft Uighur" panose="02000000000000000000" pitchFamily="2" charset="-78"/>
      <p:regular r:id="rId80"/>
      <p:bold r:id="rId81"/>
    </p:embeddedFont>
    <p:embeddedFont>
      <p:font typeface="Modern Love" panose="04090805081005020601" pitchFamily="82" charset="0"/>
      <p:regular r:id="rId82"/>
    </p:embeddedFont>
    <p:embeddedFont>
      <p:font typeface="Noto Sans Symbols" panose="020B0604020202020204" charset="0"/>
      <p:regular r:id="rId83"/>
      <p:bold r:id="rId8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4FD"/>
    <a:srgbClr val="424D7C"/>
    <a:srgbClr val="9198B1"/>
    <a:srgbClr val="E5E5E5"/>
    <a:srgbClr val="009242"/>
    <a:srgbClr val="EF8F03"/>
    <a:srgbClr val="732DF1"/>
    <a:srgbClr val="EE8609"/>
    <a:srgbClr val="4472C4"/>
    <a:srgbClr val="DC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89" autoAdjust="0"/>
    <p:restoredTop sz="93478" autoAdjust="0"/>
  </p:normalViewPr>
  <p:slideViewPr>
    <p:cSldViewPr snapToGrid="0">
      <p:cViewPr varScale="1">
        <p:scale>
          <a:sx n="70" d="100"/>
          <a:sy n="70" d="100"/>
        </p:scale>
        <p:origin x="472" y="34"/>
      </p:cViewPr>
      <p:guideLst/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font" Target="fonts/font11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font" Target="fonts/font7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theme" Target="theme/theme1.xml"/><Relationship Id="rId61" Type="http://schemas.openxmlformats.org/officeDocument/2006/relationships/slide" Target="slides/slide30.xml"/><Relationship Id="rId8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EBD9C0C3-A7EC-E465-9546-D348062A6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99B5498D-E68B-7A16-C3F5-A59EC399DB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F258AEAF-CAB7-3A48-062C-6E5DA05B10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2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A493512A-6DF0-2A0A-201A-2659D313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EBBB670A-35B5-82F3-3B85-487C154B75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7CDB7037-6EF5-8E69-0E3F-B602F8C86C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951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B76FCD0C-1F1D-3C5F-2BB6-CF56FA093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5FE36174-74F9-9607-A02A-8C0E1155E2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2EAEC3CB-BB72-48AA-5DC5-248C87F642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710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BA5025D4-F824-D7D6-6268-95004CFDC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E6D4E7F0-38D9-3E89-6E6F-0F50D047AF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EDC940B1-B9E1-A252-9C54-BC9ACFC501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123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89A86804-3940-F185-6CF0-42F79862F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0BEA18DE-1D4E-BD00-52AF-D1AF88FDAD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C38815A9-AE2B-191F-0D0F-C69D5E9278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40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B1A4B9C2-354C-5B4F-7451-BD61B937A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4938B426-CC5D-F2F1-1E20-617A3A0BD0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87559D18-1F35-9609-E868-B47FECF2E8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98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DFD57FC6-9D22-7AD1-03CB-9EB94858A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B49D1E2B-936D-6EAA-008C-E32BFC5C06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C4D82B83-A0A8-1AE7-6F31-66DDC97CCE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141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B19A0566-D0A9-BDA7-562D-C1FFAF17E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EFA92468-6248-F295-78FC-3275F51DD8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0591BF2D-819F-E314-A38C-9573ABB2A7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842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1DC11-0F7F-7929-2A11-9A8EA93F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7E2B1C-1A2B-AD4A-1689-8101B86DE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5F9584-690A-715F-DDEB-55C1F7831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AB90B9-BA78-3226-F457-A7F3AC51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6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783E9-A818-A2B6-82D3-D57E7D49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ED5686-CAF6-A640-EF1B-1F5CEA299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DA5709-E4DE-BB92-B609-A73E57FEB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5675F5-8257-528B-DF7C-AC5150910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941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B50B-D76B-C880-DFD9-038671C12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2E629E-69C0-F698-0320-30CAED8B1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F256FF-6BD9-97D8-33C8-E348271A3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DF1270-E6DE-9C1C-DFEE-4F8A50633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99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1A427-9C47-2111-C908-BC219CA6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385F38-35B9-3C3A-F9B3-BEE668894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E8E7C1-2F2D-5020-D6B7-FA53CF251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D8C93F-EE74-DE4D-B68A-EE2064184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122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3E8FE284-4EE9-E16E-FCA6-726F3231B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CF42116F-65E2-C3DD-3C2D-D7C6196A9F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B9CC38A3-263D-E393-7445-B5DF570AA0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289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C7696E0C-F818-F2C2-0869-C731AB110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6FF59976-0AD2-49E5-FD89-28E8B1F138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C4A4FEE0-3823-7631-66BF-186B78712C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30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A6D15631-24CB-7D95-6C2A-587469700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750CA295-FD8C-0847-2C65-D93DE01AA7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010316A1-931D-83B9-12F5-3C8FE064D0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52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4BA45A5B-96E4-2737-E2AB-19EF13186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3249D9D3-7587-53BC-11D6-423887B7C2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9F80CE90-C799-C73B-5DBE-5CA8F2E833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096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8DD881F7-3265-76B6-371C-72594CCD0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D5A047A4-ED7C-ECF5-B391-D455550716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DEBFEBD1-47D1-62AB-FAA1-49B644690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45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3.png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1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2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23.pn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Relationship Id="rId4" Type="http://schemas.microsoft.com/office/2007/relationships/hdphoto" Target="../media/hdphoto4.wdp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8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8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0.xml"/><Relationship Id="rId4" Type="http://schemas.microsoft.com/office/2007/relationships/hdphoto" Target="../media/hdphoto4.wdp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.xml"/><Relationship Id="rId7" Type="http://schemas.openxmlformats.org/officeDocument/2006/relationships/image" Target="../media/image15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Master" Target="../slideMasters/slideMaster12.xml"/><Relationship Id="rId9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C9D710-6C76-3C0E-FACB-7F61BB339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B8A6B8-FA0A-7617-1569-923F3C93B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48331E-C5CD-FF9A-CB3C-04489C203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6D5ABB-EFF7-5E9C-D08A-0B446A10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7175C8-52A8-F1D4-B63A-D37181F7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DB9F9B-6EFD-C833-073F-3C85FF6A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32088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548610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843407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510721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66404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02451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123221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99629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20841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49403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23732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B54D1-5A7F-DA8B-8767-2C918C36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B22C5E-FB49-785C-7715-538128679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BF8334-FE75-2F05-5A72-A7239075E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CEF492-7161-DAAB-2271-30A2404F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538B13-7EE1-7783-E6B7-492BAD8A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2716CF-E7A7-AD48-B5E3-E33EE949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89144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727777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599069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032618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958218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844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98244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245661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889959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9495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738046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624791-D1B8-ACFC-43B1-A81BEA72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BFCC4C-AFD4-373D-FE68-2F77BDF75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8C97B4-F480-2DC2-A6F8-F4B8A6B8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D9BD22-FD02-B35F-DBEA-C73C4E369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AC508E-987C-892A-132A-C8948AFC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40830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988900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820953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43896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9940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6346041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8346638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807278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194754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818603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407903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BA05DA6-18EE-3F54-FCE5-935D19818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BA5E24-AF3C-BCCB-83F8-8A5854579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A9E08F-54DC-9585-CD38-8EB64B87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BCD3EB-5EE9-6D50-8CD1-CAA78BCB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AF4DCE-4226-792C-357C-0E5A948C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55942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886755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429173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335304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481960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576130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2029517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70662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291025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9955585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5319600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705298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9225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60235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115240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781809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980628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857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8255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293380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66014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66202" y="3058690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1 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152388" y="4307506"/>
            <a:ext cx="1274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 2 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60186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518709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6558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785889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75487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1406453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996382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4584798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511179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911836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50777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99052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54648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68123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44056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60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78301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940321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649032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01363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5274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589562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191718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76099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916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44724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12810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36421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25133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127805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90737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6618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84753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33756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57334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52319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24527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430655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296038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703695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5973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2882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315997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826416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79042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64035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949996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18594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45644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400972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29061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81991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281864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38017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419596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31288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555592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32704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37285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548638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15002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45602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865799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754012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394651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453500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4119142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017458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3075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6198018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3818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1825270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54856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657178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9448233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795476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0946430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5424028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1079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208759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888496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8992120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2726498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88631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52542803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3458800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96514789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2982033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949848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003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89223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89828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0283508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5105461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9660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55941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57881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61080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461125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7327281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96102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4298847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079726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450167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019051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0277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663814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875708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309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7395081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895317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864563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02544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38419177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0820461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27348955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85968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949104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8063277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5927626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0522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8867374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749353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140927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5B01D-289D-7A6F-1FA2-C13E7757D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1C2E65-3489-A64E-F20E-2EC642FFC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02E22A-BC6A-7A21-7F33-EB902DC8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DD95EC-EF68-0C3C-3A1F-C083512E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777C68-1066-7540-604A-277E3CBC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57047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2F32E7-45C6-D802-4762-3FECD3AB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39DE6F-CF17-E84E-E94C-3FCAD260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FA0308-34E0-D70C-5208-219862B3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B7C8FE-F77D-581E-B4F6-97DA0BA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68E96D-7AF8-1146-1516-FF04CED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61445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A8717-CCE1-2380-8935-0A3266C3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21AE0E-2C9F-4A6E-AFD6-7C8F5A99E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F60B0A-1943-2512-0C29-D7B7661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ABCEF4-A1D0-508F-3D1A-48955873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09671-B11A-86FB-BE2E-62CCB6C3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46455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72BA64-2FB8-9BF6-6272-49BAAD12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6E9BE6-97AA-3FF1-F513-DD02E087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38C591-7B04-4897-E983-51ACA8046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FA1FF5-2AB0-D37B-DC0E-9A6F8C51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7B019E-33C0-14B6-AE30-3F5AB0EC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5DD124-AAE0-9245-1DA1-487C1A4C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83027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83881-AC03-4B3D-5ABA-FCD184A6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42FC1E-3B69-3986-FD6D-F71391B1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6C5B42-2D69-590E-E2A2-003FFC341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AC20DB-B69C-FEB1-9FB5-EA1DECBEF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51E02F9-176D-6846-5B92-EFBD497E8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009C9C-1FFA-6711-C9D0-99C14693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97B0BDF-4A87-EA1F-BCEC-EE8B08F2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DBD31E4-596F-246C-0618-CCF7258E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55232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38F20-BF7C-366F-50AF-9E839AA5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08F859-8052-4D96-F7E0-979D99ED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619518-70EC-9099-6C57-7DCC58D4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3332A7-9C19-642E-75E2-2A878486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2943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D63E92-AA4C-A68C-BBA5-694ABA32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F0A690-F1A4-2754-031F-681ADAF4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B47CBA-EC4C-5AE4-11F1-1C02507D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615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FB4CA-0E8D-CADE-E77C-D67B1022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B604A6-CF79-210A-C530-D39C8254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E8CE26-D547-C269-0FF7-ECB53177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8E8CED-016A-AFDD-A878-753D7EE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C956EE-26BB-C22E-2D6F-96E337B6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6AD70F-7C7E-5878-EF7E-A5640F4B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99288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A76C13-6348-F30A-2FD3-B74E767E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6C3F336-0700-B373-F17E-4D832944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257498-366B-3607-2288-3C67C56CB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5E15AD-F416-749D-D922-7DF5B9F2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B3F3E4-8925-D6FC-3E9A-F05A1511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178332-999F-F331-F12D-92F982C1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27951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D1484F-82C2-FA06-F384-59982B62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1C8B4E-7D3E-EB6A-933B-9AB3B473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ACD4C3-6ABC-02DB-75DA-1ACF2701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4378C8-7C99-396B-112D-D4280EBF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E512-1A8D-CB46-494A-72FE257C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47212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8905D7-6CFD-1E11-1C56-A5FCD5D7F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2B7601-F7B6-A9BE-7555-6B86F20E6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5AB8DF-4A83-757B-BF9F-1693144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B87C0C-9FE5-EF3C-6433-813B118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3A26BB-E1A2-428B-82EE-D9FCCD5F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34677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888265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0616859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438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9777347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9931768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268781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672571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998274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8730959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708790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342491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7379410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4857241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305543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8219382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028951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423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4370180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3038044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7565758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511382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0407485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9339815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76312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5542763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811683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5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8646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479817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156189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83123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78152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878493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5867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1A1DC-6AC7-765A-0002-7870B5A9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93BA7B-4248-17C3-AACD-611627DC2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A075E0-3F36-10FB-03FA-A656D6DA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F3B481-7E9F-3C89-D6BC-0BA28EA8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3D8115-D3C5-D879-A8C2-3496162B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3253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05701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019142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678330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17673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6043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12639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78276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21375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251013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96796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85C4D-3C7B-D945-9669-068BD91E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2FE72F-B6AF-5AFC-5600-C95D45201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22DA7D-6E9D-54B0-8613-6A66CF993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416F35-5575-A660-0956-6C9859DC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773261-E3C7-2B3E-92FB-BC9AA016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2EF0D6-2650-D2D8-F9A1-A836E0AB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5126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22394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177736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935856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258689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853556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59039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915599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083234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40258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611628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2DE88-C7E1-3A6F-F77D-ABC444C8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954856-3DC2-FF83-1119-094EFA1D0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125C3C-B35B-B96F-1C82-12BC3A595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3C4ED5-4CB3-9A39-CB44-399EA189BD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5A64BD-B089-0173-4EFF-62BD8B261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D63BE4-F1F2-F578-C274-E9570FDD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35B0CE-1289-1515-6120-2D93C208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190BC2-5668-9D22-D671-45E49070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937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81102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626329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041097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70933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2916517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46234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951650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347109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10441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913691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0EC33-2AB4-29F8-30C1-249E6F5D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12C840-94F3-F89A-2FB8-3F67B8177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DB19A3-0874-CC7B-C8DB-962831FD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10E0F5-9F46-72A3-3F1E-BDAED2F8D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078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795639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03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684986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18908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43699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764268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33495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35587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630514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49073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472C8C-E53E-25CD-DAF8-73213FA1B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AD061CC3-7E7B-4C80-A4A7-6D0FDF5EB9A9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CB6E1E-A58A-E5C5-1BD8-8FE5E2D7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CCD65D-0307-9245-F6C1-0542CE0C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5FED7C85-8896-41BD-BA19-04978EAD68F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23545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823101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51885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60299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023464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814890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24863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778130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2930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304983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35583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eg"/><Relationship Id="rId5" Type="http://schemas.openxmlformats.org/officeDocument/2006/relationships/tags" Target="../tags/tag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20.bin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20.bin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29.jp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134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32.jpg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image" Target="../media/image29.jp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image" Target="../media/image35.jpg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theme" Target="../theme/theme23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24" Type="http://schemas.openxmlformats.org/officeDocument/2006/relationships/image" Target="../media/image35.jpg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23" Type="http://schemas.openxmlformats.org/officeDocument/2006/relationships/theme" Target="../theme/theme24.xml"/><Relationship Id="rId10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image" Target="../media/image20.bin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0.xml"/><Relationship Id="rId19" Type="http://schemas.openxmlformats.org/officeDocument/2006/relationships/theme" Target="../theme/theme25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244.xml"/><Relationship Id="rId16" Type="http://schemas.openxmlformats.org/officeDocument/2006/relationships/theme" Target="../theme/theme27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17" Type="http://schemas.openxmlformats.org/officeDocument/2006/relationships/image" Target="../media/image42.jpeg"/><Relationship Id="rId2" Type="http://schemas.openxmlformats.org/officeDocument/2006/relationships/slideLayout" Target="../slideLayouts/slideLayout259.xml"/><Relationship Id="rId16" Type="http://schemas.openxmlformats.org/officeDocument/2006/relationships/theme" Target="../theme/theme28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5" Type="http://schemas.openxmlformats.org/officeDocument/2006/relationships/image" Target="../media/image32.jpg"/><Relationship Id="rId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1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89.xml"/><Relationship Id="rId21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17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88.xml"/><Relationship Id="rId16" Type="http://schemas.openxmlformats.org/officeDocument/2006/relationships/slideLayout" Target="../slideLayouts/slideLayout302.xml"/><Relationship Id="rId20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291.xml"/><Relationship Id="rId15" Type="http://schemas.openxmlformats.org/officeDocument/2006/relationships/slideLayout" Target="../slideLayouts/slideLayout301.xml"/><Relationship Id="rId23" Type="http://schemas.openxmlformats.org/officeDocument/2006/relationships/theme" Target="../theme/theme31.xml"/><Relationship Id="rId10" Type="http://schemas.openxmlformats.org/officeDocument/2006/relationships/slideLayout" Target="../slideLayouts/slideLayout296.xml"/><Relationship Id="rId19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slideLayout" Target="../slideLayouts/slideLayout300.xml"/><Relationship Id="rId22" Type="http://schemas.openxmlformats.org/officeDocument/2006/relationships/slideLayout" Target="../slideLayouts/slideLayout30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5F2B453-658D-65A4-253B-00C709A54B9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863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02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01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18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2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67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3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6330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03003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854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6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080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57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89B1E1-F0C2-79A1-5ADE-C774ECA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7FEC65-EFC7-BDCD-C52C-DE0B03EB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DB8C45-4FDA-9B9C-3E08-99AF6C99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34EF1-F0B6-C756-D085-3F0E89DD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E970EB-3A7D-13D7-B080-632C669F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11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8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15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408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067" r:id="rId16"/>
    <p:sldLayoutId id="2147484068" r:id="rId17"/>
    <p:sldLayoutId id="2147484069" r:id="rId18"/>
    <p:sldLayoutId id="2147484070" r:id="rId19"/>
    <p:sldLayoutId id="2147484071" r:id="rId20"/>
    <p:sldLayoutId id="2147484072" r:id="rId21"/>
    <p:sldLayoutId id="214748407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80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60.png"/><Relationship Id="rId5" Type="http://schemas.openxmlformats.org/officeDocument/2006/relationships/image" Target="../media/image74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82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5.png"/><Relationship Id="rId4" Type="http://schemas.openxmlformats.org/officeDocument/2006/relationships/image" Target="../media/image53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3.png"/><Relationship Id="rId7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6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6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gif"/><Relationship Id="rId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3F2881B-4AEC-65EC-FF16-C2B19F280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092F13E-3114-9973-782C-C46EE8DA68D4}"/>
              </a:ext>
            </a:extLst>
          </p:cNvPr>
          <p:cNvSpPr/>
          <p:nvPr/>
        </p:nvSpPr>
        <p:spPr>
          <a:xfrm>
            <a:off x="3445727" y="4828479"/>
            <a:ext cx="1037063" cy="446049"/>
          </a:xfrm>
          <a:prstGeom prst="roundRect">
            <a:avLst>
              <a:gd name="adj" fmla="val 36667"/>
            </a:avLst>
          </a:prstGeom>
          <a:solidFill>
            <a:srgbClr val="FBB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89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53FB04CF-6EA4-109E-7E83-135919FFF1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ستتدربون على قراءة فقرات باسترسال. ثم الإجابة عن أسئلة.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1" name="Image 10" descr="Une image contenant habits, chaussures, garç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348FDAE-E794-C302-F838-C67A8369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50" y="2391082"/>
            <a:ext cx="6409899" cy="35246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1373A7-2EED-4590-D475-717E9C01C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6BC98D-1796-1A7F-322A-C8A6AE9115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B40BAF-35CB-A444-B9DB-F96BEFB3C1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A3284B-B318-F8F3-497E-41BE88D161CB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033659-93EE-BDFF-99E2-095682257FD4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452C9A-C933-BC7A-CA12-8E507E248C28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170443514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CF6C2644-A53C-4BE0-F4ED-363B576647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69872"/>
            <a:ext cx="7673095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سنقرأ معا نص : اَلنَّحْلُ مُهَنْدِسُ ٱلطَّبيعَةِ- درسنا فقراته في الأيام السابقة. وسأطرح عليكم أسئلة حوله.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2" name="Google Shape;1342;p12">
            <a:extLst>
              <a:ext uri="{FF2B5EF4-FFF2-40B4-BE49-F238E27FC236}">
                <a16:creationId xmlns:a16="http://schemas.microsoft.com/office/drawing/2014/main" id="{F042CB51-A13F-1B6F-E0AF-9441E758DA6F}"/>
              </a:ext>
            </a:extLst>
          </p:cNvPr>
          <p:cNvSpPr txBox="1">
            <a:spLocks/>
          </p:cNvSpPr>
          <p:nvPr/>
        </p:nvSpPr>
        <p:spPr>
          <a:xfrm>
            <a:off x="4186609" y="3428999"/>
            <a:ext cx="4173325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اَلنَّحْلُ مُهَنْدِسُ ٱلطَّبيعَةِ</a:t>
            </a:r>
            <a:endParaRPr lang="ar-MA" sz="5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abeille, invertébré, Insecte à ailes membraneuses, Pollinisateur&#10;&#10;Le contenu généré par l’IA peut être incorrect.">
            <a:extLst>
              <a:ext uri="{FF2B5EF4-FFF2-40B4-BE49-F238E27FC236}">
                <a16:creationId xmlns:a16="http://schemas.microsoft.com/office/drawing/2014/main" id="{7EE596A7-9706-5741-0F6B-2907233DA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12" y="1592601"/>
            <a:ext cx="3184519" cy="4896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2F2703-F365-8CF3-70EF-7A67CEF19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2D05B50-3784-53B6-EB11-94A91A8FD5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5A6863C-F13D-26B2-D152-F17C8E360F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5BFD1E-85FC-A1AE-808D-FCC317790A97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DF4370-0CE8-1187-3A01-EAD2A694A778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FD4871-A333-B69F-E2FF-B0D3EF64CD50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264999710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C1BF2E4F-2106-7FA6-0F3B-2921AD47F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94CDE879-DD65-DBC6-9334-3F45B39816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8EDBA497-ECE3-4C6A-4D61-192AD9DB662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2" name="Image 1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DE79B05E-089F-B2BD-FE3A-57769B07F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46" y="2026171"/>
            <a:ext cx="8110907" cy="35271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D977DB-8892-3FF9-4680-BC8C54D1B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A1F84D-A54A-E85F-A1A9-F897749554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E3CADE-402F-2A1E-5A69-75E26F825E7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63584B-EC90-6503-B8AB-8F5230DE2BE7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13DEE0-E249-591D-CF71-BFCC89F5ED25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3BD4FF-E1E6-FD1E-9F93-885787CD5C78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156911503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A5412278-74B5-6C32-8AA4-D10E8BF3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FDEA382F-17A5-8ABF-1684-C86D9110CF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3E7E6205-BA06-4D05-4E48-7C13ACE5893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2" name="Image 1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C8421DEC-9ECF-DA64-2BDB-3139AEF6C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16" y="2562760"/>
            <a:ext cx="8317749" cy="28009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6B3F05E-4B53-52F8-4670-A02B6A8F0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2EC0335-06A7-C907-0516-E6DF5781CD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BDB949-EA89-FEF4-65C1-B222B27600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955911-97CF-5787-F96C-667B15D6EA75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FE18EC-8768-E074-47F8-FEBBC74DC4E5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C28282-5879-482B-D495-599A283C22B9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9097597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2283D36A-F50C-E247-E951-26BF54B32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92FA85A4-46FF-E191-D7B5-83D967BB39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36BDB0E3-FAB7-4219-BBE7-5B270BB3007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2" name="Image 1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20235710-C6C4-B419-2C36-026643F1B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67" y="2345853"/>
            <a:ext cx="7974665" cy="31070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4E36C6-BB47-29F0-E724-C7389D291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3EB3FD-3CF7-0243-42C2-9E7EDCCE6E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9FC3A2-27ED-6971-8721-C336F551BD2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C5045B-CB5C-C88D-E945-6B9838F5F813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C4F992-4DB3-26B8-EDE7-94902070FB7A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AF035-C2D1-3571-E638-33BF82CEC451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357388549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AAA2F0CF-CAE2-D70D-9F7F-FE6C5F256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64DFC054-9B5F-6F99-40FB-6FAEED6E5F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9DC3EC75-9656-42BF-093E-5BCB73D94D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F48FA5F-65B1-B485-377B-0879D664A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95" y="2013341"/>
            <a:ext cx="8050409" cy="37072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9AA489-0FDF-0BE5-749B-F22C8464D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078DC48-9BE6-EFFB-05A9-AA599039C0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FF21EB-A4C2-AFEF-310A-015D60EC02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B724F8-1BA2-4BF9-A2C8-F951EF3871CB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71D91F-542D-A4B8-5409-17875087E3E8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F2749B-0AF0-5101-A467-5A989EEB0CE6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3411391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41FB4D67-D1CB-6AFC-A463-EC11270E1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1D0BBADE-8340-0149-BA58-D11ACCFFD6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77D85EB5-E3A4-475E-71DF-A017F2CE7A0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2" name="Image 1" descr="Une image contenant texte, Police, blanc, document&#10;&#10;Le contenu généré par l’IA peut être incorrect.">
            <a:extLst>
              <a:ext uri="{FF2B5EF4-FFF2-40B4-BE49-F238E27FC236}">
                <a16:creationId xmlns:a16="http://schemas.microsoft.com/office/drawing/2014/main" id="{29523D11-1892-0740-4DFC-93EBF0BE9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91" y="2045956"/>
            <a:ext cx="8047417" cy="36300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B77A41-CB94-16D7-B8D4-F00C8B075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C1E3EE5-F5DE-E3E8-775E-E7F1BFFCC4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6447FDE-DE3F-99B6-FE57-5956840DF9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98AD76-6F1A-601E-A304-4AB1B38FB3C0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15D2C5-6B03-93FF-6317-E1744221CAA2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8A9269-0F00-0A3B-CACC-C95C0E407B0A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256386911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CAE3353F-52C8-8B27-A944-0F107F18C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47984E84-2809-5F39-0983-7A3940C406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DEE55926-2809-CCDF-AC74-2C27556ADB2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2" name="Image 11" descr="Une image contenant texte, Police, blanc, noir et blanc&#10;&#10;Le contenu généré par l’IA peut être incorrect.">
            <a:extLst>
              <a:ext uri="{FF2B5EF4-FFF2-40B4-BE49-F238E27FC236}">
                <a16:creationId xmlns:a16="http://schemas.microsoft.com/office/drawing/2014/main" id="{FBB314C4-3E92-81D6-482C-16FE35F60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73" y="1954402"/>
            <a:ext cx="8039118" cy="36992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04B8C6-9627-E134-E48B-ABEA4F1EC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621C92-1D0A-80BD-66DD-9C172BC4E5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F82893-97D1-2592-18DF-AF81B55D52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64D621-B0B8-42A5-56AD-FEADBCCDAAD1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5BAA50-C3B2-0FB6-82FE-20D4BBAA5330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85D1C7-BA06-F260-31DC-E1F00E968141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36303594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D52C147-C803-187A-C172-0A9FB4495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82" y="1960112"/>
            <a:ext cx="8004635" cy="42957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B099BC-FB1D-63DE-0289-BE086323B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D8E3A2-9A31-169A-AAFC-27A3F61BCF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7DC2C47-B16B-B831-587C-185F62FABF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953744-51DB-AA34-9FDF-B8D85DA66B54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1DF20B-487B-D5F2-B962-E789C8141E39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2085BC-4442-F1E1-904F-0E1B89FB5821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2F071CA5-38D6-AE99-E044-F23CC1CAC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C07D81E3-CFEA-E4B4-2D04-557127B47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EB25DED3-6E06-C171-9D81-26541DC5D31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506662-6B2D-748A-92FC-06E5EFA5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82" y="1960112"/>
            <a:ext cx="8004635" cy="4295722"/>
          </a:xfrm>
          <a:prstGeom prst="rect">
            <a:avLst/>
          </a:prstGeom>
        </p:spPr>
      </p:pic>
      <p:pic>
        <p:nvPicPr>
          <p:cNvPr id="3" name="Graphique 2" descr="Coche avec un remplissage uni">
            <a:extLst>
              <a:ext uri="{FF2B5EF4-FFF2-40B4-BE49-F238E27FC236}">
                <a16:creationId xmlns:a16="http://schemas.microsoft.com/office/drawing/2014/main" id="{63E93F0E-CF16-FCC6-3A0A-72D0F0388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612" y="3036907"/>
            <a:ext cx="616424" cy="616424"/>
          </a:xfrm>
          <a:prstGeom prst="rect">
            <a:avLst/>
          </a:prstGeom>
        </p:spPr>
      </p:pic>
      <p:pic>
        <p:nvPicPr>
          <p:cNvPr id="12" name="Graphique 11" descr="Coche avec un remplissage uni">
            <a:extLst>
              <a:ext uri="{FF2B5EF4-FFF2-40B4-BE49-F238E27FC236}">
                <a16:creationId xmlns:a16="http://schemas.microsoft.com/office/drawing/2014/main" id="{D0F53C42-2A51-DA95-C3B8-CAA1B4344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682" y="3835269"/>
            <a:ext cx="616424" cy="616424"/>
          </a:xfrm>
          <a:prstGeom prst="rect">
            <a:avLst/>
          </a:prstGeom>
        </p:spPr>
      </p:pic>
      <p:pic>
        <p:nvPicPr>
          <p:cNvPr id="13" name="Graphique 12" descr="Coche avec un remplissage uni">
            <a:extLst>
              <a:ext uri="{FF2B5EF4-FFF2-40B4-BE49-F238E27FC236}">
                <a16:creationId xmlns:a16="http://schemas.microsoft.com/office/drawing/2014/main" id="{980ED697-1D0B-F836-F3DB-6D4EA6059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682" y="4646370"/>
            <a:ext cx="616424" cy="6164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D2EF923-9AC5-D79D-7E14-842244842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3FAB51-8D72-E622-AB06-6E0B558D3B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0AF7A1-6ECC-AAF7-E3C2-B1EC53F4889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DB53C27-ACA7-7F2A-6E79-DD1706C3A3F8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F334CE-628B-FAC4-095B-A5A5D7EFC9AC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DB5C9D-06CC-706D-5D4E-2418B27F80FD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233349970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A9164D37-0929-300E-12D6-BDEB2709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916D0D26-6E21-FC09-6BEE-892A0473C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1C7EB90F-09CE-963C-0F4B-000189981D4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30C0B705-05E0-3CD0-AD49-E4B108E81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656" y="1882739"/>
            <a:ext cx="6644688" cy="45403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FBDCC4-597E-765C-3A60-6CB874D61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D94DF5-53E0-3BB9-18BF-959BBE58EB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21AF243-8F8C-F7FA-C6E7-102AA291EA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002CCF-0123-32BE-51C7-ECE73218A3D9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4899D2-894D-C8B4-A275-3FC057359767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9F095D-C95E-00E3-AF6A-FD251A371A78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136095060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9AF6B18F-D24F-A387-E575-548C3E20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EC93968C-A6CF-D7BF-7AC4-217ACC71F0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8988C376-E07D-1FFE-4A4D-07115D7CAB4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8FFFDF4A-50D6-9A97-6D94-154C6D53E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656" y="1882739"/>
            <a:ext cx="6644688" cy="4540364"/>
          </a:xfrm>
          <a:prstGeom prst="rect">
            <a:avLst/>
          </a:prstGeom>
        </p:spPr>
      </p:pic>
      <p:pic>
        <p:nvPicPr>
          <p:cNvPr id="3" name="Graphique 2" descr="Coche avec un remplissage uni">
            <a:extLst>
              <a:ext uri="{FF2B5EF4-FFF2-40B4-BE49-F238E27FC236}">
                <a16:creationId xmlns:a16="http://schemas.microsoft.com/office/drawing/2014/main" id="{58F3E5DF-E68D-978A-F30D-71FA0DD82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0601" y="5649979"/>
            <a:ext cx="616424" cy="6164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7FC833-F895-CDC6-64B4-200B2AC33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C04D028-410B-6E57-BD10-178A83057BE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9E85BDC-FA47-5AC6-03F0-A072E00C324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5552D60-ECE6-CACA-9799-47291C39D53B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54BBC-7D61-1220-00A2-2528D3159A2B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E4853-F197-5789-516F-D16B49E4CB3F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136425241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DCDF6C6A-063C-28D4-80A1-85BC0283A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EC408152-40D4-811F-F9AF-1E744091C5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يقرأ السؤال؟ من يجيب؟ لماذا؟ هل أنتم متفقون معه؟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يفتح الأستاذ نقاشا مع المتعلمين  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FA33CC6D-0AA2-A908-E1C2-4D0A47F1D51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6C6102-307E-28BA-BB9B-EA87A005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866" y="3490506"/>
            <a:ext cx="7165969" cy="61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E37EB5-CD98-1D89-5FCD-CDBE0DC91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AAE35B-27AC-FAC0-CDB7-CF14E385E3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9F90D-FCFE-1803-893D-97D8A6AE24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5C2BF8-A13C-D2C1-E1A9-0412CF376BC6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2CA860-222A-C2EF-D04A-1952D172761F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BCBC9B-EF49-5D65-EE94-F1282AEFA9A8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198622548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D8240453-1068-CCD1-FC71-4A3FA0BEC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5CF1EBD1-2143-4074-E5CB-3C574911E8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الجواب</a:t>
            </a:r>
            <a:r>
              <a:rPr kumimoji="0" lang="ar-MA" sz="2400" b="1" i="0" u="none" strike="noStrike" kern="0" cap="none" spc="0" normalizeH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يوجد في الفقرة الرابعة .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من يشرح جوابه؟ 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4B04F89E-5C4E-8723-1E0D-1BF8AC4688D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CBDDBB-157A-680D-6F47-91150A67A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14" y="2013396"/>
            <a:ext cx="7165969" cy="61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CDE61B-FCA9-B325-58AC-CD95F3BEC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01" y="2782946"/>
            <a:ext cx="8050409" cy="3707234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6E0AD5E-43B6-0CC4-79C7-2F374188CE6A}"/>
              </a:ext>
            </a:extLst>
          </p:cNvPr>
          <p:cNvSpPr/>
          <p:nvPr/>
        </p:nvSpPr>
        <p:spPr>
          <a:xfrm>
            <a:off x="602166" y="2854712"/>
            <a:ext cx="1271239" cy="612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3362B19-A784-E193-662D-F7D8918CC309}"/>
              </a:ext>
            </a:extLst>
          </p:cNvPr>
          <p:cNvSpPr/>
          <p:nvPr/>
        </p:nvSpPr>
        <p:spPr>
          <a:xfrm>
            <a:off x="4572001" y="3632380"/>
            <a:ext cx="3915728" cy="612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465220F-09D4-9557-6A19-95B32D559D82}"/>
              </a:ext>
            </a:extLst>
          </p:cNvPr>
          <p:cNvSpPr/>
          <p:nvPr/>
        </p:nvSpPr>
        <p:spPr>
          <a:xfrm>
            <a:off x="602166" y="3584175"/>
            <a:ext cx="3313562" cy="612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75BDB29-AA37-4C11-3CD6-7749DB774081}"/>
              </a:ext>
            </a:extLst>
          </p:cNvPr>
          <p:cNvSpPr/>
          <p:nvPr/>
        </p:nvSpPr>
        <p:spPr>
          <a:xfrm>
            <a:off x="7750098" y="4330563"/>
            <a:ext cx="776012" cy="612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2C4381A-DDE0-34D5-1FB2-B00F2F21A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74AA34-75FB-E119-EC1B-83233E490A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D75C1FC-AA6B-07D3-5AAF-018A3DF220D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1C11ED-1FE6-810D-0727-62F1DBC576EA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21F03-F9B3-6969-AD74-F76DDF3D30AB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9938E4-29E5-1C68-8551-D6C8C84E64E0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410104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0ACB1699-B4CD-0A23-4918-00A017BF2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452AF444-AC65-902B-01D8-9FCE605113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8D419394-BE22-0B5D-824A-DABD7A8FC2C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728B64C2-B12B-0485-0624-DA9DD4212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719" y="1712941"/>
            <a:ext cx="6613901" cy="47530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AFF825-752F-70C1-A874-CE3B603F2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C295CC8-94BE-2DDD-4506-5B60EC8685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6B53E6-188C-DBB4-B4C1-A89800795CD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481A85-C9EE-F02F-ECA8-C5C109AC9968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F6FF8-473F-AC0A-2DE3-3CF85CEC3E41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0E4C88-B8F4-004D-37AA-DE2BC41C9075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257412664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65FA6B39-228B-7DDA-7C9B-D595E7AC4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E8B68BC2-E32A-795A-2F12-9D2BD305B4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131B2599-E7C9-59B6-F4E0-EE7AB0BE867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ED73B53-BF06-C2B9-5D71-AC4B8FDAF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719" y="1712941"/>
            <a:ext cx="6613901" cy="4753076"/>
          </a:xfrm>
          <a:prstGeom prst="rect">
            <a:avLst/>
          </a:prstGeom>
        </p:spPr>
      </p:pic>
      <p:pic>
        <p:nvPicPr>
          <p:cNvPr id="3" name="Graphique 2" descr="Coche avec un remplissage uni">
            <a:extLst>
              <a:ext uri="{FF2B5EF4-FFF2-40B4-BE49-F238E27FC236}">
                <a16:creationId xmlns:a16="http://schemas.microsoft.com/office/drawing/2014/main" id="{9EE1D86B-12C8-ADF0-6393-F722F3D5F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6650" y="5696719"/>
            <a:ext cx="616424" cy="6164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740A3C-9753-CA9F-A3D6-74176903C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138836-4976-A3ED-E91C-7222E8E490B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0FB1B58-BBA7-E88E-1656-0D1455CA0B8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37752-F1C6-B0EB-941A-77346EDFEBA8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2F5607-B735-D3B0-2C18-0B0A841FF42C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60F29E-8582-AAF6-753C-6F922B2FF74D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316993339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1292-F3D2-08B1-369A-8C3DAC85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75F4D-6229-B11D-DB4A-DC6D8B72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52" y="1521473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شكل و فهم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35C2CACA-1419-4803-8C19-D053E2586F3A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فهم: المعجم – القراءة – استثمار البنيات اللغوية – الإنتاج الكتابي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D02195B-6212-3549-B729-B14C4082D5BF}"/>
              </a:ext>
            </a:extLst>
          </p:cNvPr>
          <p:cNvSpPr/>
          <p:nvPr/>
        </p:nvSpPr>
        <p:spPr>
          <a:xfrm>
            <a:off x="5119171" y="166391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9F2B8A6F-F86B-A3E9-BBB3-B0854A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9806-13BC-6350-8E96-8E47BC7E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9E5A9-A15F-F660-A53A-30785F90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98 </a:t>
            </a:r>
            <a:endParaRPr lang="fr-FR" sz="2400" dirty="0"/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5E96B9E-2CAA-C949-687D-4C97690A88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id="{97E4A4D4-3590-B9BE-70AE-81FE45F0B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773" y="1584000"/>
            <a:ext cx="3362874" cy="477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E1AD6BC-60FD-B08E-4051-68323BB8BEAA}"/>
              </a:ext>
            </a:extLst>
          </p:cNvPr>
          <p:cNvSpPr/>
          <p:nvPr/>
        </p:nvSpPr>
        <p:spPr>
          <a:xfrm>
            <a:off x="3345366" y="2282575"/>
            <a:ext cx="2895017" cy="1765317"/>
          </a:xfrm>
          <a:prstGeom prst="roundRect">
            <a:avLst>
              <a:gd name="adj" fmla="val 102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C9C91BE-22A4-2D03-F21D-02C5E252CC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7F296D-D508-5A57-095C-75D89117F4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1B3F12A-794A-2F19-D588-CE90260486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244436-FE34-A055-6D7B-0D831980F8B1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F01C80-8A68-93C5-245D-F80C9889D833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BD5308-5EE3-E852-F636-57F6C18B4F9B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2993830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93A6-EEE3-6967-D883-768D8C8B2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E40B97A-1B58-5E62-C76F-263B26C4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2" y="756000"/>
            <a:ext cx="7191648" cy="612000"/>
          </a:xfrm>
        </p:spPr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النص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التالي قراءة هامسة مع احترام قواعد الوقف والوصل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س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أمر بين الصفوف لمراقبة قراءاتكم.</a:t>
            </a:r>
            <a:endParaRPr lang="fr-FR" sz="2400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D7D38CE-9753-3654-CA36-BF88360A99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1A68E76-6155-41C8-56F2-7254A0C47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6" y="1897383"/>
            <a:ext cx="8281004" cy="46818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E2CDED7-EA4E-EA34-44AE-8F4E656245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713A2BF-6446-F04F-1428-2278EA32A2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8BB9F5-520F-E9C2-D9D1-003038F133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1F4997-4D6A-86E1-6F17-CCDDB1012964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B28F5E-8ADB-6860-54F8-BEE630BE4BC8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204AF8-1A9C-515B-25C4-3548E1D1F835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349714281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04C6E-AD9F-E08A-CC67-0BA001B45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DCF4D48-4F2B-BF33-2FE5-20EE47C0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تجميع أكبر  قدر من المعلومات ، سأطرح عليكم بعدها مجموعة من الأسئلة.</a:t>
            </a:r>
            <a:endParaRPr lang="fr-FR" sz="2400" dirty="0"/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365CAC-D7A7-9006-1B85-BFEF6C6CF8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8EDA804-7D74-0C1D-6585-7C2BF30E1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6" y="1897383"/>
            <a:ext cx="8281004" cy="46818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B0FA57-F092-1997-9BB2-EBBE5BAC42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F347AC-2096-D7CB-E42F-9C5D4407F2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5D66D8-B953-9F6B-A9E6-15BFE15BB0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7D0F41-2A72-221C-4878-A6862EDC980E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7A7081-4F7F-147B-B40D-EB214E5E8BD1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7F6C40-3D06-5689-843B-C1FEC88B6AE5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270556238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800" dirty="0"/>
              <a:t>تنظيم حصص الأسبوع</a:t>
            </a:r>
            <a:endParaRPr lang="fr-MA" sz="48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الإملاء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1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(30)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2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 30 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الاستراتيجية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8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(</a:t>
            </a:r>
            <a:r>
              <a:rPr lang="fr-FR" dirty="0">
                <a:solidFill>
                  <a:srgbClr val="424D7B"/>
                </a:solidFill>
                <a:cs typeface="Microsoft Uighur" panose="02000000000000000000" pitchFamily="2" charset="-78"/>
              </a:rPr>
              <a:t>30</a:t>
            </a:r>
            <a:r>
              <a:rPr lang="ar-MA" sz="1800" dirty="0">
                <a:solidFill>
                  <a:srgbClr val="424D7B"/>
                </a:solidFill>
                <a:cs typeface="Microsoft Uighur" panose="02000000000000000000" pitchFamily="2" charset="-78"/>
              </a:rPr>
              <a:t>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800" dirty="0">
                <a:solidFill>
                  <a:srgbClr val="424D7B"/>
                </a:solidFill>
                <a:cs typeface="Microsoft Uighur" panose="02000000000000000000" pitchFamily="2" charset="-78"/>
              </a:rPr>
              <a:t>شكل و فهم (</a:t>
            </a:r>
            <a:r>
              <a:rPr lang="fr-FR" dirty="0">
                <a:solidFill>
                  <a:srgbClr val="424D7B"/>
                </a:solidFill>
                <a:cs typeface="Microsoft Uighur" panose="02000000000000000000" pitchFamily="2" charset="-78"/>
              </a:rPr>
              <a:t>40</a:t>
            </a:r>
            <a:r>
              <a:rPr lang="ar-MA" sz="1800" dirty="0">
                <a:solidFill>
                  <a:srgbClr val="424D7B"/>
                </a:solidFill>
                <a:cs typeface="Microsoft Uighur" panose="02000000000000000000" pitchFamily="2" charset="-78"/>
              </a:rPr>
              <a:t>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4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24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6 - </a:t>
            </a:r>
            <a:endParaRPr lang="ar-MA" sz="24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5D603-7914-9A05-C361-CE3EA3F8F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0713E1A-6181-1AC3-9F10-4B6B97F6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الصفحتين  رقم  98 و99  و أنجزوا بشكل فردي التمارين التالية:</a:t>
            </a:r>
            <a:endParaRPr lang="fr-FR" sz="2400" dirty="0"/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4A2E19A-1A8B-0474-BEFF-08EBEC9AB8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id="{D3A7B7A3-B58E-5E3E-AB50-9A1B8258D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444" y="1862352"/>
            <a:ext cx="2914157" cy="414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EBFC6B44-2077-8877-CAC1-74F39AE53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716" y="1866041"/>
            <a:ext cx="2746691" cy="413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897CFFD-7F4A-7C9A-EF7B-EB33C8BD81F1}"/>
              </a:ext>
            </a:extLst>
          </p:cNvPr>
          <p:cNvSpPr/>
          <p:nvPr/>
        </p:nvSpPr>
        <p:spPr>
          <a:xfrm>
            <a:off x="4396514" y="5174166"/>
            <a:ext cx="2841087" cy="758283"/>
          </a:xfrm>
          <a:prstGeom prst="roundRect">
            <a:avLst>
              <a:gd name="adj" fmla="val 1025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41B5330-A8B4-98B8-AB01-2AD7F72AC8F8}"/>
              </a:ext>
            </a:extLst>
          </p:cNvPr>
          <p:cNvSpPr/>
          <p:nvPr/>
        </p:nvSpPr>
        <p:spPr>
          <a:xfrm>
            <a:off x="1439193" y="2221743"/>
            <a:ext cx="2841087" cy="3710706"/>
          </a:xfrm>
          <a:prstGeom prst="roundRect">
            <a:avLst>
              <a:gd name="adj" fmla="val 711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DDF15D-0292-9D71-DB3D-446A1C1EC4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178D21-2B6B-9E5F-61A7-566E8FEC60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BBED91-32D2-CE8D-3082-81F77ECE75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C57C819-DE68-88EF-6828-C0846A33C713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FEAE6B-9D98-4155-0907-00D51636B22D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838EE8-F342-65EA-A09E-1D163A70FDC1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2357116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9D7D8-1856-0377-C73E-49BBA20AC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33AA0D2-5F04-3BC2-4805-4931453D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نصحح التمرين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الأول:ما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 الفن الذي يحبه سكان إفريقيا كثيرا حسب النص؟.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يتقايم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معنا إجاباته؟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2DE3C00-800A-CC76-10CE-14DF2943A91C}"/>
              </a:ext>
            </a:extLst>
          </p:cNvPr>
          <p:cNvSpPr txBox="1"/>
          <p:nvPr/>
        </p:nvSpPr>
        <p:spPr>
          <a:xfrm>
            <a:off x="1446886" y="2399247"/>
            <a:ext cx="6052904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اَلْفَنُّ ٱلَّذي يُحِبُّهُ سُكّانُ إِفْريقِيا هُوَ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ٱلْموسيقى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3E1FB9-BC68-EF3F-30AF-DBDB60E661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1D0450-E8E9-4BFB-E459-5B05F1BF6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56" y="1410028"/>
            <a:ext cx="6483634" cy="763933"/>
          </a:xfrm>
          <a:prstGeom prst="rect">
            <a:avLst/>
          </a:prstGeom>
        </p:spPr>
      </p:pic>
      <p:pic>
        <p:nvPicPr>
          <p:cNvPr id="15" name="Image 14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3CE3B90-0D78-D63A-A0AC-8C69089A4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46" y="3429000"/>
            <a:ext cx="8281004" cy="31502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56FFF24-134D-EC69-5EA5-538B4962DC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130EA5-9095-B30F-4F41-E51B43CF58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2F20E19-23E5-253E-14BD-9B4EE9005C9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991CAF1-246F-4305-2B4B-717CC0C9FCB3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301A13-B4DF-B9FA-3161-1409B9079108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AB30ED-C831-97AE-69A8-662F68060314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FEF8762-E80D-44B5-3640-FCE3F7714ED0}"/>
              </a:ext>
            </a:extLst>
          </p:cNvPr>
          <p:cNvCxnSpPr>
            <a:cxnSpLocks/>
          </p:cNvCxnSpPr>
          <p:nvPr/>
        </p:nvCxnSpPr>
        <p:spPr>
          <a:xfrm flipH="1">
            <a:off x="6244683" y="2040673"/>
            <a:ext cx="80908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138B211-AD4B-63B7-0101-9B28C3FB3A22}"/>
              </a:ext>
            </a:extLst>
          </p:cNvPr>
          <p:cNvCxnSpPr>
            <a:cxnSpLocks/>
          </p:cNvCxnSpPr>
          <p:nvPr/>
        </p:nvCxnSpPr>
        <p:spPr>
          <a:xfrm flipH="1">
            <a:off x="3465827" y="2040673"/>
            <a:ext cx="216377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BD5339D-48EE-9230-83B3-5E6704DB029C}"/>
              </a:ext>
            </a:extLst>
          </p:cNvPr>
          <p:cNvCxnSpPr>
            <a:cxnSpLocks/>
          </p:cNvCxnSpPr>
          <p:nvPr/>
        </p:nvCxnSpPr>
        <p:spPr>
          <a:xfrm flipH="1">
            <a:off x="2988527" y="4501375"/>
            <a:ext cx="22402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8007B61-780B-51AF-4281-E3AA06500BE3}"/>
              </a:ext>
            </a:extLst>
          </p:cNvPr>
          <p:cNvCxnSpPr>
            <a:cxnSpLocks/>
          </p:cNvCxnSpPr>
          <p:nvPr/>
        </p:nvCxnSpPr>
        <p:spPr>
          <a:xfrm flipH="1">
            <a:off x="1639229" y="4876800"/>
            <a:ext cx="33828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34399AD-BA14-4740-8EA0-6A229CCA13CF}"/>
              </a:ext>
            </a:extLst>
          </p:cNvPr>
          <p:cNvCxnSpPr>
            <a:cxnSpLocks/>
          </p:cNvCxnSpPr>
          <p:nvPr/>
        </p:nvCxnSpPr>
        <p:spPr>
          <a:xfrm flipH="1">
            <a:off x="648510" y="5241073"/>
            <a:ext cx="22744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CE3060D-1080-6060-C5E3-C7B21902FC64}"/>
              </a:ext>
            </a:extLst>
          </p:cNvPr>
          <p:cNvCxnSpPr>
            <a:cxnSpLocks/>
          </p:cNvCxnSpPr>
          <p:nvPr/>
        </p:nvCxnSpPr>
        <p:spPr>
          <a:xfrm flipH="1">
            <a:off x="6147199" y="5616497"/>
            <a:ext cx="22744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614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54D24-86CE-1401-2848-2A095ACD5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32DDAC-6EDD-E89B-1C23-2AEF4FB01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نصحح التمرين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الثاني:ألماذا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شبه الكاتب اللهجات الإفريقية بالغناء؟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يتقايم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معنا إجاباته؟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92226B8-0269-85FA-52DA-DEDB847D2D4D}"/>
              </a:ext>
            </a:extLst>
          </p:cNvPr>
          <p:cNvSpPr txBox="1"/>
          <p:nvPr/>
        </p:nvSpPr>
        <p:spPr>
          <a:xfrm>
            <a:off x="648510" y="2222312"/>
            <a:ext cx="7335151" cy="1791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شَبَّهَ ٱلْكاتِبُ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ٱللهَجاتَ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ٱلْإِفْريقِيَّةَ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بِٱلْغِناءِ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لِأَنَّ نُطْقَ كَلِماتِها بِهِ نَغَمٌ موسيقيٌّ.</a:t>
            </a:r>
          </a:p>
          <a:p>
            <a:pPr lvl="0" algn="ctr" defTabSz="914400" rtl="1">
              <a:lnSpc>
                <a:spcPts val="4554"/>
              </a:lnSpc>
              <a:defRPr/>
            </a:pP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E6576F6-258E-978E-EC7E-B2FF471813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72D09B2-C24E-6DBC-1AC9-AF7823928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6" y="3429000"/>
            <a:ext cx="8281004" cy="31502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410E91-AE0A-87F3-F570-7DBAF7428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521" y="1383458"/>
            <a:ext cx="6342519" cy="7486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55A5D92-9E2A-8863-3B6C-9635097EAD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8F64AB-B231-1C12-8817-3A13B10481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A98C16-80E7-2501-1777-D1923A03F6F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2E104AC-9A53-56BA-93C2-4D5E0885F36F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818BE0-812D-9C44-1194-ACE4C0EB4675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040A48-C589-22EF-5F3B-F3910ED9F983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F65BC3A-B469-E643-F0A4-4D03B7F49616}"/>
              </a:ext>
            </a:extLst>
          </p:cNvPr>
          <p:cNvCxnSpPr>
            <a:cxnSpLocks/>
          </p:cNvCxnSpPr>
          <p:nvPr/>
        </p:nvCxnSpPr>
        <p:spPr>
          <a:xfrm flipH="1">
            <a:off x="6485059" y="1962614"/>
            <a:ext cx="49301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FABF6BE-C07A-57C6-7189-80C83753ED7B}"/>
              </a:ext>
            </a:extLst>
          </p:cNvPr>
          <p:cNvCxnSpPr>
            <a:cxnSpLocks/>
          </p:cNvCxnSpPr>
          <p:nvPr/>
        </p:nvCxnSpPr>
        <p:spPr>
          <a:xfrm flipH="1">
            <a:off x="5789966" y="1970048"/>
            <a:ext cx="49301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76F4BB8-2E7D-4C08-2C7A-A11A396C82FA}"/>
              </a:ext>
            </a:extLst>
          </p:cNvPr>
          <p:cNvCxnSpPr>
            <a:cxnSpLocks/>
          </p:cNvCxnSpPr>
          <p:nvPr/>
        </p:nvCxnSpPr>
        <p:spPr>
          <a:xfrm flipH="1">
            <a:off x="1628078" y="2007218"/>
            <a:ext cx="314076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5FD58A5-A877-98DC-04E7-C5F5621FA3CC}"/>
              </a:ext>
            </a:extLst>
          </p:cNvPr>
          <p:cNvCxnSpPr>
            <a:cxnSpLocks/>
          </p:cNvCxnSpPr>
          <p:nvPr/>
        </p:nvCxnSpPr>
        <p:spPr>
          <a:xfrm flipH="1">
            <a:off x="648510" y="4858214"/>
            <a:ext cx="90111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991A100-FAC7-51EF-962A-F2AD94357BBF}"/>
              </a:ext>
            </a:extLst>
          </p:cNvPr>
          <p:cNvCxnSpPr>
            <a:cxnSpLocks/>
          </p:cNvCxnSpPr>
          <p:nvPr/>
        </p:nvCxnSpPr>
        <p:spPr>
          <a:xfrm flipH="1">
            <a:off x="5664820" y="5289395"/>
            <a:ext cx="281033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809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BF6E-4C5B-F23F-B1EC-B5939BEC3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6CF30B-2B65-9E76-6729-33D394BC5A3B}"/>
              </a:ext>
            </a:extLst>
          </p:cNvPr>
          <p:cNvSpPr txBox="1"/>
          <p:nvPr/>
        </p:nvSpPr>
        <p:spPr>
          <a:xfrm>
            <a:off x="2397512" y="3227634"/>
            <a:ext cx="5657186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تتميز القارة الأمريكية بتنوع ثقافي.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B498C3A-EFAC-5D58-87DC-F82549EA15E2}"/>
              </a:ext>
            </a:extLst>
          </p:cNvPr>
          <p:cNvSpPr txBox="1"/>
          <p:nvPr/>
        </p:nvSpPr>
        <p:spPr>
          <a:xfrm>
            <a:off x="648510" y="4153017"/>
            <a:ext cx="7453583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تعكس تأثر الشباب الصغار بوسائل التواصل الحديثة.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69F0FB1-53BD-84F5-F443-5EE025B6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الثالث:أَضْبِطُ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ٱلْجُمَلَ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بِٱلشَّكْلِ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ٱلتّامِّ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7223A00-F8B5-165D-7AD8-270582D051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Police, Graphique, texte, typographie&#10;&#10;Le contenu généré par l’IA peut être incorrect.">
            <a:extLst>
              <a:ext uri="{FF2B5EF4-FFF2-40B4-BE49-F238E27FC236}">
                <a16:creationId xmlns:a16="http://schemas.microsoft.com/office/drawing/2014/main" id="{354887A1-10B4-A3FF-2009-6B0778BBF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25" y="1713504"/>
            <a:ext cx="4737949" cy="9048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BE40BA-4D08-0CDA-F525-139AC7372C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54E1B4-9DB7-95B7-F5AA-D485D0D727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A7AB1EC-32D3-4B80-8E53-B6E1108037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DAA0C3-A423-AFB1-883B-868F96F0F88D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016071-AC51-34C9-71AE-4D8C54175324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EB0461-5958-A23C-17F0-575566266896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104577763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203A0-359D-8BD1-C86F-4AAD705C9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5">
            <a:extLst>
              <a:ext uri="{FF2B5EF4-FFF2-40B4-BE49-F238E27FC236}">
                <a16:creationId xmlns:a16="http://schemas.microsoft.com/office/drawing/2014/main" id="{95894041-FF2F-D17E-8976-53160273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</a:t>
            </a:r>
            <a:r>
              <a:rPr lang="ar-MA" sz="2400" i="1" dirty="0">
                <a:ea typeface="Calibri" panose="020F0502020204030204" pitchFamily="34" charset="0"/>
                <a:cs typeface="Microsoft Uighur" panose="02000000000000000000" pitchFamily="2" charset="-78"/>
              </a:rPr>
              <a:t>ينقل الأستاذ الجمل على السبورة الجانبية ويعمل على نمذجة شكلها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5" name="Espace réservé pour une image  24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35122405-D38E-E341-C89A-12D9437F0B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B8B35BE-733C-5F10-8C1A-7617AAD74FB0}"/>
              </a:ext>
            </a:extLst>
          </p:cNvPr>
          <p:cNvSpPr txBox="1"/>
          <p:nvPr/>
        </p:nvSpPr>
        <p:spPr>
          <a:xfrm>
            <a:off x="2397512" y="3227634"/>
            <a:ext cx="5657186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تتميز القارة الأمريكية بتنوع ثقافي.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D0B6509-8E5A-B362-F465-7036BC610F23}"/>
              </a:ext>
            </a:extLst>
          </p:cNvPr>
          <p:cNvSpPr txBox="1"/>
          <p:nvPr/>
        </p:nvSpPr>
        <p:spPr>
          <a:xfrm>
            <a:off x="648510" y="4153017"/>
            <a:ext cx="7453583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تعكس تأثر الشباب الصغار بوسائل التواصل الحديثة.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 descr="Une image contenant Police, Graphique, texte, typographie&#10;&#10;Le contenu généré par l’IA peut être incorrect.">
            <a:extLst>
              <a:ext uri="{FF2B5EF4-FFF2-40B4-BE49-F238E27FC236}">
                <a16:creationId xmlns:a16="http://schemas.microsoft.com/office/drawing/2014/main" id="{A0B137B8-13FA-88D4-BC05-BE1C935AC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25" y="1713504"/>
            <a:ext cx="4737949" cy="9048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59AAE6-A798-895C-E308-8BFC8797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CB71AF-FE7E-2402-E343-A2DAE6BC91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D6C1F6-6A1F-78B2-7720-60E34C2F15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58B2B7C-7E56-EBD8-D415-A136F1D3D84B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539141-36D7-B06D-6057-D5269DA07D1A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B3BBDF-6CD1-25DD-AE07-7E0EE90C0975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421325296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4FE27-89E7-E6E3-68DA-5C045E222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5F010B-F842-A07C-DD41-05B10F4F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الرابع:أحول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الأسماء الآتية حسب الجدول: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يشرح لنا كيف توصل للجواب 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839BE32-E434-12E1-9E94-353D3243FD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 descr="Une image contenant texte, lign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57BDAE70-B877-F9F6-74EA-38FBE85A0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28" y="2372593"/>
            <a:ext cx="8296485" cy="33925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66E28D0-1DBE-9C19-83F7-9D0DD13D82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EA0EF4B-2E35-89CC-1E43-239E4DF3EC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E4D4603-4126-E27D-C0C3-395B6AD0A2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065825D-C8DF-4359-2CB8-555C0FB88C84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A80477-EA17-2686-0FB8-81415BDD640A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A65587-8E83-E1E4-27D0-021121FE7FEF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6070F-0CF0-C15F-8600-E347F35A3583}"/>
              </a:ext>
            </a:extLst>
          </p:cNvPr>
          <p:cNvSpPr txBox="1"/>
          <p:nvPr/>
        </p:nvSpPr>
        <p:spPr>
          <a:xfrm>
            <a:off x="5720175" y="4755293"/>
            <a:ext cx="152976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قارّاتٌ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D41CC3B9-4329-2AEF-2578-7D9F92988CEC}"/>
              </a:ext>
            </a:extLst>
          </p:cNvPr>
          <p:cNvSpPr txBox="1"/>
          <p:nvPr/>
        </p:nvSpPr>
        <p:spPr>
          <a:xfrm>
            <a:off x="4328638" y="3641291"/>
            <a:ext cx="152976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لُغَةٌ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4A798168-3217-0B22-CFA3-3C38BC09D1A2}"/>
              </a:ext>
            </a:extLst>
          </p:cNvPr>
          <p:cNvSpPr txBox="1"/>
          <p:nvPr/>
        </p:nvSpPr>
        <p:spPr>
          <a:xfrm>
            <a:off x="3042233" y="3641291"/>
            <a:ext cx="152976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شَعْبٌ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9D3CE0D7-5800-D8AF-36DD-6D2D14399186}"/>
              </a:ext>
            </a:extLst>
          </p:cNvPr>
          <p:cNvSpPr txBox="1"/>
          <p:nvPr/>
        </p:nvSpPr>
        <p:spPr>
          <a:xfrm>
            <a:off x="1622311" y="3641291"/>
            <a:ext cx="152976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طَقْسٌ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4F1F969F-84B3-5D10-2016-A5353D06E010}"/>
              </a:ext>
            </a:extLst>
          </p:cNvPr>
          <p:cNvSpPr txBox="1"/>
          <p:nvPr/>
        </p:nvSpPr>
        <p:spPr>
          <a:xfrm>
            <a:off x="364291" y="4703236"/>
            <a:ext cx="152976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رَقَصاتٌ</a:t>
            </a:r>
          </a:p>
        </p:txBody>
      </p:sp>
    </p:spTree>
    <p:extLst>
      <p:ext uri="{BB962C8B-B14F-4D97-AF65-F5344CB8AC3E}">
        <p14:creationId xmlns:p14="http://schemas.microsoft.com/office/powerpoint/2010/main" val="1899705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C9769-247F-53F8-B68E-7BC167237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F8ACD0F-256D-A7F9-26BC-0035FEB2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الخامس:أحول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الجمل إلى  الزمن المطلوب.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المرجو توجيه المتعلمين إلى اعتماد الجدول التالي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17B4488-7374-BF60-172C-E92D904775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10C106-6BE9-EE44-1F11-937E8AB24A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D2C65D-7BC4-E7EF-F8E8-286D964EB3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0F1CCC-AD92-DBCB-3027-6DF86AAE67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2152C9-199D-E942-D390-63943222A27B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96EE90-D475-7CB4-5A61-8B2D1DC1C12A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1D878C-BB85-3AE0-75F7-D13CE8CEF036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6339BED-19B1-E14C-EE7C-A2F08F0CA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96" y="1961004"/>
            <a:ext cx="8419306" cy="4493141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22756DDA-BE7D-945F-B96C-F4A58028ED2C}"/>
              </a:ext>
            </a:extLst>
          </p:cNvPr>
          <p:cNvSpPr txBox="1"/>
          <p:nvPr/>
        </p:nvSpPr>
        <p:spPr>
          <a:xfrm>
            <a:off x="468459" y="3482955"/>
            <a:ext cx="3600051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يُساهِمُ في تَنْظيمِ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ٱلْحَفْلِ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917A3E09-31A7-825E-B084-5D161E4E62EC}"/>
              </a:ext>
            </a:extLst>
          </p:cNvPr>
          <p:cNvSpPr txBox="1"/>
          <p:nvPr/>
        </p:nvSpPr>
        <p:spPr>
          <a:xfrm>
            <a:off x="4226257" y="4376462"/>
            <a:ext cx="44239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defRPr/>
            </a:pP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اِعْتَمَدَتِ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ٱلْقارَّةُ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ٱلْإِفْريقِيَّةُ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ثَرَواتِها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ٱلْمُتَنَوِّعَةِ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983A2FF6-11BC-5BA5-D35E-C8309669D62E}"/>
              </a:ext>
            </a:extLst>
          </p:cNvPr>
          <p:cNvSpPr txBox="1"/>
          <p:nvPr/>
        </p:nvSpPr>
        <p:spPr>
          <a:xfrm>
            <a:off x="990105" y="4986204"/>
            <a:ext cx="3078405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أَتَعَلَّمُ لُغَةً جَديدَةً.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D844209-7213-3DEF-A4F9-CBFD52F9CF15}"/>
              </a:ext>
            </a:extLst>
          </p:cNvPr>
          <p:cNvSpPr txBox="1"/>
          <p:nvPr/>
        </p:nvSpPr>
        <p:spPr>
          <a:xfrm>
            <a:off x="4572000" y="5689513"/>
            <a:ext cx="3802249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زارَ ٱلسُّياحُ مَدينَةَ مُرّاكُشَ.</a:t>
            </a:r>
          </a:p>
        </p:txBody>
      </p:sp>
    </p:spTree>
    <p:extLst>
      <p:ext uri="{BB962C8B-B14F-4D97-AF65-F5344CB8AC3E}">
        <p14:creationId xmlns:p14="http://schemas.microsoft.com/office/powerpoint/2010/main" val="3703373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11E8-12C4-9A4B-D385-B19C7E270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F6ECFA8-37F4-11CD-F509-5BD240BF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السادس:أكتب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التاء المربوطة  أو المبسوطة مكان النقط.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يشرح لنا كيف توصل للجواب 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EF31E62-9CA7-05AB-559F-D4A405F996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texte, Police, ligne, reçu&#10;&#10;Le contenu généré par l’IA peut être incorrect.">
            <a:extLst>
              <a:ext uri="{FF2B5EF4-FFF2-40B4-BE49-F238E27FC236}">
                <a16:creationId xmlns:a16="http://schemas.microsoft.com/office/drawing/2014/main" id="{7612C5F2-5304-05E6-827E-102D2638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0" y="2585823"/>
            <a:ext cx="7958794" cy="22407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EB5C63-E33E-83D4-F66D-ABF79C2A2B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2C8732-F958-128B-CB06-D2AFD15C19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9723A9-6F06-C24D-D6AA-50C9DB5C87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1309DA-6655-C25C-11B6-219583270645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51B98-A705-4E3B-9D64-1CDCF8FF4B4D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E90EE4-B16E-124C-1865-A69F0E8A21C4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1C79C467-A742-C8B3-D21F-6F5893A4ADB8}"/>
              </a:ext>
            </a:extLst>
          </p:cNvPr>
          <p:cNvSpPr txBox="1"/>
          <p:nvPr/>
        </p:nvSpPr>
        <p:spPr>
          <a:xfrm>
            <a:off x="6938369" y="3559631"/>
            <a:ext cx="550141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تٌ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0D54D1CF-78D2-79FC-B0B9-3A09385B5B7F}"/>
              </a:ext>
            </a:extLst>
          </p:cNvPr>
          <p:cNvSpPr txBox="1"/>
          <p:nvPr/>
        </p:nvSpPr>
        <p:spPr>
          <a:xfrm>
            <a:off x="5080367" y="3559631"/>
            <a:ext cx="550141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ــــــةٌ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A202247-4F41-9F1E-F656-C5EF96D26C96}"/>
              </a:ext>
            </a:extLst>
          </p:cNvPr>
          <p:cNvSpPr txBox="1"/>
          <p:nvPr/>
        </p:nvSpPr>
        <p:spPr>
          <a:xfrm>
            <a:off x="3133779" y="3559631"/>
            <a:ext cx="550141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4DFA3C3C-9B7F-C628-C015-5B4A4812AFA8}"/>
              </a:ext>
            </a:extLst>
          </p:cNvPr>
          <p:cNvSpPr txBox="1"/>
          <p:nvPr/>
        </p:nvSpPr>
        <p:spPr>
          <a:xfrm>
            <a:off x="1105349" y="3559631"/>
            <a:ext cx="550141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تٌ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CA37EA8-6564-D376-2415-F274E2B77ECA}"/>
              </a:ext>
            </a:extLst>
          </p:cNvPr>
          <p:cNvSpPr txBox="1"/>
          <p:nvPr/>
        </p:nvSpPr>
        <p:spPr>
          <a:xfrm>
            <a:off x="6736207" y="4263879"/>
            <a:ext cx="738854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ـــتٌ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7AA1FA0-BD2B-4E85-11A1-C49F83AE78C6}"/>
              </a:ext>
            </a:extLst>
          </p:cNvPr>
          <p:cNvSpPr txBox="1"/>
          <p:nvPr/>
        </p:nvSpPr>
        <p:spPr>
          <a:xfrm>
            <a:off x="4823357" y="4263879"/>
            <a:ext cx="738854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2F0793A6-DDEC-92B8-5768-48061EF411E8}"/>
              </a:ext>
            </a:extLst>
          </p:cNvPr>
          <p:cNvSpPr txBox="1"/>
          <p:nvPr/>
        </p:nvSpPr>
        <p:spPr>
          <a:xfrm>
            <a:off x="3096400" y="4241577"/>
            <a:ext cx="738854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ـــةٌ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3CFE2C41-883D-7000-895A-D4C68534EB7E}"/>
              </a:ext>
            </a:extLst>
          </p:cNvPr>
          <p:cNvSpPr txBox="1"/>
          <p:nvPr/>
        </p:nvSpPr>
        <p:spPr>
          <a:xfrm>
            <a:off x="1286063" y="4263879"/>
            <a:ext cx="738854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4560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236109-E9DB-2942-985C-1A574643F28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D6D18CF-F5B0-45E9-3692-6F4C83E316A9}"/>
              </a:ext>
            </a:extLst>
          </p:cNvPr>
          <p:cNvCxnSpPr>
            <a:cxnSpLocks/>
            <a:stCxn id="28" idx="5"/>
            <a:endCxn id="12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E68661F-5AB5-BB3D-12B2-255C06CE0FB8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راجَعْتُ مُكْتَسَبَتي خِلالَ ٱلْأُسْبوعِ ٱلْأَوَّلِ: اَلْمُعْجَمُ – اَلْقِراءَةُ – اَلْصَّرْفُ وَ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ٱلتَّحْويلُ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– اَلْإِنْتاجُ ٱلْكِتابِيُّ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E6B3CB0-16BA-71DD-9586-D6A7C0E0E3EF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قْراءَةِ وَ فَهْمِ نَصٍّ وَ الْإِجابَةِ عَنْ أَسْئِلَةِ ٱلْفَهْمِ.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D0A44DA-ABFA-B630-8C6F-29AEC0ADF311}"/>
              </a:ext>
            </a:extLst>
          </p:cNvPr>
          <p:cNvCxnSpPr>
            <a:cxnSpLocks/>
            <a:stCxn id="28" idx="3"/>
            <a:endCxn id="13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28AE9E5A-CE58-3E30-7F2F-C581A981A170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4">
            <a:extLst>
              <a:ext uri="{FF2B5EF4-FFF2-40B4-BE49-F238E27FC236}">
                <a16:creationId xmlns:a16="http://schemas.microsoft.com/office/drawing/2014/main" id="{1042BCB3-7FAB-5D02-90CA-6E542BDAE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1613" y="680955"/>
            <a:ext cx="825128" cy="8251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D74204-F747-8D59-7973-3424795E06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23181E-280D-D0B1-3FEA-A5DFBE7DAF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65D241-12C5-2C74-52B3-0162B5FAD8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7028D9-1085-BFE9-1CB1-31313AE61916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CD6A64-0107-0570-8CFC-45C676CD4E7D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E63CB0-F0FB-CA6E-5690-5674885FC318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9198B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23880076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شكل و فهم: المعجم – القراءة – استثمار البنيات اللغوية – الإنتاج الكتابي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</a:p>
        </p:txBody>
      </p:sp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6A8039E0-B176-844E-FA5D-3A13FC66DD3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914542" y="2938350"/>
            <a:ext cx="468312" cy="468313"/>
          </a:xfrm>
          <a:prstGeom prst="rect">
            <a:avLst/>
          </a:prstGeom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1A4B52AD-4D6B-8677-B262-70DECAAB0F4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1493321" y="2949040"/>
            <a:ext cx="466725" cy="468312"/>
          </a:xfrm>
          <a:prstGeom prst="rect">
            <a:avLst/>
          </a:prstGeom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D592B0D6-AE75-8969-7039-4C07FD6977D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1617426" y="1633392"/>
            <a:ext cx="466725" cy="468312"/>
          </a:xfrm>
          <a:prstGeom prst="rect">
            <a:avLst/>
          </a:prstGeom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381744AC-3F03-11AE-6E87-209BD0D0F8A7}"/>
              </a:ext>
            </a:extLst>
          </p:cNvPr>
          <p:cNvSpPr txBox="1">
            <a:spLocks/>
          </p:cNvSpPr>
          <p:nvPr/>
        </p:nvSpPr>
        <p:spPr>
          <a:xfrm>
            <a:off x="4372822" y="3132866"/>
            <a:ext cx="1469211" cy="265761"/>
          </a:xfrm>
          <a:prstGeom prst="rect">
            <a:avLst/>
          </a:prstGeom>
          <a:solidFill>
            <a:srgbClr val="55B6DF"/>
          </a:solidFill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شكل وفهم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5376C87-E956-1F0E-B962-2C03E302C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46" y="651595"/>
            <a:ext cx="7888908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138" y="1111178"/>
            <a:ext cx="8163098" cy="459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مراجعة وتوليف التعلمات؛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نص و الإجابة عن أسئلة الفهم.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CC299E-59F3-B4AD-9171-6AF32445A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3D6046-9689-8989-0506-97FD353DA2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2D0707-8D4D-004E-B480-F8675B2024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2CADDA-6F2F-993D-7AD0-AC313F0741EB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243528-4D25-DD49-9C46-D25B391E8BB9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365D19-CB14-917D-972D-E78B3A1120DF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539874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33;p8">
            <a:extLst>
              <a:ext uri="{FF2B5EF4-FFF2-40B4-BE49-F238E27FC236}">
                <a16:creationId xmlns:a16="http://schemas.microsoft.com/office/drawing/2014/main" id="{8DC7EC37-9521-505C-C5A3-4B7D04AAA48C}"/>
              </a:ext>
            </a:extLst>
          </p:cNvPr>
          <p:cNvSpPr txBox="1"/>
          <p:nvPr/>
        </p:nvSpPr>
        <p:spPr>
          <a:xfrm>
            <a:off x="292063" y="2917556"/>
            <a:ext cx="71571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lang="ar-MA" sz="3200" kern="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أَثْناءَ بَحْثي عَنِ ٱلْجَوابِ في ٱلنَّصِّ لا أَتَحَدَّثُ بِصَوْتٍ مُرْتَفِعٍ يُزْعِجُ ٱلْآخَرينَ.</a:t>
            </a:r>
          </a:p>
        </p:txBody>
      </p:sp>
      <p:pic>
        <p:nvPicPr>
          <p:cNvPr id="7" name="Espace réservé pour une image  11" descr="Une image contenant jouet, figurine, poupée, Animation&#10;&#10;Le contenu généré par l’IA peut être incorrect.">
            <a:extLst>
              <a:ext uri="{FF2B5EF4-FFF2-40B4-BE49-F238E27FC236}">
                <a16:creationId xmlns:a16="http://schemas.microsoft.com/office/drawing/2014/main" id="{5B619052-CA3E-4823-3678-C49387073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9331" y="2690733"/>
            <a:ext cx="1038382" cy="1038382"/>
          </a:xfrm>
          <a:prstGeom prst="ellipse">
            <a:avLst/>
          </a:prstGeom>
          <a:ln w="5715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sp>
        <p:nvSpPr>
          <p:cNvPr id="8" name="Google Shape;1333;p8">
            <a:extLst>
              <a:ext uri="{FF2B5EF4-FFF2-40B4-BE49-F238E27FC236}">
                <a16:creationId xmlns:a16="http://schemas.microsoft.com/office/drawing/2014/main" id="{29E96425-5F67-642C-1AA5-32CA8481D33F}"/>
              </a:ext>
            </a:extLst>
          </p:cNvPr>
          <p:cNvSpPr txBox="1"/>
          <p:nvPr/>
        </p:nvSpPr>
        <p:spPr>
          <a:xfrm>
            <a:off x="619331" y="1782076"/>
            <a:ext cx="62121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أُخْرِجُ وَ أَضَعُ أَدَواتي في مِحْفَظَتي بِهُدوءٍ، كَيْ لا أُزْعِجَ ٱلْآخَرينَ.</a:t>
            </a:r>
          </a:p>
        </p:txBody>
      </p:sp>
      <p:pic>
        <p:nvPicPr>
          <p:cNvPr id="11" name="Image 10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1470E830-2CDA-D0C9-9FB1-F7A97081F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17" y="1575611"/>
            <a:ext cx="997666" cy="997666"/>
          </a:xfrm>
          <a:prstGeom prst="ellipse">
            <a:avLst/>
          </a:prstGeom>
          <a:ln w="5715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546D77F-4518-6F66-CF1A-195BFAE4124C}"/>
              </a:ext>
            </a:extLst>
          </p:cNvPr>
          <p:cNvSpPr/>
          <p:nvPr/>
        </p:nvSpPr>
        <p:spPr>
          <a:xfrm>
            <a:off x="4039331" y="3729115"/>
            <a:ext cx="1800000" cy="180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76200">
            <a:solidFill>
              <a:srgbClr val="A1A6BC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MA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BBF94E01-E89F-97C9-326C-0A19A9FDC9B5}"/>
              </a:ext>
            </a:extLst>
          </p:cNvPr>
          <p:cNvSpPr txBox="1">
            <a:spLocks/>
          </p:cNvSpPr>
          <p:nvPr/>
        </p:nvSpPr>
        <p:spPr>
          <a:xfrm>
            <a:off x="1954944" y="5449097"/>
            <a:ext cx="6035851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2E1C9D-4D22-80F7-BC84-13891547E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55A6298-C7F9-2D44-F82C-D16AE5F671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5DEF7F-D4BF-79F8-9D05-919CD40CB3F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25D1912-F75A-DBD3-6ED0-18DB79453CE9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321A87-B85C-3DD3-E7B6-4289373D5E0D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A76857-D0FD-F942-7BC7-E5E76F505CAC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B06BEF-FB07-67FE-A800-63B633F3E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827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2DAC47D-3808-B539-86BD-F89AE6D6BE0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45" y="1691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539F4C1-CB09-891C-5965-F36737DBE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558" y="16918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A9E5-2DA3-BEA0-7F77-57A562D779C0}"/>
              </a:ext>
            </a:extLst>
          </p:cNvPr>
          <p:cNvSpPr>
            <a:spLocks/>
          </p:cNvSpPr>
          <p:nvPr/>
        </p:nvSpPr>
        <p:spPr>
          <a:xfrm>
            <a:off x="5225059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D97275-9622-5303-78E1-6CB4653221D9}"/>
              </a:ext>
            </a:extLst>
          </p:cNvPr>
          <p:cNvSpPr>
            <a:spLocks/>
          </p:cNvSpPr>
          <p:nvPr/>
        </p:nvSpPr>
        <p:spPr>
          <a:xfrm>
            <a:off x="2205827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BF7AC4-9057-49B9-9D12-266A6E730C44}"/>
              </a:ext>
            </a:extLst>
          </p:cNvPr>
          <p:cNvSpPr>
            <a:spLocks/>
          </p:cNvSpPr>
          <p:nvPr/>
        </p:nvSpPr>
        <p:spPr>
          <a:xfrm>
            <a:off x="3698638" y="15925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انشطة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lang="ar-MA" sz="3200" b="1" dirty="0">
                <a:cs typeface="Microsoft Uighur" panose="02000000000000000000" pitchFamily="2" charset="-78"/>
              </a:rPr>
              <a:t>تحدي الفهم 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8758" y="1603254"/>
            <a:ext cx="522580" cy="52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0396F671-1F2A-F14B-ACE8-2E037EFDB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505222" y="2774168"/>
            <a:ext cx="798829" cy="8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5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20511</TotalTime>
  <Words>977</Words>
  <Application>Microsoft Office PowerPoint</Application>
  <PresentationFormat>Affichage à l'écran (4:3)</PresentationFormat>
  <Paragraphs>208</Paragraphs>
  <Slides>41</Slides>
  <Notes>22</Notes>
  <HiddenSlides>0</HiddenSlides>
  <MMClips>2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31</vt:i4>
      </vt:variant>
      <vt:variant>
        <vt:lpstr>Titres des diapositives</vt:lpstr>
      </vt:variant>
      <vt:variant>
        <vt:i4>41</vt:i4>
      </vt:variant>
    </vt:vector>
  </HeadingPairs>
  <TitlesOfParts>
    <vt:vector size="84" baseType="lpstr">
      <vt:lpstr>Arial Rounded MT Bold</vt:lpstr>
      <vt:lpstr>Wingdings</vt:lpstr>
      <vt:lpstr>Dosis Medium</vt:lpstr>
      <vt:lpstr>Modern Love</vt:lpstr>
      <vt:lpstr>Calibri</vt:lpstr>
      <vt:lpstr>Dosis</vt:lpstr>
      <vt:lpstr>Dosis SemiBold</vt:lpstr>
      <vt:lpstr>Calibri Light</vt:lpstr>
      <vt:lpstr>Dosis ExtraBold</vt:lpstr>
      <vt:lpstr>Arial</vt:lpstr>
      <vt:lpstr>Microsoft Uighur</vt:lpstr>
      <vt:lpstr>Noto Sans Symbols</vt:lpstr>
      <vt:lpstr>Conception personnalisée</vt:lpstr>
      <vt:lpstr>6_Conception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1_Office Theme 2013 - 2022</vt:lpstr>
      <vt:lpstr>2_Simple Light</vt:lpstr>
      <vt:lpstr>01- نشاط اعتيادي</vt:lpstr>
      <vt:lpstr>02- معــــــــــجم</vt:lpstr>
      <vt:lpstr>03- استماع وتحدث</vt:lpstr>
      <vt:lpstr>اختتام الحصة</vt:lpstr>
      <vt:lpstr>00_Env-Enseignant</vt:lpstr>
      <vt:lpstr>1_Env-Enseignant</vt:lpstr>
      <vt:lpstr>5_Env-Apprenant_Tmplt</vt:lpstr>
      <vt:lpstr>2_Env-Enseignant</vt:lpstr>
      <vt:lpstr>3_01- نشاط اعتيادي</vt:lpstr>
      <vt:lpstr>1_اختتام الحصة</vt:lpstr>
      <vt:lpstr>1_03- استماع وتحدث</vt:lpstr>
      <vt:lpstr>4_Env-Enseignant</vt:lpstr>
      <vt:lpstr>5_Env-Enseignant</vt:lpstr>
      <vt:lpstr>6_Env-Enseignant</vt:lpstr>
      <vt:lpstr>Thème Office</vt:lpstr>
      <vt:lpstr>2_Env-Apprenant_Tmplt</vt:lpstr>
      <vt:lpstr>5_01- نشاط اعتيادي</vt:lpstr>
      <vt:lpstr>Présentation PowerPoint</vt:lpstr>
      <vt:lpstr>Présentation PowerPoint</vt:lpstr>
      <vt:lpstr>تنظيم حصص الأسبوع</vt:lpstr>
      <vt:lpstr>Présentation PowerPoint</vt:lpstr>
      <vt:lpstr>عند نهاية الحصة</vt:lpstr>
      <vt:lpstr>مرحبا بكم ، سننطلق في حصة اللغة العربية..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 انشطة اعتيادية</vt:lpstr>
      <vt:lpstr> في حصة اليوم، ستتدربون على قراءة فقرات باسترسال. ثم الإجابة عن أسئلة. </vt:lpstr>
      <vt:lpstr>سنقرأ معا نص : اَلنَّحْلُ مُهَنْدِسُ ٱلطَّبيعَةِ- درسنا فقراته في الأيام السابقة. وسأطرح عليكم أسئلة حوله.</vt:lpstr>
      <vt:lpstr>من يقرأ؟ يمر تلميذان للقراءة. </vt:lpstr>
      <vt:lpstr>من يقرأ؟ يمر تلميذان للقراءة</vt:lpstr>
      <vt:lpstr>من يقرأ؟ يمر تلميذان للقراءة</vt:lpstr>
      <vt:lpstr>من يقرأ؟ يمر تلميذان للقراءة</vt:lpstr>
      <vt:lpstr>من يقرأ؟ يمر تلميذان للقراءة</vt:lpstr>
      <vt:lpstr>من يقرأ؟ يمر تلميذان للقراءة</vt:lpstr>
      <vt:lpstr>على ألواحكم؛ أجيبوا عن السؤال التالي. </vt:lpstr>
      <vt:lpstr>صححوا. من يشرح جوابه؟ </vt:lpstr>
      <vt:lpstr>على ألواحكم؛ أجيبوا عن السؤال التالي. </vt:lpstr>
      <vt:lpstr>صححوا. من يشرح جوابه؟ </vt:lpstr>
      <vt:lpstr>من يقرأ السؤال؟ من يجيب؟ لماذا؟ هل أنتم متفقون معه؟ يفتح الأستاذ نقاشا مع المتعلمين  </vt:lpstr>
      <vt:lpstr>صححوا. الجواب يوجد في الفقرة الرابعة . من يشرح جوابه؟ </vt:lpstr>
      <vt:lpstr>على ألواحكم؛ أجيبوا عن السؤال التالي. </vt:lpstr>
      <vt:lpstr>صححوا. من يشرح جوابه؟ </vt:lpstr>
      <vt:lpstr>شكل و فهم</vt:lpstr>
      <vt:lpstr>خذوا كراساتكم على الصفحة رقم 98 </vt:lpstr>
      <vt:lpstr>اقرؤوا النص التالي قراءة هامسة مع احترام قواعد الوقف والوصل.  سأمر بين الصفوف لمراقبة قراءاتكم.</vt:lpstr>
      <vt:lpstr>حاولوا تجميع أكبر  قدر من المعلومات ، سأطرح عليكم بعدها مجموعة من الأسئلة.</vt:lpstr>
      <vt:lpstr>خذوا كراساتكم على الصفحتين  رقم  98 و99  و أنجزوا بشكل فردي التمارين التالية:</vt:lpstr>
      <vt:lpstr>نصحح التمرين الأول:ما  الفن الذي يحبه سكان إفريقيا كثيرا حسب النص؟. من يتقايم معنا إجاباته؟</vt:lpstr>
      <vt:lpstr>نصحح التمرين الثاني:ألماذا شبه الكاتب اللهجات الإفريقية بالغناء؟ من يتقايم معنا إجاباته؟</vt:lpstr>
      <vt:lpstr>السؤال الثالث:أَضْبِطُ ٱلْجُمَلَ بِٱلشَّكْلِ ٱلتّامِّ:</vt:lpstr>
      <vt:lpstr>انتبهوا للتصحيح  -ينقل الأستاذ الجمل على السبورة الجانبية ويعمل على نمذجة شكلها.</vt:lpstr>
      <vt:lpstr>السؤال الرابع:أحول الأسماء الآتية حسب الجدول: من يشرح لنا كيف توصل للجواب ؟</vt:lpstr>
      <vt:lpstr>السؤال الخامس:أحول الجمل إلى  الزمن المطلوب. المرجو توجيه المتعلمين إلى اعتماد الجدول التالي</vt:lpstr>
      <vt:lpstr>السؤال السادس:أكتب التاء المربوطة  أو المبسوطة مكان النقط. من يشرح لنا كيف توصل للجواب ؟</vt:lpstr>
      <vt:lpstr>اختــتام الحــصة</vt:lpstr>
      <vt:lpstr>ماذا تعلمتم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298</cp:revision>
  <dcterms:created xsi:type="dcterms:W3CDTF">2023-09-20T21:35:22Z</dcterms:created>
  <dcterms:modified xsi:type="dcterms:W3CDTF">2025-12-28T18:58:42Z</dcterms:modified>
</cp:coreProperties>
</file>