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8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9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0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1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2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3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14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15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16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1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1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6" r:id="rId2"/>
    <p:sldMasterId id="2147483701" r:id="rId3"/>
    <p:sldMasterId id="2147483723" r:id="rId4"/>
    <p:sldMasterId id="2147483738" r:id="rId5"/>
    <p:sldMasterId id="2147483754" r:id="rId6"/>
    <p:sldMasterId id="2147483800" r:id="rId7"/>
    <p:sldMasterId id="2147483815" r:id="rId8"/>
    <p:sldMasterId id="2147483832" r:id="rId9"/>
    <p:sldMasterId id="2147483878" r:id="rId10"/>
    <p:sldMasterId id="2147483894" r:id="rId11"/>
    <p:sldMasterId id="2147483917" r:id="rId12"/>
    <p:sldMasterId id="2147483932" r:id="rId13"/>
    <p:sldMasterId id="2147483951" r:id="rId14"/>
    <p:sldMasterId id="2147483980" r:id="rId15"/>
    <p:sldMasterId id="2147484004" r:id="rId16"/>
    <p:sldMasterId id="2147484027" r:id="rId17"/>
    <p:sldMasterId id="2147484062" r:id="rId18"/>
    <p:sldMasterId id="2147484074" r:id="rId19"/>
  </p:sldMasterIdLst>
  <p:notesMasterIdLst>
    <p:notesMasterId r:id="rId73"/>
  </p:notesMasterIdLst>
  <p:sldIdLst>
    <p:sldId id="2134806368" r:id="rId20"/>
    <p:sldId id="266" r:id="rId21"/>
    <p:sldId id="2147482542" r:id="rId22"/>
    <p:sldId id="2147482726" r:id="rId23"/>
    <p:sldId id="2147482586" r:id="rId24"/>
    <p:sldId id="267" r:id="rId25"/>
    <p:sldId id="2147482694" r:id="rId26"/>
    <p:sldId id="2147482543" r:id="rId27"/>
    <p:sldId id="2147482541" r:id="rId28"/>
    <p:sldId id="2147482760" r:id="rId29"/>
    <p:sldId id="2147482609" r:id="rId30"/>
    <p:sldId id="2147482610" r:id="rId31"/>
    <p:sldId id="2147482611" r:id="rId32"/>
    <p:sldId id="2147482612" r:id="rId33"/>
    <p:sldId id="2147482771" r:id="rId34"/>
    <p:sldId id="2147482615" r:id="rId35"/>
    <p:sldId id="2147482616" r:id="rId36"/>
    <p:sldId id="2147482617" r:id="rId37"/>
    <p:sldId id="2147482740" r:id="rId38"/>
    <p:sldId id="2147482743" r:id="rId39"/>
    <p:sldId id="2147482613" r:id="rId40"/>
    <p:sldId id="2147482761" r:id="rId41"/>
    <p:sldId id="2147482762" r:id="rId42"/>
    <p:sldId id="2147482763" r:id="rId43"/>
    <p:sldId id="2147482764" r:id="rId44"/>
    <p:sldId id="2147482765" r:id="rId45"/>
    <p:sldId id="2147482766" r:id="rId46"/>
    <p:sldId id="2147482767" r:id="rId47"/>
    <p:sldId id="2147482768" r:id="rId48"/>
    <p:sldId id="2147482769" r:id="rId49"/>
    <p:sldId id="2147482770" r:id="rId50"/>
    <p:sldId id="2147482732" r:id="rId51"/>
    <p:sldId id="2147482695" r:id="rId52"/>
    <p:sldId id="2147482614" r:id="rId53"/>
    <p:sldId id="2147482772" r:id="rId54"/>
    <p:sldId id="2147482773" r:id="rId55"/>
    <p:sldId id="2147482757" r:id="rId56"/>
    <p:sldId id="2147482774" r:id="rId57"/>
    <p:sldId id="2147482775" r:id="rId58"/>
    <p:sldId id="2147482776" r:id="rId59"/>
    <p:sldId id="2147482777" r:id="rId60"/>
    <p:sldId id="2147482778" r:id="rId61"/>
    <p:sldId id="2147482779" r:id="rId62"/>
    <p:sldId id="2147482780" r:id="rId63"/>
    <p:sldId id="2147482781" r:id="rId64"/>
    <p:sldId id="2147482782" r:id="rId65"/>
    <p:sldId id="2147482783" r:id="rId66"/>
    <p:sldId id="2147482635" r:id="rId67"/>
    <p:sldId id="2147482632" r:id="rId68"/>
    <p:sldId id="2147482758" r:id="rId69"/>
    <p:sldId id="2147482438" r:id="rId70"/>
    <p:sldId id="2147482633" r:id="rId71"/>
    <p:sldId id="2147482522" r:id="rId72"/>
  </p:sldIdLst>
  <p:sldSz cx="9144000" cy="6858000" type="screen4x3"/>
  <p:notesSz cx="6858000" cy="9144000"/>
  <p:embeddedFontLst>
    <p:embeddedFont>
      <p:font typeface="Microsoft Himalaya" panose="01010100010101010101" pitchFamily="2" charset="0"/>
      <p:regular r:id="rId74"/>
    </p:embeddedFont>
    <p:embeddedFont>
      <p:font typeface="Dosis" panose="020B0604020202020204" charset="0"/>
      <p:regular r:id="rId75"/>
      <p:bold r:id="rId76"/>
    </p:embeddedFont>
    <p:embeddedFont>
      <p:font typeface="Dosis Medium" panose="020B0604020202020204" charset="0"/>
      <p:regular r:id="rId77"/>
    </p:embeddedFont>
    <p:embeddedFont>
      <p:font typeface="Noto Sans Symbols" panose="020B0604020202020204" charset="0"/>
      <p:regular r:id="rId78"/>
      <p:bold r:id="rId79"/>
    </p:embeddedFont>
    <p:embeddedFont>
      <p:font typeface="Modern Love" panose="020B0604020202020204" charset="0"/>
      <p:regular r:id="rId80"/>
    </p:embeddedFont>
    <p:embeddedFont>
      <p:font typeface="Microsoft Uighur" panose="02000000000000000000" pitchFamily="2" charset="-78"/>
      <p:regular r:id="rId81"/>
      <p:bold r:id="rId82"/>
    </p:embeddedFont>
    <p:embeddedFont>
      <p:font typeface="Wingdings 2" panose="05020102010507070707" pitchFamily="18" charset="2"/>
      <p:regular r:id="rId83"/>
    </p:embeddedFont>
    <p:embeddedFont>
      <p:font typeface="Calibri" panose="020F0502020204030204" pitchFamily="34" charset="0"/>
      <p:regular r:id="rId84"/>
      <p:bold r:id="rId85"/>
      <p:italic r:id="rId86"/>
      <p:boldItalic r:id="rId87"/>
    </p:embeddedFont>
    <p:embeddedFont>
      <p:font typeface="Dosis SemiBold" panose="020B0604020202020204" charset="0"/>
      <p:regular r:id="rId88"/>
      <p:bold r:id="rId89"/>
    </p:embeddedFont>
    <p:embeddedFont>
      <p:font typeface="Calibri Light" panose="020F0302020204030204" pitchFamily="34" charset="0"/>
      <p:regular r:id="rId90"/>
      <p:italic r:id="rId91"/>
    </p:embeddedFont>
    <p:embeddedFont>
      <p:font typeface="Dosis ExtraBold" panose="020B0604020202020204" charset="0"/>
      <p:bold r:id="rId9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49" userDrawn="1">
          <p15:clr>
            <a:srgbClr val="A4A3A4"/>
          </p15:clr>
        </p15:guide>
        <p15:guide id="2" pos="113" userDrawn="1">
          <p15:clr>
            <a:srgbClr val="A4A3A4"/>
          </p15:clr>
        </p15:guide>
        <p15:guide id="4" pos="45" userDrawn="1">
          <p15:clr>
            <a:srgbClr val="A4A3A4"/>
          </p15:clr>
        </p15:guide>
        <p15:guide id="5" orient="horz" pos="709" userDrawn="1">
          <p15:clr>
            <a:srgbClr val="A4A3A4"/>
          </p15:clr>
        </p15:guide>
        <p15:guide id="6" pos="4286" userDrawn="1">
          <p15:clr>
            <a:srgbClr val="A4A3A4"/>
          </p15:clr>
        </p15:guide>
        <p15:guide id="7" pos="4876" userDrawn="1">
          <p15:clr>
            <a:srgbClr val="A4A3A4"/>
          </p15:clr>
        </p15:guide>
        <p15:guide id="8" orient="horz" pos="4269" userDrawn="1">
          <p15:clr>
            <a:srgbClr val="A4A3A4"/>
          </p15:clr>
        </p15:guide>
        <p15:guide id="9" orient="horz" pos="3657" userDrawn="1">
          <p15:clr>
            <a:srgbClr val="A4A3A4"/>
          </p15:clr>
        </p15:guide>
        <p15:guide id="10" pos="3991" userDrawn="1">
          <p15:clr>
            <a:srgbClr val="A4A3A4"/>
          </p15:clr>
        </p15:guide>
        <p15:guide id="11" orient="horz" pos="1412" userDrawn="1">
          <p15:clr>
            <a:srgbClr val="A4A3A4"/>
          </p15:clr>
        </p15:guide>
        <p15:guide id="12" pos="2767" userDrawn="1">
          <p15:clr>
            <a:srgbClr val="A4A3A4"/>
          </p15:clr>
        </p15:guide>
        <p15:guide id="13" pos="521" userDrawn="1">
          <p15:clr>
            <a:srgbClr val="A4A3A4"/>
          </p15:clr>
        </p15:guide>
        <p15:guide id="14" orient="horz" pos="2568" userDrawn="1">
          <p15:clr>
            <a:srgbClr val="A4A3A4"/>
          </p15:clr>
        </p15:guide>
        <p15:guide id="15" orient="horz" pos="4065" userDrawn="1">
          <p15:clr>
            <a:srgbClr val="A4A3A4"/>
          </p15:clr>
        </p15:guide>
        <p15:guide id="16" pos="4354" userDrawn="1">
          <p15:clr>
            <a:srgbClr val="A4A3A4"/>
          </p15:clr>
        </p15:guide>
        <p15:guide id="17" orient="horz" pos="29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008A"/>
    <a:srgbClr val="C6D5E3"/>
    <a:srgbClr val="ECF8FB"/>
    <a:srgbClr val="424D7B"/>
    <a:srgbClr val="DEEFFA"/>
    <a:srgbClr val="E6F2FB"/>
    <a:srgbClr val="474F71"/>
    <a:srgbClr val="D6E9EA"/>
    <a:srgbClr val="424D7C"/>
    <a:srgbClr val="9299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40" autoAdjust="0"/>
    <p:restoredTop sz="94660"/>
  </p:normalViewPr>
  <p:slideViewPr>
    <p:cSldViewPr snapToGrid="0">
      <p:cViewPr varScale="1">
        <p:scale>
          <a:sx n="74" d="100"/>
          <a:sy n="74" d="100"/>
        </p:scale>
        <p:origin x="474" y="60"/>
      </p:cViewPr>
      <p:guideLst>
        <p:guide pos="4649"/>
        <p:guide pos="113"/>
        <p:guide pos="45"/>
        <p:guide orient="horz" pos="709"/>
        <p:guide pos="4286"/>
        <p:guide pos="4876"/>
        <p:guide orient="horz" pos="4269"/>
        <p:guide orient="horz" pos="3657"/>
        <p:guide pos="3991"/>
        <p:guide orient="horz" pos="1412"/>
        <p:guide pos="2767"/>
        <p:guide pos="521"/>
        <p:guide orient="horz" pos="2568"/>
        <p:guide orient="horz" pos="4065"/>
        <p:guide pos="4354"/>
        <p:guide orient="horz" pos="29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font" Target="fonts/font11.fntdata"/><Relationship Id="rId89" Type="http://schemas.openxmlformats.org/officeDocument/2006/relationships/font" Target="fonts/font16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17.fntdata"/><Relationship Id="rId95" Type="http://schemas.openxmlformats.org/officeDocument/2006/relationships/theme" Target="theme/theme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font" Target="fonts/font15.fntdata"/><Relationship Id="rId91" Type="http://schemas.openxmlformats.org/officeDocument/2006/relationships/font" Target="fonts/font18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font" Target="fonts/font3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font" Target="fonts/font14.fntdata"/><Relationship Id="rId61" Type="http://schemas.openxmlformats.org/officeDocument/2006/relationships/slide" Target="slides/slide42.xml"/><Relationship Id="rId82" Type="http://schemas.openxmlformats.org/officeDocument/2006/relationships/font" Target="fonts/font9.fntdata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219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83DE66A0-27BF-AC86-A732-828D616A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1D12670D-F7EF-6181-C977-E64F2D7DF9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EF3F0D84-5B57-3682-D525-D30F385DF6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468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435D5369-1CD7-7A8B-29AF-A6A88899D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CA1066C0-73CC-61D0-6677-A7A45739F1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C92A5151-6728-6328-ADF6-3B229295AB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194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3110EC44-0519-694B-48B2-8024A948D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1ABCAE46-0FC4-6064-21FF-352C643E5C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06B4AAB9-264E-9C54-F53C-235D471F8A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609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8" name="Google Shape;13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1590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10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10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10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Relationship Id="rId4" Type="http://schemas.microsoft.com/office/2007/relationships/hdphoto" Target="../media/hdphoto5.wdp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8.png"/></Relationships>
</file>

<file path=ppt/slideLayouts/_rels/slideLayout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4.xml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8.png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8.png"/></Relationships>
</file>

<file path=ppt/slideLayouts/_rels/slideLayout2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microsoft.com/office/2007/relationships/hdphoto" Target="../media/hdphoto9.wdp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486434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2601608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095047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48524738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7548358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847615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5973475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374684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9992999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8492540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3366112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700975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8524003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8067354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262649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9593933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5322218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8394974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91633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13441944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62191832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52560790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500962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9611386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759984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142945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6694695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817279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0563058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8981060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72084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822776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4568170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63744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0600543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158704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+mn-lt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956449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707904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957096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39182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116286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720188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094875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5369906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491625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066339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393335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91998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827033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026380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399826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562392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451482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xmlns="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3351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29161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E035C73-2977-3778-6815-1ACA31E8F697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xmlns="" id="{1E9CDB3C-35F9-EAD0-D42F-9F59C20D0532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7BDCEA83-7208-7DA6-D6A5-F9017FB016E4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E26B1430-09BB-038F-24C9-8ABA48352727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xmlns="" id="{E5C41EBE-04C7-6872-6EAA-19D71DFB27E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4A14641D-4F77-A083-EFD9-014F6D2047B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7B6705BA-911B-28FF-2C87-2FFAC72AF5AF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199CDD88-923D-D3A1-D83F-87E2F0E9CC70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A8CBC66D-BD33-B3A1-32FD-4C03AB5A64C8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091DC93-DFC5-FBB7-C2EF-B126AA34B2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7856EEC4-E763-AE21-1A63-690CA195F488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2D32FA2-1E42-3FDF-E276-E9F815CA08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93262653-C602-BF75-C842-152EBB9B85A0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0E6F0DA5-7E99-CADF-4480-E52ACDD48DF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7" name="Google Shape;1248;p5">
            <a:extLst>
              <a:ext uri="{FF2B5EF4-FFF2-40B4-BE49-F238E27FC236}">
                <a16:creationId xmlns:a16="http://schemas.microsoft.com/office/drawing/2014/main" xmlns="" id="{CFF9BD3C-BA6D-4F20-0398-7A8FE23D6A8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874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4264957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446074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2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2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5416661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98" name="Google Shape;98;p12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9" name="Google Shape;99;p12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" name="Google Shape;100;p12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1" name="Google Shape;10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03" name="Google Shape;103;p12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4" name="Google Shape;104;p12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" name="Google Shape;105;p12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6" name="Google Shape;10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08" name="Google Shape;108;p12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9" name="Google Shape;109;p12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" name="Google Shape;110;p12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1" name="Google Shape;11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13" name="Google Shape;113;p12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4" name="Google Shape;114;p12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5" name="Google Shape;115;p12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6" name="Google Shape;11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19255612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20" name="Google Shape;120;p12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1" name="Google Shape;121;p12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2" name="Google Shape;122;p12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3" name="Google Shape;12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25" name="Google Shape;125;p12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6" name="Google Shape;126;p12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8" name="Google Shape;12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30" name="Google Shape;130;p12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1" name="Google Shape;131;p12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3" name="Google Shape;13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35" name="Google Shape;135;p12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6" name="Google Shape;136;p12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7" name="Google Shape;137;p12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8" name="Google Shape;13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  <p:sp>
        <p:nvSpPr>
          <p:cNvPr id="140" name="Google Shape;140;p12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0259566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43" name="Google Shape;143;p12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4" name="Google Shape;144;p12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5" name="Google Shape;145;p12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6" name="Google Shape;14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48" name="Google Shape;148;p12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9" name="Google Shape;149;p12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0" name="Google Shape;150;p12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1" name="Google Shape;151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53" name="Google Shape;153;p12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4" name="Google Shape;154;p12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5" name="Google Shape;155;p12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6" name="Google Shape;15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58" name="Google Shape;158;p12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27459075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1" name="Google Shape;161;p12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grpSp>
        <p:nvGrpSpPr>
          <p:cNvPr id="162" name="Google Shape;162;p12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163" name="Google Shape;163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65" name="Google Shape;165;p12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66" name="Google Shape;166;p12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67" name="Google Shape;167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69" name="Google Shape;169;p12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0" name="Google Shape;170;p12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71" name="Google Shape;171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173" name="Google Shape;173;p12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4" name="Google Shape;174;p12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175" name="Google Shape;175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177" name="Google Shape;177;p12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12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12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12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2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67141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4" name="Google Shape;184;p13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13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186" name="Google Shape;18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88" name="Google Shape;188;p13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89" name="Google Shape;189;p13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90" name="Google Shape;190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92" name="Google Shape;192;p13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3" name="Google Shape;193;p13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94" name="Google Shape;194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196" name="Google Shape;196;p13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7" name="Google Shape;197;p13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8" name="Google Shape;198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00" name="Google Shape;200;p13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1" name="Google Shape;201;p13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2" name="Google Shape;202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04" name="Google Shape;204;p13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5" name="Google Shape;205;p13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6" name="Google Shape;20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08" name="Google Shape;208;p13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3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13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13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13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13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949517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6" name="Google Shape;216;p13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13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8" name="Google Shape;21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20" name="Google Shape;220;p13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1" name="Google Shape;221;p13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2" name="Google Shape;222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24" name="Google Shape;224;p13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5" name="Google Shape;225;p13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" name="Google Shape;226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28" name="Google Shape;228;p13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9" name="Google Shape;229;p13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0" name="Google Shape;230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32" name="Google Shape;232;p13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3" name="Google Shape;233;p13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4" name="Google Shape;234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36" name="Google Shape;236;p13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7" name="Google Shape;237;p13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8" name="Google Shape;23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40" name="Google Shape;240;p13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13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13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13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13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13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469630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8" name="Google Shape;248;p13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3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50" name="Google Shape;25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52" name="Google Shape;252;p13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3" name="Google Shape;253;p13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54" name="Google Shape;254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56" name="Google Shape;256;p13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7" name="Google Shape;257;p13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58" name="Google Shape;258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60" name="Google Shape;260;p13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1" name="Google Shape;261;p13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62" name="Google Shape;262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64" name="Google Shape;264;p13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5" name="Google Shape;265;p13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66" name="Google Shape;266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68" name="Google Shape;268;p13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9" name="Google Shape;269;p13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0" name="Google Shape;27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72" name="Google Shape;272;p13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13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13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13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13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1922572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0" name="Google Shape;280;p13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13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82" name="Google Shape;28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84" name="Google Shape;284;p13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5" name="Google Shape;285;p13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86" name="Google Shape;286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88" name="Google Shape;288;p13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9" name="Google Shape;289;p13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90" name="Google Shape;290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92" name="Google Shape;292;p13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3" name="Google Shape;293;p13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94" name="Google Shape;294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96" name="Google Shape;296;p13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7" name="Google Shape;297;p13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98" name="Google Shape;298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00" name="Google Shape;300;p13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01" name="Google Shape;301;p13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2" name="Google Shape;30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04" name="Google Shape;304;p13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13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13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13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13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13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978923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0155472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2" name="Google Shape;312;p13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3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" name="Google Shape;31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316" name="Google Shape;316;p13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17" name="Google Shape;317;p13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8" name="Google Shape;318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320" name="Google Shape;320;p13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1" name="Google Shape;321;p13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22" name="Google Shape;322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324" name="Google Shape;324;p13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5" name="Google Shape;325;p13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26" name="Google Shape;326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328" name="Google Shape;328;p13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9" name="Google Shape;329;p13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30" name="Google Shape;330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32" name="Google Shape;332;p13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33" name="Google Shape;333;p13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34" name="Google Shape;33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36" name="Google Shape;336;p13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13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13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13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13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13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5690598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xmlns="" id="{E757B3EF-85ED-79B4-F526-70739A899F2A}"/>
              </a:ext>
            </a:extLst>
          </p:cNvPr>
          <p:cNvSpPr/>
          <p:nvPr userDrawn="1"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002657C-3C1F-4D99-A0E2-77679A65AE23}"/>
              </a:ext>
            </a:extLst>
          </p:cNvPr>
          <p:cNvSpPr/>
          <p:nvPr userDrawn="1"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oogle Shape;2255;p45">
            <a:extLst>
              <a:ext uri="{FF2B5EF4-FFF2-40B4-BE49-F238E27FC236}">
                <a16:creationId xmlns:a16="http://schemas.microsoft.com/office/drawing/2014/main" xmlns="" id="{3376E29B-AF0B-8771-6C36-4A85121EFD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1968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1315591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1742203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622535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2891601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1062146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5670902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848588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340765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535346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6271016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244172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0062989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2630937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5984839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2531609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7885519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4928677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7560594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806308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09987911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9199603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4018573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6582366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2951171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3488400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0522529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85816390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654312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683639247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14199252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368589203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44437627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379264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4211661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3507296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7528136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6793374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305913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9862550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2765066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936323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493703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4872980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8956796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2643543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117033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2933556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5680229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5704752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3440199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4074599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2829235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148311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4207888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2393742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8664897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0651290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4622087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5812496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7122170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5699357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2832607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4735423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16899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9391371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69667459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182431501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910840978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2010928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8703605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1582964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8343236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2224882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6813631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xmlns="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xmlns="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436121" y="3058690"/>
            <a:ext cx="99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327775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2241622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095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9410213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8675011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759154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0813025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1427548422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602613147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2900320396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3325134714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366444262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8416282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384231219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243055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2910813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931091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109612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923905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8901969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660837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3701321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108022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6311986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232412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39716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DC360D2D-9044-EF9B-9A60-DB742DF534FF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D351002C-1FDE-A40F-101D-C22CFFF99561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63091D26-5607-E45C-5AF8-432B76AC4FFA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77DCFA87-C948-9F19-B3AB-A16A91F1D071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Espace réservé pour une image  7">
            <a:extLst>
              <a:ext uri="{FF2B5EF4-FFF2-40B4-BE49-F238E27FC236}">
                <a16:creationId xmlns:a16="http://schemas.microsoft.com/office/drawing/2014/main" xmlns="" id="{FA06E2B1-3D62-CBFE-5B32-C3DE128514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xmlns="" id="{FC60B48B-2A6E-67B2-A528-A12F56F6F5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CDF7B56B-57DC-194F-F976-FDD12A28D8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0CAC83F0-A5DB-37DC-7D4C-816091AF81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2B81A1B9-EF41-17A0-3744-7FF95F5D0F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0556A074-D6CA-5A9B-ADFD-D7B42F19C7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xmlns="" id="{A5E59ED1-7486-003C-CFBF-BF9AEF0FED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69D302BB-FCE6-7EDB-FEF7-AEB5973DC6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F4AADA2A-3A59-D111-F803-7D5A6071AD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3EF9EDA3-6AD7-E1EF-8BF9-D5683CEE3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6A459F9A-7EE7-A587-9A4E-0BB1D60843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12C592E9-2081-1DA6-64F8-B30BD3AEF28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86517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031361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3966927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471527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329153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2578776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3561383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043257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1411898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6136229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898726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4805912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6365809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9939658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0726575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3938200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041472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2578821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550155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4122370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3747360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3811839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3290883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6812357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570622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8596470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98519312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3450124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7442201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317167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9445670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6797326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0694661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1577040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7396039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5102973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3449246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5273930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9627436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2854274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068784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3362256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609430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3633397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930173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0607874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0482233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229235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9495303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7969255"/>
      </p:ext>
    </p:extLst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555B01D-289D-7A6F-1FA2-C13E7757D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CF1C2E65-3489-A64E-F20E-2EC642FFC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302E22A-BC6A-7A21-7F33-EB902DC81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6DD95EC-EF68-0C3C-3A1F-C083512E2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7777C68-1066-7540-604A-277E3CBC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70253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72F32E7-45C6-D802-4762-3FECD3AB5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339DE6F-CF17-E84E-E94C-3FCAD2608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3FA0308-34E0-D70C-5208-219862B32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9B7C8FE-F77D-581E-B4F6-97DA0BA57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E68E96D-7AF8-1146-1516-FF04CEDA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563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208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6534775"/>
      </p:ext>
    </p:extLst>
  </p:cSld>
  <p:clrMapOvr>
    <a:masterClrMapping/>
  </p:clrMapOvr>
  <p:transition spd="slow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0DA8717-CCE1-2380-8935-0A3266C35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421AE0E-2C9F-4A6E-AFD6-7C8F5A99E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7F60B0A-1943-2512-0C29-D7B7661D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0ABCEF4-A1D0-508F-3D1A-489558734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4D09671-B11A-86FB-BE2E-62CCB6C38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23115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C72BA64-2FB8-9BF6-6272-49BAAD12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86E9BE6-97AA-3FF1-F513-DD02E087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BF38C591-7B04-4897-E983-51ACA8046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E4FA1FF5-2AB0-D37B-DC0E-9A6F8C51F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BC7B019E-33C0-14B6-AE30-3F5AB0ECD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755DD124-AAE0-9245-1DA1-487C1A4C5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85097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C683881-AC03-4B3D-5ABA-FCD184A6A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DD42FC1E-3B69-3986-FD6D-F71391B11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F26C5B42-2D69-590E-E2A2-003FFC341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CAC20DB-B69C-FEB1-9FB5-EA1DECBEF9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551E02F9-176D-6846-5B92-EFBD497E86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80009C9C-1FFA-6711-C9D0-99C146934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B97B0BDF-4A87-EA1F-BCEC-EE8B08F24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0DBD31E4-596F-246C-0618-CCF7258E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14584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038F20-BF7C-366F-50AF-9E839AA59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7308F859-8052-4D96-F7E0-979D99ED9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08619518-70EC-9099-6C57-7DCC58D4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203332A7-9C19-642E-75E2-2A878486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70205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A9D63E92-AA4C-A68C-BBA5-694ABA32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8EF0A690-F1A4-2754-031F-681ADAF49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DB47CBA-EC4C-5AE4-11F1-1C02507D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000662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AFFB4CA-0E8D-CADE-E77C-D67B1022E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DB604A6-CF79-210A-C530-D39C82549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52E8CE26-D547-C269-0FF7-ECB53177E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78E8CED-016A-AFDD-A878-753D7EEC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BC956EE-26BB-C22E-2D6F-96E337B6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76AD70F-7C7E-5878-EF7E-A5640F4BE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40853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0A76C13-6348-F30A-2FD3-B74E767E2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A6C3F336-0700-B373-F17E-4D8329446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A257498-366B-3607-2288-3C67C56CB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3F5E15AD-F416-749D-D922-7DF5B9F23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9B3F3E4-8925-D6FC-3E9A-F05A15114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03178332-999F-F331-F12D-92F982C1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052878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DD1484F-82C2-FA06-F384-59982B62E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B51C8B4E-7D3E-EB6A-933B-9AB3B4739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CACD4C3-6ABC-02DB-75DA-1ACF27011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B4378C8-7C99-396B-112D-D4280EBF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0F7E512-1A8D-CB46-494A-72FE257C4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398473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B08905D7-6CFD-1E11-1C56-A5FCD5D7F2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C92B7601-F7B6-A9BE-7555-6B86F20E6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15AB8DF-4A83-757B-BF9F-169314435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AB87C0C-9FE5-EF3C-6433-813B118D6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F3A26BB-E1A2-428B-82EE-D9FCCD5FB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20884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056945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3937130"/>
      </p:ext>
    </p:extLst>
  </p:cSld>
  <p:clrMapOvr>
    <a:masterClrMapping/>
  </p:clrMapOvr>
  <p:transition spd="slow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420818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533810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4994228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304536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070482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19163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45754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3373885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27074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347453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67008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750166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598241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461432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598155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5681712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55045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294806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37372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44782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726834047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23018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6191278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286130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173373130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82613453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71214754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643421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887713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964125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389409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17327323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4194968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74532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2648978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5878580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1743252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57131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34891879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25932834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95590035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027314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228293587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356201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7856724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4107310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1443597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2573712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2828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391624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2282331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688345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764830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7623317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254761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2218696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808424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0186991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8334350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554253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461952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8783912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571574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11076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8668200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459186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1186602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750685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6611288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539055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5768653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839444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405921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823587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471109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48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1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64.xml"/><Relationship Id="rId21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20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71.xml"/><Relationship Id="rId19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Relationship Id="rId22" Type="http://schemas.openxmlformats.org/officeDocument/2006/relationships/slideLayout" Target="../slideLayouts/slideLayout18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10.xml"/><Relationship Id="rId18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17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199.xml"/><Relationship Id="rId16" Type="http://schemas.openxmlformats.org/officeDocument/2006/relationships/slideLayout" Target="../slideLayouts/slideLayout213.xml"/><Relationship Id="rId20" Type="http://schemas.openxmlformats.org/officeDocument/2006/relationships/image" Target="../media/image4.bin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07.xml"/><Relationship Id="rId19" Type="http://schemas.openxmlformats.org/officeDocument/2006/relationships/theme" Target="../theme/theme13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1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17" Type="http://schemas.openxmlformats.org/officeDocument/2006/relationships/image" Target="../media/image22.jpeg"/><Relationship Id="rId2" Type="http://schemas.openxmlformats.org/officeDocument/2006/relationships/slideLayout" Target="../slideLayouts/slideLayout217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slideLayout" Target="../slideLayouts/slideLayout22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13" Type="http://schemas.openxmlformats.org/officeDocument/2006/relationships/slideLayout" Target="../slideLayouts/slideLayout243.xml"/><Relationship Id="rId18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33.xml"/><Relationship Id="rId21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37.xml"/><Relationship Id="rId12" Type="http://schemas.openxmlformats.org/officeDocument/2006/relationships/slideLayout" Target="../slideLayouts/slideLayout242.xml"/><Relationship Id="rId17" Type="http://schemas.openxmlformats.org/officeDocument/2006/relationships/slideLayout" Target="../slideLayouts/slideLayout24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32.xml"/><Relationship Id="rId16" Type="http://schemas.openxmlformats.org/officeDocument/2006/relationships/slideLayout" Target="../slideLayouts/slideLayout246.xml"/><Relationship Id="rId20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24" Type="http://schemas.openxmlformats.org/officeDocument/2006/relationships/theme" Target="../theme/theme15.xml"/><Relationship Id="rId5" Type="http://schemas.openxmlformats.org/officeDocument/2006/relationships/slideLayout" Target="../slideLayouts/slideLayout235.xml"/><Relationship Id="rId15" Type="http://schemas.openxmlformats.org/officeDocument/2006/relationships/slideLayout" Target="../slideLayouts/slideLayout245.xml"/><Relationship Id="rId23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40.xml"/><Relationship Id="rId19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Relationship Id="rId14" Type="http://schemas.openxmlformats.org/officeDocument/2006/relationships/slideLayout" Target="../slideLayouts/slideLayout244.xml"/><Relationship Id="rId22" Type="http://schemas.openxmlformats.org/officeDocument/2006/relationships/slideLayout" Target="../slideLayouts/slideLayout25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slideLayout" Target="../slideLayouts/slideLayout266.xml"/><Relationship Id="rId18" Type="http://schemas.openxmlformats.org/officeDocument/2006/relationships/slideLayout" Target="../slideLayouts/slideLayout271.xml"/><Relationship Id="rId3" Type="http://schemas.openxmlformats.org/officeDocument/2006/relationships/slideLayout" Target="../slideLayouts/slideLayout256.xml"/><Relationship Id="rId21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60.xml"/><Relationship Id="rId12" Type="http://schemas.openxmlformats.org/officeDocument/2006/relationships/slideLayout" Target="../slideLayouts/slideLayout265.xml"/><Relationship Id="rId17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55.xml"/><Relationship Id="rId16" Type="http://schemas.openxmlformats.org/officeDocument/2006/relationships/slideLayout" Target="../slideLayouts/slideLayout269.xml"/><Relationship Id="rId20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258.xml"/><Relationship Id="rId15" Type="http://schemas.openxmlformats.org/officeDocument/2006/relationships/slideLayout" Target="../slideLayouts/slideLayout268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263.xml"/><Relationship Id="rId19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Relationship Id="rId14" Type="http://schemas.openxmlformats.org/officeDocument/2006/relationships/slideLayout" Target="../slideLayouts/slideLayout267.xml"/><Relationship Id="rId22" Type="http://schemas.openxmlformats.org/officeDocument/2006/relationships/slideLayout" Target="../slideLayouts/slideLayout2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slideLayout" Target="../slideLayouts/slideLayout288.xml"/><Relationship Id="rId18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78.xml"/><Relationship Id="rId21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282.xml"/><Relationship Id="rId12" Type="http://schemas.openxmlformats.org/officeDocument/2006/relationships/slideLayout" Target="../slideLayouts/slideLayout287.xml"/><Relationship Id="rId17" Type="http://schemas.openxmlformats.org/officeDocument/2006/relationships/slideLayout" Target="../slideLayouts/slideLayout292.xml"/><Relationship Id="rId2" Type="http://schemas.openxmlformats.org/officeDocument/2006/relationships/slideLayout" Target="../slideLayouts/slideLayout277.xml"/><Relationship Id="rId16" Type="http://schemas.openxmlformats.org/officeDocument/2006/relationships/slideLayout" Target="../slideLayouts/slideLayout291.xml"/><Relationship Id="rId20" Type="http://schemas.openxmlformats.org/officeDocument/2006/relationships/slideLayout" Target="../slideLayouts/slideLayout295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280.xml"/><Relationship Id="rId15" Type="http://schemas.openxmlformats.org/officeDocument/2006/relationships/slideLayout" Target="../slideLayouts/slideLayout290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285.xml"/><Relationship Id="rId19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Relationship Id="rId14" Type="http://schemas.openxmlformats.org/officeDocument/2006/relationships/slideLayout" Target="../slideLayouts/slideLayout289.xml"/><Relationship Id="rId22" Type="http://schemas.openxmlformats.org/officeDocument/2006/relationships/slideLayout" Target="../slideLayouts/slideLayout29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4" Type="http://schemas.openxmlformats.org/officeDocument/2006/relationships/image" Target="../media/image29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image" Target="../media/image4.bin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image" Target="../media/image15.jpg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40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5177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728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  <p:sldLayoutId id="2147483912" r:id="rId18"/>
    <p:sldLayoutId id="2147483913" r:id="rId19"/>
    <p:sldLayoutId id="2147483914" r:id="rId20"/>
    <p:sldLayoutId id="2147483915" r:id="rId21"/>
    <p:sldLayoutId id="214748391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63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28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65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6" r:id="rId14"/>
    <p:sldLayoutId id="2147483967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00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  <p:sldLayoutId id="2147483998" r:id="rId18"/>
    <p:sldLayoutId id="2147483999" r:id="rId19"/>
    <p:sldLayoutId id="2147484000" r:id="rId20"/>
    <p:sldLayoutId id="2147484001" r:id="rId21"/>
    <p:sldLayoutId id="2147484002" r:id="rId22"/>
    <p:sldLayoutId id="2147484003" r:id="rId2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403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19" r:id="rId15"/>
    <p:sldLayoutId id="2147484020" r:id="rId16"/>
    <p:sldLayoutId id="2147484021" r:id="rId17"/>
    <p:sldLayoutId id="2147484022" r:id="rId18"/>
    <p:sldLayoutId id="2147484023" r:id="rId19"/>
    <p:sldLayoutId id="2147484024" r:id="rId20"/>
    <p:sldLayoutId id="2147484025" r:id="rId21"/>
    <p:sldLayoutId id="214748402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633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  <p:sldLayoutId id="2147484042" r:id="rId15"/>
    <p:sldLayoutId id="2147484043" r:id="rId16"/>
    <p:sldLayoutId id="2147484044" r:id="rId17"/>
    <p:sldLayoutId id="2147484045" r:id="rId18"/>
    <p:sldLayoutId id="2147484046" r:id="rId19"/>
    <p:sldLayoutId id="2147484047" r:id="rId20"/>
    <p:sldLayoutId id="2147484048" r:id="rId21"/>
    <p:sldLayoutId id="214748404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1689B1E1-F0C2-79A1-5ADE-C774ECAE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B7FEC65-EFC7-BDCD-C52C-DE0B03EB8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4DB8C45-4FDA-9B9C-3E08-99AF6C999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A7765-59FB-4B37-8C0B-80F63ABE66E1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9934EF1-F0B6-C756-D085-3F0E89DD6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AE970EB-3A7D-13D7-B080-632C669FE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11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437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92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323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83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60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866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4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80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31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52793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3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  <p:sldLayoutId id="2147483853" r:id="rId20"/>
    <p:sldLayoutId id="2147483854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0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53.xml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95.xml"/><Relationship Id="rId7" Type="http://schemas.openxmlformats.org/officeDocument/2006/relationships/image" Target="../media/image4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7.png"/><Relationship Id="rId4" Type="http://schemas.openxmlformats.org/officeDocument/2006/relationships/image" Target="../media/image66.gi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5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137BEE6-93F7-5760-4A95-7F46FFE77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12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CE2853-8AD0-CF97-496D-8B1215504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9558DF0-6667-5127-F10B-51C9F27EBF12}"/>
              </a:ext>
            </a:extLst>
          </p:cNvPr>
          <p:cNvSpPr txBox="1"/>
          <p:nvPr/>
        </p:nvSpPr>
        <p:spPr>
          <a:xfrm>
            <a:off x="6193106" y="5633206"/>
            <a:ext cx="900000" cy="43200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Google Shape;2300;p48">
            <a:extLst>
              <a:ext uri="{FF2B5EF4-FFF2-40B4-BE49-F238E27FC236}">
                <a16:creationId xmlns:a16="http://schemas.microsoft.com/office/drawing/2014/main" xmlns="" id="{44F1EBA3-60BB-5319-E6CB-82ED887881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أحسنتم. ما هي المعلومات التي تعرفونها عن حدث المسيرة الخضراء؟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D1EBA5D-50AB-28BC-1042-2730850475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5F55BCC-7FDF-6012-2891-200C71460D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C3CAD3B-F404-3A24-D998-038039555323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ADAB4F4-E2D3-6B65-B6C2-CB17242FBF54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5631B82-EE94-A1F0-94D2-8E5B5AB21E03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7A09372-91BA-4085-79F5-C283556618AD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36C151C4-BA28-845B-809A-71F87E6EF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BF21CF74-A6DD-317E-3448-3EC1346A55B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C2A824D0-A2A2-EAA9-2E1F-077E8BA0BA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D430E7E-C1A4-5EDE-C897-EC59530F4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943" y="1912181"/>
            <a:ext cx="4301480" cy="4336656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E2E6DDD4-6E95-D387-AE83-DE9A1DB2940C}"/>
              </a:ext>
            </a:extLst>
          </p:cNvPr>
          <p:cNvSpPr txBox="1"/>
          <p:nvPr/>
        </p:nvSpPr>
        <p:spPr>
          <a:xfrm>
            <a:off x="2642668" y="3391514"/>
            <a:ext cx="6716765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اَلْمَسيرَةُ </a:t>
            </a:r>
            <a:r>
              <a:rPr lang="ar-MA" sz="5400" b="1" dirty="0" err="1">
                <a:solidFill>
                  <a:srgbClr val="70AD47">
                    <a:lumMod val="75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ٱلْخَضْراءُ</a:t>
            </a:r>
            <a:endParaRPr lang="ar-MA" sz="5400" b="1" dirty="0">
              <a:solidFill>
                <a:srgbClr val="70AD47">
                  <a:lumMod val="75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209903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5FBBB5-A652-C75A-09BA-9D00CEAE8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9B13203-48A1-E1F9-FE7E-F88E73BED38B}"/>
              </a:ext>
            </a:extLst>
          </p:cNvPr>
          <p:cNvSpPr txBox="1"/>
          <p:nvPr/>
        </p:nvSpPr>
        <p:spPr>
          <a:xfrm>
            <a:off x="6193106" y="5633206"/>
            <a:ext cx="900000" cy="43200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Google Shape;2300;p48">
            <a:extLst>
              <a:ext uri="{FF2B5EF4-FFF2-40B4-BE49-F238E27FC236}">
                <a16:creationId xmlns:a16="http://schemas.microsoft.com/office/drawing/2014/main" xmlns="" id="{E9BA72C6-0A78-7451-B538-BDFDC0B834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انطلاقا من العنوان والصورة، ما توقعاتكم حول النص؟</a:t>
            </a:r>
            <a:endParaRPr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2C58175-909C-BD05-EE93-99B22DB46C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E3B1AF27-76DF-2B29-D4A3-33F5556F7F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2D98392-E6D2-DA8B-1F8E-0A4622F0808B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5152781-2CA5-B487-C6CA-4FDFF29CB14A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A9DCBE9-4B38-27CA-58AB-1A346B14020B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12D4093-63AF-CFFD-32EC-6414A297D01C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4B877E5F-CD77-CBC0-F91F-5E421A104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4A6F69DA-96E7-EC7E-EAFD-56DDC19783F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E9A2784B-0176-48CC-14B4-6DA5314821C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xmlns="" id="{E6613BCF-1E66-297E-B30E-A560394C2594}"/>
              </a:ext>
            </a:extLst>
          </p:cNvPr>
          <p:cNvSpPr txBox="1">
            <a:spLocks/>
          </p:cNvSpPr>
          <p:nvPr/>
        </p:nvSpPr>
        <p:spPr>
          <a:xfrm>
            <a:off x="4814990" y="3403572"/>
            <a:ext cx="3382962" cy="566476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إلى ٱلصَّحْراءِ...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7791E95-0D8C-8750-D500-619B4DAB11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943" y="1912181"/>
            <a:ext cx="4301480" cy="433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6027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6DE53FA-10D9-7221-7109-844384648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86F5E46-42B0-06C5-2EB8-AE80D4F9BF93}"/>
              </a:ext>
            </a:extLst>
          </p:cNvPr>
          <p:cNvSpPr txBox="1"/>
          <p:nvPr/>
        </p:nvSpPr>
        <p:spPr>
          <a:xfrm>
            <a:off x="6193106" y="5633206"/>
            <a:ext cx="900000" cy="43200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Google Shape;2300;p48">
            <a:extLst>
              <a:ext uri="{FF2B5EF4-FFF2-40B4-BE49-F238E27FC236}">
                <a16:creationId xmlns:a16="http://schemas.microsoft.com/office/drawing/2014/main" xmlns="" id="{C7F56C5A-ED1F-BC39-B37F-6AC8E072AE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83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خذوا كراساتكم على ص 102 اقرأوا النص للتحقق من توقعاتكم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 descr="Une image contenant habits, table, meubles, jouet&#10;&#10;Le contenu généré par l’IA peut être incorrect.">
            <a:extLst>
              <a:ext uri="{FF2B5EF4-FFF2-40B4-BE49-F238E27FC236}">
                <a16:creationId xmlns:a16="http://schemas.microsoft.com/office/drawing/2014/main" xmlns="" id="{AAE2368D-CBFF-88ED-9CC7-53C44CAAC4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1F2D5895-238A-0EDD-95FE-C34AE62B49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7089561-726E-E2A7-1267-342E53F7CE61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9B66DB3-D967-09A5-D319-3FE3764414A1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BB3F23A-7386-E082-F58A-144D992EB418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54F5521-32EF-8FCF-72DA-105700CA07C0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9B56C0D5-A21B-63D2-A7C6-00C181536E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4546D12B-CE81-4CFF-95BC-4D8255259B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152E1CF2-BDB5-EAFA-7709-F9CC2E04104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texte, véhicule, Véhicule terrestre, lettre&#10;&#10;Le contenu généré par l’IA peut être incorrect.">
            <a:extLst>
              <a:ext uri="{FF2B5EF4-FFF2-40B4-BE49-F238E27FC236}">
                <a16:creationId xmlns:a16="http://schemas.microsoft.com/office/drawing/2014/main" xmlns="" id="{59B28C20-4C27-4B37-9992-024712441E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6079" y="1845393"/>
            <a:ext cx="3467753" cy="4334690"/>
          </a:xfrm>
          <a:prstGeom prst="round2DiagRect">
            <a:avLst>
              <a:gd name="adj1" fmla="val 9343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96626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570380-3896-58CE-295D-C98143C21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94B18692-8232-0545-8FB5-EB919347A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كان توقعه موافقا لمضمون النص ؟ ما الذي يدل على ذلك من النص القرائي؟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55F687F-95D8-0822-9671-21EBA48195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A610830-CD4B-1AF4-4657-59A54A87F2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719940A-3C97-98A4-65A0-B7EC2455E065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7F9D71F-699C-8CEE-05A1-57BB7B772C4A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C1C9E7F-73A1-B8FB-F868-C8525D9612B2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FF0F78A-2C09-89C0-3694-29B19F2F8F33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FCD2F1D4-25EC-56F2-34BA-22555EBC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0936E670-81BE-BF7C-15D5-E22F9CB786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BD390388-29FE-EDB5-CF5A-928CECB2B15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texte, véhicule, Véhicule terrestre, lettre&#10;&#10;Le contenu généré par l’IA peut être incorrect.">
            <a:extLst>
              <a:ext uri="{FF2B5EF4-FFF2-40B4-BE49-F238E27FC236}">
                <a16:creationId xmlns:a16="http://schemas.microsoft.com/office/drawing/2014/main" xmlns="" id="{244FF0DD-7C2C-071A-E43F-E7CC8FA251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6079" y="1845393"/>
            <a:ext cx="3467753" cy="4334690"/>
          </a:xfrm>
          <a:prstGeom prst="round2DiagRect">
            <a:avLst>
              <a:gd name="adj1" fmla="val 9343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924092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450ECA-0838-4015-380B-C85A8BD0B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5B55490C-E975-8646-A87B-CF8DA4DD7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تابعوا معي على كراساتكم ، سأسمعكم قصيدة </a:t>
            </a:r>
            <a:r>
              <a:rPr lang="ar-SA" sz="2400" b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«</a:t>
            </a:r>
            <a:r>
              <a:rPr lang="ar-MA" sz="2400" b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إلى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ٱلصَّحْراءِ...».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90E517DA-1632-23A8-785F-B779ED578C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F56BC2D-92A5-B7C1-3F7B-1EA7DE2FFE4E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DD7D93E-ABE1-62C5-3A0E-99D0B91CC3C3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53F267F-D722-717C-ED6A-C4C69E585434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DF3EA48-59A0-670B-15A8-70A98A9483EA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3C71B7F2-902C-C17E-1448-58D47483A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29A51DFE-DA10-C6CB-57FD-F3D79588ED1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AF432C98-85FC-CE72-21B3-13AEFF8D10C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AR_N4_P2_W4 (قصيدة إلى الصحراء)">
            <a:hlinkClick r:id="" action="ppaction://media"/>
            <a:extLst>
              <a:ext uri="{FF2B5EF4-FFF2-40B4-BE49-F238E27FC236}">
                <a16:creationId xmlns:a16="http://schemas.microsoft.com/office/drawing/2014/main" xmlns="" id="{835344FA-DEC1-5A98-5E18-6AD68F9B0E9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3419" y="1891112"/>
            <a:ext cx="7518069" cy="4228702"/>
          </a:xfrm>
        </p:spPr>
      </p:pic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4AFEEC5-2177-AB3C-9D4B-2AE307D4F6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0306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1B2DC5B-1B80-5FE3-150D-A7778663F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7B49B011-C556-143E-6032-970BC6EBA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نتحقق الآن من فهمكم . مِنْ كَمْ مِنْ بَيْتٍ شِعْرِيٍّ تَتَكَوَّنُ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ٱلْقَصيدَةُ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xmlns="" id="{791BE655-C860-2596-C486-D8A2BF91461E}"/>
              </a:ext>
            </a:extLst>
          </p:cNvPr>
          <p:cNvSpPr txBox="1">
            <a:spLocks/>
          </p:cNvSpPr>
          <p:nvPr/>
        </p:nvSpPr>
        <p:spPr>
          <a:xfrm>
            <a:off x="419726" y="6044503"/>
            <a:ext cx="8529402" cy="53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كَمْ بَيْتاً شِعْرِيّاً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Dosis"/>
              </a:rPr>
              <a:t> في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Dosis"/>
              </a:rPr>
              <a:t>ٱلْقَصيدَةِ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؟</a:t>
            </a:r>
            <a:endParaRPr kumimoji="0" lang="tzm-Arab-MA" sz="36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C036678-7E07-F7C0-31BC-BA6E58D220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7361543-FE0B-C65D-E607-56A4652BF0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BFA3782-ACEF-8F6B-BA9E-E56C24FE7D28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268D4ED-DEA2-50AD-E3E4-4835E8D56944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9ABC149-39EA-86EE-2287-1304ECC9533A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9BBDF6D-A54E-26D8-8CC6-4DD56CADF18A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6C4B7DEC-493B-E2BB-823F-22A05BFCD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54792F1-2C28-E2F7-47D0-202060268B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C14346DD-613E-7722-65F0-317A6E361F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 descr="Une image contenant texte, véhicule, Véhicule terrestre, lettre&#10;&#10;Le contenu généré par l’IA peut être incorrect.">
            <a:extLst>
              <a:ext uri="{FF2B5EF4-FFF2-40B4-BE49-F238E27FC236}">
                <a16:creationId xmlns:a16="http://schemas.microsoft.com/office/drawing/2014/main" xmlns="" id="{C7DC8F3B-D6BC-CC02-1837-C0D94190F6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8959" y="1845393"/>
            <a:ext cx="3064155" cy="3830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270651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B56D3F-2305-A6A8-A20E-39E53D463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AC56D744-D323-4C48-9BD4-B784B3C69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أحسنتم،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تتكون القصيدة من 12 بيتا شعريا.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0FDF477-3E1C-C771-2506-DFE3B64A18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BF1AFE3-A5B2-6B3C-F5D1-7B66A2535C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8797205-12EC-8F95-A3AB-8BD555F04A87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06D6BE5-FF68-FFDF-9D12-2E18B9607A18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E230669-ECB3-D6CB-54CB-7803C6491A72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DA3B49E-C100-E569-A9A3-425DFC5F2F17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AFE46A6E-4EFD-1702-B3A7-59113722D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E130C451-B57E-9C4A-4241-F699D6CF38D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F6DFEECF-5DB8-BF9B-08CD-DFD9A8BC67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Une image contenant texte, véhicule, Véhicule terrestre, lettre&#10;&#10;Le contenu généré par l’IA peut être incorrect.">
            <a:extLst>
              <a:ext uri="{FF2B5EF4-FFF2-40B4-BE49-F238E27FC236}">
                <a16:creationId xmlns:a16="http://schemas.microsoft.com/office/drawing/2014/main" xmlns="" id="{8E844066-6E59-88F3-899C-4D7D035DFA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8959" y="1845393"/>
            <a:ext cx="3064155" cy="3830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7635332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5693E8-E9D9-D541-A741-EF8982246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10ABAD96-775D-9413-B35E-AC5DA9A39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عَنْ أَيِّ بَلَدٍ تَتَحَدَّثُ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ٱلْقَصيدَةُ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؟</a:t>
            </a: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xmlns="" id="{739C9D29-17FC-EFE8-E14F-3655E46E3D1A}"/>
              </a:ext>
            </a:extLst>
          </p:cNvPr>
          <p:cNvSpPr txBox="1">
            <a:spLocks/>
          </p:cNvSpPr>
          <p:nvPr/>
        </p:nvSpPr>
        <p:spPr>
          <a:xfrm>
            <a:off x="352270" y="5943878"/>
            <a:ext cx="8596858" cy="7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عَنْ أَيِّ بَلَدٍ تَتَحَدَّثُ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ٱلْقَصيدَةُ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؟</a:t>
            </a:r>
            <a:endParaRPr kumimoji="0" lang="tzm-Arab-MA" sz="36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3DE7EA7-0244-CF47-FDDB-66592A5213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2638FDE-8DB9-227B-9142-EAC65C1D0D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AA1BF08-29D6-66BF-AA6C-277EB58AB8E4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2FE90BC-F6FE-0525-98D2-FCE89F138285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2DE104C-355A-F2A2-01CB-A27A414788FF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7A2DD8C-B214-CB1D-2D0F-AB08880F8EC6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0F229595-7307-0C10-5C64-6AD951A2A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F890808-5E2F-A550-A30D-199F62537F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C45216EA-CAE9-AD8A-2E18-89778E39F87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véhicule, Véhicule terrestre, lettre&#10;&#10;Le contenu généré par l’IA peut être incorrect.">
            <a:extLst>
              <a:ext uri="{FF2B5EF4-FFF2-40B4-BE49-F238E27FC236}">
                <a16:creationId xmlns:a16="http://schemas.microsoft.com/office/drawing/2014/main" xmlns="" id="{95696D95-7E93-78D2-0097-F11901B4B4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8959" y="1845393"/>
            <a:ext cx="3064155" cy="3830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295181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8AF760-8D5F-8FCD-3E1E-05CC541B8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AC8FF960-AEBE-3370-F379-FC9FE68EB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للتصحيح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كيف عرفتم ذلك؟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xmlns="" id="{D678D979-C7BB-0EA9-8E35-466BFC3CDC51}"/>
              </a:ext>
            </a:extLst>
          </p:cNvPr>
          <p:cNvSpPr txBox="1">
            <a:spLocks/>
          </p:cNvSpPr>
          <p:nvPr/>
        </p:nvSpPr>
        <p:spPr>
          <a:xfrm>
            <a:off x="367259" y="6012865"/>
            <a:ext cx="8536897" cy="64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اَلْبَلَدُ ٱلَّذي تَتَحَدَّثُ عَنْهُ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ٱلْقَصيدَةُ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 هُوَ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ٱلْمَغْرِبُ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.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813023D-213F-D087-FF48-09E3EF6310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516010B-02CC-900C-0F16-57C5E7129A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E3A1F32-D237-DDB6-22F9-72A45A02A5D2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F1A414C-2A13-6B3F-9669-DF404E2AC51B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D44A038-53AC-C27C-FBDF-B0B7C4986B36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0A6D044-023E-6C20-4DA6-C9E834A82472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1FC60F2E-BA15-C00F-06C9-A5D385E44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3EDE85DD-AACE-0F0D-3245-45E5C0D17F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512391E1-1260-9E29-AC34-577A72CD85B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véhicule, Véhicule terrestre, lettre&#10;&#10;Le contenu généré par l’IA peut être incorrect.">
            <a:extLst>
              <a:ext uri="{FF2B5EF4-FFF2-40B4-BE49-F238E27FC236}">
                <a16:creationId xmlns:a16="http://schemas.microsoft.com/office/drawing/2014/main" xmlns="" id="{FF0E8D30-DAB3-FEB1-8A64-2911FDC58D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8959" y="1845393"/>
            <a:ext cx="3064155" cy="3830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031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AD6748-143E-1CF0-7201-97E188CE3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4664B5CB-1B49-90CA-2D59-552492B3A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ما ٱسْمُ ٱلشّاعِرِ ٱلَّذي كَتَبَ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ٱلْقَصيدَةَ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؟</a:t>
            </a: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xmlns="" id="{DC0CAA1D-5E42-E2E9-D094-71A6BC0EE1D5}"/>
              </a:ext>
            </a:extLst>
          </p:cNvPr>
          <p:cNvSpPr txBox="1">
            <a:spLocks/>
          </p:cNvSpPr>
          <p:nvPr/>
        </p:nvSpPr>
        <p:spPr>
          <a:xfrm>
            <a:off x="299804" y="5978733"/>
            <a:ext cx="8566878" cy="63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ct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ما ٱسْمُ ٱلشّاعِرِ ٱلَّذي كَتَبَ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ٱلْقَصيدَةَ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؟</a:t>
            </a:r>
            <a:endParaRPr kumimoji="0" lang="tzm-Arab-MA" sz="40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5A95FD0-7F96-B0C9-9731-05080F24F7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136056D9-1709-0D6E-29F1-790730A16D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8034011-477B-9229-E853-286C7E973319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3BEAE8E-59FA-E953-AFB1-EEB18FE2C7CB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C356B99-E1AB-046F-B9B7-B47910C7B933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D288068-A6E5-83D5-20F2-02678DD95ACA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9FEEE29-5286-2CC1-6A6F-22056DFF5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DE6D0D8-B44E-5139-3E34-AF40B522D9F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B6B7C1B1-C84C-D0ED-72A0-1A178221BDE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véhicule, Véhicule terrestre, lettre&#10;&#10;Le contenu généré par l’IA peut être incorrect.">
            <a:extLst>
              <a:ext uri="{FF2B5EF4-FFF2-40B4-BE49-F238E27FC236}">
                <a16:creationId xmlns:a16="http://schemas.microsoft.com/office/drawing/2014/main" xmlns="" id="{3D0FCF8F-2128-3BFE-F8B8-43EF90C8A3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8959" y="1845393"/>
            <a:ext cx="3064155" cy="3830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637064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/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اقرؤوا  السؤال جيدا . حددوا المطلوب. تذكروا كل الاختيارات المقدمة.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0AD686BD-48D7-FB37-D6CA-13DAF6863A9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976;p10">
            <a:extLst>
              <a:ext uri="{FF2B5EF4-FFF2-40B4-BE49-F238E27FC236}">
                <a16:creationId xmlns:a16="http://schemas.microsoft.com/office/drawing/2014/main" xmlns="" id="{E0303380-BFFC-6456-5483-B14ED228F8E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77;p10">
            <a:extLst>
              <a:ext uri="{FF2B5EF4-FFF2-40B4-BE49-F238E27FC236}">
                <a16:creationId xmlns:a16="http://schemas.microsoft.com/office/drawing/2014/main" xmlns="" id="{4825450F-5D93-5E51-4F16-4F22B4A3CF97}"/>
              </a:ext>
            </a:extLst>
          </p:cNvPr>
          <p:cNvSpPr/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6" name="Google Shape;978;p10">
            <a:extLst>
              <a:ext uri="{FF2B5EF4-FFF2-40B4-BE49-F238E27FC236}">
                <a16:creationId xmlns:a16="http://schemas.microsoft.com/office/drawing/2014/main" xmlns="" id="{16AA3E58-56EB-F446-46C1-C924B1E5AD7B}"/>
              </a:ext>
            </a:extLst>
          </p:cNvPr>
          <p:cNvSpPr/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2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7" name="Google Shape;979;p10">
            <a:extLst>
              <a:ext uri="{FF2B5EF4-FFF2-40B4-BE49-F238E27FC236}">
                <a16:creationId xmlns:a16="http://schemas.microsoft.com/office/drawing/2014/main" xmlns="" id="{E1E5A893-C3C9-581D-9182-88BAA2C4BAF9}"/>
              </a:ext>
            </a:extLst>
          </p:cNvPr>
          <p:cNvSpPr/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1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Google Shape;980;p10">
            <a:extLst>
              <a:ext uri="{FF2B5EF4-FFF2-40B4-BE49-F238E27FC236}">
                <a16:creationId xmlns:a16="http://schemas.microsoft.com/office/drawing/2014/main" xmlns="" id="{D2B955D7-2FE9-1BF6-AEEC-A97AF85B383D}"/>
              </a:ext>
            </a:extLst>
          </p:cNvPr>
          <p:cNvSpPr/>
          <p:nvPr/>
        </p:nvSpPr>
        <p:spPr>
          <a:xfrm>
            <a:off x="613317" y="160889"/>
            <a:ext cx="1440636" cy="27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9" name="Google Shape;981;p10">
            <a:extLst>
              <a:ext uri="{FF2B5EF4-FFF2-40B4-BE49-F238E27FC236}">
                <a16:creationId xmlns:a16="http://schemas.microsoft.com/office/drawing/2014/main" xmlns="" id="{1981A10E-80A3-072D-5005-6027EC0E4CF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82;p10">
            <a:extLst>
              <a:ext uri="{FF2B5EF4-FFF2-40B4-BE49-F238E27FC236}">
                <a16:creationId xmlns:a16="http://schemas.microsoft.com/office/drawing/2014/main" xmlns="" id="{33B8B49B-34DF-40C7-181D-22A735E3A33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83;p10">
            <a:extLst>
              <a:ext uri="{FF2B5EF4-FFF2-40B4-BE49-F238E27FC236}">
                <a16:creationId xmlns:a16="http://schemas.microsoft.com/office/drawing/2014/main" xmlns="" id="{9A67511C-BDC4-FC11-F5AB-CC4707EB522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35A2848F-33F6-207D-7096-8D1D8E540D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0846" y="1823461"/>
            <a:ext cx="5382308" cy="461795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5C4BA0-BEE1-72CF-84F3-C27E2506A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F73AC57-5BC7-BFAB-F1AD-326F72FC200F}"/>
              </a:ext>
            </a:extLst>
          </p:cNvPr>
          <p:cNvSpPr/>
          <p:nvPr/>
        </p:nvSpPr>
        <p:spPr>
          <a:xfrm>
            <a:off x="3962400" y="2533339"/>
            <a:ext cx="4514537" cy="3342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34B5BA30-1774-01D4-D6F5-ABC5674B9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اَلشّاعِرُ ٱلَّذي كَتَبَ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ٱلْقَصيدَةَ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هُوَ محمد عريج . سأقدم لكم بعض المعلومات عنه.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7D5CFA4-6742-C2BE-706D-73E20B3654D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D92691D9-2B16-228B-DD5F-2525D8E17BFE}"/>
              </a:ext>
            </a:extLst>
          </p:cNvPr>
          <p:cNvSpPr/>
          <p:nvPr/>
        </p:nvSpPr>
        <p:spPr>
          <a:xfrm>
            <a:off x="3831278" y="2563088"/>
            <a:ext cx="4034094" cy="30772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شاعرٌ مَغربيٌّ، وُلِدَ في مَدينةِ ٱلدّارِ ٱلبَيضاءِ.</a:t>
            </a: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شارَكَ في مُسابَقَةٍ كَبيرَةٍ للشِّعْرِ تُسَمّى "أميرَ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ٱلشُّعَراءِ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"، وتَقَدَّمَ فيها كَثيراً.</a:t>
            </a: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كما فازَ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بٱلْمركَزِ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ٱلأوَّلِ في جائِزَةٍ شِعْرِيَّةٍ مُهِمَّةٍ، ثُمَّ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بٱلْمركَزِ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ٱلثّاني في ٱلسَّنَةِ ٱلتّالِيَةِ.</a:t>
            </a: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وقدْ نالَ أَيْضاً جائِزَةً أُخْرى في ٱلشِّعْرِ مِنَ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ٱلشّارِقَةِ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أَصْدَرَ دِيواناً شِعْرِيّاً بِعُنْوانِ "كُنْتُ مَعِي"</a:t>
            </a: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5B9BD5">
                    <a:lumMod val="5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وَلَهُ عِدَّةُ قَصائِدَ أَحَبَّها ٱلصِّغارُ وَ </a:t>
            </a:r>
            <a:r>
              <a:rPr lang="ar-MA" sz="2400" b="1" dirty="0" err="1">
                <a:solidFill>
                  <a:srgbClr val="5B9BD5">
                    <a:lumMod val="5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ٱلْكِبارُ</a:t>
            </a:r>
            <a:r>
              <a:rPr lang="ar-MA" sz="2400" b="1" dirty="0">
                <a:solidFill>
                  <a:srgbClr val="5B9BD5">
                    <a:lumMod val="5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C2334BA-3F31-A508-933B-59FF3C3079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DDDD045-589B-F22B-8569-BC5466DA669E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358D730-025A-840D-EC70-3F5F21FD6B65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A2550FB-DD10-FE54-D911-4C2B952D8A3E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BA9AC63-2590-DF18-81C3-7D5D25139D42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136907EF-5BB7-4D4D-2F24-DF0B55707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21A59382-E9E5-4466-87DD-A6D7F22837A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E3C9146-C017-8943-8E86-1511A763F1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0BFE367-0961-4E9A-0BAE-66932D1ADACF}"/>
              </a:ext>
            </a:extLst>
          </p:cNvPr>
          <p:cNvSpPr/>
          <p:nvPr/>
        </p:nvSpPr>
        <p:spPr>
          <a:xfrm>
            <a:off x="5566610" y="2226590"/>
            <a:ext cx="1601580" cy="5166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xmlns="" id="{9C7D55A6-94F2-A446-A909-CC4410145E01}"/>
              </a:ext>
            </a:extLst>
          </p:cNvPr>
          <p:cNvSpPr txBox="1">
            <a:spLocks/>
          </p:cNvSpPr>
          <p:nvPr/>
        </p:nvSpPr>
        <p:spPr>
          <a:xfrm>
            <a:off x="5641565" y="2273859"/>
            <a:ext cx="1686393" cy="33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228600" algn="r" defTabSz="914400" rtl="1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"/>
              </a:rPr>
              <a:t>بِطاقَةٌ تَعْريفِيَّةٌ</a:t>
            </a:r>
            <a:endParaRPr kumimoji="0" lang="tzm-Arab-MA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Dosis"/>
            </a:endParaRPr>
          </a:p>
        </p:txBody>
      </p:sp>
      <p:pic>
        <p:nvPicPr>
          <p:cNvPr id="3" name="Image 2" descr="Une image contenant texte, véhicule, Véhicule terrestre, lettre&#10;&#10;Le contenu généré par l’IA peut être incorrect.">
            <a:extLst>
              <a:ext uri="{FF2B5EF4-FFF2-40B4-BE49-F238E27FC236}">
                <a16:creationId xmlns:a16="http://schemas.microsoft.com/office/drawing/2014/main" xmlns="" id="{E78FE82A-E413-284A-E4C0-E8F9B121B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338" y="2442108"/>
            <a:ext cx="2747229" cy="3434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858C6FC-C82C-E5BE-D9C8-878FC5B8C1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4693" y="2811420"/>
            <a:ext cx="620907" cy="74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6996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AE7E1F-94A2-D9D3-CE18-1125B3E50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7">
            <a:extLst>
              <a:ext uri="{FF2B5EF4-FFF2-40B4-BE49-F238E27FC236}">
                <a16:creationId xmlns:a16="http://schemas.microsoft.com/office/drawing/2014/main" xmlns="" id="{182BC9CB-9F29-BD26-4A90-0D11DD99C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الآن؛ سأعين 4 تلاميذ لقراءة أبيات القصيدة ، ثلاثة أبيات لكل تلميذ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236C2C7-3664-1C12-9F89-AA511007F7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7F36198-EC8B-8412-5924-DA5CDC67CD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AB22881-2C93-E094-2F7F-5BFA1CF4D66E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ADBD6E6-8EF4-0B06-D22A-C9D85EDB260E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5A668C4-47A6-DB8A-FD1E-0D5B53E3C327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80FE34E-5908-A14D-2A92-6FB8BB19B412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3667C993-E5BB-F58B-CB05-D87224E18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0EE845DC-0449-E43F-A2F7-88DF07ED67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BCB31B52-AB51-8643-CD3B-F4A3BD644FA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2D0A3EB-F0CD-9F0A-15EB-D8371A49EBB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  <p:pic>
        <p:nvPicPr>
          <p:cNvPr id="7" name="Image 6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xmlns="" id="{EC310187-4EEC-ECB8-4BF0-3F7A0E82CB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5874" y="1377931"/>
            <a:ext cx="3416498" cy="526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8576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C63FDE-A259-FC60-981C-0D0038BE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7">
            <a:extLst>
              <a:ext uri="{FF2B5EF4-FFF2-40B4-BE49-F238E27FC236}">
                <a16:creationId xmlns:a16="http://schemas.microsoft.com/office/drawing/2014/main" xmlns="" id="{96FFD80D-55D1-34FA-0C66-577DCCD92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اليوم، ستتعلمون كيف تقرؤون القصيدة بإيقاع شعري معبر. انتبهوا، سأقوم بإنشاد البيت بإيقاع شعري معبر.</a:t>
            </a: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1144F0C-6DD3-EB39-AC23-C3C6836BDB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D92945D5-DF16-0405-31F1-92F7E57B90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4CFB960-9BB1-9627-9A94-347734D58F66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AC69352-1F6F-9DC9-2534-B1282026FDAC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B97A9EA-D23D-7B94-FDA8-F32F0B7BE4C0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936FE3E-54E6-7765-AB6C-310AEC5305ED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1FA65F73-861E-D132-38AE-8E20C0AA0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FDDD81D0-0109-AEB4-370B-E3E71FC799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F33318D1-515F-4568-B79F-F40378AA21F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1A3FFB3-A8C7-81D0-106F-2177855BA37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DCC2C7E-D8AD-1672-84D3-80139897C940}"/>
              </a:ext>
            </a:extLst>
          </p:cNvPr>
          <p:cNvSpPr/>
          <p:nvPr/>
        </p:nvSpPr>
        <p:spPr>
          <a:xfrm>
            <a:off x="413326" y="1793042"/>
            <a:ext cx="8071830" cy="105055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أَب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ي في </a:t>
            </a:r>
            <a:r>
              <a:rPr kumimoji="0" lang="ar-S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ٱلْفَجْرِ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قَبَّلَني 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عَ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لى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خَ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دّي </a:t>
            </a:r>
            <a:r>
              <a:rPr kumimoji="0" lang="ar-S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مُبْ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تَ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سِ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م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ا </a:t>
            </a:r>
          </a:p>
        </p:txBody>
      </p:sp>
    </p:spTree>
    <p:extLst>
      <p:ext uri="{BB962C8B-B14F-4D97-AF65-F5344CB8AC3E}">
        <p14:creationId xmlns:p14="http://schemas.microsoft.com/office/powerpoint/2010/main" val="2583818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32718A-CE42-C134-ADDE-0782B16D2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7">
            <a:extLst>
              <a:ext uri="{FF2B5EF4-FFF2-40B4-BE49-F238E27FC236}">
                <a16:creationId xmlns:a16="http://schemas.microsoft.com/office/drawing/2014/main" xmlns="" id="{2C55BFA5-20F5-6D45-DE6F-93D32A9F8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انتبهوا، سأقدم لكم قاعدة الإنشاد الشعري.</a:t>
            </a: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19E187C-F366-4464-7420-8826ED04D5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1E7B1005-4011-F4F3-F038-7747B6054D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8488C40-1781-AE42-C378-A298F0CEE6E7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1AF3B33-9A20-E1E2-92CD-0E3E989D8A2B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FAC4EBB-5A4D-9522-D0EC-070B329B1F09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D2E1203-4DBF-2589-3046-FCCC80E396FB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B6C437A0-0231-B931-8978-E8D7ED33E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C871AC74-334F-33B3-2CC9-DF666B613C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82535C49-A140-88FC-0890-74103419837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2D1F734-BE9C-094B-C94B-0811E4586A0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2BB5EBB-B1AC-BB0B-A527-8F18E63819A4}"/>
              </a:ext>
            </a:extLst>
          </p:cNvPr>
          <p:cNvSpPr/>
          <p:nvPr/>
        </p:nvSpPr>
        <p:spPr>
          <a:xfrm>
            <a:off x="413326" y="1793042"/>
            <a:ext cx="8071830" cy="105055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أَب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ي في </a:t>
            </a:r>
            <a:r>
              <a:rPr kumimoji="0" lang="ar-S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ٱلْفَجْرِ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قَبَّلَني 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عَ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لى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خَ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دّي </a:t>
            </a:r>
            <a:r>
              <a:rPr kumimoji="0" lang="ar-S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مُبْ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تَ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سِ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م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ا </a:t>
            </a:r>
          </a:p>
        </p:txBody>
      </p:sp>
      <p:sp>
        <p:nvSpPr>
          <p:cNvPr id="4" name="Rectangle à coins arrondis 7">
            <a:extLst>
              <a:ext uri="{FF2B5EF4-FFF2-40B4-BE49-F238E27FC236}">
                <a16:creationId xmlns:a16="http://schemas.microsoft.com/office/drawing/2014/main" xmlns="" id="{92C10485-7117-35D1-1D98-D3D812415E8C}"/>
              </a:ext>
            </a:extLst>
          </p:cNvPr>
          <p:cNvSpPr/>
          <p:nvPr/>
        </p:nvSpPr>
        <p:spPr>
          <a:xfrm>
            <a:off x="597085" y="4671371"/>
            <a:ext cx="8109762" cy="123625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أُبْدِلُ حَرَكَةَ </a:t>
            </a:r>
            <a:r>
              <a:rPr kumimoji="0" lang="ar-MA" sz="3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ٱلتَّنْوينِ</a:t>
            </a:r>
            <a:r>
              <a:rPr kumimoji="0" lang="ar-MA" sz="3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في </a:t>
            </a:r>
            <a:r>
              <a:rPr kumimoji="0" lang="ar-MA" sz="3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ٱلْكلمةِ</a:t>
            </a:r>
            <a:r>
              <a:rPr kumimoji="0" lang="ar-MA" sz="3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3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ٱلأخيرة</a:t>
            </a:r>
            <a:r>
              <a:rPr kumimoji="0" lang="ar-MA" sz="3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في </a:t>
            </a:r>
            <a:r>
              <a:rPr kumimoji="0" lang="ar-MA" sz="3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ٱلْبَيْتِ</a:t>
            </a:r>
            <a:r>
              <a:rPr kumimoji="0" lang="ar-MA" sz="3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: </a:t>
            </a:r>
            <a:r>
              <a:rPr kumimoji="0" lang="ar-S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مُبْ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تَ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سِ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م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ا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ً</a:t>
            </a:r>
            <a:r>
              <a:rPr kumimoji="0" lang="ar-MA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بٱلْمَدِّ</a:t>
            </a:r>
            <a:r>
              <a:rPr kumimoji="0" lang="ar-MA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بٱلْألف</a:t>
            </a:r>
            <a:r>
              <a:rPr kumimoji="0" lang="ar-MA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: </a:t>
            </a:r>
            <a:r>
              <a:rPr kumimoji="0" lang="ar-S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مُبْ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تَ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سِ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م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ا</a:t>
            </a:r>
            <a:r>
              <a:rPr kumimoji="0" lang="ar-MA" sz="3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63183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9ECE7B-6604-E7EE-EBC4-8CBF9C752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7">
            <a:extLst>
              <a:ext uri="{FF2B5EF4-FFF2-40B4-BE49-F238E27FC236}">
                <a16:creationId xmlns:a16="http://schemas.microsoft.com/office/drawing/2014/main" xmlns="" id="{4E684D4A-5E51-F411-D3DA-AA946DAB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انتبهوا، سأقوم بإنشاد الأبيات بإيقاع شعري معبر.</a:t>
            </a: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7EC04EB-1D50-C89D-F388-A474A072AF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BDB8E31C-5D12-7553-F55C-5E7A2A6F9E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D7AA7E7-689D-F6A1-3253-70340528CFFF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37391F4-C5A3-497C-E57C-BA8389E2C0C3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650C333-8E7A-D6A2-C652-A03FD4B10C7B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DC4C219-E1F2-89E0-2E77-57DA42404A42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30BA06D5-05E3-055F-5EE8-D79612C964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546B7EC8-84EA-BD7A-BF61-90B8E5937A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33A97294-9523-1D37-50F3-8E36FB6C8C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BBD4AC8-2DE1-8FB9-5BBE-30DE583B7F1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B4B8CAD-559B-B62E-2829-6E7EA23D30CA}"/>
              </a:ext>
            </a:extLst>
          </p:cNvPr>
          <p:cNvSpPr/>
          <p:nvPr/>
        </p:nvSpPr>
        <p:spPr>
          <a:xfrm>
            <a:off x="413326" y="1980000"/>
            <a:ext cx="8071830" cy="1499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أَب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ي في </a:t>
            </a:r>
            <a:r>
              <a:rPr kumimoji="0" lang="ar-S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ٱلْفَجْرِ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قَبَّلَني 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عَ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لى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خَ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دّي </a:t>
            </a:r>
            <a:r>
              <a:rPr kumimoji="0" lang="ar-S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مُبْ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تَ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سِ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م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ا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وَف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ي عَ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يْنَيْهِ </a:t>
            </a:r>
            <a:r>
              <a:rPr kumimoji="0" lang="ar-S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إِصْ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رارٌ  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  كَوَمْضِ </a:t>
            </a:r>
            <a:r>
              <a:rPr kumimoji="0" lang="ar-S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ٱلْ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بَرْقِ قَدْ رُسِـ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م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ا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وَغ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ادَرَ ح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امِ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لاً مَع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ه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ُ    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كِ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ت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ابَ </a:t>
            </a:r>
            <a:r>
              <a:rPr kumimoji="0" lang="ar-S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ٱللهِ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ar-S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وَٱلْ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عَ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لَ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م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ا</a:t>
            </a:r>
          </a:p>
        </p:txBody>
      </p:sp>
    </p:spTree>
    <p:extLst>
      <p:ext uri="{BB962C8B-B14F-4D97-AF65-F5344CB8AC3E}">
        <p14:creationId xmlns:p14="http://schemas.microsoft.com/office/powerpoint/2010/main" val="2501281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908DFB-6D8E-F006-384E-4789E670A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EC57A9E-1342-75DF-4ADA-687C99B8E1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93B8E5F5-F01F-40AC-F307-2E93D86B2F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1CD8AFD-1AEA-59E8-4BCC-352753B3B6CF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200764E-401E-FD61-C055-E4AA6C36F831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D3FDB16-FBF1-2614-8985-43619873E26A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3E8ED94-2EB9-EC64-9A55-3235B52756C6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B2027E3D-1FEC-287B-BE5D-B59E823D1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8261FFBE-40D3-271F-88D9-A6FC88AC74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53E50FD2-471F-F033-3C06-A5D50EF72F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71235FE-EA68-8A52-233F-F0B08B330EC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23FD3F0-5DC6-D535-998A-88E00ECA3598}"/>
              </a:ext>
            </a:extLst>
          </p:cNvPr>
          <p:cNvSpPr/>
          <p:nvPr/>
        </p:nvSpPr>
        <p:spPr>
          <a:xfrm>
            <a:off x="413326" y="1980000"/>
            <a:ext cx="8071830" cy="1499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أَب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ي في </a:t>
            </a:r>
            <a:r>
              <a:rPr kumimoji="0" lang="ar-S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ٱلْفَجْرِ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قَبَّلَني 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عَ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لى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خَ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دّي </a:t>
            </a:r>
            <a:r>
              <a:rPr kumimoji="0" lang="ar-S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مُبْ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تَ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سِ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م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ا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وَف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ي عَ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يْنَيْهِ </a:t>
            </a:r>
            <a:r>
              <a:rPr kumimoji="0" lang="ar-S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إِصْ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رارٌ  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  كَوَمْضِ </a:t>
            </a:r>
            <a:r>
              <a:rPr kumimoji="0" lang="ar-S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ٱلْ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بَرْقِ قَدْ رُسِـ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م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ا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وَغ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ادَرَ ح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امِ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لاً مَع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ه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ُ    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كِ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ت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ابَ </a:t>
            </a:r>
            <a:r>
              <a:rPr kumimoji="0" lang="ar-S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ٱللهِ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ar-S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وَٱلْ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عَ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لَ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م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ــ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ا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F9E01FD-07FE-0FD3-E582-268A5D4171D0}"/>
              </a:ext>
            </a:extLst>
          </p:cNvPr>
          <p:cNvSpPr txBox="1"/>
          <p:nvPr/>
        </p:nvSpPr>
        <p:spPr>
          <a:xfrm>
            <a:off x="638930" y="700653"/>
            <a:ext cx="68526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الآن، من ينشد الأبيات باحترام قواعد الإيقاع الشعري؟</a:t>
            </a:r>
          </a:p>
          <a:p>
            <a:pPr algn="r" defTabSz="685800" rtl="1">
              <a:defRPr/>
            </a:pP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تناوب 3 متعلمين على الإنشاد.</a:t>
            </a:r>
          </a:p>
        </p:txBody>
      </p:sp>
    </p:spTree>
    <p:extLst>
      <p:ext uri="{BB962C8B-B14F-4D97-AF65-F5344CB8AC3E}">
        <p14:creationId xmlns:p14="http://schemas.microsoft.com/office/powerpoint/2010/main" val="1909871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41A3325-9AF7-F7C0-81BA-60A266350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F9BFB15-EF21-E83E-FB09-EAC5F9B241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D6A7563A-29E9-710F-1B3E-6E87A6CE3C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03F78AF-B423-CFEE-E120-1BEEDCC51195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4B726AF-85B1-5D56-C77E-94CBF33B21BC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275827E-315E-50F1-27DA-65F1CE2A4B00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E9D7C4B-3D03-1658-F3CA-0FE3FED091FA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A154DEB1-3638-5BC4-745C-59C5CF9D6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483ED375-9C76-A24B-93B3-739C8D0688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44782B59-097C-282B-0730-C43832DCB35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78D9C3-0F5E-5733-C282-9D06670FA2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3B24590-5317-73B4-8CD2-3688ADCC8568}"/>
              </a:ext>
            </a:extLst>
          </p:cNvPr>
          <p:cNvSpPr txBox="1"/>
          <p:nvPr/>
        </p:nvSpPr>
        <p:spPr>
          <a:xfrm>
            <a:off x="632373" y="820125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انتبهوا، سأقوم بإنشاد الأبيات بإيقاع شعري معبر.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475F905-AD13-7220-143B-FFD81EF83B08}"/>
              </a:ext>
            </a:extLst>
          </p:cNvPr>
          <p:cNvSpPr/>
          <p:nvPr/>
        </p:nvSpPr>
        <p:spPr>
          <a:xfrm>
            <a:off x="387402" y="1929920"/>
            <a:ext cx="8071830" cy="1499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إِلـى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ٱلـصَّـحْــراءِ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يا وَلَـدي    لِـكَـيْ يَتَوَحَّــدَ ٱلْــوَطَــــ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نُ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فَـشَـعْـبُ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ٱلْـمَغْرِبِ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ٱلْأَقْصى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   لَــهُ قَدْ صَفَّــقَ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ٱلـزَّمَــــ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نُ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مَـشـى مِــنْ دونِ أَسْلِـحَـةٍ     لِـتَـحْضُنَ بَعْضَها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ٱلْــمُدُ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نُ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1528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906645-64AF-727A-0AE3-679616D88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FF0372F-B68C-6D85-9E0D-E75C7B6A15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7A42F2E-CAB0-5D49-27EA-0BFC74DDDD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5829A91-CA8F-BF79-72E1-B936E70683C4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D040A1C-26A3-6919-5FC9-82943B5C84BC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BE2BCBD-20EA-128D-C8DE-09E714B4101F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7B06C64-6A1E-DE2E-D156-BF2EB9A7D364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773E3724-DC6C-3D10-350C-16FCAB8FB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D9BFD4A0-5F18-7E90-6406-E9058275421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42CB090-AD3B-7B79-9DF9-B47B629C26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4594BCD-4A30-76CA-74E9-16050BE52C4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59F362E-DDF1-501A-0107-D1C04F7D87DE}"/>
              </a:ext>
            </a:extLst>
          </p:cNvPr>
          <p:cNvSpPr txBox="1"/>
          <p:nvPr/>
        </p:nvSpPr>
        <p:spPr>
          <a:xfrm>
            <a:off x="632373" y="820125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انتبهوا، سأقدم لكم قاعدة الإنشاد الشعري.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2EEADD1-2FC1-BA2F-331B-37F44748A236}"/>
              </a:ext>
            </a:extLst>
          </p:cNvPr>
          <p:cNvSpPr/>
          <p:nvPr/>
        </p:nvSpPr>
        <p:spPr>
          <a:xfrm>
            <a:off x="387402" y="1929920"/>
            <a:ext cx="8071830" cy="1499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إِلـى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ٱلـصَّـحْــراءِ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يا وَلَـدي    لِـكَـيْ يَتَوَحَّــدَ ٱلْــوَطَــــ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نُ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فَـشَـعْـبُ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ٱلْـمَغْرِبِ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ٱلْأَقْصى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   لَــهُ قَدْ صَفَّــقَ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ٱلـزَّمَــــ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نُ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مَـشـى مِــنْ دونِ أَسْلِـحَـةٍ     لِـتَـحْضُنَ بَعْضَها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ٱلْــمُدُ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نُ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à coins arrondis 7">
            <a:extLst>
              <a:ext uri="{FF2B5EF4-FFF2-40B4-BE49-F238E27FC236}">
                <a16:creationId xmlns:a16="http://schemas.microsoft.com/office/drawing/2014/main" xmlns="" id="{A2F24B9D-9209-8A8E-54B2-823C8960A651}"/>
              </a:ext>
            </a:extLst>
          </p:cNvPr>
          <p:cNvSpPr/>
          <p:nvPr/>
        </p:nvSpPr>
        <p:spPr>
          <a:xfrm>
            <a:off x="517119" y="3595345"/>
            <a:ext cx="8109762" cy="2786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- كَيْ أُحافِظَ عَلى </a:t>
            </a:r>
            <a:r>
              <a:rPr kumimoji="0" lang="ar-MA" sz="3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ٱلْإيقاعِ</a:t>
            </a:r>
            <a:r>
              <a:rPr kumimoji="0" lang="ar-MA" sz="3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3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ٱلشِّعْرِيِّ</a:t>
            </a:r>
            <a:r>
              <a:rPr kumimoji="0" lang="ar-MA" sz="3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، أَقْرَأُ </a:t>
            </a:r>
            <a:r>
              <a:rPr kumimoji="0" lang="ar-MA" sz="3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ٱلْكلِمَةَ</a:t>
            </a:r>
            <a:r>
              <a:rPr kumimoji="0" lang="ar-MA" sz="3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3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ٱلْأَخيرَةَ</a:t>
            </a:r>
            <a:r>
              <a:rPr kumimoji="0" lang="ar-MA" sz="3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في كُلِّ بَيْتٍ بِإبْدالِ </a:t>
            </a:r>
            <a:r>
              <a:rPr kumimoji="0" lang="ar-MA" sz="3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ٱلْحَرَكَةِ</a:t>
            </a:r>
            <a:r>
              <a:rPr kumimoji="0" lang="ar-MA" sz="3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3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ٱلْقَصيرَةِ</a:t>
            </a:r>
            <a:r>
              <a:rPr kumimoji="0" lang="ar-MA" sz="3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"</a:t>
            </a:r>
            <a:r>
              <a:rPr kumimoji="0" lang="ar-MA" sz="3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ٱلضَّمَّةِ</a:t>
            </a:r>
            <a:r>
              <a:rPr kumimoji="0" lang="ar-MA" sz="3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" بِواوِ </a:t>
            </a:r>
            <a:r>
              <a:rPr kumimoji="0" lang="ar-MA" sz="3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ٱلْمَدِّ</a:t>
            </a:r>
            <a:r>
              <a:rPr kumimoji="0" lang="ar-MA" sz="3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بَعْدَ صَوْتِ [ن]: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ٱلْــوَطَــــ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نُ: "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ٱلْــوَطَــــ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نو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ٱلـزَّمَــــ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نُ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: "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ٱلـزَّمَــــ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نو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ٱلْــمُدُ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نُ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: "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ٱلْــمُدُ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نو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".</a:t>
            </a:r>
            <a:endParaRPr kumimoji="0" lang="ar-MA" sz="30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116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963DC7-977A-E032-62D0-FD592A9C5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A1AAE12-0DF8-CCF0-09F3-CA09E198A9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AE782A5D-19DD-EF4D-4C22-22C8AAAF7F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9FA7394-B370-E29B-346F-D4F38D9091B2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61387FE-06BB-B7C6-CF0A-85F9EC0D70C3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63F7BE3-93DE-8243-31CB-BEC12D67E1E1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5084706-019E-7BC2-8A81-71F7BF1108FC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C5F3013A-60E7-8DC8-0785-99574264A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1680BEB4-2FDF-FF00-1AA9-89341D15EA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BDE52F71-F653-8A43-BF69-767C5ED6684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D08BF46-C218-4627-8847-1E3AB2D4562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CBE4A25-D619-E0D6-A856-0588BB311453}"/>
              </a:ext>
            </a:extLst>
          </p:cNvPr>
          <p:cNvSpPr txBox="1"/>
          <p:nvPr/>
        </p:nvSpPr>
        <p:spPr>
          <a:xfrm>
            <a:off x="699531" y="684000"/>
            <a:ext cx="68526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الآن، من ينشد الأبيات باحترام قواعد الإيقاع الشعري؟</a:t>
            </a:r>
          </a:p>
          <a:p>
            <a:pPr algn="r" defTabSz="685800" rtl="1">
              <a:defRPr/>
            </a:pP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تناوب 3 متعلمين على الإنشاد.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5D8BE7B-09BF-DDEA-90A2-F928CB3E26B0}"/>
              </a:ext>
            </a:extLst>
          </p:cNvPr>
          <p:cNvSpPr/>
          <p:nvPr/>
        </p:nvSpPr>
        <p:spPr>
          <a:xfrm>
            <a:off x="387402" y="1929920"/>
            <a:ext cx="8071830" cy="1499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إِلـى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ٱلـصَّـحْــراءِ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يا وَلَـدي    لِـكَـيْ يَتَوَحَّــدَ ٱلْــوَطَــــ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نُ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فَـشَـعْـبُ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ٱلْـمَغْرِبِ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ٱلْأَقْصى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    لَــهُ قَدْ صَفَّــقَ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ٱلـزَّمَــــ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نُ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مَـشـى مِــنْ دونِ أَسْلِـحَـةٍ     لِـتَـحْضُنَ بَعْضَها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ٱلْــمُدُ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نُ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638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63515B-3603-5F01-840A-A2294C321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9E22C9B-2F13-5726-6EEA-C3334A2BD7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58C0BFEB-5E4E-AA7E-BCBA-019FF6888C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10A45ED-F03F-4102-5162-C2FAA0EA0E7F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D1FB5A7-9037-D7C3-391C-30DD31B604E3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6289B31-FA2E-4088-6EEE-221CD86785CF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4A98C6E-0261-3272-A9BC-E7FEB75A16A2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3A26DFB8-EBFB-7BEC-A195-495216684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EEF9CE2-D404-C94B-6031-7DDD8EAE9C0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848A4F57-D88F-AF66-4B71-3A56D23E0C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8663D32-BE33-8184-1E2A-C5CBFA9900E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F32B254-2249-1B7B-5BAA-031FAF8AC9CB}"/>
              </a:ext>
            </a:extLst>
          </p:cNvPr>
          <p:cNvSpPr txBox="1"/>
          <p:nvPr/>
        </p:nvSpPr>
        <p:spPr>
          <a:xfrm>
            <a:off x="699531" y="684000"/>
            <a:ext cx="68526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الآن، من يطبق قواعد الإيقاع الشعري لينشد الأبيات التالية؟</a:t>
            </a:r>
          </a:p>
          <a:p>
            <a:pPr algn="r" defTabSz="685800" rtl="1">
              <a:defRPr/>
            </a:pP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تناوب 3 متعلمين على الإنشاد.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5D43F33-5251-E770-91C8-50A9D2C34699}"/>
              </a:ext>
            </a:extLst>
          </p:cNvPr>
          <p:cNvSpPr/>
          <p:nvPr/>
        </p:nvSpPr>
        <p:spPr>
          <a:xfrm>
            <a:off x="536085" y="2043209"/>
            <a:ext cx="8071830" cy="1499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جِــراحُ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ٱلْأَرْضِ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يـا وَلَــدي    بِــعَــزْمِ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ٱلشَّعْــــبِ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تَـلْـتَـئِـ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ـمُ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فَــكُـــنْ بِأَبيــــكَ مُفْـتَـخِرا     لِــتُـــدْرِكَ قَــــــدْرَهُ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ٱلْأُمَــ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ـمُ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وَرَدِّدْ بَـــعْــــدَهُ قَـــسَـــما     لِـيَحْـــيــا بَــعْــدَكَ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ٱلْقَــسَـ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ـمُ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748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FACDC913-69CC-3586-43E2-E28554F39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1F726B7E-909A-92DB-2EBA-4E7DDFC137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ابحثوا عن الجواب في النص . انتبهوا سيختفي النص بعد 10 ثوان.</a:t>
            </a:r>
            <a:endParaRPr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A1677BB-C61C-A944-AF90-D31AD28B388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2" name="Google Shape;976;p10">
            <a:extLst>
              <a:ext uri="{FF2B5EF4-FFF2-40B4-BE49-F238E27FC236}">
                <a16:creationId xmlns:a16="http://schemas.microsoft.com/office/drawing/2014/main" xmlns="" id="{4017F132-6CB4-E474-2786-3E39D30FD3B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77;p10">
            <a:extLst>
              <a:ext uri="{FF2B5EF4-FFF2-40B4-BE49-F238E27FC236}">
                <a16:creationId xmlns:a16="http://schemas.microsoft.com/office/drawing/2014/main" xmlns="" id="{F20EEBB8-2152-04DA-EFAC-7A83B52C5E12}"/>
              </a:ext>
            </a:extLst>
          </p:cNvPr>
          <p:cNvSpPr/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Google Shape;978;p10">
            <a:extLst>
              <a:ext uri="{FF2B5EF4-FFF2-40B4-BE49-F238E27FC236}">
                <a16:creationId xmlns:a16="http://schemas.microsoft.com/office/drawing/2014/main" xmlns="" id="{5B0E9BCF-7F35-D4BF-AB12-6FAA3547F07F}"/>
              </a:ext>
            </a:extLst>
          </p:cNvPr>
          <p:cNvSpPr/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2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3" name="Google Shape;979;p10">
            <a:extLst>
              <a:ext uri="{FF2B5EF4-FFF2-40B4-BE49-F238E27FC236}">
                <a16:creationId xmlns:a16="http://schemas.microsoft.com/office/drawing/2014/main" xmlns="" id="{C927ED51-835E-2257-0455-3AD84143552C}"/>
              </a:ext>
            </a:extLst>
          </p:cNvPr>
          <p:cNvSpPr/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1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" name="Google Shape;980;p10">
            <a:extLst>
              <a:ext uri="{FF2B5EF4-FFF2-40B4-BE49-F238E27FC236}">
                <a16:creationId xmlns:a16="http://schemas.microsoft.com/office/drawing/2014/main" xmlns="" id="{CF008786-DA99-2466-F041-CB81ED50BF11}"/>
              </a:ext>
            </a:extLst>
          </p:cNvPr>
          <p:cNvSpPr/>
          <p:nvPr/>
        </p:nvSpPr>
        <p:spPr>
          <a:xfrm>
            <a:off x="613317" y="160889"/>
            <a:ext cx="1440636" cy="27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5" name="Google Shape;981;p10">
            <a:extLst>
              <a:ext uri="{FF2B5EF4-FFF2-40B4-BE49-F238E27FC236}">
                <a16:creationId xmlns:a16="http://schemas.microsoft.com/office/drawing/2014/main" xmlns="" id="{8FDEEAE8-DFE9-ECDE-B2A1-2EBE93E08B3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82;p10">
            <a:extLst>
              <a:ext uri="{FF2B5EF4-FFF2-40B4-BE49-F238E27FC236}">
                <a16:creationId xmlns:a16="http://schemas.microsoft.com/office/drawing/2014/main" xmlns="" id="{323C9435-3DD3-B080-4BE2-7DA2FB4C1E1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83;p10">
            <a:extLst>
              <a:ext uri="{FF2B5EF4-FFF2-40B4-BE49-F238E27FC236}">
                <a16:creationId xmlns:a16="http://schemas.microsoft.com/office/drawing/2014/main" xmlns="" id="{58018E9A-523E-D02C-88BC-6D2E924B9B9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Une image contenant texte, Police, écriture manuscrite, blanc&#10;&#10;Le contenu généré par l’IA peut être incorrect.">
            <a:extLst>
              <a:ext uri="{FF2B5EF4-FFF2-40B4-BE49-F238E27FC236}">
                <a16:creationId xmlns:a16="http://schemas.microsoft.com/office/drawing/2014/main" xmlns="" id="{C8E6B017-1308-6EEA-1C31-472AAC65FE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809" y="2198263"/>
            <a:ext cx="8332211" cy="397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06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7F21A7-8DA1-608F-D743-1AA326E58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E6BBBAD-15CA-2759-F692-7F54DF4FB4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F6881D2-EC14-4F44-4BF8-A3AC33ECCC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7F855C1-A3EA-5753-56D8-4CC07C607723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55694D7-BD02-813C-4253-F85E6C65BEF3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2FCC5D6-56E1-2F3A-273E-509698134A76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54A23FF-256D-5F68-CFA3-4131BC6FFDCA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AD60A854-6E15-F435-497A-3C5500564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5B034B1B-53EE-8A31-C799-B2EAB3FFAD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F15FD1A9-AF9A-C7B4-1473-604ED6BDE4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D727E34-91C5-D2CA-F0DB-1C8D92E3FBF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662820A-FEE8-0349-330B-E72DEA1486CE}"/>
              </a:ext>
            </a:extLst>
          </p:cNvPr>
          <p:cNvSpPr txBox="1"/>
          <p:nvPr/>
        </p:nvSpPr>
        <p:spPr>
          <a:xfrm>
            <a:off x="699531" y="684000"/>
            <a:ext cx="68526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الآن، اقرؤوا القصيدة قراءة هامسة، واحترموا قواعد الإيقاع التي تدربتم عليها.</a:t>
            </a:r>
          </a:p>
          <a:p>
            <a:pPr algn="r" defTabSz="685800" rtl="1">
              <a:defRPr/>
            </a:pP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يمر الأستاذ(ة) بين الصفوف، ويحرص على تقديم تغذية راجعة فورية.</a:t>
            </a:r>
          </a:p>
        </p:txBody>
      </p:sp>
      <p:pic>
        <p:nvPicPr>
          <p:cNvPr id="4" name="Image 3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xmlns="" id="{8B330EA7-15DF-4CCB-02CB-8FFF933F7E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5874" y="1377931"/>
            <a:ext cx="3416498" cy="526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5982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7F9280-B435-A65E-23DC-52D315783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080A3C6-22E3-E2CE-56EB-E850D0C12C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C9AD216-0BF4-AE98-5209-11A776B21F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1A33C22-1C12-F5AA-A87F-014C8F5330C0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003FF38-8919-ED6E-18A5-B5813C620C51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1C26D94-101F-C29A-573E-CE41BF8EF95A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373361C-D508-6FE4-5AD8-420B0EB66B83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0C92BF35-4898-8201-B825-5CEF97A07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E58747C-C3C0-A82E-B59C-89F6BFF450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C3101024-897A-5465-C345-211153233E6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96D4F73-AEF8-F554-C717-F0F8C5C4316A}"/>
              </a:ext>
            </a:extLst>
          </p:cNvPr>
          <p:cNvSpPr txBox="1"/>
          <p:nvPr/>
        </p:nvSpPr>
        <p:spPr>
          <a:xfrm>
            <a:off x="683132" y="645003"/>
            <a:ext cx="6859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الآن، من يقرأ القصيدة قراءة شعرية معبرة، عند الإشارة سأختار من يواصل القراءة.</a:t>
            </a:r>
          </a:p>
          <a:p>
            <a:pPr algn="r" defTabSz="685800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تخصيص 5 د. للقراءات الفردية،  اختيار  متعلمين غير الذين شاركوا في النشاط الاعتيادي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xmlns="" id="{CB5B95BE-C237-F686-A07A-452833AF4182}"/>
              </a:ext>
            </a:extLst>
          </p:cNvPr>
          <p:cNvGraphicFramePr>
            <a:graphicFrameLocks noGrp="1"/>
          </p:cNvGraphicFramePr>
          <p:nvPr/>
        </p:nvGraphicFramePr>
        <p:xfrm>
          <a:off x="735012" y="2543956"/>
          <a:ext cx="7555043" cy="3200400"/>
        </p:xfrm>
        <a:graphic>
          <a:graphicData uri="http://schemas.openxmlformats.org/drawingml/2006/table">
            <a:tbl>
              <a:tblPr firstRow="1" bandRow="1"/>
              <a:tblGrid>
                <a:gridCol w="918426">
                  <a:extLst>
                    <a:ext uri="{9D8B030D-6E8A-4147-A177-3AD203B41FA5}">
                      <a16:colId xmlns:a16="http://schemas.microsoft.com/office/drawing/2014/main" xmlns="" val="2320669012"/>
                    </a:ext>
                  </a:extLst>
                </a:gridCol>
                <a:gridCol w="998288">
                  <a:extLst>
                    <a:ext uri="{9D8B030D-6E8A-4147-A177-3AD203B41FA5}">
                      <a16:colId xmlns:a16="http://schemas.microsoft.com/office/drawing/2014/main" xmlns="" val="4213699004"/>
                    </a:ext>
                  </a:extLst>
                </a:gridCol>
                <a:gridCol w="5638329">
                  <a:extLst>
                    <a:ext uri="{9D8B030D-6E8A-4147-A177-3AD203B41FA5}">
                      <a16:colId xmlns:a16="http://schemas.microsoft.com/office/drawing/2014/main" xmlns="" val="372084414"/>
                    </a:ext>
                  </a:extLst>
                </a:gridCol>
              </a:tblGrid>
              <a:tr h="477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1"/>
                      <a:r>
                        <a:rPr lang="ar-MA" sz="3200" b="1" kern="1200" dirty="0">
                          <a:solidFill>
                            <a:srgbClr val="474F7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لا</a:t>
                      </a:r>
                      <a:endParaRPr lang="fr-FR" sz="3200" b="1" kern="1200" dirty="0">
                        <a:solidFill>
                          <a:srgbClr val="474F71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F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1"/>
                      <a:r>
                        <a:rPr lang="ar-MA" sz="3200" b="1" kern="1200" dirty="0">
                          <a:solidFill>
                            <a:srgbClr val="474F7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نعم</a:t>
                      </a:r>
                      <a:endParaRPr lang="fr-FR" sz="3200" b="1" kern="1200" dirty="0">
                        <a:solidFill>
                          <a:srgbClr val="474F71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F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MA" sz="3600" b="1" kern="1200" dirty="0">
                        <a:solidFill>
                          <a:srgbClr val="474F71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5663403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solidFill>
                          <a:srgbClr val="474F71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fr-FR" sz="3600" b="1" dirty="0">
                        <a:solidFill>
                          <a:srgbClr val="474F71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474F7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هَلْ كان </a:t>
                      </a:r>
                      <a:r>
                        <a:rPr lang="ar-MA" sz="3200" b="1" kern="1200" dirty="0" err="1">
                          <a:solidFill>
                            <a:srgbClr val="474F7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ٱلصَّوْتُ</a:t>
                      </a:r>
                      <a:r>
                        <a:rPr lang="ar-MA" sz="3200" b="1" kern="1200" dirty="0">
                          <a:solidFill>
                            <a:srgbClr val="474F7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مَسْموعاً وَواضِحاً؟</a:t>
                      </a:r>
                    </a:p>
                  </a:txBody>
                  <a:tcPr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F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1050321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solidFill>
                          <a:srgbClr val="474F71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fr-FR" sz="3600" b="1" dirty="0">
                        <a:solidFill>
                          <a:srgbClr val="474F71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474F7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هَلْ كانتِ </a:t>
                      </a:r>
                      <a:r>
                        <a:rPr lang="ar-MA" sz="3200" b="1" kern="1200" dirty="0" err="1">
                          <a:solidFill>
                            <a:srgbClr val="474F7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ٱلْقِراءَةُ</a:t>
                      </a:r>
                      <a:r>
                        <a:rPr lang="ar-MA" sz="3200" b="1" kern="1200" dirty="0">
                          <a:solidFill>
                            <a:srgbClr val="474F7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مُعَبِّرَةً عَنِ </a:t>
                      </a:r>
                      <a:r>
                        <a:rPr lang="ar-MA" sz="3200" b="1" kern="1200" dirty="0" err="1">
                          <a:solidFill>
                            <a:srgbClr val="474F7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ٱلشُّعورِ</a:t>
                      </a:r>
                      <a:r>
                        <a:rPr lang="ar-MA" sz="3200" b="1" kern="1200" dirty="0">
                          <a:solidFill>
                            <a:srgbClr val="474F7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3200" b="1" kern="1200" dirty="0" err="1">
                          <a:solidFill>
                            <a:srgbClr val="474F7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بِٱلْفَخْرِ</a:t>
                      </a:r>
                      <a:r>
                        <a:rPr lang="ar-MA" sz="3200" b="1" kern="1200" dirty="0">
                          <a:solidFill>
                            <a:srgbClr val="474F7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3200" b="1" kern="1200" dirty="0" err="1">
                          <a:solidFill>
                            <a:srgbClr val="474F7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وَٱلْاِعْتِزازِ</a:t>
                      </a:r>
                      <a:r>
                        <a:rPr lang="ar-MA" sz="3200" b="1" kern="1200" dirty="0">
                          <a:solidFill>
                            <a:srgbClr val="474F7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؟</a:t>
                      </a:r>
                    </a:p>
                  </a:txBody>
                  <a:tcPr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F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6954947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solidFill>
                          <a:srgbClr val="474F71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solidFill>
                          <a:srgbClr val="474F71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474F7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هَلْ تَمَّتْ قِراءَةُ كُلِّ شَطْرٍ بِشَكْلٍ مُسْتَرْسَلٍ؟</a:t>
                      </a:r>
                    </a:p>
                  </a:txBody>
                  <a:tcPr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F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5058931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solidFill>
                          <a:srgbClr val="474F71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fr-FR" sz="3600" b="1" dirty="0">
                        <a:solidFill>
                          <a:srgbClr val="474F71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474F7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هَلْ تَمَّ </a:t>
                      </a:r>
                      <a:r>
                        <a:rPr lang="ar-MA" sz="3200" b="1" kern="1200" dirty="0" err="1">
                          <a:solidFill>
                            <a:srgbClr val="474F7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ٱحْتِرامُ</a:t>
                      </a:r>
                      <a:r>
                        <a:rPr lang="ar-MA" sz="3200" b="1" kern="1200" dirty="0">
                          <a:solidFill>
                            <a:srgbClr val="474F7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قَواعِدِ </a:t>
                      </a:r>
                      <a:r>
                        <a:rPr lang="ar-MA" sz="3200" b="1" kern="1200" dirty="0" err="1">
                          <a:solidFill>
                            <a:srgbClr val="474F7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ٱلْإيقاعِ</a:t>
                      </a:r>
                      <a:r>
                        <a:rPr lang="ar-MA" sz="3200" b="1" kern="1200" dirty="0">
                          <a:solidFill>
                            <a:srgbClr val="474F7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3200" b="1" kern="1200" dirty="0" err="1">
                          <a:solidFill>
                            <a:srgbClr val="474F7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ٱلشِّعْرِيِّ</a:t>
                      </a:r>
                      <a:r>
                        <a:rPr lang="ar-MA" sz="3200" b="1" kern="1200" dirty="0">
                          <a:solidFill>
                            <a:srgbClr val="474F7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؟</a:t>
                      </a:r>
                      <a:endParaRPr lang="fr-FR" sz="3200" b="1" kern="1200" dirty="0">
                        <a:solidFill>
                          <a:srgbClr val="474F71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F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6188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342306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72A5FD-4967-DCA8-0E60-8D76C4537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12A914CB-396B-71EC-1967-BDB8AD15D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762026"/>
            <a:ext cx="7358073" cy="612000"/>
          </a:xfrm>
        </p:spPr>
        <p:txBody>
          <a:bodyPr>
            <a:noAutofit/>
          </a:bodyPr>
          <a:lstStyle/>
          <a:p>
            <a:pPr rtl="1"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الآن، سنكرر القراءة الشعرية جماعيا باحترام قواعد الإيقاع مع التعبير عن الشعور بالفخر والاعتزاز.</a:t>
            </a: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BB7026C-7E17-03D4-6262-CBA5C7E14D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ABE377B-743B-FAB2-DABD-EE3679A0AE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836994E-9204-9D37-EE2F-C2A7BC799BE3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322ED11-8498-AB6C-6DC6-7EEB3708895C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A130C3-6B0F-95DD-A7E9-92C73DEE35F9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E9A0E90-F6A8-1084-9B58-35DC9E444BD3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EBE96EB-FB0B-C7B3-143D-B849EAEC6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D70766EA-11F0-8E52-AF2D-3D3E5BE66A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52B073AA-458A-5B34-7221-FA70E773DAF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B035AB5-A124-238D-FE57-DE0094841E1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  <p:pic>
        <p:nvPicPr>
          <p:cNvPr id="4" name="Image 3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xmlns="" id="{C368867C-1DBC-96AB-8C45-E010BF06D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5874" y="1377931"/>
            <a:ext cx="3416498" cy="526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5937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8F319A1-46BC-CE7B-0AB3-837B23317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3">
            <a:extLst>
              <a:ext uri="{FF2B5EF4-FFF2-40B4-BE49-F238E27FC236}">
                <a16:creationId xmlns:a16="http://schemas.microsoft.com/office/drawing/2014/main" xmlns="" id="{BFBB4535-AF7C-B101-7327-E3AB9385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990" y="908397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</a:rPr>
              <a:t>قراءة-2</a:t>
            </a:r>
            <a:endParaRPr lang="fr-MA" sz="4000" dirty="0">
              <a:solidFill>
                <a:srgbClr val="424D7C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CAF68033-14A3-81B0-95E1-7D4812444B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A623052D-3F7E-83E2-923E-C94B0B1E5E58}"/>
              </a:ext>
            </a:extLst>
          </p:cNvPr>
          <p:cNvSpPr txBox="1"/>
          <p:nvPr/>
        </p:nvSpPr>
        <p:spPr>
          <a:xfrm>
            <a:off x="6148179" y="1777877"/>
            <a:ext cx="1023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قراءة-2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AF93AB50-7E4A-A23D-89EF-4F17D8FCA5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49DF881D-D977-272B-D19A-327A23E94A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5" y="1777877"/>
            <a:ext cx="469078" cy="54000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xmlns="" id="{24FF9322-ACD5-820F-720C-61D4CFBF1B79}"/>
              </a:ext>
            </a:extLst>
          </p:cNvPr>
          <p:cNvSpPr txBox="1">
            <a:spLocks/>
          </p:cNvSpPr>
          <p:nvPr/>
        </p:nvSpPr>
        <p:spPr>
          <a:xfrm>
            <a:off x="1902113" y="3227095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cs typeface="Microsoft Uighur" panose="02000000000000000000" pitchFamily="2" charset="-78"/>
              </a:rPr>
              <a:t>قَصيدَةُ وَطَني ٱلْغالي</a:t>
            </a:r>
            <a:r>
              <a:rPr lang="fr-FR" sz="3200" b="1" dirty="0">
                <a:cs typeface="Microsoft Uighur" panose="02000000000000000000" pitchFamily="2" charset="-78"/>
              </a:rPr>
              <a:t>.</a:t>
            </a:r>
            <a:endParaRPr lang="ar-MA" sz="3200" b="1" dirty="0">
              <a:cs typeface="Microsoft Uighur" panose="02000000000000000000" pitchFamily="2" charset="-78"/>
            </a:endParaRP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cs typeface="Microsoft Uighur" panose="02000000000000000000" pitchFamily="2" charset="-78"/>
              </a:rPr>
              <a:t>إغناء المعجم وفهم نص شعري.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4C193DC-9925-0D6D-54B0-6DA8789AF6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1042" y="1046862"/>
            <a:ext cx="402559" cy="40255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298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CB05F6-EEF1-6348-D7CC-BA5996680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15532F11-BE32-3E49-95D1-759FF6179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خذوا كراساتكم على الصفحة رقم 103 و أجيبوا عن التمرينين التاليين :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06246C1-2908-9088-D968-B8D6634710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9AB69F73-A579-9898-B541-0CB074217C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815F594-42FE-25C5-85CC-E58C36B66A60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8CAC8AE-389E-CCC0-439C-E46F3A4BEE85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F7D32E9-DE5C-16AE-A479-F42FEE16BFC6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7A43119-0C05-29F4-9EF8-BC354C27C28C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9E645146-7A47-0808-BC22-852004DFA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3457E12F-1A89-2165-C367-5794DBF810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39EE6C61-4980-74D1-3490-8DA0F0F696D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 descr="Une image contenant texte, capture d’écran, lettre, Police&#10;&#10;Le contenu généré par l’IA peut être incorrect.">
            <a:extLst>
              <a:ext uri="{FF2B5EF4-FFF2-40B4-BE49-F238E27FC236}">
                <a16:creationId xmlns:a16="http://schemas.microsoft.com/office/drawing/2014/main" xmlns="" id="{1D9A2AB2-15A2-D127-A22C-8856E2363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118" y="1685042"/>
            <a:ext cx="3365001" cy="466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3A3AC60F-C7C4-52F3-5644-8DB224A36D6E}"/>
              </a:ext>
            </a:extLst>
          </p:cNvPr>
          <p:cNvSpPr/>
          <p:nvPr/>
        </p:nvSpPr>
        <p:spPr>
          <a:xfrm>
            <a:off x="3447393" y="2469931"/>
            <a:ext cx="2784220" cy="1061545"/>
          </a:xfrm>
          <a:prstGeom prst="roundRect">
            <a:avLst>
              <a:gd name="adj" fmla="val 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194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17132F-BDC3-1EB7-6086-C31937B33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269E134B-F2A5-9180-2063-F6757F874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للتصحيح. نصحح التمرين الأول.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 يضغط الأستاذ على زر جهاز التحكم لتظهر الإجابات تباعا.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BF9FA45-8204-5042-C496-D2AE9E1311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DEE20A06-C523-375B-4B98-CB3C19D279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316A807-4645-6CDD-FF47-B5DC3946CC4D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2830EF8-1071-7BDE-533D-BC88D14791B6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62A4166-A1F4-7928-4C6B-7EE742F10110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201C7A5-F59F-E124-E806-AD3165A2BE92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C16722E5-A4A7-127D-3318-FE9850853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65645164-F6E8-D30C-C9A4-5BA6B18E73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E0E5D0D0-B9D2-63EC-68F6-E53E4824A4A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3DFC9386-6BA4-A2E4-C013-1EC83AAC71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533" y="2785533"/>
            <a:ext cx="8252067" cy="2925234"/>
          </a:xfrm>
          <a:prstGeom prst="rect">
            <a:avLst/>
          </a:prstGeom>
        </p:spPr>
      </p:pic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xmlns="" id="{6AB8048C-8001-8488-5F8E-C8728931FB1B}"/>
              </a:ext>
            </a:extLst>
          </p:cNvPr>
          <p:cNvCxnSpPr>
            <a:cxnSpLocks/>
          </p:cNvCxnSpPr>
          <p:nvPr/>
        </p:nvCxnSpPr>
        <p:spPr>
          <a:xfrm flipH="1">
            <a:off x="6094103" y="4069574"/>
            <a:ext cx="1154245" cy="1382959"/>
          </a:xfrm>
          <a:prstGeom prst="straightConnector1">
            <a:avLst/>
          </a:prstGeom>
          <a:noFill/>
          <a:ln w="57150" cap="flat" cmpd="sng" algn="ctr">
            <a:solidFill>
              <a:srgbClr val="EB008A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xmlns="" id="{0E91D653-6C27-A33D-C01D-546C2DC0CCC6}"/>
              </a:ext>
            </a:extLst>
          </p:cNvPr>
          <p:cNvCxnSpPr>
            <a:cxnSpLocks/>
          </p:cNvCxnSpPr>
          <p:nvPr/>
        </p:nvCxnSpPr>
        <p:spPr>
          <a:xfrm flipH="1" flipV="1">
            <a:off x="6094103" y="4069574"/>
            <a:ext cx="1178910" cy="692926"/>
          </a:xfrm>
          <a:prstGeom prst="straightConnector1">
            <a:avLst/>
          </a:prstGeom>
          <a:noFill/>
          <a:ln w="57150" cap="flat" cmpd="sng" algn="ctr">
            <a:solidFill>
              <a:srgbClr val="EB008A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xmlns="" id="{E9D531F0-448C-B013-028B-08898FD9823C}"/>
              </a:ext>
            </a:extLst>
          </p:cNvPr>
          <p:cNvCxnSpPr>
            <a:cxnSpLocks/>
          </p:cNvCxnSpPr>
          <p:nvPr/>
        </p:nvCxnSpPr>
        <p:spPr>
          <a:xfrm flipH="1" flipV="1">
            <a:off x="6094103" y="4762500"/>
            <a:ext cx="1154245" cy="651933"/>
          </a:xfrm>
          <a:prstGeom prst="straightConnector1">
            <a:avLst/>
          </a:prstGeom>
          <a:noFill/>
          <a:ln w="57150" cap="flat" cmpd="sng" algn="ctr">
            <a:solidFill>
              <a:srgbClr val="EB008A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07392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DFA67E-F94E-8146-3DA6-F55DE21D9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87078733-B31D-C993-A949-ED4386A40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للتصحيح. نصحح التمرين الثاني.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 يضغط الأستاذ على زر جهاز التحكم لتظهر الإجابات تباعا.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E73EB47-8F95-F332-C5F8-96E2D410D9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A5ECAA5F-BBCF-6FFE-C3E4-C0080EAB4E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D657A8-8C04-825C-950E-77D2CBD8E0E0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37F284D-72FE-9EA7-5E0E-D392CBDD6DCD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D8EE5D0-5D1C-EF02-75BE-CBF4DB65F542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3EB89D4-46B6-DD61-6B8C-B554AA9C4FCD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FCFBDEE9-6EB2-EE6A-B206-B9785730A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2167799D-9C50-1AF3-6368-3373588E77F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23809367-4B32-4805-A910-FEE42C2FAF2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 descr="Une image contenant texte, lign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C206D7BF-B1A0-C4C5-6E93-DECF59AFC6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372" y="3068781"/>
            <a:ext cx="8387255" cy="1866477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D8B03F3D-1C73-00E9-513C-B2A27FF9AC30}"/>
              </a:ext>
            </a:extLst>
          </p:cNvPr>
          <p:cNvSpPr txBox="1"/>
          <p:nvPr/>
        </p:nvSpPr>
        <p:spPr>
          <a:xfrm>
            <a:off x="6020950" y="4095892"/>
            <a:ext cx="2941326" cy="62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إِصْرارٌ      عَزْمٌ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xmlns="" id="{46BA2F58-0E9E-37A4-2C63-A56F0746D516}"/>
              </a:ext>
            </a:extLst>
          </p:cNvPr>
          <p:cNvSpPr txBox="1"/>
          <p:nvPr/>
        </p:nvSpPr>
        <p:spPr>
          <a:xfrm>
            <a:off x="3180256" y="4095892"/>
            <a:ext cx="2941326" cy="62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اَلْوَطَنُ     اَلْأَرْضُ 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59CD41F5-B827-C55A-4A16-15C95681DA47}"/>
              </a:ext>
            </a:extLst>
          </p:cNvPr>
          <p:cNvSpPr txBox="1"/>
          <p:nvPr/>
        </p:nvSpPr>
        <p:spPr>
          <a:xfrm>
            <a:off x="42281" y="4078713"/>
            <a:ext cx="2941326" cy="62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يَسيرُ      مَشى</a:t>
            </a:r>
          </a:p>
        </p:txBody>
      </p:sp>
    </p:spTree>
    <p:extLst>
      <p:ext uri="{BB962C8B-B14F-4D97-AF65-F5344CB8AC3E}">
        <p14:creationId xmlns:p14="http://schemas.microsoft.com/office/powerpoint/2010/main" val="13312576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6EC230-FEC0-DC16-D0C6-BC9CC668A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093F847-D40E-110E-37F1-D9799653C089}"/>
              </a:ext>
            </a:extLst>
          </p:cNvPr>
          <p:cNvSpPr txBox="1"/>
          <p:nvPr/>
        </p:nvSpPr>
        <p:spPr>
          <a:xfrm>
            <a:off x="-204371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تناوب متعلمين على تحديد الأبيات.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45DB810-2C81-A099-996A-915DCD0398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D4FFBD9-7239-6081-5854-E471AE631AFA}"/>
              </a:ext>
            </a:extLst>
          </p:cNvPr>
          <p:cNvSpPr txBox="1"/>
          <p:nvPr/>
        </p:nvSpPr>
        <p:spPr>
          <a:xfrm>
            <a:off x="5575907" y="3152121"/>
            <a:ext cx="3328551" cy="130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أُحَدِّدُ </a:t>
            </a:r>
            <a:r>
              <a:rPr kumimoji="0" lang="ar-M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ٱلْأَبْياتَ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ٱلَّتي يَتَحَدَّثُ فيها ٱلشّاعِرُ.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2348090-DFCC-4A35-F0F2-D63576D279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5A99B45-E124-814F-883A-31CAC795EA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CC99C33-5257-08DC-58D3-59EF6588C10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E4686CC-8CAB-09DA-F735-997E6113222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4AB5670-F5F7-DC8F-819A-891757C4AF4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C3D45D0-9889-0488-4736-C780030D896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9719F07-B188-2EAA-7777-FF26B524856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A413DDB-CB12-AFCE-8096-AF83321900F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9AC2D56-541C-12E1-CE05-51D7B0A1981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62AC538-2484-DE35-99EC-D20A77F549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510" y="1514997"/>
            <a:ext cx="3652593" cy="499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81603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723C8B-32E3-7136-CDD1-BA12220F9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AF66780-F1B3-CB90-978F-CDFEDC5A6153}"/>
              </a:ext>
            </a:extLst>
          </p:cNvPr>
          <p:cNvSpPr txBox="1"/>
          <p:nvPr/>
        </p:nvSpPr>
        <p:spPr>
          <a:xfrm>
            <a:off x="-204371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أحسنتم. هذه هي الأبيات.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خطا تحت المؤشرات التي تدل على أن الشاعر هو من يتحدث في هذه الأبيات.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1DC023F-43A5-A80E-6283-4FFD146062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0244395-A60C-9FE7-EBF5-FB90E16A83E8}"/>
              </a:ext>
            </a:extLst>
          </p:cNvPr>
          <p:cNvSpPr txBox="1"/>
          <p:nvPr/>
        </p:nvSpPr>
        <p:spPr>
          <a:xfrm>
            <a:off x="5575907" y="3152121"/>
            <a:ext cx="3328551" cy="130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أُحَدِّدُ </a:t>
            </a:r>
            <a:r>
              <a:rPr kumimoji="0" lang="ar-M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ٱلْأَبْياتَ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ٱلَّتي يَتَحَدَّثُ فيها ٱلشّاعِرُ.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D5AA2FF-D9D7-7F17-5A42-0E96B7920A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E1A4715-C51F-5B67-D86B-A6C2FDE300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040675F-F2C4-267C-3D85-02B2337F76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6EB1706-3C7E-5330-D875-2DA6900F73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B7776CD-33E2-343E-1FDA-85923784C1E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B9F1429-4592-C39D-2022-CCA98FC030C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4FD4399-C8EF-749A-71F4-4E47C0F2EE8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F9FACD7-E461-0736-AFF2-CB50AADB916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BD5DACD-73FD-6F9E-F822-C19EDDC2E73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528C930-4825-5E6E-5604-680105D8A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510" y="1514997"/>
            <a:ext cx="3652593" cy="4990373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29BC2799-770A-C9A6-9D87-8F9B504707BF}"/>
              </a:ext>
            </a:extLst>
          </p:cNvPr>
          <p:cNvSpPr/>
          <p:nvPr/>
        </p:nvSpPr>
        <p:spPr>
          <a:xfrm>
            <a:off x="945932" y="1514997"/>
            <a:ext cx="3731172" cy="2394851"/>
          </a:xfrm>
          <a:prstGeom prst="roundRect">
            <a:avLst>
              <a:gd name="adj" fmla="val 10084"/>
            </a:avLst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163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0AF51B-4951-C309-A00F-D372871F7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3785C57-3860-89A1-B305-D512AF1DC424}"/>
              </a:ext>
            </a:extLst>
          </p:cNvPr>
          <p:cNvSpPr txBox="1"/>
          <p:nvPr/>
        </p:nvSpPr>
        <p:spPr>
          <a:xfrm>
            <a:off x="-204371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لنصحح، من يقدم لنا المؤشرات التي تدل على أن الشاعر هو من يتحدث في هذه الأبيات؟</a:t>
            </a:r>
          </a:p>
          <a:p>
            <a:pPr lvl="0" algn="r" rtl="1">
              <a:defRPr/>
            </a:pP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تناوب متعلمين على تحديد المؤشرات.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4F6D646-C1A4-98E2-5C8B-949391596D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6885A0C-B0D8-0827-5199-9F9201A31148}"/>
              </a:ext>
            </a:extLst>
          </p:cNvPr>
          <p:cNvSpPr txBox="1"/>
          <p:nvPr/>
        </p:nvSpPr>
        <p:spPr>
          <a:xfrm>
            <a:off x="5575907" y="3152121"/>
            <a:ext cx="3328551" cy="130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أُحَدِّدُ </a:t>
            </a:r>
            <a:r>
              <a:rPr kumimoji="0" lang="ar-M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ٱلْأَبْياتَ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ٱلَّتي يَتَحَدَّثُ فيها ٱلشّاعِرُ.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F98BD55-E548-5A81-F3A2-E22CCA1102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C58B045-38D4-FD4C-0734-B48DE2ACA0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35EFEED-08D7-6A4B-FA13-1C97DB8BD5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003E35E-1336-C4FA-90AF-7637A8743F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3CFA236-E952-6781-4F55-3A66C208455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7D00BFD-E77D-D67D-C6C1-38CB61AB1F9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8C79187-6B94-EC27-6E64-7253710EF69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C48508D-F97D-4A33-BB2B-75FDD3E1205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9949D87-54E5-DBA6-012E-8A78DF8DA4B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C5D56DF-D654-5FEE-37FC-B4EFAB6386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510" y="1514997"/>
            <a:ext cx="3652593" cy="4990373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76B6C2A8-2126-CE45-6E07-9436157FEF02}"/>
              </a:ext>
            </a:extLst>
          </p:cNvPr>
          <p:cNvSpPr/>
          <p:nvPr/>
        </p:nvSpPr>
        <p:spPr>
          <a:xfrm>
            <a:off x="945932" y="1514997"/>
            <a:ext cx="3731172" cy="2394851"/>
          </a:xfrm>
          <a:prstGeom prst="roundRect">
            <a:avLst>
              <a:gd name="adj" fmla="val 10084"/>
            </a:avLst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40388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585990B5-2436-F206-B144-93355F5F9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9A7D6B1E-6F91-E19F-34A3-C6C12AA493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 حرف الجواب الصحيح ثم ارفعوا الألواح عند سماع الاشارة.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1E87F4CB-FA67-476E-8F3D-AF8E7AEBF12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976;p10">
            <a:extLst>
              <a:ext uri="{FF2B5EF4-FFF2-40B4-BE49-F238E27FC236}">
                <a16:creationId xmlns:a16="http://schemas.microsoft.com/office/drawing/2014/main" xmlns="" id="{AC9133B3-3F37-B18B-B25F-B001FBD023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77;p10">
            <a:extLst>
              <a:ext uri="{FF2B5EF4-FFF2-40B4-BE49-F238E27FC236}">
                <a16:creationId xmlns:a16="http://schemas.microsoft.com/office/drawing/2014/main" xmlns="" id="{68FCBB74-475F-D4FC-F4CC-49A1EDB26CEF}"/>
              </a:ext>
            </a:extLst>
          </p:cNvPr>
          <p:cNvSpPr/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6" name="Google Shape;978;p10">
            <a:extLst>
              <a:ext uri="{FF2B5EF4-FFF2-40B4-BE49-F238E27FC236}">
                <a16:creationId xmlns:a16="http://schemas.microsoft.com/office/drawing/2014/main" xmlns="" id="{CDD37249-C329-5159-3C71-80B6C7C221C7}"/>
              </a:ext>
            </a:extLst>
          </p:cNvPr>
          <p:cNvSpPr/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2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7" name="Google Shape;979;p10">
            <a:extLst>
              <a:ext uri="{FF2B5EF4-FFF2-40B4-BE49-F238E27FC236}">
                <a16:creationId xmlns:a16="http://schemas.microsoft.com/office/drawing/2014/main" xmlns="" id="{757DC0E4-1819-F80D-0137-EB03EBE137E0}"/>
              </a:ext>
            </a:extLst>
          </p:cNvPr>
          <p:cNvSpPr/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1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Google Shape;980;p10">
            <a:extLst>
              <a:ext uri="{FF2B5EF4-FFF2-40B4-BE49-F238E27FC236}">
                <a16:creationId xmlns:a16="http://schemas.microsoft.com/office/drawing/2014/main" xmlns="" id="{47357C85-2079-7E2B-E918-B012C8CAEDC9}"/>
              </a:ext>
            </a:extLst>
          </p:cNvPr>
          <p:cNvSpPr/>
          <p:nvPr/>
        </p:nvSpPr>
        <p:spPr>
          <a:xfrm>
            <a:off x="613317" y="160889"/>
            <a:ext cx="1440636" cy="27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9" name="Google Shape;981;p10">
            <a:extLst>
              <a:ext uri="{FF2B5EF4-FFF2-40B4-BE49-F238E27FC236}">
                <a16:creationId xmlns:a16="http://schemas.microsoft.com/office/drawing/2014/main" xmlns="" id="{9665E6D3-CCC8-A297-FC9E-55BA42CD8FA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82;p10">
            <a:extLst>
              <a:ext uri="{FF2B5EF4-FFF2-40B4-BE49-F238E27FC236}">
                <a16:creationId xmlns:a16="http://schemas.microsoft.com/office/drawing/2014/main" xmlns="" id="{CA73085B-4548-75AB-A0D6-7E56CF4CF41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83;p10">
            <a:extLst>
              <a:ext uri="{FF2B5EF4-FFF2-40B4-BE49-F238E27FC236}">
                <a16:creationId xmlns:a16="http://schemas.microsoft.com/office/drawing/2014/main" xmlns="" id="{7080B12E-94FB-CE14-0F83-311C22248DE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7C9B0B65-F99F-833E-A853-A24F6942CC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0846" y="1823461"/>
            <a:ext cx="5382308" cy="461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38828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0EDFE15-07BF-4937-CEFB-CDE2DE5B7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F486ABC-A9CE-D8B6-50A0-83F610235B5F}"/>
              </a:ext>
            </a:extLst>
          </p:cNvPr>
          <p:cNvSpPr txBox="1"/>
          <p:nvPr/>
        </p:nvSpPr>
        <p:spPr>
          <a:xfrm>
            <a:off x="-225391" y="90316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أحسنتم. المؤشرات هي: 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7CCB868-5AF6-6D5F-C453-F071FB3347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FB9FBB2-D3F5-4962-9741-443EB54B4563}"/>
              </a:ext>
            </a:extLst>
          </p:cNvPr>
          <p:cNvSpPr txBox="1"/>
          <p:nvPr/>
        </p:nvSpPr>
        <p:spPr>
          <a:xfrm>
            <a:off x="5575907" y="3152121"/>
            <a:ext cx="3328551" cy="130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أُحَدِّدُ </a:t>
            </a:r>
            <a:r>
              <a:rPr kumimoji="0" lang="ar-M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ٱلْأَبْياتَ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ٱلَّتي يَتَحَدَّثُ فيها ٱلشّاعِرُ.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509AE4B-A250-13C3-2522-8D3E419A6C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8A358F5-4E78-C228-A09B-93CC0CF5A5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CAFF4E7-F495-C02A-BC6C-EDD8C798CC4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E6455EB-0B51-4449-CC1B-ECF9CE1B228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211FC86-1A97-55CB-EAE7-BD6B1DE36BE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C1EEFC2-70AA-5EA5-8239-B347F8D506B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B2F707A-55EC-6A73-A44E-2938F092DE9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EB5C23C-AB0E-65F6-945E-175D56FC40A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D4410FD-EAB1-5A9A-E4EB-D7709BF698F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3132EFA-66C6-638B-D695-762819C83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510" y="1514997"/>
            <a:ext cx="3652593" cy="499037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A93D072D-060F-5AEC-88D3-F91C1CC32ADE}"/>
              </a:ext>
            </a:extLst>
          </p:cNvPr>
          <p:cNvCxnSpPr>
            <a:cxnSpLocks/>
          </p:cNvCxnSpPr>
          <p:nvPr/>
        </p:nvCxnSpPr>
        <p:spPr>
          <a:xfrm>
            <a:off x="4332849" y="1887497"/>
            <a:ext cx="239151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D54732E1-ACD1-6FCC-2069-D0DFE099F5EA}"/>
              </a:ext>
            </a:extLst>
          </p:cNvPr>
          <p:cNvCxnSpPr>
            <a:cxnSpLocks/>
          </p:cNvCxnSpPr>
          <p:nvPr/>
        </p:nvCxnSpPr>
        <p:spPr>
          <a:xfrm>
            <a:off x="2986289" y="1887497"/>
            <a:ext cx="532979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0986BFC5-C6A5-8E5C-5E79-B752F94F35AD}"/>
              </a:ext>
            </a:extLst>
          </p:cNvPr>
          <p:cNvCxnSpPr>
            <a:cxnSpLocks/>
          </p:cNvCxnSpPr>
          <p:nvPr/>
        </p:nvCxnSpPr>
        <p:spPr>
          <a:xfrm>
            <a:off x="1850994" y="1872622"/>
            <a:ext cx="408714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44EE1220-ED14-1773-FE3C-DBAF8C1E216F}"/>
              </a:ext>
            </a:extLst>
          </p:cNvPr>
          <p:cNvCxnSpPr>
            <a:cxnSpLocks/>
          </p:cNvCxnSpPr>
          <p:nvPr/>
        </p:nvCxnSpPr>
        <p:spPr>
          <a:xfrm>
            <a:off x="3898344" y="3151729"/>
            <a:ext cx="408714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ECF9B566-EB92-8909-FBC6-1A2F3DB0F870}"/>
              </a:ext>
            </a:extLst>
          </p:cNvPr>
          <p:cNvCxnSpPr>
            <a:cxnSpLocks/>
          </p:cNvCxnSpPr>
          <p:nvPr/>
        </p:nvCxnSpPr>
        <p:spPr>
          <a:xfrm>
            <a:off x="3048421" y="3225302"/>
            <a:ext cx="408714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C7789A1D-7A4D-C610-C302-5CBA6764D668}"/>
              </a:ext>
            </a:extLst>
          </p:cNvPr>
          <p:cNvCxnSpPr>
            <a:cxnSpLocks/>
          </p:cNvCxnSpPr>
          <p:nvPr/>
        </p:nvCxnSpPr>
        <p:spPr>
          <a:xfrm>
            <a:off x="3801134" y="3498531"/>
            <a:ext cx="408714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3E5C9B2E-57E9-BA29-7CA1-548F468DF47D}"/>
              </a:ext>
            </a:extLst>
          </p:cNvPr>
          <p:cNvCxnSpPr>
            <a:cxnSpLocks/>
          </p:cNvCxnSpPr>
          <p:nvPr/>
        </p:nvCxnSpPr>
        <p:spPr>
          <a:xfrm>
            <a:off x="3509807" y="3892628"/>
            <a:ext cx="1052732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7AD5E54D-E262-60A9-091D-6A7587D8A67F}"/>
              </a:ext>
            </a:extLst>
          </p:cNvPr>
          <p:cNvCxnSpPr>
            <a:cxnSpLocks/>
          </p:cNvCxnSpPr>
          <p:nvPr/>
        </p:nvCxnSpPr>
        <p:spPr>
          <a:xfrm>
            <a:off x="1080917" y="3498531"/>
            <a:ext cx="408714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524638305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EB3F01-0BF8-3998-D846-86B668A14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9C2C5BF-8A70-8175-63E9-5C83DAC7802E}"/>
              </a:ext>
            </a:extLst>
          </p:cNvPr>
          <p:cNvSpPr txBox="1"/>
          <p:nvPr/>
        </p:nvSpPr>
        <p:spPr>
          <a:xfrm>
            <a:off x="-204371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تناوب متعلمين على تحديد الأبيات.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59EA95C-341F-B8B9-4F0C-050AE06335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021AB1B-A527-ABD1-7121-37FE5103DADA}"/>
              </a:ext>
            </a:extLst>
          </p:cNvPr>
          <p:cNvSpPr txBox="1"/>
          <p:nvPr/>
        </p:nvSpPr>
        <p:spPr>
          <a:xfrm>
            <a:off x="5575907" y="3152121"/>
            <a:ext cx="3328551" cy="130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مَنْ يَتَحَدَّثُ في باقي </a:t>
            </a:r>
            <a:r>
              <a:rPr kumimoji="0" lang="ar-M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ٱلْأَبْياتِ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53D1F63-AB13-F9C2-22B4-9FEDD6F78B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3192A11-9483-1B62-C0F5-97A3E76517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E6D9E7F-0E3D-77D9-324A-91E3674BB7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7E4D39A-E3A7-5F78-C8ED-3EF2FF2701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81E600-5500-590E-4C0C-0ADF6E27A68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B5E7D52-A312-C0BA-6F54-D790B5F90C1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8220F45-93D9-D83E-BC2C-63DA66024FD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FCBB4A9-5262-FBFE-6674-DCED5DAD8D7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AF1A897-6F69-A222-49ED-7E03A807C0A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A28BEDB-890B-5811-B753-446287EB12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979" y="1514997"/>
            <a:ext cx="3761558" cy="50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2982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C45474E-C28D-8CCC-D870-C2BD37E85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605A2AC-380C-2DCB-A4E9-11C6369D22B2}"/>
              </a:ext>
            </a:extLst>
          </p:cNvPr>
          <p:cNvSpPr txBox="1"/>
          <p:nvPr/>
        </p:nvSpPr>
        <p:spPr>
          <a:xfrm>
            <a:off x="-162330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أحسنتم. الأم هي من تتحدث في هذه الأبيات.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خطا تحت المؤشرات التي تدل على أن الأم هي من تتحدث في هذه الأبيات.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59F41AB-383A-622B-AD39-6739AD5FA3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994F60B-2DBE-358F-301A-7D05760128CC}"/>
              </a:ext>
            </a:extLst>
          </p:cNvPr>
          <p:cNvSpPr txBox="1"/>
          <p:nvPr/>
        </p:nvSpPr>
        <p:spPr>
          <a:xfrm>
            <a:off x="5575907" y="3152121"/>
            <a:ext cx="3328551" cy="130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مَنْ يَتَحَدَّثُ في باقي </a:t>
            </a:r>
            <a:r>
              <a:rPr kumimoji="0" lang="ar-M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ٱلْأَبْياتِ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4732597-5456-20FD-C8E9-4FFC65998A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6AC5026-21E5-ED5E-D296-1D602821AF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8397572-14CD-562F-E0A3-EBA2BB85E9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4CDF880-A8B9-C125-70DE-352C6040C09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A1D9A0D-5486-F964-6AD2-6001D5DE17A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EBCCFF6-33C3-5545-5E73-1AD1F587758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00118E5-DB3A-9643-8D05-033AC844B3B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BFB2C5C-AFD2-79E2-D7CC-07F4EFCF693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0193A2F-397D-EC91-0143-DBCAD5AB29D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D285D29-24F6-BED6-7FC7-CED53530A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979" y="1514997"/>
            <a:ext cx="3761558" cy="50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55760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93B63A-DC19-947B-1CC6-11E9139EB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9FA4551-F745-7D24-C312-C3DD61E96CBA}"/>
              </a:ext>
            </a:extLst>
          </p:cNvPr>
          <p:cNvSpPr txBox="1"/>
          <p:nvPr/>
        </p:nvSpPr>
        <p:spPr>
          <a:xfrm>
            <a:off x="-162330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لنصحح، من يقدم لنا المؤشرات التي تدل على أن الأم هي من تتحدث في هذه الأبيات؟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تناوب متعلمين على تحديد المؤشرات.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59612B0-6A84-3738-3C8B-23F68278E3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F1105AA-ECB4-2BF0-37EB-BAA3792DDFE1}"/>
              </a:ext>
            </a:extLst>
          </p:cNvPr>
          <p:cNvSpPr txBox="1"/>
          <p:nvPr/>
        </p:nvSpPr>
        <p:spPr>
          <a:xfrm>
            <a:off x="5575907" y="3152121"/>
            <a:ext cx="3328551" cy="130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مَنْ يَتَحَدَّثُ في باقي </a:t>
            </a:r>
            <a:r>
              <a:rPr kumimoji="0" lang="ar-M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ٱلْأَبْياتِ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8851863-1066-ABD1-7E59-A90FEEA5E0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D6CF9AB-C617-EBAD-91BD-E195F8CA1D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664F574-7670-3B93-9EA4-64820DC4D0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1A3E77C-4224-515D-6E38-AADFBBD7250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C574075-BF51-944F-F0EC-9065A045FC1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E7D7EE8-4BFE-4890-ABAF-8F920C93F42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8BB877C-25CD-CA32-DA2E-E238E84CD6E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43F812C-404C-FD40-5BA8-16FB27F7B68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A053820-6F3A-74D6-2021-147E9E1B873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BBA6DBD-FCF1-19FE-2BAF-3C1CEAFF72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979" y="1514997"/>
            <a:ext cx="3761558" cy="50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55321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53150F-8AAA-7F57-99A2-294B6F915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595E3E4-8492-DBA6-71F2-9156024AE826}"/>
              </a:ext>
            </a:extLst>
          </p:cNvPr>
          <p:cNvSpPr txBox="1"/>
          <p:nvPr/>
        </p:nvSpPr>
        <p:spPr>
          <a:xfrm>
            <a:off x="-162330" y="804008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الشاعر طرح السؤال على أمه : أيا أماه أين أبي؟ والمؤشرات التي تدل على أن أمه هي من تجيبه : 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E38B409-6385-36A3-3E71-8C45384AC0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B7475C3-17A5-061C-B8C4-2AA52E898A9B}"/>
              </a:ext>
            </a:extLst>
          </p:cNvPr>
          <p:cNvSpPr txBox="1"/>
          <p:nvPr/>
        </p:nvSpPr>
        <p:spPr>
          <a:xfrm>
            <a:off x="5575907" y="3152121"/>
            <a:ext cx="3328551" cy="130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مَنْ يَتَحَدَّثُ في باقي </a:t>
            </a:r>
            <a:r>
              <a:rPr kumimoji="0" lang="ar-M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ٱلْأَبْياتِ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EFDEFE0-95CA-E1D3-B579-AF344DE528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13DD653-25B6-11E5-4014-5C0ECEF70A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DAC9916-1941-963E-FFB4-299D947330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70CB3A2-5169-72F3-6CE8-BB28425C0C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68D3F07-E015-92F5-7A09-B36A95B30BC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7315B88-8953-70A4-EF20-D4F0581CF11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8456EB2-C288-E014-7D72-7B69FA75CCA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CB84503-9AE5-0F53-D42F-9173E4AFC02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B18D496-CFF5-BF0E-2F79-E2875E9C956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8FC9DD2-3610-A7E0-13F2-0689FAE1C6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510" y="1514997"/>
            <a:ext cx="3652593" cy="4990373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C4A61BD4-F049-DF45-597A-C69CCD9375C1}"/>
              </a:ext>
            </a:extLst>
          </p:cNvPr>
          <p:cNvCxnSpPr>
            <a:cxnSpLocks/>
          </p:cNvCxnSpPr>
          <p:nvPr/>
        </p:nvCxnSpPr>
        <p:spPr>
          <a:xfrm>
            <a:off x="2944813" y="5877950"/>
            <a:ext cx="645520" cy="0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33868DD5-7237-4BD2-CC1F-1AA9C399E091}"/>
              </a:ext>
            </a:extLst>
          </p:cNvPr>
          <p:cNvCxnSpPr>
            <a:cxnSpLocks/>
          </p:cNvCxnSpPr>
          <p:nvPr/>
        </p:nvCxnSpPr>
        <p:spPr>
          <a:xfrm>
            <a:off x="2874474" y="4563267"/>
            <a:ext cx="715859" cy="0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920C4693-6DC9-F9B8-06BB-D9983EA1A115}"/>
              </a:ext>
            </a:extLst>
          </p:cNvPr>
          <p:cNvSpPr/>
          <p:nvPr/>
        </p:nvSpPr>
        <p:spPr>
          <a:xfrm>
            <a:off x="2949848" y="2746110"/>
            <a:ext cx="1694005" cy="492370"/>
          </a:xfrm>
          <a:prstGeom prst="roundRect">
            <a:avLst>
              <a:gd name="adj" fmla="val 25206"/>
            </a:avLst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143053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6524256-05C4-2FC1-42F1-0F7C49547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48DE71D-C461-CFF0-9E7E-7CDCB9AAD320}"/>
              </a:ext>
            </a:extLst>
          </p:cNvPr>
          <p:cNvSpPr txBox="1"/>
          <p:nvPr/>
        </p:nvSpPr>
        <p:spPr>
          <a:xfrm>
            <a:off x="-309475" y="82063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التالي:إِلى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أَيْنَ غادَرَ ٱلْأَبُ وَرِفاقُهُ في ٱلْحَيِّ؟ </a:t>
            </a: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لِماذا؟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523D46D-A262-8A27-AB88-C636365E2D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2BD1CA2-981E-2B37-F623-A0536CA643A4}"/>
              </a:ext>
            </a:extLst>
          </p:cNvPr>
          <p:cNvSpPr txBox="1"/>
          <p:nvPr/>
        </p:nvSpPr>
        <p:spPr>
          <a:xfrm>
            <a:off x="744884" y="3429000"/>
            <a:ext cx="7506582" cy="704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إِلى أَيْنَ غادَرَ ٱلْأَبُ وَرِفاقُهُ في ٱلْحَيِّ؟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000C543-6205-BA58-3957-6E22D8A940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67EE81D-38F9-1EC2-E6B2-377C867846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2FC5319-A0A9-73DC-900D-B144566CED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D15419F-A92E-6B99-5125-1744060D418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4955C3B-4D3E-586B-A807-6597168B531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6A16FE7-58F5-D825-0C71-4585F703441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052D13F-8E91-2541-C7BE-2B47297794F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4F6AFE0-AD47-6B06-10FA-5E430B175A6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E3F8D33-7ABC-6E26-38AB-5A307F411A8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92222800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14B6FA-71D6-6540-D767-F7A435A34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CFEFB8A-F294-7350-1600-CD3DD7121EE0}"/>
              </a:ext>
            </a:extLst>
          </p:cNvPr>
          <p:cNvSpPr txBox="1"/>
          <p:nvPr/>
        </p:nvSpPr>
        <p:spPr>
          <a:xfrm>
            <a:off x="-309475" y="82063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2CE88E8-36E7-D66E-EC37-2880A50C43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5A061F4-0BFD-678F-C2BC-E33E9F1BF4D9}"/>
              </a:ext>
            </a:extLst>
          </p:cNvPr>
          <p:cNvSpPr txBox="1"/>
          <p:nvPr/>
        </p:nvSpPr>
        <p:spPr>
          <a:xfrm>
            <a:off x="744884" y="3429000"/>
            <a:ext cx="7506582" cy="1293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أَسْتَخْرِجُ مِنَ </a:t>
            </a:r>
            <a:r>
              <a:rPr kumimoji="0" lang="ar-MA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ٱلْقَصيدَةِ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ٱلْعِباراتِ ٱلَّتي تَصِفُ ٱلْأَبَ عِنْدَما غادَرَ ٱلْمَنْزِلَ.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A23E7D3-37BD-643F-B311-0820755198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7C317AD-44B5-E9A7-9C73-AC0158EDED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A4427A3-5685-706D-F7E4-57F6F9F976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1439D6B-3F66-9E08-3DD3-AA6F181CBD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DD97EA6-439D-132E-28A0-EC4AC0F3426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821033A-D23D-C23C-5289-2F708B3FC7F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349F1B4-43B6-7F2F-7D22-7E3F02B3D47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670336B-9174-6DFC-C7C1-26CF29A764A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0C1D4B8-472F-6575-2CB1-F8A05E46AD1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947017563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713B935-F67C-56D6-4885-5348C789F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10B0073-16E1-5755-BF36-92019D4668E3}"/>
              </a:ext>
            </a:extLst>
          </p:cNvPr>
          <p:cNvSpPr txBox="1"/>
          <p:nvPr/>
        </p:nvSpPr>
        <p:spPr>
          <a:xfrm>
            <a:off x="-309475" y="82063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أحسنتم. من يركب هذه العبارات لوصف الأب وهو يغادر المنزل متجها نحو الصحراء؟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8BEDCB9-F94B-556C-2EBE-7458D4C667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8EF4339-1FAD-958F-B6B8-5EFED70C0E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04AA5A5-51C8-5BA1-D8A8-1131B72D39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A4CC4B6-8AB2-ACB1-2CDC-A5AD38AB86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4B36C39-CA92-0B05-F424-C03BCE0ABE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85FB65B-3F75-4FB9-516E-A30A6E8A24C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C20B41D-540A-CCF1-2699-2142C9C920A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A8C285B-7A9F-B637-7C2F-5A31FD24DBC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35E7D6B-41EB-8547-9883-01C29B7C146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A4B00D5-63CB-C394-6A74-6900712EB05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2B5FEA5-E8E8-31DE-551B-A2A6314231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0906"/>
          <a:stretch/>
        </p:blipFill>
        <p:spPr>
          <a:xfrm>
            <a:off x="1964232" y="1627155"/>
            <a:ext cx="5644997" cy="4472185"/>
          </a:xfrm>
          <a:prstGeom prst="round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144EFBCE-0D9A-17BC-5052-6E8ED1ED2D38}"/>
              </a:ext>
            </a:extLst>
          </p:cNvPr>
          <p:cNvSpPr/>
          <p:nvPr/>
        </p:nvSpPr>
        <p:spPr>
          <a:xfrm>
            <a:off x="4843218" y="2363372"/>
            <a:ext cx="2722728" cy="501886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59269570-5539-FD32-2CDA-3D1C15CE2740}"/>
              </a:ext>
            </a:extLst>
          </p:cNvPr>
          <p:cNvSpPr/>
          <p:nvPr/>
        </p:nvSpPr>
        <p:spPr>
          <a:xfrm>
            <a:off x="1964232" y="2389162"/>
            <a:ext cx="2722728" cy="501886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AB3B4CD3-4B24-A917-D8F9-93E1D73761E0}"/>
              </a:ext>
            </a:extLst>
          </p:cNvPr>
          <p:cNvSpPr/>
          <p:nvPr/>
        </p:nvSpPr>
        <p:spPr>
          <a:xfrm>
            <a:off x="4843218" y="2970045"/>
            <a:ext cx="2722728" cy="501886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9C281E71-857A-9E84-06DD-8609BD40A363}"/>
              </a:ext>
            </a:extLst>
          </p:cNvPr>
          <p:cNvSpPr/>
          <p:nvPr/>
        </p:nvSpPr>
        <p:spPr>
          <a:xfrm>
            <a:off x="1964232" y="2970045"/>
            <a:ext cx="2722728" cy="501886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5FC85B3D-D888-5229-00FE-C0063038FE3B}"/>
              </a:ext>
            </a:extLst>
          </p:cNvPr>
          <p:cNvSpPr/>
          <p:nvPr/>
        </p:nvSpPr>
        <p:spPr>
          <a:xfrm>
            <a:off x="2029923" y="5386010"/>
            <a:ext cx="2722728" cy="501886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189112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301C28-F626-07F7-C292-5DEB00BE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67;p5">
            <a:extLst>
              <a:ext uri="{FF2B5EF4-FFF2-40B4-BE49-F238E27FC236}">
                <a16:creationId xmlns:a16="http://schemas.microsoft.com/office/drawing/2014/main" xmlns="" id="{B273B9DE-AFC7-3BE6-375E-8DB0D0CAAC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5494" t="10740" r="-4367" b="1155"/>
          <a:stretch/>
        </p:blipFill>
        <p:spPr>
          <a:xfrm>
            <a:off x="678137" y="1807373"/>
            <a:ext cx="7789894" cy="48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2EC3464E-0A29-86D7-7665-1252AF0AF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sz="4800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4732B98-3547-FBF8-D4B6-7A99686C8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370" y="1117342"/>
            <a:ext cx="456592" cy="456592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xmlns="" id="{59FA1D78-11DA-A4C9-08B7-788CD86DF1E7}"/>
              </a:ext>
            </a:extLst>
          </p:cNvPr>
          <p:cNvSpPr txBox="1">
            <a:spLocks/>
          </p:cNvSpPr>
          <p:nvPr/>
        </p:nvSpPr>
        <p:spPr>
          <a:xfrm>
            <a:off x="2030602" y="2677629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</p:txBody>
      </p:sp>
    </p:spTree>
    <p:extLst>
      <p:ext uri="{BB962C8B-B14F-4D97-AF65-F5344CB8AC3E}">
        <p14:creationId xmlns:p14="http://schemas.microsoft.com/office/powerpoint/2010/main" val="1555979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8FA8334-306F-CD2F-3472-18B0D1617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Espace réservé pour une image  14">
            <a:extLst>
              <a:ext uri="{FF2B5EF4-FFF2-40B4-BE49-F238E27FC236}">
                <a16:creationId xmlns:a16="http://schemas.microsoft.com/office/drawing/2014/main" xmlns="" id="{26EE47E8-1DB9-ECA1-2E1E-733476C69E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sp>
        <p:nvSpPr>
          <p:cNvPr id="28" name="Titre 1">
            <a:extLst>
              <a:ext uri="{FF2B5EF4-FFF2-40B4-BE49-F238E27FC236}">
                <a16:creationId xmlns:a16="http://schemas.microsoft.com/office/drawing/2014/main" xmlns="" id="{F4C94C49-5273-750E-48E4-FAEE23EE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ماذا تعلمتم اليوم؟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B8364D-4FB8-6CB6-D2EF-741174AF95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F71DD24-F681-4850-243A-A7DF3B2374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B70F7B5-55A5-AFC7-AB0C-6BF6E39965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CB6538D-2D0C-C00E-A398-F7CB6EB7663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A028966-349A-B6F0-0382-6D22882ECAF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999150C-3F69-E76C-EF2C-2E1542C97EA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06FF8EC-4186-DA2D-B694-D38C946A725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CB4492A-40CD-FC8F-58DC-552AA244FC8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9A4791E-F40A-BA8B-BECF-B5F1422F75E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B74EC68F-C5CA-5FA5-9BE8-018C353F5D18}"/>
              </a:ext>
            </a:extLst>
          </p:cNvPr>
          <p:cNvSpPr/>
          <p:nvPr/>
        </p:nvSpPr>
        <p:spPr>
          <a:xfrm>
            <a:off x="5314249" y="4302000"/>
            <a:ext cx="3240000" cy="18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تَوَقٌّعِ مَضْمونِ </a:t>
            </a:r>
            <a:r>
              <a:rPr lang="ar-MA" sz="24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ٱلنَّصِّ</a:t>
            </a: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 </a:t>
            </a:r>
            <a:r>
              <a:rPr lang="ar-MA" sz="24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ٱلشِّعْرِيِّ</a:t>
            </a: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 وَ أَجَبْتُ عَنْ أَسْئِلَةِ </a:t>
            </a:r>
            <a:r>
              <a:rPr lang="ar-MA" sz="24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ٱلْفَهْمِ</a:t>
            </a: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 </a:t>
            </a:r>
            <a:r>
              <a:rPr lang="ar-MA" sz="24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ٱلْعامِّ</a:t>
            </a: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0096B5F6-A3BA-90CE-CED4-6A89BAA51CC0}"/>
              </a:ext>
            </a:extLst>
          </p:cNvPr>
          <p:cNvSpPr/>
          <p:nvPr/>
        </p:nvSpPr>
        <p:spPr>
          <a:xfrm>
            <a:off x="3537284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هَذِهِ </a:t>
            </a:r>
            <a:r>
              <a:rPr lang="ar-MA" sz="4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endParaRPr lang="ar-MA" sz="44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xmlns="" id="{C2F60B38-B57F-5208-3EED-184A0C72D1B7}"/>
              </a:ext>
            </a:extLst>
          </p:cNvPr>
          <p:cNvCxnSpPr>
            <a:cxnSpLocks/>
            <a:stCxn id="7" idx="4"/>
            <a:endCxn id="6" idx="0"/>
          </p:cNvCxnSpPr>
          <p:nvPr/>
        </p:nvCxnSpPr>
        <p:spPr>
          <a:xfrm rot="16200000" flipH="1">
            <a:off x="5322641" y="2690391"/>
            <a:ext cx="860967" cy="236224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F1B3033D-4D21-E5B4-73B1-7451FE8FEBD8}"/>
              </a:ext>
            </a:extLst>
          </p:cNvPr>
          <p:cNvSpPr/>
          <p:nvPr/>
        </p:nvSpPr>
        <p:spPr>
          <a:xfrm>
            <a:off x="694943" y="4301999"/>
            <a:ext cx="3134807" cy="18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تَعَرَّفْتُ مُفْرَداتٍ جَديدَةً مُرْتَبِطَةً بِالنَّصِّ الشِّعْرِيِّ «قَصيدَةُ إلى ٱلصَّحْراءِ...».</a:t>
            </a:r>
          </a:p>
        </p:txBody>
      </p: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xmlns="" id="{25804B01-A450-7A03-1B27-E441B89974BC}"/>
              </a:ext>
            </a:extLst>
          </p:cNvPr>
          <p:cNvCxnSpPr>
            <a:cxnSpLocks/>
            <a:stCxn id="7" idx="4"/>
            <a:endCxn id="12" idx="0"/>
          </p:cNvCxnSpPr>
          <p:nvPr/>
        </p:nvCxnSpPr>
        <p:spPr>
          <a:xfrm rot="5400000">
            <a:off x="2986691" y="2716690"/>
            <a:ext cx="860966" cy="2309653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85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3A9FD0FB-F1A9-98B5-A1C6-C0B24D5BB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xmlns="" id="{2AE2F7DA-28CD-787E-995C-C4D1364008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صححوا. من يشرح جوابه؟ 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7CF6CA0-FC57-E845-C9DE-91A30632B34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11" name="Google Shape;976;p10">
            <a:extLst>
              <a:ext uri="{FF2B5EF4-FFF2-40B4-BE49-F238E27FC236}">
                <a16:creationId xmlns:a16="http://schemas.microsoft.com/office/drawing/2014/main" xmlns="" id="{0946DC5B-B01B-B141-33B0-66A6E2D64A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77;p10">
            <a:extLst>
              <a:ext uri="{FF2B5EF4-FFF2-40B4-BE49-F238E27FC236}">
                <a16:creationId xmlns:a16="http://schemas.microsoft.com/office/drawing/2014/main" xmlns="" id="{1DC1747D-A127-2AB5-ECA3-AB0A782DCBD2}"/>
              </a:ext>
            </a:extLst>
          </p:cNvPr>
          <p:cNvSpPr/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3" name="Google Shape;978;p10">
            <a:extLst>
              <a:ext uri="{FF2B5EF4-FFF2-40B4-BE49-F238E27FC236}">
                <a16:creationId xmlns:a16="http://schemas.microsoft.com/office/drawing/2014/main" xmlns="" id="{E0F76FD0-B779-67DD-F37A-DE2BF31D45DF}"/>
              </a:ext>
            </a:extLst>
          </p:cNvPr>
          <p:cNvSpPr/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2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" name="Google Shape;979;p10">
            <a:extLst>
              <a:ext uri="{FF2B5EF4-FFF2-40B4-BE49-F238E27FC236}">
                <a16:creationId xmlns:a16="http://schemas.microsoft.com/office/drawing/2014/main" xmlns="" id="{9E550EC4-DCAC-8D57-DBC3-735B1C955968}"/>
              </a:ext>
            </a:extLst>
          </p:cNvPr>
          <p:cNvSpPr/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1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Google Shape;980;p10">
            <a:extLst>
              <a:ext uri="{FF2B5EF4-FFF2-40B4-BE49-F238E27FC236}">
                <a16:creationId xmlns:a16="http://schemas.microsoft.com/office/drawing/2014/main" xmlns="" id="{F3F94490-5F15-6BC8-F637-40CED6BB4017}"/>
              </a:ext>
            </a:extLst>
          </p:cNvPr>
          <p:cNvSpPr/>
          <p:nvPr/>
        </p:nvSpPr>
        <p:spPr>
          <a:xfrm>
            <a:off x="613317" y="160889"/>
            <a:ext cx="1440636" cy="27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6" name="Google Shape;981;p10">
            <a:extLst>
              <a:ext uri="{FF2B5EF4-FFF2-40B4-BE49-F238E27FC236}">
                <a16:creationId xmlns:a16="http://schemas.microsoft.com/office/drawing/2014/main" xmlns="" id="{34C472BE-08DD-5EC9-0DC3-00EEB8A51FE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82;p10">
            <a:extLst>
              <a:ext uri="{FF2B5EF4-FFF2-40B4-BE49-F238E27FC236}">
                <a16:creationId xmlns:a16="http://schemas.microsoft.com/office/drawing/2014/main" xmlns="" id="{54182BB2-38D8-A01B-0ABE-2D24B6CB0EE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983;p10">
            <a:extLst>
              <a:ext uri="{FF2B5EF4-FFF2-40B4-BE49-F238E27FC236}">
                <a16:creationId xmlns:a16="http://schemas.microsoft.com/office/drawing/2014/main" xmlns="" id="{E172C595-2C2C-8CF0-BA05-29C486362DD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D86B031C-2723-A3A0-A6BE-AD6C44F730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0846" y="1823461"/>
            <a:ext cx="5382308" cy="4617956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2BB95248-F4C4-A61F-D4E3-68088B1A48C1}"/>
              </a:ext>
            </a:extLst>
          </p:cNvPr>
          <p:cNvSpPr txBox="1"/>
          <p:nvPr/>
        </p:nvSpPr>
        <p:spPr>
          <a:xfrm>
            <a:off x="6517966" y="4926593"/>
            <a:ext cx="687293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9303911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700AA3-AC24-550E-31D8-9308A0168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xmlns="" id="{2F1C1519-748B-7284-A457-F90A6C308F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791550"/>
            <a:ext cx="900000" cy="900000"/>
          </a:xfr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xmlns="" id="{C9337446-949D-A7C6-ABBC-A557BCBB9FD8}"/>
              </a:ext>
            </a:extLst>
          </p:cNvPr>
          <p:cNvSpPr txBox="1"/>
          <p:nvPr/>
        </p:nvSpPr>
        <p:spPr>
          <a:xfrm>
            <a:off x="631095" y="3058165"/>
            <a:ext cx="7081084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ـــ  أَحْفَظُ أَبْياتاً مِنَ ٱلْقَصيدَةِ بِإيقاعٍ شِعْرِيٍّ، مُعَبِّراً عَنْ مَشاعرِ ٱلْفَخْرِ </a:t>
            </a:r>
          </a:p>
          <a:p>
            <a:pPr marR="0" lvl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 وٱلْاِعتِزازِ؛</a:t>
            </a: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ـــ اِسْتِعْمالُ ٱلْمُعْجَمِ ٱلْمُبَسَّطِ لِلْبَحثِ عَنْ شُروحاتِ كَلِماتٍ صَعْبَةٍ </a:t>
            </a: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مِنَ ٱلنَّصِّ.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1449022-1F8C-CE6A-BADC-0D7C75619864}"/>
              </a:ext>
            </a:extLst>
          </p:cNvPr>
          <p:cNvSpPr txBox="1"/>
          <p:nvPr/>
        </p:nvSpPr>
        <p:spPr>
          <a:xfrm>
            <a:off x="617846" y="849167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خذوا دفاتر المنزل، سجلوا الواجب المنزلي.</a:t>
            </a:r>
          </a:p>
        </p:txBody>
      </p:sp>
      <p:pic>
        <p:nvPicPr>
          <p:cNvPr id="5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048E793-B679-46E1-1C18-B8648B9FC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CC7289E-64C4-A689-2BAB-36A8902390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3B13DA8-7DC3-3F37-B46D-F3D37C0763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BF184FB-2AFE-A4FB-27D9-B523FC98C17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82277B4-DF04-200F-350D-10EEA1130C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F80FBE-C0ED-1AA6-F75B-594E7ED498E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3CF649D-E73D-9299-04BE-A45655B48A9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6680931-074C-9548-8C1E-CE9EFA6757A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E0D4153-334B-A06D-AF2F-0EE5A46D282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49C7D87-4074-E281-2A54-EFD121BB153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666954668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705E26-8C2C-45E8-A662-322214C29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-270163" y="774000"/>
            <a:ext cx="7919182" cy="61200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وقت النجمة الآن. الفائز بنجمة المشاركة بهدوء  هو (هي) صديقكم (صديقتكم)..... صفقوا له (لها).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/>
            </a:r>
            <a:b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</a:br>
            <a:r>
              <a:rPr lang="ar-MA" sz="20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يسجل الأستاذ اسم الفائز على لائحة. (يمكن أن تكون اللائحة معروضة على أحد جدران الفصل).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C7CD5873-7C7C-93C6-9959-9294D106D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9977763-3A1C-C22A-59BB-5AA491616E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9B1C2FD-46D2-11B4-C9A2-F3B4AEA9550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B1A1346-EDDC-EDB6-24AA-23F49D4D4E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A78DA02-4540-D442-4EB2-818D3CE9248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8D03BC4-4542-67A6-7D0E-7A3441772B4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34C6B9C-97F0-8EE3-3F28-0A748070EE6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6C16235-936C-CDD8-FDAC-29F46C27541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3BBBCD8-DD0B-CAE3-DA3B-234F19B3BFD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AAE0660-84C7-81EE-8572-8A36FBEABB3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1265E1D-69DB-0E1B-6FAD-B972135B2AC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8109634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xmlns="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706" y="1125397"/>
            <a:ext cx="8190587" cy="460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buClr>
                <a:srgbClr val="000000"/>
              </a:buClr>
              <a:defRPr/>
            </a:pPr>
            <a:r>
              <a:rPr lang="ar-MA" sz="3600" dirty="0">
                <a:solidFill>
                  <a:srgbClr val="424D7B"/>
                </a:solidFill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ستقرؤون النص قراءة جماعية . من يريد أن يقود القراءة؟</a:t>
            </a:r>
            <a:b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</a:br>
            <a:r>
              <a:rPr lang="ar-MA" sz="2400" i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-يحرص الأستاذ على تتبع مشاركة الجميع في القراءة الجماعية.</a:t>
            </a:r>
            <a:endParaRPr sz="2400" i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F200A3F4-F0F0-1303-1FBD-6B5CD67AAA7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Google Shape;976;p10">
            <a:extLst>
              <a:ext uri="{FF2B5EF4-FFF2-40B4-BE49-F238E27FC236}">
                <a16:creationId xmlns:a16="http://schemas.microsoft.com/office/drawing/2014/main" xmlns="" id="{07485984-C8C3-93A3-2BA0-B2A0470DF1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77;p10">
            <a:extLst>
              <a:ext uri="{FF2B5EF4-FFF2-40B4-BE49-F238E27FC236}">
                <a16:creationId xmlns:a16="http://schemas.microsoft.com/office/drawing/2014/main" xmlns="" id="{08C6F082-3789-1B9D-2762-280463314685}"/>
              </a:ext>
            </a:extLst>
          </p:cNvPr>
          <p:cNvSpPr/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افتتاح الحصة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Google Shape;978;p10">
            <a:extLst>
              <a:ext uri="{FF2B5EF4-FFF2-40B4-BE49-F238E27FC236}">
                <a16:creationId xmlns:a16="http://schemas.microsoft.com/office/drawing/2014/main" xmlns="" id="{F4619D14-1C6A-2D13-E7A5-5D99E06AE536}"/>
              </a:ext>
            </a:extLst>
          </p:cNvPr>
          <p:cNvSpPr/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2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5" name="Google Shape;979;p10">
            <a:extLst>
              <a:ext uri="{FF2B5EF4-FFF2-40B4-BE49-F238E27FC236}">
                <a16:creationId xmlns:a16="http://schemas.microsoft.com/office/drawing/2014/main" xmlns="" id="{332E2A62-2828-911E-73CE-197BBCD99D26}"/>
              </a:ext>
            </a:extLst>
          </p:cNvPr>
          <p:cNvSpPr/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9B1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 1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7" name="Google Shape;980;p10">
            <a:extLst>
              <a:ext uri="{FF2B5EF4-FFF2-40B4-BE49-F238E27FC236}">
                <a16:creationId xmlns:a16="http://schemas.microsoft.com/office/drawing/2014/main" xmlns="" id="{4BCE6043-C104-3023-21C9-3B9399375CF6}"/>
              </a:ext>
            </a:extLst>
          </p:cNvPr>
          <p:cNvSpPr/>
          <p:nvPr/>
        </p:nvSpPr>
        <p:spPr>
          <a:xfrm>
            <a:off x="613317" y="160889"/>
            <a:ext cx="1440636" cy="27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8" name="Google Shape;981;p10">
            <a:extLst>
              <a:ext uri="{FF2B5EF4-FFF2-40B4-BE49-F238E27FC236}">
                <a16:creationId xmlns:a16="http://schemas.microsoft.com/office/drawing/2014/main" xmlns="" id="{F32E8492-D1B4-E818-ACC3-A5AD11DDB5A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82;p10">
            <a:extLst>
              <a:ext uri="{FF2B5EF4-FFF2-40B4-BE49-F238E27FC236}">
                <a16:creationId xmlns:a16="http://schemas.microsoft.com/office/drawing/2014/main" xmlns="" id="{8A81905A-033A-50AD-D0B6-D1629EBBC02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83;p10">
            <a:extLst>
              <a:ext uri="{FF2B5EF4-FFF2-40B4-BE49-F238E27FC236}">
                <a16:creationId xmlns:a16="http://schemas.microsoft.com/office/drawing/2014/main" xmlns="" id="{C750FDC1-1F78-0C41-9370-3DFD187C4FE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 descr="Une image contenant texte, Police, écriture manuscrite, blanc&#10;&#10;Le contenu généré par l’IA peut être incorrect.">
            <a:extLst>
              <a:ext uri="{FF2B5EF4-FFF2-40B4-BE49-F238E27FC236}">
                <a16:creationId xmlns:a16="http://schemas.microsoft.com/office/drawing/2014/main" xmlns="" id="{C7C8488F-48F5-A9DF-0A3D-1A573451A8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809" y="2198263"/>
            <a:ext cx="8332211" cy="397573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C1C966-51B4-D718-7372-A41E81AD1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3">
            <a:extLst>
              <a:ext uri="{FF2B5EF4-FFF2-40B4-BE49-F238E27FC236}">
                <a16:creationId xmlns:a16="http://schemas.microsoft.com/office/drawing/2014/main" xmlns="" id="{4262EBFC-FFD6-15CE-8236-CCCB8C84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73" y="909442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</a:rPr>
              <a:t> قراءة-1</a:t>
            </a:r>
            <a:endParaRPr lang="fr-MA" sz="4000" dirty="0">
              <a:solidFill>
                <a:srgbClr val="424D7C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79B1F8AD-CCCA-0C49-7196-F2D91EFA9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AADE237A-100A-4FF7-91B5-2D1E5CB0FF63}"/>
              </a:ext>
            </a:extLst>
          </p:cNvPr>
          <p:cNvSpPr txBox="1"/>
          <p:nvPr/>
        </p:nvSpPr>
        <p:spPr>
          <a:xfrm>
            <a:off x="6080853" y="1777877"/>
            <a:ext cx="109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قراءة-1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C18B8A8F-4D2F-8E8A-F89F-7026C9CA12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3" name="Image 8">
            <a:extLst>
              <a:ext uri="{FF2B5EF4-FFF2-40B4-BE49-F238E27FC236}">
                <a16:creationId xmlns:a16="http://schemas.microsoft.com/office/drawing/2014/main" xmlns="" id="{A4C950B7-959B-AF20-5037-B68221182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4192" y="1083034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D3F1B840-A860-E6EA-13B3-59E2AA4022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5" y="1777877"/>
            <a:ext cx="469078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xmlns="" id="{162F2B15-E52E-A702-D636-81CA0E8404FF}"/>
              </a:ext>
            </a:extLst>
          </p:cNvPr>
          <p:cNvSpPr txBox="1">
            <a:spLocks/>
          </p:cNvSpPr>
          <p:nvPr/>
        </p:nvSpPr>
        <p:spPr>
          <a:xfrm>
            <a:off x="926125" y="3046556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1">
              <a:buClr>
                <a:srgbClr val="424D7B"/>
              </a:buClr>
              <a:buSzPct val="50000"/>
              <a:buNone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قَصيدَةُ إلى ٱلصَّحْراءِ..</a:t>
            </a:r>
            <a:r>
              <a:rPr lang="fr-FR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32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التوقع والتحقق من الفرضيات.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تنمية الطلاقة القرائية بإيقاع شعري.</a:t>
            </a:r>
          </a:p>
        </p:txBody>
      </p:sp>
    </p:spTree>
    <p:extLst>
      <p:ext uri="{BB962C8B-B14F-4D97-AF65-F5344CB8AC3E}">
        <p14:creationId xmlns:p14="http://schemas.microsoft.com/office/powerpoint/2010/main" val="19682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B06C28-337F-BAFB-9CC6-7F68AE1F4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9">
            <a:extLst>
              <a:ext uri="{FF2B5EF4-FFF2-40B4-BE49-F238E27FC236}">
                <a16:creationId xmlns:a16="http://schemas.microsoft.com/office/drawing/2014/main" xmlns="" id="{9321672A-0EB6-B0F6-0D1E-AB98DA986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774"/>
            <a:ext cx="7472373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سنبدأ حصة القراءة . ستتعرفون على نص شعري بعنوان «إلى ٱلصَّحْراءِ...».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151D20F-4792-AA51-5B0F-D9D9EC234D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41454B13-2247-98A4-B363-831A3E946F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A7F5AB0-16EF-3A96-59D3-55FF47608AC8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D04BA89-0DA8-CAAD-8A6A-8742B4A8B6B4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3759D7E-3993-0794-A2D5-30828417475B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3877BF2-7EDD-D6A3-0B3E-1E17B3DB3A01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E2EDF990-A437-33AD-74D1-1DF1898CB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7FC5B354-3379-BA74-0E3B-F54FA056E0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1758ED55-3955-860D-B024-B7CA161438E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véhicule, Véhicule terrestre, lettre&#10;&#10;Le contenu généré par l’IA peut être incorrect.">
            <a:extLst>
              <a:ext uri="{FF2B5EF4-FFF2-40B4-BE49-F238E27FC236}">
                <a16:creationId xmlns:a16="http://schemas.microsoft.com/office/drawing/2014/main" xmlns="" id="{0CA34735-76F4-CC46-86A4-9DD8AE93E0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6079" y="1845393"/>
            <a:ext cx="3467753" cy="4334690"/>
          </a:xfrm>
          <a:prstGeom prst="round2DiagRect">
            <a:avLst>
              <a:gd name="adj1" fmla="val 9343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695248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7308DE-4A9F-28CD-2AA0-57663D4AC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B80F8700-4C94-B14A-A4C1-668B2DB56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83" y="771533"/>
            <a:ext cx="7152622" cy="612000"/>
          </a:xfrm>
        </p:spPr>
        <p:txBody>
          <a:bodyPr>
            <a:noAutofit/>
          </a:bodyPr>
          <a:lstStyle/>
          <a:p>
            <a:pPr defTabSz="685800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بماذا تذكركم هذه المشاهد؟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03940C1-54A0-5CF0-2ECD-5AF5070867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E35E400-EDD3-5C6A-2981-AEC58EF767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613" y="17082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EF270DA-963D-2222-C26B-64C60E7B356E}"/>
              </a:ext>
            </a:extLst>
          </p:cNvPr>
          <p:cNvSpPr>
            <a:spLocks/>
          </p:cNvSpPr>
          <p:nvPr/>
        </p:nvSpPr>
        <p:spPr>
          <a:xfrm>
            <a:off x="6231613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2EAC511-60D9-BC9F-2FB9-8976F8D0C4A9}"/>
              </a:ext>
            </a:extLst>
          </p:cNvPr>
          <p:cNvSpPr>
            <a:spLocks/>
          </p:cNvSpPr>
          <p:nvPr/>
        </p:nvSpPr>
        <p:spPr>
          <a:xfrm>
            <a:off x="2571278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5B873E0-3580-4964-8479-D084B750E642}"/>
              </a:ext>
            </a:extLst>
          </p:cNvPr>
          <p:cNvSpPr>
            <a:spLocks/>
          </p:cNvSpPr>
          <p:nvPr/>
        </p:nvSpPr>
        <p:spPr>
          <a:xfrm>
            <a:off x="4449241" y="16088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AE2429B-3A58-D9AF-9958-B53D67230D92}"/>
              </a:ext>
            </a:extLst>
          </p:cNvPr>
          <p:cNvSpPr>
            <a:spLocks/>
          </p:cNvSpPr>
          <p:nvPr/>
        </p:nvSpPr>
        <p:spPr>
          <a:xfrm>
            <a:off x="632373" y="160889"/>
            <a:ext cx="14215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82050725-0682-D1FC-B15F-559023E7E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2982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3348ABDA-34A3-4B15-BB8A-52339B39BD5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80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7ED16672-6811-67AC-14CC-22F016E2F3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614" y="17082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9F02484-54A0-AD16-45B3-A660BD31F0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943" y="1912181"/>
            <a:ext cx="4301480" cy="433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8283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9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قراء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10804</TotalTime>
  <Words>1654</Words>
  <Application>Microsoft Office PowerPoint</Application>
  <PresentationFormat>Affichage à l'écran (4:3)</PresentationFormat>
  <Paragraphs>326</Paragraphs>
  <Slides>53</Slides>
  <Notes>5</Notes>
  <HiddenSlides>0</HiddenSlides>
  <MMClips>3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19</vt:i4>
      </vt:variant>
      <vt:variant>
        <vt:lpstr>Titres des diapositives</vt:lpstr>
      </vt:variant>
      <vt:variant>
        <vt:i4>53</vt:i4>
      </vt:variant>
    </vt:vector>
  </HeadingPairs>
  <TitlesOfParts>
    <vt:vector size="86" baseType="lpstr">
      <vt:lpstr>Microsoft Himalaya</vt:lpstr>
      <vt:lpstr>Dosis</vt:lpstr>
      <vt:lpstr>Dosis Medium</vt:lpstr>
      <vt:lpstr>Noto Sans Symbols</vt:lpstr>
      <vt:lpstr>Modern Love</vt:lpstr>
      <vt:lpstr>Microsoft Uighur</vt:lpstr>
      <vt:lpstr>Arial</vt:lpstr>
      <vt:lpstr>Wingdings 2</vt:lpstr>
      <vt:lpstr>Calibri</vt:lpstr>
      <vt:lpstr>Times New Roman</vt:lpstr>
      <vt:lpstr>Dosis SemiBold</vt:lpstr>
      <vt:lpstr>Calibri Light</vt:lpstr>
      <vt:lpstr>Wingdings</vt:lpstr>
      <vt:lpstr>Dosis ExtraBold</vt:lpstr>
      <vt:lpstr>00_Env-Enseignant</vt:lpstr>
      <vt:lpstr>1_Env-Enseignant</vt:lpstr>
      <vt:lpstr>1_01- نشاط اعتيادي</vt:lpstr>
      <vt:lpstr>2_Env-Enseignant</vt:lpstr>
      <vt:lpstr>3_Env-Enseignant</vt:lpstr>
      <vt:lpstr>قراءة</vt:lpstr>
      <vt:lpstr>4_Env-Enseignant</vt:lpstr>
      <vt:lpstr>5_Env-Enseignant</vt:lpstr>
      <vt:lpstr>3_01- نشاط اعتيادي</vt:lpstr>
      <vt:lpstr>6_Env-Enseignant</vt:lpstr>
      <vt:lpstr>اختتام الحصة</vt:lpstr>
      <vt:lpstr>7_Env-Enseignant</vt:lpstr>
      <vt:lpstr>2_03- استماع وتحدث</vt:lpstr>
      <vt:lpstr>8_Env-Enseignant</vt:lpstr>
      <vt:lpstr>9_Env-Enseignant</vt:lpstr>
      <vt:lpstr>01- نشاط اعتيادي</vt:lpstr>
      <vt:lpstr>04- قراءة/ كتابة</vt:lpstr>
      <vt:lpstr>2_Thème Office</vt:lpstr>
      <vt:lpstr>2_Env-Apprenant_Tmplt</vt:lpstr>
      <vt:lpstr>Présentation PowerPoint</vt:lpstr>
      <vt:lpstr>اقرؤوا  السؤال جيدا . حددوا المطلوب. تذكروا كل الاختيارات المقدمة.</vt:lpstr>
      <vt:lpstr>ابحثوا عن الجواب في النص . انتبهوا سيختفي النص بعد 10 ثوان.</vt:lpstr>
      <vt:lpstr>اكتبوا حرف الجواب الصحيح ثم ارفعوا الألواح عند سماع الاشارة. </vt:lpstr>
      <vt:lpstr>صححوا. من يشرح جوابه؟ </vt:lpstr>
      <vt:lpstr>ستقرؤون النص قراءة جماعية . من يريد أن يقود القراءة؟ -يحرص الأستاذ على تتبع مشاركة الجميع في القراءة الجماعية.</vt:lpstr>
      <vt:lpstr> قراءة-1</vt:lpstr>
      <vt:lpstr>الآن سنبدأ حصة القراءة . ستتعرفون على نص شعري بعنوان «إلى ٱلصَّحْراءِ...».</vt:lpstr>
      <vt:lpstr>بماذا تذكركم هذه المشاهد؟</vt:lpstr>
      <vt:lpstr>أحسنتم. ما هي المعلومات التي تعرفونها عن حدث المسيرة الخضراء؟</vt:lpstr>
      <vt:lpstr>انطلاقا من العنوان والصورة، ما توقعاتكم حول النص؟</vt:lpstr>
      <vt:lpstr>خذوا كراساتكم على ص 102 اقرأوا النص للتحقق من توقعاتكم.</vt:lpstr>
      <vt:lpstr>من كان توقعه موافقا لمضمون النص ؟ ما الذي يدل على ذلك من النص القرائي؟</vt:lpstr>
      <vt:lpstr>تابعوا معي على كراساتكم ، سأسمعكم قصيدة «إلى ٱلصَّحْراءِ...».</vt:lpstr>
      <vt:lpstr>نتحقق الآن من فهمكم . مِنْ كَمْ مِنْ بَيْتٍ شِعْرِيٍّ تَتَكَوَّنُ ٱلْقَصيدَةُ؟</vt:lpstr>
      <vt:lpstr>أحسنتم، تتكون القصيدة من 12 بيتا شعريا.</vt:lpstr>
      <vt:lpstr>عَنْ أَيِّ بَلَدٍ تَتَحَدَّثُ ٱلْقَصيدَةُ؟</vt:lpstr>
      <vt:lpstr>انتبهوا للتصحيح. كيف عرفتم ذلك؟</vt:lpstr>
      <vt:lpstr>ما ٱسْمُ ٱلشّاعِرِ ٱلَّذي كَتَبَ ٱلْقَصيدَةَ؟</vt:lpstr>
      <vt:lpstr>اَلشّاعِرُ ٱلَّذي كَتَبَ ٱلْقَصيدَةَ هُوَ محمد عريج . سأقدم لكم بعض المعلومات عنه.</vt:lpstr>
      <vt:lpstr>الآن؛ سأعين 4 تلاميذ لقراءة أبيات القصيدة ، ثلاثة أبيات لكل تلميذ.</vt:lpstr>
      <vt:lpstr>اليوم، ستتعلمون كيف تقرؤون القصيدة بإيقاع شعري معبر. انتبهوا، سأقوم بإنشاد البيت بإيقاع شعري معبر.</vt:lpstr>
      <vt:lpstr>انتبهوا، سأقدم لكم قاعدة الإنشاد الشعري.</vt:lpstr>
      <vt:lpstr>انتبهوا، سأقوم بإنشاد الأبيات بإيقاع شعري معبر.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الآن، سنكرر القراءة الشعرية جماعيا باحترام قواعد الإيقاع مع التعبير عن الشعور بالفخر والاعتزاز.</vt:lpstr>
      <vt:lpstr>قراءة-2</vt:lpstr>
      <vt:lpstr>خذوا كراساتكم على الصفحة رقم 103 و أجيبوا عن التمرينين التاليين :</vt:lpstr>
      <vt:lpstr>انتبهوا للتصحيح. نصحح التمرين الأول. - يضغط الأستاذ على زر جهاز التحكم لتظهر الإجابات تباعا.</vt:lpstr>
      <vt:lpstr>انتبهوا للتصحيح. نصحح التمرين الثاني. - يضغط الأستاذ على زر جهاز التحكم لتظهر الإجابات تباعا.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اختــتام الحــصة</vt:lpstr>
      <vt:lpstr>ماذا تعلمتم اليوم؟</vt:lpstr>
      <vt:lpstr>Présentation PowerPoint</vt:lpstr>
      <vt:lpstr>وقت النجمة الآن. الفائز بنجمة المشاركة بهدوء  هو (هي) صديقكم (صديقتكم)..... صفقوا له (لها). يسجل الأستاذ اسم الفائز على لائحة. (يمكن أن تكون اللائحة معروضة على أحد جدران الفصل).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345</cp:revision>
  <dcterms:created xsi:type="dcterms:W3CDTF">2023-09-20T21:35:22Z</dcterms:created>
  <dcterms:modified xsi:type="dcterms:W3CDTF">2026-01-06T05:05:24Z</dcterms:modified>
</cp:coreProperties>
</file>