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0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2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3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4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5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6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17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18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19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701" r:id="rId2"/>
    <p:sldMasterId id="2147483723" r:id="rId3"/>
    <p:sldMasterId id="2147483727" r:id="rId4"/>
    <p:sldMasterId id="2147483742" r:id="rId5"/>
    <p:sldMasterId id="2147483765" r:id="rId6"/>
    <p:sldMasterId id="2147483788" r:id="rId7"/>
    <p:sldMasterId id="2147483803" r:id="rId8"/>
    <p:sldMasterId id="2147483820" r:id="rId9"/>
    <p:sldMasterId id="2147483866" r:id="rId10"/>
    <p:sldMasterId id="2147483882" r:id="rId11"/>
    <p:sldMasterId id="2147483905" r:id="rId12"/>
    <p:sldMasterId id="2147483920" r:id="rId13"/>
    <p:sldMasterId id="2147483939" r:id="rId14"/>
    <p:sldMasterId id="2147483956" r:id="rId15"/>
    <p:sldMasterId id="2147483968" r:id="rId16"/>
    <p:sldMasterId id="2147483991" r:id="rId17"/>
    <p:sldMasterId id="2147484026" r:id="rId18"/>
    <p:sldMasterId id="2147484052" r:id="rId19"/>
    <p:sldMasterId id="2147484056" r:id="rId20"/>
  </p:sldMasterIdLst>
  <p:notesMasterIdLst>
    <p:notesMasterId r:id="rId80"/>
  </p:notesMasterIdLst>
  <p:sldIdLst>
    <p:sldId id="2147482692" r:id="rId21"/>
    <p:sldId id="2147482763" r:id="rId22"/>
    <p:sldId id="266" r:id="rId23"/>
    <p:sldId id="2147482764" r:id="rId24"/>
    <p:sldId id="2147482765" r:id="rId25"/>
    <p:sldId id="2147482586" r:id="rId26"/>
    <p:sldId id="267" r:id="rId27"/>
    <p:sldId id="2147482726" r:id="rId28"/>
    <p:sldId id="2147482541" r:id="rId29"/>
    <p:sldId id="2147482542" r:id="rId30"/>
    <p:sldId id="2147482762" r:id="rId31"/>
    <p:sldId id="2147482749" r:id="rId32"/>
    <p:sldId id="2147482750" r:id="rId33"/>
    <p:sldId id="2147482560" r:id="rId34"/>
    <p:sldId id="2147482606" r:id="rId35"/>
    <p:sldId id="2147482751" r:id="rId36"/>
    <p:sldId id="2147482766" r:id="rId37"/>
    <p:sldId id="2147482767" r:id="rId38"/>
    <p:sldId id="2147482768" r:id="rId39"/>
    <p:sldId id="2147482769" r:id="rId40"/>
    <p:sldId id="2147482770" r:id="rId41"/>
    <p:sldId id="2147482771" r:id="rId42"/>
    <p:sldId id="2147482772" r:id="rId43"/>
    <p:sldId id="2147482773" r:id="rId44"/>
    <p:sldId id="2147482774" r:id="rId45"/>
    <p:sldId id="2147482775" r:id="rId46"/>
    <p:sldId id="2147482776" r:id="rId47"/>
    <p:sldId id="2147482777" r:id="rId48"/>
    <p:sldId id="2147482761" r:id="rId49"/>
    <p:sldId id="2147482727" r:id="rId50"/>
    <p:sldId id="2147482793" r:id="rId51"/>
    <p:sldId id="2147482735" r:id="rId52"/>
    <p:sldId id="2147482737" r:id="rId53"/>
    <p:sldId id="2147482738" r:id="rId54"/>
    <p:sldId id="2147482739" r:id="rId55"/>
    <p:sldId id="2147482781" r:id="rId56"/>
    <p:sldId id="2147482782" r:id="rId57"/>
    <p:sldId id="2147482736" r:id="rId58"/>
    <p:sldId id="2147482734" r:id="rId59"/>
    <p:sldId id="2147482584" r:id="rId60"/>
    <p:sldId id="2147482785" r:id="rId61"/>
    <p:sldId id="2147482745" r:id="rId62"/>
    <p:sldId id="2147482743" r:id="rId63"/>
    <p:sldId id="2147482746" r:id="rId64"/>
    <p:sldId id="2147482783" r:id="rId65"/>
    <p:sldId id="2147482784" r:id="rId66"/>
    <p:sldId id="2147482592" r:id="rId67"/>
    <p:sldId id="2147482621" r:id="rId68"/>
    <p:sldId id="2147482593" r:id="rId69"/>
    <p:sldId id="2147482741" r:id="rId70"/>
    <p:sldId id="2147482740" r:id="rId71"/>
    <p:sldId id="2147482778" r:id="rId72"/>
    <p:sldId id="2147482779" r:id="rId73"/>
    <p:sldId id="2147482780" r:id="rId74"/>
    <p:sldId id="2147482704" r:id="rId75"/>
    <p:sldId id="2147482619" r:id="rId76"/>
    <p:sldId id="2147482438" r:id="rId77"/>
    <p:sldId id="2147482563" r:id="rId78"/>
    <p:sldId id="2147482522" r:id="rId79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81"/>
    </p:embeddedFont>
    <p:embeddedFont>
      <p:font typeface="Noto Sans Symbols" panose="020B0604020202020204" charset="0"/>
      <p:regular r:id="rId82"/>
      <p:bold r:id="rId83"/>
    </p:embeddedFont>
    <p:embeddedFont>
      <p:font typeface="Abadi" panose="020B0604020202020204" charset="0"/>
      <p:regular r:id="rId84"/>
      <p:bold r:id="rId85"/>
      <p:italic r:id="rId86"/>
      <p:boldItalic r:id="rId87"/>
    </p:embeddedFon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Dosis" panose="020B0604020202020204" charset="0"/>
      <p:regular r:id="rId92"/>
      <p:bold r:id="rId93"/>
    </p:embeddedFont>
    <p:embeddedFont>
      <p:font typeface="Dosis ExtraBold" panose="020B0604020202020204" charset="0"/>
      <p:bold r:id="rId94"/>
    </p:embeddedFont>
    <p:embeddedFont>
      <p:font typeface="Calibri Light" panose="020F0302020204030204" pitchFamily="34" charset="0"/>
      <p:regular r:id="rId95"/>
      <p:italic r:id="rId96"/>
    </p:embeddedFont>
    <p:embeddedFont>
      <p:font typeface="Microsoft Himalaya" panose="01010100010101010101" pitchFamily="2" charset="0"/>
      <p:regular r:id="rId97"/>
    </p:embeddedFont>
    <p:embeddedFont>
      <p:font typeface="Dosis SemiBold" panose="020B0604020202020204" charset="0"/>
      <p:bold r:id="rId98"/>
    </p:embeddedFont>
    <p:embeddedFont>
      <p:font typeface="Dosis Medium" panose="020B0604020202020204" charset="0"/>
      <p:regular r:id="rId99"/>
    </p:embeddedFont>
    <p:embeddedFont>
      <p:font typeface="Modern Love" panose="020B0604020202020204" charset="0"/>
      <p:regular r:id="rId100"/>
    </p:embeddedFont>
    <p:embeddedFont>
      <p:font typeface="Microsoft Uighur" panose="02000000000000000000" pitchFamily="2" charset="-78"/>
      <p:regular r:id="rId101"/>
      <p:bold r:id="rId10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8FB"/>
    <a:srgbClr val="00ACA4"/>
    <a:srgbClr val="D9E3EA"/>
    <a:srgbClr val="E1F4FD"/>
    <a:srgbClr val="424D7B"/>
    <a:srgbClr val="FDA40D"/>
    <a:srgbClr val="FEF4E4"/>
    <a:srgbClr val="106585"/>
    <a:srgbClr val="9299B1"/>
    <a:srgbClr val="9DA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44F4A0-8B26-4534-939B-0D9080270141}" v="1" dt="2025-11-11T10:10:24.3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1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font" Target="fonts/font19.fntdata"/><Relationship Id="rId101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font" Target="fonts/font17.fntdata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font" Target="fonts/font7.fntdata"/><Relationship Id="rId61" Type="http://schemas.openxmlformats.org/officeDocument/2006/relationships/slide" Target="slides/slide41.xml"/><Relationship Id="rId82" Type="http://schemas.openxmlformats.org/officeDocument/2006/relationships/font" Target="fonts/font2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font" Target="fonts/font20.fntdata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font" Target="fonts/font13.fntdata"/><Relationship Id="rId98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33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435D5369-1CD7-7A8B-29AF-A6A88899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CA1066C0-73CC-61D0-6677-A7A45739F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C92A5151-6728-6328-ADF6-3B229295A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19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3110EC44-0519-694B-48B2-8024A948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ABCAE46-0FC4-6064-21FF-352C643E5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06B4AAB9-264E-9C54-F53C-235D471F8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609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61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10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Relationship Id="rId4" Type="http://schemas.microsoft.com/office/2007/relationships/hdphoto" Target="../media/hdphoto5.wdp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2.png"/></Relationships>
</file>

<file path=ppt/slideLayouts/_rels/slideLayout2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2.png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7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9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72018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2938930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010254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4486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919337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21293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659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19130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20596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50180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512862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14299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107066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03309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848647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933388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2264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7468906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0680734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0046724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28584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191059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875845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925111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941395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565403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641902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22051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52381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50835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155786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80861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26976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6596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718272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58196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02957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86703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71722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70312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27058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54045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0873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4095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69285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067719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53833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38888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126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44881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10373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01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84444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xmlns="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xmlns="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4895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54567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39857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7171365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498484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067043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235039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65336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70617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9291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3474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66415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98752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xmlns="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570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323725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115843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2769013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164277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15587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988165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2924186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30615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0943221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93170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31079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252029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648704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604848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54292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3770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7612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40367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518893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157391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428368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3075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8534546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614992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753487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33909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34555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5756518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5938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0442835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6170611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88795804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76840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90343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85246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23296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098976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900841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0725500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389313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21223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5945228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56963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75914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78500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9523914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017323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304139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1536565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77115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880057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031641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5097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3229413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858897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03122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01363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6247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31929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2068506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32445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053165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7746497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4145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959219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3495251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2437184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0580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445590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29552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3955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78479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19496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5385648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645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97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118603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61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199377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01980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53188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63012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07748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14418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253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92132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9211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6361927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14552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38290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66241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532566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727359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30571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568023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627441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3990649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1433090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5637582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357633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5431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4155716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909734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186631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1000281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33773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035336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444256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022606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41333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120084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3665135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680642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6592098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479895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86529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602954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771852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2996039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297290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373893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27950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3436437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6023483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859017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217642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790282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54184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222364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7538426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123061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08270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19807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4292379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7367652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424891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200425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517725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7051178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1190343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789677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132367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456996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57707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658930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400406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0785321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2285285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8886423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3564152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4055224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9492418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2908146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4430653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2394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217841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549564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344440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1067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2409891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3353413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745946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89" y="11617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7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6475960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104731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946191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92859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938207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31453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90635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894460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342201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46439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237321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929483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065326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838705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1687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203156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19762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04833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439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xmlns="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84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16262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292680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5140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6118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899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4653108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8645651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638177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14322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0488995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78580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47380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18723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971106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1922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582696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31332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93375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61356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27205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44232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760961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7928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751184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69033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401806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394528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81995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719052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106481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145129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557420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72813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013017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3007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4623316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24511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64863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89498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258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31058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6056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53531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199574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76920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44148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83579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769796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948335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07396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27305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00656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59826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18106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850198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567457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43786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7520015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5606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241720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672263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165782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06854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861346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40464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072501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267399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269101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4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05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image" Target="../media/image26.jpeg"/><Relationship Id="rId2" Type="http://schemas.openxmlformats.org/officeDocument/2006/relationships/slideLayout" Target="../slideLayouts/slideLayout214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0.xml"/><Relationship Id="rId21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20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Relationship Id="rId22" Type="http://schemas.openxmlformats.org/officeDocument/2006/relationships/slideLayout" Target="../slideLayouts/slideLayout25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1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62.xml"/><Relationship Id="rId21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69.xml"/><Relationship Id="rId19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Relationship Id="rId22" Type="http://schemas.openxmlformats.org/officeDocument/2006/relationships/slideLayout" Target="../slideLayouts/slideLayout2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18" Type="http://schemas.openxmlformats.org/officeDocument/2006/relationships/slideLayout" Target="../slideLayouts/slideLayout299.xml"/><Relationship Id="rId26" Type="http://schemas.openxmlformats.org/officeDocument/2006/relationships/theme" Target="../theme/theme18.xml"/><Relationship Id="rId3" Type="http://schemas.openxmlformats.org/officeDocument/2006/relationships/slideLayout" Target="../slideLayouts/slideLayout284.xml"/><Relationship Id="rId21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17" Type="http://schemas.openxmlformats.org/officeDocument/2006/relationships/slideLayout" Target="../slideLayouts/slideLayout298.xml"/><Relationship Id="rId25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83.xml"/><Relationship Id="rId16" Type="http://schemas.openxmlformats.org/officeDocument/2006/relationships/slideLayout" Target="../slideLayouts/slideLayout297.xml"/><Relationship Id="rId20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23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Relationship Id="rId22" Type="http://schemas.openxmlformats.org/officeDocument/2006/relationships/slideLayout" Target="../slideLayouts/slideLayout303.xml"/><Relationship Id="rId27" Type="http://schemas.openxmlformats.org/officeDocument/2006/relationships/image" Target="../media/image3.bin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307.xml"/><Relationship Id="rId4" Type="http://schemas.openxmlformats.org/officeDocument/2006/relationships/image" Target="../media/image3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3.bin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image" Target="../media/image19.jpg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865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75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96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912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8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4" r:id="rId14"/>
    <p:sldLayoutId id="2147483955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83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00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02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  <p:sldLayoutId id="2147484009" r:id="rId18"/>
    <p:sldLayoutId id="2147484010" r:id="rId19"/>
    <p:sldLayoutId id="2147484011" r:id="rId20"/>
    <p:sldLayoutId id="2147484012" r:id="rId21"/>
    <p:sldLayoutId id="21474840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15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  <p:sldLayoutId id="2147484044" r:id="rId18"/>
    <p:sldLayoutId id="2147484045" r:id="rId19"/>
    <p:sldLayoutId id="2147484046" r:id="rId20"/>
    <p:sldLayoutId id="2147484047" r:id="rId21"/>
    <p:sldLayoutId id="2147484048" r:id="rId22"/>
    <p:sldLayoutId id="2147484049" r:id="rId23"/>
    <p:sldLayoutId id="2147484050" r:id="rId24"/>
    <p:sldLayoutId id="2147484051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73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871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1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64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73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061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5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9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493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62.png"/><Relationship Id="rId4" Type="http://schemas.openxmlformats.org/officeDocument/2006/relationships/image" Target="../media/image38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9.png"/><Relationship Id="rId5" Type="http://schemas.openxmlformats.org/officeDocument/2006/relationships/image" Target="../media/image61.gif"/><Relationship Id="rId10" Type="http://schemas.openxmlformats.org/officeDocument/2006/relationships/image" Target="../media/image41.png"/><Relationship Id="rId4" Type="http://schemas.openxmlformats.org/officeDocument/2006/relationships/image" Target="../media/image68.png"/><Relationship Id="rId9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0.png"/><Relationship Id="rId4" Type="http://schemas.openxmlformats.org/officeDocument/2006/relationships/image" Target="../media/image61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E2393D7-C6B9-FE12-064C-6E01AD9C8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1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BD3623-11EC-4EAD-9800-3E68BB117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xmlns="" id="{8CBD9CA5-428D-B179-0AC5-E7BED3247C2E}"/>
              </a:ext>
            </a:extLst>
          </p:cNvPr>
          <p:cNvSpPr/>
          <p:nvPr/>
        </p:nvSpPr>
        <p:spPr>
          <a:xfrm>
            <a:off x="1763830" y="5800377"/>
            <a:ext cx="5616340" cy="78294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عَنْ ماذا تَتَحَدَّثُ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ٱلْقَصيدَةُ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19B6CF6-7BCA-AB7C-C92D-80C5DB711F60}"/>
              </a:ext>
            </a:extLst>
          </p:cNvPr>
          <p:cNvSpPr txBox="1"/>
          <p:nvPr/>
        </p:nvSpPr>
        <p:spPr>
          <a:xfrm>
            <a:off x="4827811" y="853601"/>
            <a:ext cx="2656470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9E5E0DB-2BAB-EE34-489B-47311BE57D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42DE524-635A-19B3-040F-E1E7C21B9D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E4B9C06-3959-726C-B08A-E3F8DB8ED8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98419BE-7CC8-89FB-4CAF-A655DD8668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CBC05B5-BE8F-A3B0-5F44-A9C30FEE07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F256218-AB7A-4E73-BEFB-34528E5BCD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B2AE29C-E5E4-3DA7-5823-9EAA65EA933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13C133-6CD9-BF9D-F0E0-55AA2D1AA36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CB6FD2-4BB1-35BC-EFF6-8FE7E876C4A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68350A1-3A9F-6547-F550-B26ABB0FEBE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6AAE4F51-A36C-A897-5D97-C33551ACA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630" y="1824611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72615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BCE7EF-1F8A-63BA-C8D9-9D99A5B5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xmlns="" id="{396DC352-6317-DF41-7814-8D013AF93BCB}"/>
              </a:ext>
            </a:extLst>
          </p:cNvPr>
          <p:cNvSpPr/>
          <p:nvPr/>
        </p:nvSpPr>
        <p:spPr>
          <a:xfrm>
            <a:off x="1676969" y="5654804"/>
            <a:ext cx="5790062" cy="78294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ماهُوَ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ٱلصَّوْتُ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يَنْتَهي بِهِ كَلُّ بَيْتٍ شِعْرِيٍّ؟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388CB74-CBAE-1708-A585-DD2CE7298C0A}"/>
              </a:ext>
            </a:extLst>
          </p:cNvPr>
          <p:cNvSpPr txBox="1"/>
          <p:nvPr/>
        </p:nvSpPr>
        <p:spPr>
          <a:xfrm>
            <a:off x="4827811" y="853601"/>
            <a:ext cx="2656470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19A3599-E67A-7622-87FB-B08987CD51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4DCCECB-DBE7-C5F0-F1CA-391B7ABCF2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180CC56-8C87-A640-FC2C-89E136FA27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FD9D475-A80B-1AD8-5FEE-448ECDC474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52C0AC4-67D9-02FE-06A6-AFE472962C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1C7121-622A-0A8C-F39E-A1F1294F42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B717072-A48C-C752-060D-F28D0F6749D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3F245B6-B670-F182-373B-61A3AD2747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400E5B5-7641-17E1-5CD8-EC66643BFB3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2F1E725-3EED-FA5B-F07C-C7CDFBE7CA7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DC12DFAA-82CA-7AC7-236F-B0BE5A538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630" y="1824611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32472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44B501-406D-B62E-FBAC-E7BCF0235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E8E7CA6-0478-0DB7-6007-FE465AE256CB}"/>
              </a:ext>
            </a:extLst>
          </p:cNvPr>
          <p:cNvSpPr txBox="1"/>
          <p:nvPr/>
        </p:nvSpPr>
        <p:spPr>
          <a:xfrm>
            <a:off x="694944" y="853601"/>
            <a:ext cx="6789337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سنقرأ القصيدة قراءة شعرية جماعية. تتبعوا الكلمات في النص بأصبعكم.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 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BE04079-1707-47B4-8A1D-CD45BC6F9A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F5B5B53-A1B9-D76D-2C86-C7BB014A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3E7E834-C260-CBF5-3DB0-5EE311CE96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97ECFE8-CCD7-9F76-97EA-26AD632078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8A7599-5C9C-B897-07FE-DCF1B01DBC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0A5ED83-D7AF-FA07-12C8-FC0D274F937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15C3BEF-4A15-0063-E5B3-81F8D6AE875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E4EFE93-CA18-E1D2-5CC9-2248552E34B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27C814D-38B0-3065-96DA-5849DAD777D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DA513A9-C8DD-7D64-44C2-27E2B12B21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AR_N4_P2_W4 (قصيدة إلى الصحراء)">
            <a:hlinkClick r:id="" action="ppaction://media"/>
            <a:extLst>
              <a:ext uri="{FF2B5EF4-FFF2-40B4-BE49-F238E27FC236}">
                <a16:creationId xmlns:a16="http://schemas.microsoft.com/office/drawing/2014/main" xmlns="" id="{20913FEA-4A69-5FC1-C0D1-BF1281A18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8069" y="1853193"/>
            <a:ext cx="7790176" cy="438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81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06C42C-2C4D-C938-6D56-F6C7CC764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3703750-478F-7476-E829-9E12853607C2}"/>
              </a:ext>
            </a:extLst>
          </p:cNvPr>
          <p:cNvSpPr txBox="1"/>
          <p:nvPr/>
        </p:nvSpPr>
        <p:spPr>
          <a:xfrm>
            <a:off x="1936137" y="846955"/>
            <a:ext cx="5559029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سأختار 7 منكم لقراءة القصيدة قراءة شعرية محترما قواعد الإيقاع. 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DCEBCDA-3F04-0E08-6F51-DEA37E95F1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0877341A-35F5-6C09-966C-FEC43E51D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641714"/>
              </p:ext>
            </p:extLst>
          </p:nvPr>
        </p:nvGraphicFramePr>
        <p:xfrm>
          <a:off x="398069" y="3108799"/>
          <a:ext cx="8383464" cy="2895600"/>
        </p:xfrm>
        <a:graphic>
          <a:graphicData uri="http://schemas.openxmlformats.org/drawingml/2006/table">
            <a:tbl>
              <a:tblPr firstRow="1" bandRow="1"/>
              <a:tblGrid>
                <a:gridCol w="1309537">
                  <a:extLst>
                    <a:ext uri="{9D8B030D-6E8A-4147-A177-3AD203B41FA5}">
                      <a16:colId xmlns:a16="http://schemas.microsoft.com/office/drawing/2014/main" xmlns="" val="23206690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4213699004"/>
                    </a:ext>
                  </a:extLst>
                </a:gridCol>
                <a:gridCol w="5793767">
                  <a:extLst>
                    <a:ext uri="{9D8B030D-6E8A-4147-A177-3AD203B41FA5}">
                      <a16:colId xmlns:a16="http://schemas.microsoft.com/office/drawing/2014/main" xmlns="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نعم</a:t>
                      </a:r>
                      <a:endParaRPr lang="fr-FR" sz="32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663403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 </a:t>
                      </a:r>
                      <a:r>
                        <a:rPr lang="ar-MA" sz="32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ٱلصَّوْتُ</a:t>
                      </a: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مَسْموعاً وَواضِحاً؟</a:t>
                      </a: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كانتِ </a:t>
                      </a:r>
                      <a:r>
                        <a:rPr lang="ar-MA" sz="32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ٱلْقِراءَةُ</a:t>
                      </a: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مُعَبِّرَةً عَنِ </a:t>
                      </a:r>
                      <a:r>
                        <a:rPr lang="ar-MA" sz="32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ٱلشُّعورِ</a:t>
                      </a: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بِٱلْفَخْرِ</a:t>
                      </a: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وَٱلْاِعْتِزازِ</a:t>
                      </a: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تَمَّتْ قِراءَةُ كُلِّ شَطْرٍ بِشَكْلٍ مُسْتَرْسَلٍ؟</a:t>
                      </a: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05893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2800" b="1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تَمَّ </a:t>
                      </a:r>
                      <a:r>
                        <a:rPr lang="ar-MA" sz="32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ٱحْتِرامُ</a:t>
                      </a: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قَواعِدِ </a:t>
                      </a:r>
                      <a:r>
                        <a:rPr lang="ar-MA" sz="32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ٱلْإيقاعِ</a:t>
                      </a: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ٱلشِّعْرِيِّ</a:t>
                      </a:r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32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6188116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30CF2D5A-38C5-4F26-E1D5-9A86AF830777}"/>
              </a:ext>
            </a:extLst>
          </p:cNvPr>
          <p:cNvSpPr txBox="1"/>
          <p:nvPr/>
        </p:nvSpPr>
        <p:spPr>
          <a:xfrm>
            <a:off x="965090" y="2247433"/>
            <a:ext cx="771155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كانَتْ قِراءَةُ زَميلِكُمْ/زَميلَتِكُمْ؟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F498F8-493E-AA7E-DE2B-175331BBD1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44D3A79-FA82-A13A-C811-55AB0500BA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5667986-D9A1-1537-D168-FD45FE9C3F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244A0E9-1AA7-8A49-4D0F-5C7F5A24CB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D5EF4D0-4588-BA62-5248-375F7D63C3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C70608-D70B-F761-279E-00E6C8428A8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4DBF9A1-1B0F-69A4-F670-D394A3DF7CA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E57EA-3DDA-27AC-D405-EAC96C875A1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17B01B-2784-0C59-38FF-D3B6823D702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07377536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58335C-283B-4725-5F2C-E2CA62156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D40DCC4-FAE6-24F1-A710-692D7BC4ECF4}"/>
              </a:ext>
            </a:extLst>
          </p:cNvPr>
          <p:cNvSpPr txBox="1"/>
          <p:nvPr/>
        </p:nvSpPr>
        <p:spPr>
          <a:xfrm>
            <a:off x="392401" y="839864"/>
            <a:ext cx="7080952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كراساتكم على الصفحة رقم 103 و في ثنائيات أجيبوا عن التمارين1-2-3-4 التالية: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5BFEA67-1527-682A-DCAC-52FEC4624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3C4DAB5-AD55-42DB-A712-2EF20CE9E7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12F6A0C-7DBA-2C95-8DC8-6A86B7A145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FD19F8D-EC58-2757-AF4B-FDD8BBF346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D5C6BF4-3C4C-918E-9980-CDDF68193C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02D2FE-2704-0C51-C6E7-CCFE915392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FB5CB3-1055-4A22-3D7D-67756AB721A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65617D-3827-48B2-06DA-71495CF02B0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D7F3720-52EF-9E14-AFA0-A1D03B172EC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C42678F-FA23-6404-03E0-FCCD12488EC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xmlns="" id="{B26BF161-A35C-C075-4D85-645866127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848" y="1693920"/>
            <a:ext cx="3364053" cy="471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55FAC733-6F9B-19A7-CA48-0775BA5B7621}"/>
              </a:ext>
            </a:extLst>
          </p:cNvPr>
          <p:cNvSpPr/>
          <p:nvPr/>
        </p:nvSpPr>
        <p:spPr>
          <a:xfrm>
            <a:off x="3241965" y="3779020"/>
            <a:ext cx="2916776" cy="1645035"/>
          </a:xfrm>
          <a:prstGeom prst="roundRect">
            <a:avLst>
              <a:gd name="adj" fmla="val 49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670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A1F03A-089E-6F6F-52B4-D60CFC6F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A8191D3-2B8B-240F-9C3E-F6E07CDA00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79DA207-3B81-0A54-9F61-9A1AE1595ED0}"/>
              </a:ext>
            </a:extLst>
          </p:cNvPr>
          <p:cNvSpPr txBox="1"/>
          <p:nvPr/>
        </p:nvSpPr>
        <p:spPr>
          <a:xfrm>
            <a:off x="599887" y="814632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الأول مع تأطير الكلمات المفاتيح في القصيدة.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D47BA2-3222-621F-042F-7B2AD9B40B2A}"/>
              </a:ext>
            </a:extLst>
          </p:cNvPr>
          <p:cNvSpPr txBox="1"/>
          <p:nvPr/>
        </p:nvSpPr>
        <p:spPr>
          <a:xfrm>
            <a:off x="1096125" y="3429000"/>
            <a:ext cx="6671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ٱلْحَدَثُ ٱلتّاريخِيُّ ٱلَّذي تَتَحَدَّثُ عَنْهُ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ٱلْقَصيدَةُ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1D59529-9908-8B91-CBDB-2A277ACD7B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5ED7DE6-2741-4681-D014-3E46BED9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3B979D3-B0AA-DDC5-C933-E38399094D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91D3F25-7454-F392-F759-480471EC51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AD1E9B-DBB9-D5E1-F25E-4EC3F49134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43EDAF-8B3B-67AC-74EB-91375778188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A735F3-89F4-C39F-C36E-DD9E45E8574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1290598-6A2B-8088-DFF6-F41A30E4A79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643297-B76D-B213-F4EC-6C69208CFAA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978251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3E5E85-0E47-005C-1619-D44042794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3F40CF2-53D1-6C4D-670B-E1C09D3872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62BD368-2E18-6E2A-727C-7A5EBCF19B1C}"/>
              </a:ext>
            </a:extLst>
          </p:cNvPr>
          <p:cNvSpPr txBox="1"/>
          <p:nvPr/>
        </p:nvSpPr>
        <p:spPr>
          <a:xfrm>
            <a:off x="694944" y="656914"/>
            <a:ext cx="6852683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وانتبهوا إلى أهمية الكلمات المفاتيح: إلى الصحراء – يتوحد الوطن.</a:t>
            </a:r>
          </a:p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ينشد هذا البيت بشكل معبر؟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D3AF9B4-31E2-3844-D6E8-D0AA1A813A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69EDBD2-EF85-92EE-EC10-756ADF0861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29F6F06-6F0D-D14F-BCEC-E3A9D512F2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2177A9F-5262-E0C1-2DCF-620BCEB9D9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15159F4-20B9-814E-ED6A-0BE57DC119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B23595-6F8F-3E1D-24D2-BAC52F00BAD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73ED5F0-EB0E-FD13-4101-364E97A94F3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1D39E14-22D4-B036-DCB8-AF7764072CD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EC5D38C-93C7-E007-C1B2-51765C4EA74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D3FDC7E5-CF42-83FA-6697-D722D0D3D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9F48BC9F-2334-9B78-BFE5-3E0D0B592D26}"/>
              </a:ext>
            </a:extLst>
          </p:cNvPr>
          <p:cNvSpPr/>
          <p:nvPr/>
        </p:nvSpPr>
        <p:spPr>
          <a:xfrm>
            <a:off x="472847" y="4028800"/>
            <a:ext cx="3194390" cy="5031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D6191ED9-621C-30F1-1085-8A35C7BC7946}"/>
              </a:ext>
            </a:extLst>
          </p:cNvPr>
          <p:cNvSpPr txBox="1"/>
          <p:nvPr/>
        </p:nvSpPr>
        <p:spPr>
          <a:xfrm>
            <a:off x="4675444" y="2719546"/>
            <a:ext cx="368015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اَلْحَدَثُ ٱلتّاريخِيُّ ٱلَّذي تَتَحَدَّثُ عَنْهُ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ٱلْقَصيدَةُ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</a:t>
            </a:r>
          </a:p>
          <a:p>
            <a:pPr algn="r" defTabSz="685800" rtl="1"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ٱلْمَسيرَةُ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ٱلْخَضْراءُ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9202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23D354-4ADA-6692-9054-5BC2366F5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15BF079-362F-FB76-3ADE-09CCEEA0B9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B4B5A68-0A28-36A8-67C0-1B5C6EEA4BF4}"/>
              </a:ext>
            </a:extLst>
          </p:cNvPr>
          <p:cNvSpPr txBox="1"/>
          <p:nvPr/>
        </p:nvSpPr>
        <p:spPr>
          <a:xfrm>
            <a:off x="599887" y="814632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الثاني  مع تأطير الكلمات المفاتيح في القصيدة.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092DE0B-C13A-10C4-4C43-C08FF1E3A05A}"/>
              </a:ext>
            </a:extLst>
          </p:cNvPr>
          <p:cNvSpPr txBox="1"/>
          <p:nvPr/>
        </p:nvSpPr>
        <p:spPr>
          <a:xfrm>
            <a:off x="1075653" y="3429000"/>
            <a:ext cx="7072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يُعْتَبَرُ هَذا ٱلْحَدَثُ حَدَثاً خالِداً صَفَّقَ لَهُ ٱلزَّمَنُ؟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4979D6F-811F-66F1-042E-46317247C0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45D88C9-EE8D-2914-EAA8-28E164D66F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E3DBBD3-6124-D257-9087-974D3F539E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34BB93F-DEA8-7E4E-3709-41786426BF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9F8E34-60EE-4A5E-3DC4-BC48411CD5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70211C7-E15C-8CBE-9236-F4AC738C035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9F4E14-B94F-DC50-4C38-BB1BCF7F9BA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4074A0-5164-382A-5FB0-103D1D70F6E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AA0C695-B03D-B1BD-026F-1055CBBB5E9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43778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4CD6CF-BC83-41B5-2960-4EEFEA047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B0B1B00-FBD7-F738-797B-A431E76E19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F5E0713-C857-C643-606B-AB69C928DC64}"/>
              </a:ext>
            </a:extLst>
          </p:cNvPr>
          <p:cNvSpPr txBox="1"/>
          <p:nvPr/>
        </p:nvSpPr>
        <p:spPr>
          <a:xfrm>
            <a:off x="694944" y="863017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أداة الاستفهام المستعملة : لماذا، سأبحث إذن عن السبب.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5FEA12C-61AC-FB58-0FBA-945FDB5C7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DC515F3-ACB8-BAE2-085D-6D7D9A9407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F1AA0DB-C698-43F5-BFCC-5D885B0D87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81DD06D-1DF6-D482-928C-BC69C64EA7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35B6025-7845-3A8F-6157-D1E139CE4C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4168AF6-5349-4853-5BCE-AB0CC562DB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FA5A2D-4667-41CA-1C7C-287AA563F5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DE390B-1771-5BB0-4390-07DF95B99CE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E348CD0-0071-0BA3-F99B-0BEF8B8BE14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262BF4FE-B091-ECB3-7AB0-3A0AD2342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537B538-D5B2-2018-B16B-F86278E3678D}"/>
              </a:ext>
            </a:extLst>
          </p:cNvPr>
          <p:cNvSpPr txBox="1"/>
          <p:nvPr/>
        </p:nvSpPr>
        <p:spPr>
          <a:xfrm>
            <a:off x="4319141" y="3228474"/>
            <a:ext cx="40854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يُعْتَبَرُ هَذا ٱلْحَدَثُ حَدَثاً خالِداً صَفَّقَ لَهُ ٱلزَّمَنُ؟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0EEAF64-D793-6580-B236-78C7235ECA4F}"/>
              </a:ext>
            </a:extLst>
          </p:cNvPr>
          <p:cNvSpPr/>
          <p:nvPr/>
        </p:nvSpPr>
        <p:spPr>
          <a:xfrm>
            <a:off x="7649281" y="3354854"/>
            <a:ext cx="792000" cy="541737"/>
          </a:xfrm>
          <a:prstGeom prst="roundRect">
            <a:avLst>
              <a:gd name="adj" fmla="val 26257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501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C69082-F369-42C6-71CF-78C89BAFC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B357011-9761-D745-33D3-97862A1DA3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48A602C-B38F-2DFB-09EB-54248176286C}"/>
              </a:ext>
            </a:extLst>
          </p:cNvPr>
          <p:cNvSpPr txBox="1"/>
          <p:nvPr/>
        </p:nvSpPr>
        <p:spPr>
          <a:xfrm>
            <a:off x="-218210" y="696818"/>
            <a:ext cx="7867491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أجد الكلمات المفاتيح: له قد صفق الزمن.</a:t>
            </a:r>
          </a:p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i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وأجد السبب: شعب المغرب مشى من دون أسلحة: انطلاقا من هذه العبارة، ما هي صفات هذه المسيرة؟ 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F1D193-80FE-E28A-CF7D-387C194FDF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BB106A2-EF7D-5F41-7797-CB8B5F1E77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003BB9A-2B32-DE68-F7AC-1F66BBD2FA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7C49B2B-1FC7-32DA-5F1F-21D1E6557E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3B2D48B-0CF8-D4DF-1B40-4D5B075C92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9C22CF-58B1-49A0-53E4-ECC7FDA9108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318F160-054D-ABC0-A842-C055E19DB87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64B0512-3A19-A4BE-0532-C77B1398F61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46A952A-133B-ACDE-DE98-F6C4D825AD9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EE559DDD-ED9A-32D8-CA49-CC2740DDA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CA8E634-8009-FB9F-85CC-C3D20E7A2BDD}"/>
              </a:ext>
            </a:extLst>
          </p:cNvPr>
          <p:cNvSpPr txBox="1"/>
          <p:nvPr/>
        </p:nvSpPr>
        <p:spPr>
          <a:xfrm>
            <a:off x="4319141" y="3228474"/>
            <a:ext cx="40854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يُعْتَبَرُ هَذا ٱلْحَدَثُ حَدَثاً خالِداً صَفَّقَ لَهُ ٱلزَّمَنُ؟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302DB1C2-0038-5703-E17A-8BE6716C158E}"/>
              </a:ext>
            </a:extLst>
          </p:cNvPr>
          <p:cNvSpPr/>
          <p:nvPr/>
        </p:nvSpPr>
        <p:spPr>
          <a:xfrm>
            <a:off x="7649281" y="3354854"/>
            <a:ext cx="792000" cy="541737"/>
          </a:xfrm>
          <a:prstGeom prst="roundRect">
            <a:avLst>
              <a:gd name="adj" fmla="val 26257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839C6393-5DFD-541E-B680-8630C93D3A9C}"/>
              </a:ext>
            </a:extLst>
          </p:cNvPr>
          <p:cNvCxnSpPr>
            <a:cxnSpLocks/>
          </p:cNvCxnSpPr>
          <p:nvPr/>
        </p:nvCxnSpPr>
        <p:spPr>
          <a:xfrm>
            <a:off x="480107" y="4776993"/>
            <a:ext cx="1507937" cy="0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1D1D4025-F8C0-A34A-A128-235EC8C39F2A}"/>
              </a:ext>
            </a:extLst>
          </p:cNvPr>
          <p:cNvSpPr/>
          <p:nvPr/>
        </p:nvSpPr>
        <p:spPr>
          <a:xfrm>
            <a:off x="2106358" y="4842163"/>
            <a:ext cx="1576340" cy="363682"/>
          </a:xfrm>
          <a:prstGeom prst="roundRect">
            <a:avLst>
              <a:gd name="adj" fmla="val 26257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46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27" name="Google Shape;1342;p12">
            <a:extLst>
              <a:ext uri="{FF2B5EF4-FFF2-40B4-BE49-F238E27FC236}">
                <a16:creationId xmlns:a16="http://schemas.microsoft.com/office/drawing/2014/main" xmlns="" id="{7701C594-2A1D-7EF8-B4E2-5EF797C939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A81EE3D-1734-5E05-B849-379342077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C0BFE68-8BC8-784A-BEC3-8CD82D61F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E38FC65-457A-CABC-1EAC-E3DA4C145F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5EF8C2A-3F90-42AF-714A-6C7E35A888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B7E8FAF-B444-8505-1347-A94B934AB8A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D4B3CF-852B-EF32-808D-177418652D10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DE145A-2D6E-0163-71FC-E1A1CF0C04BD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5A13F5-E722-C842-5D2F-3D08AFB3BC63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643A51-9975-EFE1-9720-4BF99FC4BCB8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64999710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B5232C-B804-1250-E4CB-49E049AA9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BC564D2-BD89-0864-CFFF-4B4AD92FE7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78ECA45-FF11-6CDD-7E66-F7C5DA075477}"/>
              </a:ext>
            </a:extLst>
          </p:cNvPr>
          <p:cNvSpPr txBox="1"/>
          <p:nvPr/>
        </p:nvSpPr>
        <p:spPr>
          <a:xfrm>
            <a:off x="-251048" y="840253"/>
            <a:ext cx="7867491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أحسنتم: المسيرة كانت سلمية. ماذا كان يحمل المغاربة في هذه المسيرة؟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8E76EAC-AD5F-B3A8-3DAF-E007D5097A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0CA9AB1-6F18-D303-870A-774FD82274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8ACFF3B-46F9-E295-9B61-F03DFB93B3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C5A5CD1-8137-8D4C-0A45-525314FA6A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80D483A-2061-B1E1-CD27-F43ABBAD5E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F35B353-B8DF-4D0B-C275-AEC687B7FD5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541FD2-4E03-A235-4F21-F2B446D9313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3F272A-D013-05DD-6F59-5CE57978224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C699D5-58B0-C7D5-181F-1DDA8F0BA75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338A29F8-D83C-C68A-424B-F7BABDADF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0F402DF-5315-4E34-7620-8CC418746546}"/>
              </a:ext>
            </a:extLst>
          </p:cNvPr>
          <p:cNvSpPr txBox="1"/>
          <p:nvPr/>
        </p:nvSpPr>
        <p:spPr>
          <a:xfrm>
            <a:off x="4319141" y="3228474"/>
            <a:ext cx="40854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يُعْتَبَرُ هَذا ٱلْحَدَثُ حَدَثاً خالِداً صَفَّقَ لَهُ ٱلزَّمَنُ؟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4EC115AE-0390-EAB7-35F8-2251D663A188}"/>
              </a:ext>
            </a:extLst>
          </p:cNvPr>
          <p:cNvSpPr/>
          <p:nvPr/>
        </p:nvSpPr>
        <p:spPr>
          <a:xfrm>
            <a:off x="7649281" y="3354854"/>
            <a:ext cx="792000" cy="541737"/>
          </a:xfrm>
          <a:prstGeom prst="roundRect">
            <a:avLst>
              <a:gd name="adj" fmla="val 26257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08924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54EA68-E00C-0C78-887E-CA33B3CC5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F147CB-2E72-7A95-FA69-4E993FDBE3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B99AE1A-B847-0DE5-1CBC-1E50E307C272}"/>
              </a:ext>
            </a:extLst>
          </p:cNvPr>
          <p:cNvSpPr txBox="1"/>
          <p:nvPr/>
        </p:nvSpPr>
        <p:spPr>
          <a:xfrm>
            <a:off x="-251048" y="840253"/>
            <a:ext cx="7867491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أحسنتم: كانوا يحملون كتاب الله وعلم المغرب.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33F03D2-11A7-EB78-DC4A-DFC5F3C9D5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8836F5D-BD60-F0A2-1506-F97D0A7BDA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8836716-244D-28F2-DC28-055C6519C5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B45E74D-96DB-98EA-8626-613E9B65F9A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02EE09-FFB3-1D27-429C-B1DF603573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F71149-0180-FBB5-0D08-FDE26C8E60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13B64F4-8723-540B-BE2D-331D6615CAC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40A8399-6C3B-7358-B2F1-F195DFB1C5F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E5D33C-F261-A8F3-AA55-62331F77883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E4D391D0-5901-CC7F-BA0B-F93651A52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210DF68-CD29-CB85-312F-E3CDC97AD8AB}"/>
              </a:ext>
            </a:extLst>
          </p:cNvPr>
          <p:cNvSpPr txBox="1"/>
          <p:nvPr/>
        </p:nvSpPr>
        <p:spPr>
          <a:xfrm>
            <a:off x="4319141" y="3228474"/>
            <a:ext cx="40854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يُعْتَبَرُ هَذا ٱلْحَدَثُ حَدَثاً خالِداً صَفَّقَ لَهُ ٱلزَّمَنُ؟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616AE08E-7844-70A7-225E-C9F199B53CF0}"/>
              </a:ext>
            </a:extLst>
          </p:cNvPr>
          <p:cNvSpPr/>
          <p:nvPr/>
        </p:nvSpPr>
        <p:spPr>
          <a:xfrm>
            <a:off x="7649281" y="3354854"/>
            <a:ext cx="792000" cy="541737"/>
          </a:xfrm>
          <a:prstGeom prst="roundRect">
            <a:avLst>
              <a:gd name="adj" fmla="val 26257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9763040A-ED33-D5FB-3270-3EC6BE455362}"/>
              </a:ext>
            </a:extLst>
          </p:cNvPr>
          <p:cNvSpPr/>
          <p:nvPr/>
        </p:nvSpPr>
        <p:spPr>
          <a:xfrm>
            <a:off x="398069" y="2140526"/>
            <a:ext cx="2713129" cy="363682"/>
          </a:xfrm>
          <a:prstGeom prst="roundRect">
            <a:avLst>
              <a:gd name="adj" fmla="val 26257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92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456DCC-04F0-3CF9-CF8F-4B21C070F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FD5A226-82F5-8AAF-EF7C-788F6035DC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C69DE7C-85DD-1B75-CE1E-1DCFC0D80671}"/>
              </a:ext>
            </a:extLst>
          </p:cNvPr>
          <p:cNvSpPr txBox="1"/>
          <p:nvPr/>
        </p:nvSpPr>
        <p:spPr>
          <a:xfrm>
            <a:off x="-353898" y="717281"/>
            <a:ext cx="7867491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إذن، يمكنني أن أصوغ الجواب كما يلي.</a:t>
            </a:r>
          </a:p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995CC96-D9DC-A330-4C55-2B277C42DB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1B529D2-9517-0F67-697D-39E485F252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C53CFCE-3DB9-C2B2-A533-0311CE405F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2866294-DEC1-5433-DED4-77D159F8BE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701636-0CAD-6F5E-081C-42FC0383910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2E48A92-806E-A7CD-5FD9-FFFD4378957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30F742F-437F-D8DA-C1D9-07FCA9D6D95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0E1AB57-5FB3-5578-6243-CD15B82CFAB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7CC68CC-8EBF-EF52-A984-3BAA0F4E656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CEFE8BC9-61CE-C1F2-784D-0EE6C09E7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A5505D-DC80-995E-5CC1-00FE6FF1B521}"/>
              </a:ext>
            </a:extLst>
          </p:cNvPr>
          <p:cNvSpPr txBox="1"/>
          <p:nvPr/>
        </p:nvSpPr>
        <p:spPr>
          <a:xfrm>
            <a:off x="4498175" y="2539872"/>
            <a:ext cx="408540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يُعْتَبَرُ هَذا ٱلْحَدَثُ حَدَثاً خالِداً صَفَّقَ لَهُ ٱلزَّمَنُ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لِأَنَّهُ كانَ مَسيرَةً سِلْمِيَّةً حَمَلَ فيها ٱلْمَغارِبَةُ كِتابَ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ٱللهِ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وَٱلْأَعْلامَ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ٱلْوَطَنِيَّةَ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6796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2DC6B9-D14F-946C-7B64-92954548D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04CC4DE-9ADF-953E-2068-4DD974A820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F5E63FE-157B-0FDB-D83F-50EF56A5C69E}"/>
              </a:ext>
            </a:extLst>
          </p:cNvPr>
          <p:cNvSpPr txBox="1"/>
          <p:nvPr/>
        </p:nvSpPr>
        <p:spPr>
          <a:xfrm>
            <a:off x="599887" y="814632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الثالث  مع تأطير الكلمات المفاتيح في القصيدة.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DD0D7A0-FF4A-7E75-159A-EFDE1C3730CC}"/>
              </a:ext>
            </a:extLst>
          </p:cNvPr>
          <p:cNvSpPr txBox="1"/>
          <p:nvPr/>
        </p:nvSpPr>
        <p:spPr>
          <a:xfrm>
            <a:off x="1075653" y="3429000"/>
            <a:ext cx="7072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بِمَ أَوْصَتِ ٱلْأُمُّ ٱبْنَها؟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B300D16-B89F-E76D-F422-13F477ED69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557EC6A-7636-7D4C-0085-737B099857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9D6CC37-8E7D-8546-E789-8FCF05A9BD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2E440CD-A977-342E-1A49-E0246886BE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CDD9FF-3845-861E-399B-7BAD81B271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82F0703-E1DB-1707-8B99-AC946429397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657E8E1-09C2-99E1-455D-6B0EEEA8DA0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273D86-86AF-A978-3906-4A171D3537C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92B8185-3582-0186-ADAA-E3125EC2F1E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432748D1-D8D0-9E0E-F401-371FA001C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026A64-BFFD-45F6-0C47-73286925E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81FD675-E908-13E3-3C0F-26CBBE8E48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FBD1FED-4FED-0BEE-CBCC-6EDC815E09C2}"/>
              </a:ext>
            </a:extLst>
          </p:cNvPr>
          <p:cNvSpPr txBox="1"/>
          <p:nvPr/>
        </p:nvSpPr>
        <p:spPr>
          <a:xfrm>
            <a:off x="694944" y="863017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أبحث عن الجواب في الأبيات التي تتحدث فيها الأم.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D54910D-D50B-A7E4-CFE2-C8974C5E5D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3132C3A-23CF-99B5-1F6A-F6CCF0AC29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65C6CE8-455B-5717-9198-8A1A5448BD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918A406-EF1C-3556-3936-D9631867569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71C3881-95D8-E054-3866-69B2409C13A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7FFE71D-18F1-10B3-24DD-1A6C173401F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13E3CA6-6422-5663-2EAD-1222101F2DD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1E6075-96AC-9707-92CA-356B6FF605B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1574691-F46E-CFDD-64DF-27DBA382B29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680773D8-0BD2-C64B-769B-6A6D2E983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87F6130-E1E2-5292-91A2-27D37EBFE988}"/>
              </a:ext>
            </a:extLst>
          </p:cNvPr>
          <p:cNvSpPr/>
          <p:nvPr/>
        </p:nvSpPr>
        <p:spPr>
          <a:xfrm>
            <a:off x="477982" y="4176283"/>
            <a:ext cx="3174734" cy="2359599"/>
          </a:xfrm>
          <a:prstGeom prst="roundRect">
            <a:avLst>
              <a:gd name="adj" fmla="val 3798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279D023-60D2-8EAB-591E-D99927274F8A}"/>
              </a:ext>
            </a:extLst>
          </p:cNvPr>
          <p:cNvSpPr txBox="1"/>
          <p:nvPr/>
        </p:nvSpPr>
        <p:spPr>
          <a:xfrm>
            <a:off x="1075653" y="3429000"/>
            <a:ext cx="7072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بِمَ أَوْصَتِ ٱلْأُمُّ ٱبْنَها؟</a:t>
            </a:r>
          </a:p>
        </p:txBody>
      </p:sp>
    </p:spTree>
    <p:extLst>
      <p:ext uri="{BB962C8B-B14F-4D97-AF65-F5344CB8AC3E}">
        <p14:creationId xmlns:p14="http://schemas.microsoft.com/office/powerpoint/2010/main" val="558120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45B4C0-393D-287A-5D14-BA1D99461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BFA899F-DEE0-ADF5-DA29-83407A6639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6BF1BDE-D571-3DD8-2CDC-4639F4CB8EDA}"/>
              </a:ext>
            </a:extLst>
          </p:cNvPr>
          <p:cNvSpPr txBox="1"/>
          <p:nvPr/>
        </p:nvSpPr>
        <p:spPr>
          <a:xfrm>
            <a:off x="694944" y="863017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الأبيات، استعملت الأم صيغة الأمر لنصح ولدها في البيتين الأخيرين.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100395C-6E8D-3190-F4F2-47E8ECAFD1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B4C8731-DF20-8365-7AC8-B21498CC94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96D4F37-0E1F-31E4-6CE2-BCAE38300F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5CFED91-ADFF-3716-3F93-F8E7F1DF8A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653E8A-E9F5-C733-C3D6-D158177D2D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00BC06-3672-DE82-F5C3-34736E6FE43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15A673-11AE-D2EA-BAFC-4ECABE4E170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BC891A-48AF-3134-3369-BF47FAB5E91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A0EB396-B405-B726-EFBB-5C306F48C26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C0819C68-1E3C-78D8-506A-0E0F85024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98E278D-FB70-D7E3-4D53-4E5FCE146A61}"/>
              </a:ext>
            </a:extLst>
          </p:cNvPr>
          <p:cNvSpPr/>
          <p:nvPr/>
        </p:nvSpPr>
        <p:spPr>
          <a:xfrm>
            <a:off x="3240444" y="5844705"/>
            <a:ext cx="537847" cy="300556"/>
          </a:xfrm>
          <a:prstGeom prst="roundRect">
            <a:avLst>
              <a:gd name="adj" fmla="val 3798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B70BBD78-277A-96CB-FDF0-ED31E91FE424}"/>
              </a:ext>
            </a:extLst>
          </p:cNvPr>
          <p:cNvSpPr/>
          <p:nvPr/>
        </p:nvSpPr>
        <p:spPr>
          <a:xfrm>
            <a:off x="3226053" y="6190293"/>
            <a:ext cx="537847" cy="300556"/>
          </a:xfrm>
          <a:prstGeom prst="roundRect">
            <a:avLst>
              <a:gd name="adj" fmla="val 3798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E45CBAC-7AF0-876D-4F4E-62FC7013ED6D}"/>
              </a:ext>
            </a:extLst>
          </p:cNvPr>
          <p:cNvSpPr txBox="1"/>
          <p:nvPr/>
        </p:nvSpPr>
        <p:spPr>
          <a:xfrm>
            <a:off x="1075653" y="3429000"/>
            <a:ext cx="7072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بِمَ أَوْصَتِ ٱلْأُمُّ ٱبْنَها؟</a:t>
            </a:r>
          </a:p>
        </p:txBody>
      </p:sp>
    </p:spTree>
    <p:extLst>
      <p:ext uri="{BB962C8B-B14F-4D97-AF65-F5344CB8AC3E}">
        <p14:creationId xmlns:p14="http://schemas.microsoft.com/office/powerpoint/2010/main" val="3437897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ED0DCE-BCFE-7F3F-E44B-9B81130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B4C18B3-9395-6222-AC68-D6151835D7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335FDD4-7547-166D-C0D8-C10E7AD18B43}"/>
              </a:ext>
            </a:extLst>
          </p:cNvPr>
          <p:cNvSpPr txBox="1"/>
          <p:nvPr/>
        </p:nvSpPr>
        <p:spPr>
          <a:xfrm>
            <a:off x="694944" y="712739"/>
            <a:ext cx="6852683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إذن، يمكنني أن أصوغ الجواب كما يلي.</a:t>
            </a:r>
          </a:p>
          <a:p>
            <a:pPr lvl="0"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237D087-A71E-6DA3-2B4C-61062E0EBB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7D4A887-A602-1D67-5996-FFF9AA8B6C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444B58F-53F3-A42C-AD73-282ACC34FC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48834BE-8B7E-4C38-36E8-F50B63C734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BE3D02-A64F-E09A-9C66-23E1F0677E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03589C-C4C2-411B-6D1A-0FD39E3C82D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05EFCE3-0453-66AA-1E0A-5F395502F90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56BBFF-F8B4-15A3-0B07-A3C98FBCB9E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66E35C3-0E7F-8600-018A-14A2989EFBD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B27B293B-B785-1A44-7249-342F9BD6E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93" y="1367616"/>
            <a:ext cx="3416498" cy="51682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D4DAEBD-F836-E26F-5597-0B2615CBC9CE}"/>
              </a:ext>
            </a:extLst>
          </p:cNvPr>
          <p:cNvSpPr txBox="1"/>
          <p:nvPr/>
        </p:nvSpPr>
        <p:spPr>
          <a:xfrm>
            <a:off x="4319757" y="2604006"/>
            <a:ext cx="408540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685800" rtl="1">
              <a:defRPr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أَوْصَتِ ٱلْأُمُّ ٱبْنَها بِأَنْ يَكونَ مُفْتَخِراً بِأَبيهِ لِتُدْرِكَ قَدْرَهُ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ٱلْأُمَمُ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وَيُرَدِّدَ بَعْدَهُ قَسَماً لِيَحْيا بَعْدَهُ ٱلْقَسَمُ.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C357479E-2385-9560-B6F2-E7E3E41505D6}"/>
              </a:ext>
            </a:extLst>
          </p:cNvPr>
          <p:cNvSpPr/>
          <p:nvPr/>
        </p:nvSpPr>
        <p:spPr>
          <a:xfrm>
            <a:off x="3240444" y="5844705"/>
            <a:ext cx="537847" cy="300556"/>
          </a:xfrm>
          <a:prstGeom prst="roundRect">
            <a:avLst>
              <a:gd name="adj" fmla="val 3798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2FD99FB0-897F-7341-1ECB-A10F342ECDE4}"/>
              </a:ext>
            </a:extLst>
          </p:cNvPr>
          <p:cNvSpPr/>
          <p:nvPr/>
        </p:nvSpPr>
        <p:spPr>
          <a:xfrm>
            <a:off x="3226053" y="6190293"/>
            <a:ext cx="537847" cy="300556"/>
          </a:xfrm>
          <a:prstGeom prst="roundRect">
            <a:avLst>
              <a:gd name="adj" fmla="val 3798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79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C258BD-8B5A-A3E5-28C9-18F62DF3E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7DF69F5-C796-69DE-A1AB-F8F70BD0F1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44831A7-81AE-307D-3F7B-06647014AF9E}"/>
              </a:ext>
            </a:extLst>
          </p:cNvPr>
          <p:cNvSpPr txBox="1"/>
          <p:nvPr/>
        </p:nvSpPr>
        <p:spPr>
          <a:xfrm>
            <a:off x="599887" y="814632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الرابع  :أصل بخط الشخصية و العبارة المناسبة لها.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92F8555-2644-00D8-00CA-EBD5D7573C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1A75108-E0A1-CBFD-E84E-6D146E567E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04DF72C-E082-AEEA-D00B-27D6A3CB03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CAFF399-DA60-683F-BA0E-B99E0E7F8B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CC41A6-C060-F777-D4D0-86F1195834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83D96B-5C38-3FB9-0E2B-D263DF46F4A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D2F28C-6A18-4772-A2A3-A3CA58AB8E8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1ADB03E-CEE6-B9BF-132B-CA10AE18C3C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CEE27B-8CF0-0577-72D5-066FD2BF4F8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Police, ligne, reçu&#10;&#10;Le contenu généré par l’IA peut être incorrect.">
            <a:extLst>
              <a:ext uri="{FF2B5EF4-FFF2-40B4-BE49-F238E27FC236}">
                <a16:creationId xmlns:a16="http://schemas.microsoft.com/office/drawing/2014/main" xmlns="" id="{FF45550B-8C0E-8ED2-A2AF-435025759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354487"/>
            <a:ext cx="8283848" cy="318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698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84DF9C-1249-86AD-5F56-F6B5483E8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124A317-60CA-5286-5095-24462003DC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6905B7A-B6A1-E3EA-0E41-E65BB90FAD36}"/>
              </a:ext>
            </a:extLst>
          </p:cNvPr>
          <p:cNvSpPr txBox="1"/>
          <p:nvPr/>
        </p:nvSpPr>
        <p:spPr>
          <a:xfrm>
            <a:off x="599887" y="814632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B5A671-AE72-1EEF-CBE2-A99B6A37A7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E411824-9E81-D5F9-F1AE-1F1B6614DB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02AB277-F5E5-5FB1-D69D-23AA1A08FC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CFBB6B2-A208-0F5B-BCAD-EFB4B230ED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301311-9C92-6681-61CF-78E1653973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14724ED-30BC-3989-373F-4CB2A3736F8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E0175F7-2574-46FC-D210-4BBBBBEE838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42A8BE-DCAF-8E95-DA02-5D88B64EA2F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40769A1-3D85-493F-0185-637D093F93D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Police, ligne, reçu&#10;&#10;Le contenu généré par l’IA peut être incorrect.">
            <a:extLst>
              <a:ext uri="{FF2B5EF4-FFF2-40B4-BE49-F238E27FC236}">
                <a16:creationId xmlns:a16="http://schemas.microsoft.com/office/drawing/2014/main" xmlns="" id="{C5788234-2E79-027B-3CB7-503F6885E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354487"/>
            <a:ext cx="8283848" cy="3183868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B82C99C5-EB0C-27A7-04C9-F59F66DC6C62}"/>
              </a:ext>
            </a:extLst>
          </p:cNvPr>
          <p:cNvCxnSpPr>
            <a:cxnSpLocks/>
          </p:cNvCxnSpPr>
          <p:nvPr/>
        </p:nvCxnSpPr>
        <p:spPr>
          <a:xfrm flipH="1">
            <a:off x="6610183" y="4367140"/>
            <a:ext cx="1041010" cy="745187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0235F16C-C56B-9D11-EAAE-438D5CE06568}"/>
              </a:ext>
            </a:extLst>
          </p:cNvPr>
          <p:cNvCxnSpPr>
            <a:cxnSpLocks/>
          </p:cNvCxnSpPr>
          <p:nvPr/>
        </p:nvCxnSpPr>
        <p:spPr>
          <a:xfrm flipH="1">
            <a:off x="6610183" y="3613457"/>
            <a:ext cx="1041010" cy="729943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xmlns="" id="{091C9083-8D09-660F-6815-3725AFCF9AEB}"/>
              </a:ext>
            </a:extLst>
          </p:cNvPr>
          <p:cNvCxnSpPr>
            <a:cxnSpLocks/>
          </p:cNvCxnSpPr>
          <p:nvPr/>
        </p:nvCxnSpPr>
        <p:spPr>
          <a:xfrm flipH="1" flipV="1">
            <a:off x="6610183" y="3613457"/>
            <a:ext cx="1035867" cy="152261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43854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7ED87A-F000-6888-8F99-09CE06E78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xmlns="" id="{45018038-09A5-5CCB-7795-00033E6ADC53}"/>
              </a:ext>
            </a:extLst>
          </p:cNvPr>
          <p:cNvSpPr/>
          <p:nvPr/>
        </p:nvSpPr>
        <p:spPr>
          <a:xfrm>
            <a:off x="1623843" y="5800377"/>
            <a:ext cx="5616340" cy="78294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هو أَكْثَرُ بَيْتٍ أَعْجَبَكَ؟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B329E48-4BCD-6700-0A61-FCB4E5EAE793}"/>
              </a:ext>
            </a:extLst>
          </p:cNvPr>
          <p:cNvSpPr txBox="1"/>
          <p:nvPr/>
        </p:nvSpPr>
        <p:spPr>
          <a:xfrm>
            <a:off x="4827811" y="853601"/>
            <a:ext cx="2656470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يجيب عن السؤال؟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F4A9304-723B-7480-75EF-8A3DA98CBE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EB7F685-CEFF-8A1A-AD15-27EBAA22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5F20A63-E11F-AABD-65A7-3647DFFEA6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320E421-1C1A-6D1E-C127-79D1FDAE7E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F66FDF0-DA5A-0EA5-9BC1-4B5985FFDC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29C6A93-2A1C-56B2-36D1-8303154D808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EEB8D17-80EC-2BAE-3FB9-6E540AE3E52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D9A4EFF-73F7-F3CF-7976-7F8F19DA8E4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FF810F-2361-D4E0-4C18-E50F4954211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3BAF09E1-F0C9-771F-4049-2AE4C8F1A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0630" y="1824611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6B64143-FD36-762C-33FA-F992D7446D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706447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92CF4B4-DCCC-A1E3-8A64-E5366DE2D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3460224-4BA5-8CD3-783E-5FC83812A6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D35C026-18FD-9E69-C822-6E6727EDD8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D0E7F1C-CDA0-CD53-C177-74B28A6679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1C0E690-DBF8-C8B5-2EAB-68F572CA040B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5997DC-C5F1-A665-7D32-5843988E7F6F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AB9AE26-D939-4149-06D8-979DAE103EE6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A41F4D-33D0-4ECD-8868-0E8AAE393B87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Google Shape;1342;p12">
            <a:extLst>
              <a:ext uri="{FF2B5EF4-FFF2-40B4-BE49-F238E27FC236}">
                <a16:creationId xmlns:a16="http://schemas.microsoft.com/office/drawing/2014/main" xmlns="" id="{92ACEE2B-8082-CC1D-7E75-58896C3AD95D}"/>
              </a:ext>
            </a:extLst>
          </p:cNvPr>
          <p:cNvSpPr txBox="1">
            <a:spLocks/>
          </p:cNvSpPr>
          <p:nvPr/>
        </p:nvSpPr>
        <p:spPr>
          <a:xfrm>
            <a:off x="1008961" y="2817000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4000" b="1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لِماذا قالَ ريشانُ " لِماذا يُفْسِدُ ٱلْإِنْسانُ كُلَّ شَيْءٍ جَميلٍ؟</a:t>
            </a:r>
            <a:endParaRPr lang="ar-MA" sz="4000" b="1" kern="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61FC5D-341E-7F97-6177-8FFB9142E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FC3EA6C-AB7F-070F-3E56-CD7A802BB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167DF209-F025-7D15-4199-D97FA6F044C3}"/>
              </a:ext>
            </a:extLst>
          </p:cNvPr>
          <p:cNvSpPr txBox="1"/>
          <p:nvPr/>
        </p:nvSpPr>
        <p:spPr>
          <a:xfrm>
            <a:off x="6191461" y="177787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تراكيب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6EE179A-2691-C0A7-B8FF-60D4AB27B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xmlns="" id="{06AB55D6-178F-615C-1379-BCAFE01DB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8515" y="1627206"/>
            <a:ext cx="703488" cy="703488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82631DF5-DED2-1E2A-7760-B7A937FA6406}"/>
              </a:ext>
            </a:extLst>
          </p:cNvPr>
          <p:cNvSpPr txBox="1">
            <a:spLocks/>
          </p:cNvSpPr>
          <p:nvPr/>
        </p:nvSpPr>
        <p:spPr>
          <a:xfrm>
            <a:off x="1982586" y="2995435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6000"/>
            </a:pPr>
            <a:r>
              <a:rPr lang="ar-MA" sz="3200" b="1" dirty="0">
                <a:cs typeface="Microsoft Uighur" panose="02000000000000000000" pitchFamily="2" charset="-78"/>
              </a:rPr>
              <a:t>اَلْفاعِلُ ظاهِراً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7D1C22D6-5A2C-BE1F-AB07-0DD474926E4E}"/>
              </a:ext>
            </a:extLst>
          </p:cNvPr>
          <p:cNvSpPr txBox="1">
            <a:spLocks/>
          </p:cNvSpPr>
          <p:nvPr/>
        </p:nvSpPr>
        <p:spPr>
          <a:xfrm>
            <a:off x="796530" y="976217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تراكيب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F6600205-F2AC-94E3-11FB-755092563D0C}"/>
              </a:ext>
            </a:extLst>
          </p:cNvPr>
          <p:cNvSpPr/>
          <p:nvPr/>
        </p:nvSpPr>
        <p:spPr>
          <a:xfrm>
            <a:off x="5471399" y="1109030"/>
            <a:ext cx="455730" cy="455730"/>
          </a:xfrm>
          <a:prstGeom prst="ellipse">
            <a:avLst/>
          </a:prstGeom>
          <a:solidFill>
            <a:srgbClr val="00ACA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6872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D2B422-5278-60DD-8673-E35EB709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8EADD5F-F94F-37BA-A8B2-E447C02D31D3}"/>
              </a:ext>
            </a:extLst>
          </p:cNvPr>
          <p:cNvSpPr txBox="1"/>
          <p:nvPr/>
        </p:nvSpPr>
        <p:spPr>
          <a:xfrm>
            <a:off x="-309475" y="8449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CCAD01D-D083-4F80-8580-7EE15D8FD2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7CBA9D2-B7B0-2F10-1804-6D3586C2DC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2D8F4D5-8BA9-1BA4-8707-5D4C8A8C13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F5AF6A3-2E54-00C4-295C-CC1FFA3EEA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C0A3E0-1113-1EFB-FE6F-11104D6D03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77359A8-5592-E5AF-319F-702E7083860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2FF2BEB-397B-1A35-9D23-57240693570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D57E9D-2A94-D97C-0835-02460E31798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0C9415D-258B-60B7-5B59-1AD1166277E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C0C8655-5B0C-02C0-3816-0E4AB7823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9848" y="2135264"/>
            <a:ext cx="3518556" cy="3518556"/>
          </a:xfrm>
          <a:prstGeom prst="rect">
            <a:avLst/>
          </a:prstGeom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845F84D-1987-ACB0-1EBE-607A7432B3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036122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7A36B2-9F58-DAB9-0010-A951DFC60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5452B19-3CD7-38AF-563B-E617455EAF2A}"/>
              </a:ext>
            </a:extLst>
          </p:cNvPr>
          <p:cNvSpPr txBox="1"/>
          <p:nvPr/>
        </p:nvSpPr>
        <p:spPr>
          <a:xfrm>
            <a:off x="-211775" y="830440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اكتبوا رقم الجملة الفعلية من بين الجمل التالية:</a:t>
            </a: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F706906-256C-DF1A-CAE8-85EFB248C3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1EF8BDBC-B103-CB5A-CF06-5318B700379C}"/>
              </a:ext>
            </a:extLst>
          </p:cNvPr>
          <p:cNvGrpSpPr/>
          <p:nvPr/>
        </p:nvGrpSpPr>
        <p:grpSpPr>
          <a:xfrm>
            <a:off x="598896" y="2584313"/>
            <a:ext cx="6973349" cy="720000"/>
            <a:chOff x="770905" y="2937603"/>
            <a:chExt cx="6973349" cy="72000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B9EB1088-2443-B13E-6E36-036074C44E66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يُدافِعُ ٱلْمَغارِبَةُ عَنْ وَطَنِهِمْ.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239CB600-0471-A2AC-F234-BB00DFA1E7DD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1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0A245D8-68D4-D731-B60C-44B4CBA07ADD}"/>
              </a:ext>
            </a:extLst>
          </p:cNvPr>
          <p:cNvGrpSpPr/>
          <p:nvPr/>
        </p:nvGrpSpPr>
        <p:grpSpPr>
          <a:xfrm>
            <a:off x="598896" y="3511888"/>
            <a:ext cx="6973349" cy="720000"/>
            <a:chOff x="770905" y="2937603"/>
            <a:chExt cx="6973349" cy="720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2C7F1BFC-E42E-AD59-1592-123F41435805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يَسْتَقْبِلُ ٱلْمَغْرِبُ </a:t>
              </a:r>
              <a:r>
                <a:rPr kumimoji="0" lang="ar-MA" sz="4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ٱلْعَديدَ</a:t>
              </a: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مِنَ </a:t>
              </a:r>
              <a:r>
                <a:rPr kumimoji="0" lang="ar-MA" sz="4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ٱلزُّوارِ</a:t>
              </a: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36F97695-D2F3-18A0-CA21-BCA5D6870310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2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C201611-D2EC-2B40-B1AE-6105617D7C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53DE54E-5F11-EF40-E5DA-DFC1B242CE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413E1C8-821B-6EB1-3D36-47684CBE65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73E1D3A-B0D9-F750-F70B-093B952DCE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DE6FA39-A2FA-B5B5-D0E5-734924B1AD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2DDA456-D97D-D238-3EB6-55575A8744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135EFB-F27A-23E1-C65D-48DD56064C3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05837A2-ACE7-25D8-451E-524FF501FF7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BF2ED4A-ADCB-4EA8-0148-1CA6C7803CF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42BBABE-56E6-20BC-2B54-1B4ACED2F3DD}"/>
              </a:ext>
            </a:extLst>
          </p:cNvPr>
          <p:cNvGrpSpPr/>
          <p:nvPr/>
        </p:nvGrpSpPr>
        <p:grpSpPr>
          <a:xfrm>
            <a:off x="598896" y="4439463"/>
            <a:ext cx="6973349" cy="720000"/>
            <a:chOff x="770905" y="2937603"/>
            <a:chExt cx="6973349" cy="720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75AF1C24-F831-1E02-2618-2C0B7FFBD8C8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مَلاعِبُ ٱلْمَغْرِبِ رائِعَةٌ.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9EF6DE6D-DF36-4114-3359-3172CFBCF430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3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45326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CA2B93-CBE7-B8EE-FE4D-B25FE0440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AF8998B-16E5-FBBA-5AD2-CB731299BCCC}"/>
              </a:ext>
            </a:extLst>
          </p:cNvPr>
          <p:cNvSpPr txBox="1"/>
          <p:nvPr/>
        </p:nvSpPr>
        <p:spPr>
          <a:xfrm>
            <a:off x="-211775" y="830440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274B6C7-2F79-6153-CCFF-830E6C6DEE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FE73751-2E7D-9487-D1C6-33E7E2AB18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A866BC7-B42F-8722-35D5-6820386F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A215438-0029-62D9-555C-768B9DCBB5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DADE65E-7BB4-4D94-F034-321AD54690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38883F6-1750-6560-F55A-51AE1EC9C9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41C0111-453F-AE7C-DCDC-E1D338231F0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B8CA68C-5A4B-70B0-9501-C8D73DED6EF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334E836-21E0-AD99-6CC2-97A6F1CBB0F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66CB1F6-6BED-3648-1C63-1F23CA5B449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96F1080-46E8-C025-BF7F-7CF98D9C82C7}"/>
              </a:ext>
            </a:extLst>
          </p:cNvPr>
          <p:cNvGrpSpPr/>
          <p:nvPr/>
        </p:nvGrpSpPr>
        <p:grpSpPr>
          <a:xfrm>
            <a:off x="598896" y="2584313"/>
            <a:ext cx="6973349" cy="720000"/>
            <a:chOff x="770905" y="2937603"/>
            <a:chExt cx="6973349" cy="720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83BE8D0B-4E58-A21F-6AFD-F13BB816363D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يُدافِعُ</a:t>
              </a: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ٱلْمَغارِبَةُ عَنْ وَطَنِهِمْ.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2DAE0C5A-3120-27CE-4534-EC3B0C14A0E5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1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535800B2-1E37-9C10-A5BF-CF8ED18CFD36}"/>
              </a:ext>
            </a:extLst>
          </p:cNvPr>
          <p:cNvGrpSpPr/>
          <p:nvPr/>
        </p:nvGrpSpPr>
        <p:grpSpPr>
          <a:xfrm>
            <a:off x="598896" y="3511888"/>
            <a:ext cx="6973349" cy="720000"/>
            <a:chOff x="770905" y="2937603"/>
            <a:chExt cx="6973349" cy="72000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8567CBCD-3A5D-1DD1-5BA1-D1E0254D9549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يَسْتَقْبِلُ</a:t>
              </a: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ٱلْمَغْرِبُ </a:t>
              </a:r>
              <a:r>
                <a:rPr kumimoji="0" lang="ar-MA" sz="4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ٱلْعَديدَ</a:t>
              </a: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مِنَ </a:t>
              </a:r>
              <a:r>
                <a:rPr kumimoji="0" lang="ar-MA" sz="4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ٱلزُّوارِ</a:t>
              </a: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3CBFA570-B716-5D32-D454-63A3E80CDC0F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2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67925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536790-4851-F704-4578-9EF122DC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0F38972-13E0-7ECE-2BE0-4AEAEB365CD9}"/>
              </a:ext>
            </a:extLst>
          </p:cNvPr>
          <p:cNvSpPr txBox="1"/>
          <p:nvPr/>
        </p:nvSpPr>
        <p:spPr>
          <a:xfrm>
            <a:off x="-211775" y="830440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جمل أخرى</a:t>
            </a: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4277BC5-BA2D-F97C-3084-990D057A0F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3B51FAE-9818-2E8A-D5CC-07401489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C467F6D-CC98-3001-009C-5DBC2C1F24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F5C2F1F-2E3A-1A5D-904B-4BE95E16A2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2F04882-F5F0-F8E8-EF6E-B7F44153FB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77F766F-2660-E336-8999-776B9E83911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B1A874A-8E54-B330-E31B-2E9544EFAE8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B055822-7978-6DEE-AE0C-30149486642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3F4D17D-92DE-31B4-6C3F-7F39131BC4D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0A5D812-672D-87D4-EDB3-3FC43179A92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9834858-FC46-DF2C-9548-277ED2720DEE}"/>
              </a:ext>
            </a:extLst>
          </p:cNvPr>
          <p:cNvGrpSpPr/>
          <p:nvPr/>
        </p:nvGrpSpPr>
        <p:grpSpPr>
          <a:xfrm>
            <a:off x="598896" y="2584313"/>
            <a:ext cx="6973349" cy="720000"/>
            <a:chOff x="770905" y="2937603"/>
            <a:chExt cx="6973349" cy="720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113638B2-4E5D-A1DE-DC88-01DAE2213FFA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اَلصَّحْرءُ</a:t>
              </a: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ٱلْمَغْرِبِيَّةُ غالِيَةٌ عَلى قُلوبِ ٱلْمَغارِبَةِ.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048EE812-2D6C-B62B-278E-B150FC619F76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1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7CB97971-6262-F86F-F1B5-76AC1C777F18}"/>
              </a:ext>
            </a:extLst>
          </p:cNvPr>
          <p:cNvGrpSpPr/>
          <p:nvPr/>
        </p:nvGrpSpPr>
        <p:grpSpPr>
          <a:xfrm>
            <a:off x="398070" y="3511888"/>
            <a:ext cx="7174175" cy="720000"/>
            <a:chOff x="570079" y="2937603"/>
            <a:chExt cx="7174175" cy="72000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C82DA8A1-350A-75CD-6390-E0022FA0B23C}"/>
                </a:ext>
              </a:extLst>
            </p:cNvPr>
            <p:cNvSpPr/>
            <p:nvPr/>
          </p:nvSpPr>
          <p:spPr>
            <a:xfrm>
              <a:off x="570079" y="2941401"/>
              <a:ext cx="6362636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kern="1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حَرَّرَ </a:t>
              </a:r>
              <a:r>
                <a:rPr lang="ar-MA" sz="4400" b="1" kern="10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ٱلْمُشارِكونَ</a:t>
              </a:r>
              <a:r>
                <a:rPr lang="ar-MA" sz="4400" b="1" kern="1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في ٱلْمَسيرَةِ ٱلْخَضْراءِ أَرْضَهُمْ.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xmlns="" id="{DE04E679-F9B3-C08A-29C5-027AB12EE917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2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C47C8B3A-91FE-561C-523D-82009151A7F5}"/>
              </a:ext>
            </a:extLst>
          </p:cNvPr>
          <p:cNvGrpSpPr/>
          <p:nvPr/>
        </p:nvGrpSpPr>
        <p:grpSpPr>
          <a:xfrm>
            <a:off x="598896" y="4439463"/>
            <a:ext cx="6973349" cy="720000"/>
            <a:chOff x="770905" y="2937603"/>
            <a:chExt cx="6973349" cy="72000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AD555C1D-7F91-2B44-7B8E-AF1429806246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اَلْأَعْلامُ </a:t>
              </a:r>
              <a:r>
                <a:rPr kumimoji="0" lang="ar-MA" sz="4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ٱلْوَطَنِيَّةُ</a:t>
              </a: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خَفّاقَةٌ.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xmlns="" id="{5C6A0B99-1A8D-C3E8-3701-7916BF20BB81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3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04838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759992-C635-E521-AD61-8EB430408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021BE9D-5B84-6788-8A96-A0E4129D268A}"/>
              </a:ext>
            </a:extLst>
          </p:cNvPr>
          <p:cNvSpPr txBox="1"/>
          <p:nvPr/>
        </p:nvSpPr>
        <p:spPr>
          <a:xfrm>
            <a:off x="-211775" y="830440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AC2AF85-4C8E-E9F1-C208-9C11C7C45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F43D84E-16AA-7703-A8DC-25AB5D11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11A7DE7-4D97-8CBB-D568-35E8721304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325EE7E-1792-3C54-F741-53B1C8E6A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0A34302-8329-19B3-30D8-A0A58FFB44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D6191A-7AD6-27F5-FFB1-30BCE105ED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AF9379-40F9-1C78-0848-B1C64391014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459F77-2CBB-C8BC-A243-9FF33A5933D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C569B19-22D2-F819-95D2-8909B43897C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68FEF66-0547-5586-A57A-9290FFD7ADC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1D322391-C747-408A-C3B8-04D496F2104B}"/>
              </a:ext>
            </a:extLst>
          </p:cNvPr>
          <p:cNvGrpSpPr/>
          <p:nvPr/>
        </p:nvGrpSpPr>
        <p:grpSpPr>
          <a:xfrm>
            <a:off x="398070" y="3511888"/>
            <a:ext cx="7174175" cy="720000"/>
            <a:chOff x="570079" y="2937603"/>
            <a:chExt cx="7174175" cy="72000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124644FB-92C8-738B-0B73-82783D74BBDD}"/>
                </a:ext>
              </a:extLst>
            </p:cNvPr>
            <p:cNvSpPr/>
            <p:nvPr/>
          </p:nvSpPr>
          <p:spPr>
            <a:xfrm>
              <a:off x="570079" y="2941401"/>
              <a:ext cx="6362636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kern="1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حَرَّرَ </a:t>
              </a:r>
              <a:r>
                <a:rPr lang="ar-MA" sz="4400" b="1" kern="10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ٱلْمُشارِكونَ</a:t>
              </a:r>
              <a:r>
                <a:rPr lang="ar-MA" sz="4400" b="1" kern="1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في ٱلْمَسيرَةِ ٱلْخَضْراءِ أَرْضَهُمْ.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941DE779-62F1-3C5C-7DB7-AD32783B1D9B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2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42580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D6BC6B-385F-7B1E-F457-82905BDA3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FCCEC97-7338-B524-293B-3949F931DEFB}"/>
              </a:ext>
            </a:extLst>
          </p:cNvPr>
          <p:cNvSpPr txBox="1"/>
          <p:nvPr/>
        </p:nvSpPr>
        <p:spPr>
          <a:xfrm>
            <a:off x="-211775" y="830440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اكتبوا رقم الجواب الصحيح</a:t>
            </a: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44C33ED-A0F6-BDFC-7C21-17439D7DD1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79E9AFF-4523-5E15-C229-735914C12F7D}"/>
              </a:ext>
            </a:extLst>
          </p:cNvPr>
          <p:cNvGrpSpPr/>
          <p:nvPr/>
        </p:nvGrpSpPr>
        <p:grpSpPr>
          <a:xfrm>
            <a:off x="598896" y="2584313"/>
            <a:ext cx="6973349" cy="720000"/>
            <a:chOff x="770905" y="2937603"/>
            <a:chExt cx="6973349" cy="72000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5107644D-FF61-3C74-61B4-A79C90BBD6D7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فِعْلٍ فَقَطْ؛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2BA6584C-5B8A-C638-53F6-F16CCA992559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1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F381EA12-4AE0-1856-C693-8834A088EFA5}"/>
              </a:ext>
            </a:extLst>
          </p:cNvPr>
          <p:cNvGrpSpPr/>
          <p:nvPr/>
        </p:nvGrpSpPr>
        <p:grpSpPr>
          <a:xfrm>
            <a:off x="598896" y="3511888"/>
            <a:ext cx="6973349" cy="720000"/>
            <a:chOff x="770905" y="2937603"/>
            <a:chExt cx="6973349" cy="720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2C466EAB-3380-345F-0425-4F952181B325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فِعْلٍ وَ فاعِلٍ وَ/ أَوِ كَلِماتٍ أُخْرى؛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BB591935-588E-7FEC-C312-A4056D3B547C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2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AB73BD4-3601-13B3-2029-8A4C115DE3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86DA4C0-858B-73BC-BF3A-A9A96F6F91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2EFA2D8-F3F8-74DA-0050-BF5A47674C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92C9857-F784-191E-0FEC-EB319E30E5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702BB6-DCA1-CC7B-002E-1A6CB217D9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C66CF2E-608D-D9D7-88E9-390AA23B5A5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1CF72AA-5614-DA40-9E0B-6419FDB7029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C014664-B65A-B7C3-854A-CB2911578E5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59E1B34-D1DA-EC09-480B-E957A713EFF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401E089-FD74-920F-2A0C-7D0C02FC3F63}"/>
              </a:ext>
            </a:extLst>
          </p:cNvPr>
          <p:cNvGrpSpPr/>
          <p:nvPr/>
        </p:nvGrpSpPr>
        <p:grpSpPr>
          <a:xfrm>
            <a:off x="598896" y="4439463"/>
            <a:ext cx="6973349" cy="720000"/>
            <a:chOff x="770905" y="2937603"/>
            <a:chExt cx="6973349" cy="720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6C4D8E6E-76F4-F020-307B-A73AA6F90C20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فاعِلٍ فَقَطْ.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62901DBE-0F04-C653-CB82-BC59A71C6B1E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3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4C55246-C2BF-C21B-5A6C-7D1E884AB22B}"/>
              </a:ext>
            </a:extLst>
          </p:cNvPr>
          <p:cNvSpPr/>
          <p:nvPr/>
        </p:nvSpPr>
        <p:spPr>
          <a:xfrm>
            <a:off x="448374" y="1703118"/>
            <a:ext cx="6161809" cy="685028"/>
          </a:xfrm>
          <a:prstGeom prst="roundRect">
            <a:avLst>
              <a:gd name="adj" fmla="val 26263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تَتَكَوَّنُ ٱلْجُمْلَةُ ٱلْفِعْلِيَّةُ مِنْ: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073554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0EA447-26B9-D7DD-419B-1A097A4C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0EDBB1F-E89D-73E3-7FC3-3594015B1B74}"/>
              </a:ext>
            </a:extLst>
          </p:cNvPr>
          <p:cNvSpPr txBox="1"/>
          <p:nvPr/>
        </p:nvSpPr>
        <p:spPr>
          <a:xfrm>
            <a:off x="-211775" y="695357"/>
            <a:ext cx="7778645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</a:p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i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يقدم الأستاذ التغذية الراجعة المناسبة.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20213E4-428A-292D-EEDB-55D5BDD26E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6AB5DC6-328E-B78B-EE17-899F223960AF}"/>
              </a:ext>
            </a:extLst>
          </p:cNvPr>
          <p:cNvGrpSpPr/>
          <p:nvPr/>
        </p:nvGrpSpPr>
        <p:grpSpPr>
          <a:xfrm>
            <a:off x="598896" y="3511888"/>
            <a:ext cx="6973349" cy="720000"/>
            <a:chOff x="770905" y="2937603"/>
            <a:chExt cx="6973349" cy="720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11E106BE-B2CC-7BDC-6577-FFFEF49C65E2}"/>
                </a:ext>
              </a:extLst>
            </p:cNvPr>
            <p:cNvSpPr/>
            <p:nvPr/>
          </p:nvSpPr>
          <p:spPr>
            <a:xfrm>
              <a:off x="770905" y="2941401"/>
              <a:ext cx="6161809" cy="685028"/>
            </a:xfrm>
            <a:prstGeom prst="roundRect">
              <a:avLst>
                <a:gd name="adj" fmla="val 2626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فِعْلٍ وَ فاعِلٍ وَ/ أَوِ كَلِماتٍ أُخْرى؛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6251E5FD-4416-2436-C89A-666976ED670F}"/>
                </a:ext>
              </a:extLst>
            </p:cNvPr>
            <p:cNvSpPr/>
            <p:nvPr/>
          </p:nvSpPr>
          <p:spPr>
            <a:xfrm>
              <a:off x="7024254" y="2937603"/>
              <a:ext cx="720000" cy="720000"/>
            </a:xfrm>
            <a:prstGeom prst="ellipse">
              <a:avLst/>
            </a:prstGeom>
            <a:solidFill>
              <a:srgbClr val="00AC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2</a:t>
              </a:r>
              <a:endPara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58A0B13-10FA-EC4C-7A17-1C8CAADAE8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4CA56ED-3101-DD66-3ECE-97F483B729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A0CC196-0C19-5066-BFB1-7E31EAFBA1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F266FDB-FD96-58E9-29C8-2099EEA91C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B726583-0B49-1957-FAB8-73A821ADE6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EC852E-0F69-EFB9-5E55-EE056D1285A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C2FEF77-E700-C183-9C56-C16BEAB3832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FA986BF-A030-F87F-28B2-7E291764444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72B23E-3E91-D14D-A4D4-F977063F76C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EECC6ADA-AFD7-7D5C-5EEA-7F7E2194B27B}"/>
              </a:ext>
            </a:extLst>
          </p:cNvPr>
          <p:cNvSpPr/>
          <p:nvPr/>
        </p:nvSpPr>
        <p:spPr>
          <a:xfrm>
            <a:off x="448374" y="1703118"/>
            <a:ext cx="6161809" cy="685028"/>
          </a:xfrm>
          <a:prstGeom prst="roundRect">
            <a:avLst>
              <a:gd name="adj" fmla="val 26263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تَتَكَوَّنُ ٱلْجُمْلَةُ ٱلْفِعْلِيَّةُ مِنْ: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639220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BF546B-029E-0EDD-528C-DE76A765D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435D948-4608-C536-D270-FB87ACF4E4FE}"/>
              </a:ext>
            </a:extLst>
          </p:cNvPr>
          <p:cNvSpPr txBox="1"/>
          <p:nvPr/>
        </p:nvSpPr>
        <p:spPr>
          <a:xfrm>
            <a:off x="-211775" y="830440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ستتدربون في هذه الحصة على تحديد الفاعل الظاهر في الجمل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الفعلية.تابعوا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الفيديو 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4B3DD25-3427-49AE-FA95-55DE0B8EEA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5A3BEFA-7C88-8972-C552-8B4EA76A06BE}"/>
              </a:ext>
            </a:extLst>
          </p:cNvPr>
          <p:cNvSpPr txBox="1"/>
          <p:nvPr/>
        </p:nvSpPr>
        <p:spPr>
          <a:xfrm>
            <a:off x="3190639" y="3429000"/>
            <a:ext cx="3274343" cy="1168539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اَلْفاعِلُ ظاهِراً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DD65F6F-1A83-F722-1299-4EFC545675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DF5A5A6-53B1-529E-1D6C-4A42988D7D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FCEEA6C-7368-A68F-C7F1-6D44A0B739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486A99B-406B-B613-93EC-4BA5163C39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7050D8C-AF93-B55F-35D9-EF8A897836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8E7C63-4E96-BF2D-C764-34BCB1873C4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07671C2-D14F-7A9C-B342-B896B5CE990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FEED228-45E8-1C9D-B5E4-AFD5EF1CDC6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20B95A-B6BF-9928-8E0D-E08E5E7BE7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64360500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E85A1F-4088-46B6-A971-AB7F25AB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C8CE2F50-EAE0-4BAF-208A-4D1FF72C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dirty="0"/>
              <a:t>عرض الفيديو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3CD7B50-373A-E70A-0157-7B25FA6489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D26D781-0388-50FB-C355-8A9E25E1B3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10C77B7-4144-EB21-0277-D5A0099D5C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369D4A3-21FC-4617-BA27-8CD5D35955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2E67CEA-15DF-6A52-A585-7D852C1BE7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5BE316-2114-3F95-D041-FD0AD823858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DA2527-D92C-6CB6-8CEE-903BCAF9986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5898F92-D2D5-C511-7886-6AF57C0E53A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B9BE845-B177-DEDD-3DF6-7EE91AEA3C8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76361847-45F2-A009-269A-3DFBE440FB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1" name="Espace réservé pour une image  1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9D35E4EF-492B-4474-1A31-9936A6DD4C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(الفاعل ظاهرا) AR_NV04_P02_W04_S03">
            <a:hlinkClick r:id="" action="ppaction://media"/>
            <a:extLst>
              <a:ext uri="{FF2B5EF4-FFF2-40B4-BE49-F238E27FC236}">
                <a16:creationId xmlns:a16="http://schemas.microsoft.com/office/drawing/2014/main" xmlns="" id="{AF7A7B7A-CAEC-B24E-8145-6BE6F32E1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177" y="1853193"/>
            <a:ext cx="7712075" cy="43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19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0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78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101517-3049-48B2-6CA8-E682A7816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2D2BF96-41B6-36DC-9E4D-A35434F891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7120742-8C68-F6E1-3261-30EA4A970E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88EA8D0-2558-2381-845D-7DE676FA5B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B3E63C7-84D2-8071-F5D3-57EE7EEC8F0C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4BC743-6EEB-E472-27CB-7AFE1ADCFC45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20A0C41-E045-B2C8-2298-278336F96CF4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1D717A-C627-C4C9-1533-541DA03E7960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8D52A741-FBDE-B3BF-4689-7F0DEFC14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86" y="1973454"/>
            <a:ext cx="8306468" cy="44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BE2C59-B69C-FE45-3291-06606419D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0ED4355-A48F-AD85-1D71-135ADB9F89A0}"/>
              </a:ext>
            </a:extLst>
          </p:cNvPr>
          <p:cNvSpPr txBox="1"/>
          <p:nvPr/>
        </p:nvSpPr>
        <p:spPr>
          <a:xfrm>
            <a:off x="-309475" y="8449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6DB674F-A9CC-6A13-DE08-1726BD23EF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D6CD05C-28DD-9F40-9A7C-B4BD851A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D2255DC-094E-6854-9B4F-5759259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2EA14AC-EF7F-3165-48DC-27E257FC84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6483C4-2635-3180-4C89-02A1499E03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5EAFA9-032C-460D-98A9-C7E7F8CC193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22B904C-B38A-0354-FC5D-6FEA1D8FCD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92965A-D053-B330-CB3F-DFCF3DD8A55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A9091C4-3E6A-E6C2-44FA-528A0617529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E85B171-640C-4B81-677E-992CF9CFE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9848" y="2135264"/>
            <a:ext cx="3518556" cy="3518556"/>
          </a:xfrm>
          <a:prstGeom prst="rect">
            <a:avLst/>
          </a:prstGeom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B411467-1E4E-CE59-9FA5-A43BD592B6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383113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5CE9D8-0C87-F81E-5E7E-A88D9D339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2C0A053-6DAE-2413-7A91-1F1639AA88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55DA61F-4DFA-88BE-B8E1-4C2BF2209AE8}"/>
              </a:ext>
            </a:extLst>
          </p:cNvPr>
          <p:cNvSpPr txBox="1"/>
          <p:nvPr/>
        </p:nvSpPr>
        <p:spPr>
          <a:xfrm>
            <a:off x="-309475" y="8449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الفاعل الوارد في الجملة الفعلية التالية: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6534BD7-DE99-512D-0E39-3ABD93AD4F86}"/>
              </a:ext>
            </a:extLst>
          </p:cNvPr>
          <p:cNvSpPr txBox="1"/>
          <p:nvPr/>
        </p:nvSpPr>
        <p:spPr>
          <a:xfrm>
            <a:off x="910326" y="3267327"/>
            <a:ext cx="7323347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تَحْمي </a:t>
            </a:r>
            <a:r>
              <a:rPr kumimoji="0" lang="ar-MA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ٱلجُنْدِيَّةُ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حُدودَ ٱلوَطَنِ.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BC0E622-201F-A5A2-C9EB-3EA4CAC9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DD52275-9FA9-3D21-122A-9F0F25BCED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30D6256-7E84-6B19-ABB8-1E37EB06D0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7E28A7D-D236-46CC-1172-8EE0591C9F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B4F90B6-8FBB-2DD2-4537-D7CD3BE787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BC4189-0AAF-65D3-99D0-93B9880F56F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D5AAAC9-F6F7-9204-557C-29770954B5B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57D9AE-AEEF-CC67-30BF-C92C9BF3D3C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1ACA24A-B7ED-BA51-5F58-EAF380BE575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2466908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AE96C5-1F30-2809-AF13-30B827FD1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B3AAEE0-B5AC-335C-AA6B-7E9134FA4A12}"/>
              </a:ext>
            </a:extLst>
          </p:cNvPr>
          <p:cNvSpPr txBox="1"/>
          <p:nvPr/>
        </p:nvSpPr>
        <p:spPr>
          <a:xfrm>
            <a:off x="-309475" y="8449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. الفاعل هو: الجندية.             كيف وجدتم الإجابة الصحيحة؟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BA7B7E6-57D8-DF05-F37B-980208BE43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4BCCDF9-C29F-85D7-0C4B-2A202B65FC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2DCD485-2F8A-65C9-586B-C4E47B1333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BDCE209-2613-BE10-DC7E-371B3B9E94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16BC022-D552-6AE5-2EE8-05E374B35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07DD8F-D939-8D23-0057-84F985FC5B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12A511B-FFE1-6384-86CF-ABE8564E671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68E3102-FB16-916F-B74D-5995F36241F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25CB1C-C5AF-4429-8DB2-620B667E2B4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5E8D8E6-8C86-5E92-2E5F-3AC5BEBBF85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4CE62D9-A999-62EC-A831-64658FBC4836}"/>
              </a:ext>
            </a:extLst>
          </p:cNvPr>
          <p:cNvSpPr txBox="1"/>
          <p:nvPr/>
        </p:nvSpPr>
        <p:spPr>
          <a:xfrm>
            <a:off x="910326" y="3267327"/>
            <a:ext cx="7323347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تَحْمي </a:t>
            </a:r>
            <a:r>
              <a:rPr kumimoji="0" lang="ar-MA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ٱلجُنْدِيَّةُ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حُدودَ ٱلوَطَنِ.</a:t>
            </a:r>
          </a:p>
        </p:txBody>
      </p:sp>
    </p:spTree>
    <p:extLst>
      <p:ext uri="{BB962C8B-B14F-4D97-AF65-F5344CB8AC3E}">
        <p14:creationId xmlns:p14="http://schemas.microsoft.com/office/powerpoint/2010/main" val="64483936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5F1AAA-C6DF-15D6-2357-89E21F0EA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40759DC-E549-2620-C4D8-AEA8F73FE7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B709282-0D28-3A5E-74CC-57B250EA12DF}"/>
              </a:ext>
            </a:extLst>
          </p:cNvPr>
          <p:cNvSpPr txBox="1"/>
          <p:nvPr/>
        </p:nvSpPr>
        <p:spPr>
          <a:xfrm>
            <a:off x="-309475" y="8449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جملة أخرى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722B7AB-3D98-887F-1E41-CABDEEEBE3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B0239F7-0D28-9534-0347-1AD58C73D3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05490BB-7C36-3E53-F297-5E87E10B66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C2446F1-7F4C-6655-2B0A-4D062A3B52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54F7CD-B6BC-E4CF-D8BA-44847AFCAD1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41A371-E0F8-1DED-77E3-BB9F2059A66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7C07FC-F272-A44C-DC11-667685B328C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B7BE8E-27F9-2959-7824-1C0F8B89A51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25C317F-252A-E9E6-96C0-F950A0C0711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CE147F6-A3DD-95B7-7DE2-2D1FD9BDB72E}"/>
              </a:ext>
            </a:extLst>
          </p:cNvPr>
          <p:cNvSpPr txBox="1"/>
          <p:nvPr/>
        </p:nvSpPr>
        <p:spPr>
          <a:xfrm>
            <a:off x="443683" y="3246545"/>
            <a:ext cx="8108983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تُشَجِّعُ ٱلْأُسْتاذَةُ ٱلتَّلاميذَ عَلى حُبِّ ٱلْوَطَنِ.</a:t>
            </a:r>
          </a:p>
        </p:txBody>
      </p:sp>
    </p:spTree>
    <p:extLst>
      <p:ext uri="{BB962C8B-B14F-4D97-AF65-F5344CB8AC3E}">
        <p14:creationId xmlns:p14="http://schemas.microsoft.com/office/powerpoint/2010/main" val="322624652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F1B897-354D-23DA-B3B1-B2D6145C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1605ADB-BE22-A7E9-4543-C3D20F811732}"/>
              </a:ext>
            </a:extLst>
          </p:cNvPr>
          <p:cNvSpPr txBox="1"/>
          <p:nvPr/>
        </p:nvSpPr>
        <p:spPr>
          <a:xfrm>
            <a:off x="-309475" y="8449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. الفاعل هو: ٱلْأُسْتاذَةُ.             كيف وجدتم الإجابة الصحيحة؟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C098466-1C26-616E-E485-A4303E8A49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AE201AF-EF6E-761F-2923-DFA14F62B8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AE41DE8-69EE-86E5-BC1E-996C1A7692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F2A62B4-6830-D2D9-F8DA-A54BF5E78D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DD6D2A1-8963-AAC6-D322-8CA33DE10A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A97971E-69D4-0B7A-50EE-0767F29E34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CF58562-F529-9B4B-77A0-1FEE20CCC12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9440A4-31D3-1F2A-E4A7-DE1B1E0D8C2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5AD234E-218F-5D57-39A4-5D61B35BE18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DA821C8-E637-75E3-BB52-510EA646FF5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1F2F615-007F-877B-B059-AD5FD634F0BB}"/>
              </a:ext>
            </a:extLst>
          </p:cNvPr>
          <p:cNvSpPr txBox="1"/>
          <p:nvPr/>
        </p:nvSpPr>
        <p:spPr>
          <a:xfrm>
            <a:off x="443683" y="3246545"/>
            <a:ext cx="8108983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تُشَجِّعُ 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ٱلْأُسْتاذَةُ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ٱلتَّلاميذَ عَلى حُبِّ ٱلْوَطَنِ.</a:t>
            </a:r>
          </a:p>
        </p:txBody>
      </p:sp>
    </p:spTree>
    <p:extLst>
      <p:ext uri="{BB962C8B-B14F-4D97-AF65-F5344CB8AC3E}">
        <p14:creationId xmlns:p14="http://schemas.microsoft.com/office/powerpoint/2010/main" val="256010415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A1A10A-7B07-E6EE-575D-75D8FD0E5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152BAEA-C0EA-338E-E319-45FDD28554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906DB1D-E122-6BB0-935F-7FF29E875CEC}"/>
              </a:ext>
            </a:extLst>
          </p:cNvPr>
          <p:cNvSpPr txBox="1"/>
          <p:nvPr/>
        </p:nvSpPr>
        <p:spPr>
          <a:xfrm>
            <a:off x="-309475" y="8449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جملة أخرى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73CB099-1926-91CF-22DA-D7FB312000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60CFF18-4B8F-7A38-28F2-A9C4884802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160D0D5-E163-F3C0-809E-BE1D680050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F3ED1F0-EC70-D61F-7BBF-2A4ACB00C5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EBC634-A237-6614-BCC2-B5332300A8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C8EB26-3340-4416-EA7C-79627A758C5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F0FC1AA-46EC-0E53-50C9-97CAA41303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EB838CF-4442-6234-C0B8-C2998FB37E6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0CFEA7-C13D-FEB2-3052-522E07F1322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268BB25-89A0-E84C-E273-482449F80258}"/>
              </a:ext>
            </a:extLst>
          </p:cNvPr>
          <p:cNvSpPr txBox="1"/>
          <p:nvPr/>
        </p:nvSpPr>
        <p:spPr>
          <a:xfrm>
            <a:off x="443683" y="3246545"/>
            <a:ext cx="8108983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يَحْتَفِلُ ٱلشَّعْبُ </a:t>
            </a:r>
            <a:r>
              <a:rPr kumimoji="0" lang="ar-MA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بِٱلْعيدِ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ٱلْوَطَنِيِّ بِكُلِّ شَغَفٍ.</a:t>
            </a:r>
          </a:p>
        </p:txBody>
      </p:sp>
    </p:spTree>
    <p:extLst>
      <p:ext uri="{BB962C8B-B14F-4D97-AF65-F5344CB8AC3E}">
        <p14:creationId xmlns:p14="http://schemas.microsoft.com/office/powerpoint/2010/main" val="311191938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2D426F-EDAB-331C-095A-7EE7249F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85E5FE2-F7A7-010F-D5B3-0AFA0CA6F9F9}"/>
              </a:ext>
            </a:extLst>
          </p:cNvPr>
          <p:cNvSpPr txBox="1"/>
          <p:nvPr/>
        </p:nvSpPr>
        <p:spPr>
          <a:xfrm>
            <a:off x="-309475" y="8449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. الفاعل هو: ٱلشَّعْبُ.             كيف وجدتم الإجابة الصحيحة؟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68604F9-8B00-C158-8081-7326FA19EF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C27F9E0-7A10-8E23-E2ED-A5A77ABC97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EA40D9A-745C-E01C-1CBA-8DC5F86E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B5BD681-C46B-D0BC-13BE-E4EEB7AC14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F4F1BA1-0AF8-C05F-C30B-8CC5222370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C67267-4FE1-D4BE-11C1-01C2780C5A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984A23F-F9F5-B456-4555-EBE764ED064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EEA601F-67B0-528B-4CEC-FE367250A45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E102617-39E8-00E7-A321-DEF3B5C7CF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AEF47D3-EF44-B741-7361-B764F2BF745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BDE3A3D-4B63-8B62-BB3F-55BDBBCD8196}"/>
              </a:ext>
            </a:extLst>
          </p:cNvPr>
          <p:cNvSpPr txBox="1"/>
          <p:nvPr/>
        </p:nvSpPr>
        <p:spPr>
          <a:xfrm>
            <a:off x="443683" y="3246545"/>
            <a:ext cx="8108983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يَحْتَفِلُ 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ٱلشَّعْبُ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بِٱلْعيدِ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ٱلْوَطَنِيِّ بِكُلِّ شَغَفٍ.</a:t>
            </a:r>
          </a:p>
        </p:txBody>
      </p:sp>
    </p:spTree>
    <p:extLst>
      <p:ext uri="{BB962C8B-B14F-4D97-AF65-F5344CB8AC3E}">
        <p14:creationId xmlns:p14="http://schemas.microsoft.com/office/powerpoint/2010/main" val="7731972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A8CD4C-90FE-5663-B859-3436E0E85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FC52CEB-E0D8-8B7A-5209-CCE0BBA36ABF}"/>
              </a:ext>
            </a:extLst>
          </p:cNvPr>
          <p:cNvSpPr txBox="1"/>
          <p:nvPr/>
        </p:nvSpPr>
        <p:spPr>
          <a:xfrm>
            <a:off x="589575" y="874549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كراساتكم على الصفحة رقم 104 و في ثنائيات انجزوا التمرين رقم 1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DB7543D-A9C6-5F98-2BF2-77172BAA56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C00C1D-C269-D83C-52C6-506939962B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8A569FF-2080-9F84-0B94-8BF63B0D31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726DC2C-0038-CE5B-943B-D1CF0F9063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2E092CF-CFED-BC42-373B-3B042BE209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B5904C0-9D41-CBDE-16A0-37C85501E1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B7D9028-C352-CEA1-3999-63B47C4533D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FD18E09-3E28-3134-675B-EF1B0CB8D1A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C9BE16F-D5B4-701E-4920-9E1100A2677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26E6087-3DA5-E53B-4AB4-06D29418E68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1B600C0-36D9-18D3-A715-78234BABE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081" y="1763290"/>
            <a:ext cx="3339460" cy="464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49E2969C-CFAD-2E43-2EC5-F4E3FAB7F759}"/>
              </a:ext>
            </a:extLst>
          </p:cNvPr>
          <p:cNvSpPr/>
          <p:nvPr/>
        </p:nvSpPr>
        <p:spPr>
          <a:xfrm>
            <a:off x="3335483" y="3803351"/>
            <a:ext cx="2919830" cy="7894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9208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AD991F-6F01-8272-5171-A4B5C7E5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ADFAC21-69B9-D3E5-BEAF-6F12C72637BB}"/>
              </a:ext>
            </a:extLst>
          </p:cNvPr>
          <p:cNvSpPr txBox="1"/>
          <p:nvPr/>
        </p:nvSpPr>
        <p:spPr>
          <a:xfrm>
            <a:off x="392400" y="842632"/>
            <a:ext cx="7064222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أطرح السؤال بــ: من/</a:t>
            </a: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ماالَّتي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/ما الَّذي قام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بالفعل؟وأضع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سطرا تحت الفاعل من الجمل الآتية.</a:t>
            </a:r>
          </a:p>
        </p:txBody>
      </p:sp>
      <p:pic>
        <p:nvPicPr>
          <p:cNvPr id="14" name="Espace réservé pour une image  13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0541C02-594E-0C1B-0388-EC4DF84323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11B936E-8687-0914-55D7-9092DFC692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8683751-67E2-7A79-4FCB-DE1B6C18E7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D2950ED-8A81-B381-1B98-E24C76C490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3A83E1E-D27E-F004-3CE9-F207A022F4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CCAEB27-0568-58C5-1E16-FCA32A20B2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02F5801-4E18-633E-67E6-C2F3B1A2077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16ECEE8-4B40-9204-0BE8-00551FFD709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D5A16E4-AE08-4F22-85BC-6879F572DA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3E7A561-DA8C-C797-F966-9EA224184D1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 descr="Une image contenant texte, Police, blanc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094095A3-C402-D5D6-D20F-A782C40CC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00" y="2502732"/>
            <a:ext cx="8359200" cy="367126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9F918D6-43F6-C49A-DDEA-B780C4F239FC}"/>
              </a:ext>
            </a:extLst>
          </p:cNvPr>
          <p:cNvSpPr txBox="1"/>
          <p:nvPr/>
        </p:nvSpPr>
        <p:spPr>
          <a:xfrm>
            <a:off x="-293822" y="3563262"/>
            <a:ext cx="4865822" cy="54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مَنِ ٱلَّتي تَسْتَعيدُ ذِكْرَياتِ ٱلتّاريخِ </a:t>
            </a:r>
            <a:r>
              <a:rPr lang="ar-MA" sz="3200" b="1" dirty="0" err="1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ٱلْمُشْتَرَكِ</a:t>
            </a: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09E5B63F-3A1A-4EF6-853D-EB72AE82DD23}"/>
              </a:ext>
            </a:extLst>
          </p:cNvPr>
          <p:cNvCxnSpPr/>
          <p:nvPr/>
        </p:nvCxnSpPr>
        <p:spPr>
          <a:xfrm flipH="1">
            <a:off x="7081520" y="4084320"/>
            <a:ext cx="6807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4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A84655-6186-C679-B911-275591DC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6E8F9E7-1B81-2AD7-C0EB-4712873AF714}"/>
              </a:ext>
            </a:extLst>
          </p:cNvPr>
          <p:cNvSpPr txBox="1"/>
          <p:nvPr/>
        </p:nvSpPr>
        <p:spPr>
          <a:xfrm>
            <a:off x="600902" y="725564"/>
            <a:ext cx="6918066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</a:p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يضغط الأستاذ على زر جهاز التحكم لتظهر الإجابات تباعا.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962EE9E-1C15-5DFD-A192-AB50C229C8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EFF3AED-420C-E001-351C-70C89599E5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7B592C4-BFBF-2216-655F-647BE07527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530DAD1-A5E3-1F75-D84C-C7B03C5A00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7D096DA-E9A2-F676-F87F-8936480D0B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4DBC4B3-28F1-622F-27E4-43D002A5F7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6C8EDB-8EC8-62BC-16BE-24FAD5699D4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37733D-AA9B-4BA4-3C46-82C87E725C1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8D8AE56-84C9-3446-30FF-AC121A5AA73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E56F1F5-CF73-677D-678A-B66669BA270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Police, blanc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89C74E1-4C08-CB58-7A46-98537E47B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00" y="2502732"/>
            <a:ext cx="8359200" cy="36712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1BAA296-E902-7D27-2889-5BE2FE273F5F}"/>
              </a:ext>
            </a:extLst>
          </p:cNvPr>
          <p:cNvSpPr txBox="1"/>
          <p:nvPr/>
        </p:nvSpPr>
        <p:spPr>
          <a:xfrm>
            <a:off x="-293822" y="3563262"/>
            <a:ext cx="4865822" cy="54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مَنِ ٱلَّتي تَسْتَعيدُ ذِكْرَياتِ ٱلتّاريخِ </a:t>
            </a:r>
            <a:r>
              <a:rPr lang="ar-MA" sz="3200" b="1" dirty="0" err="1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ٱلْمُشْتَرَكِ</a:t>
            </a: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0614AFB1-23FF-0FCC-C3EF-B0411015DE8D}"/>
              </a:ext>
            </a:extLst>
          </p:cNvPr>
          <p:cNvCxnSpPr/>
          <p:nvPr/>
        </p:nvCxnSpPr>
        <p:spPr>
          <a:xfrm flipH="1">
            <a:off x="7081520" y="4084320"/>
            <a:ext cx="6807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4212B1C-36A0-2D99-6DD6-0D9C98366CA9}"/>
              </a:ext>
            </a:extLst>
          </p:cNvPr>
          <p:cNvSpPr txBox="1"/>
          <p:nvPr/>
        </p:nvSpPr>
        <p:spPr>
          <a:xfrm>
            <a:off x="-189640" y="4505371"/>
            <a:ext cx="4865822" cy="54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أَثارَ إِعْجابَنا؟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47D77CEB-5562-C5AB-DAE1-1326A171548F}"/>
              </a:ext>
            </a:extLst>
          </p:cNvPr>
          <p:cNvCxnSpPr>
            <a:cxnSpLocks/>
          </p:cNvCxnSpPr>
          <p:nvPr/>
        </p:nvCxnSpPr>
        <p:spPr>
          <a:xfrm flipH="1">
            <a:off x="5372100" y="5053213"/>
            <a:ext cx="20497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83E0B5A-B805-5FD9-3C45-4CB4FD37E9CC}"/>
              </a:ext>
            </a:extLst>
          </p:cNvPr>
          <p:cNvSpPr txBox="1"/>
          <p:nvPr/>
        </p:nvSpPr>
        <p:spPr>
          <a:xfrm>
            <a:off x="-189640" y="5447480"/>
            <a:ext cx="4865822" cy="54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مَنِ ٱلَّتي تَعاوَنَتْ مَعاً؟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7299F822-4203-462B-275E-EFAFAC5A715B}"/>
              </a:ext>
            </a:extLst>
          </p:cNvPr>
          <p:cNvCxnSpPr>
            <a:cxnSpLocks/>
          </p:cNvCxnSpPr>
          <p:nvPr/>
        </p:nvCxnSpPr>
        <p:spPr>
          <a:xfrm flipH="1">
            <a:off x="7143811" y="5995322"/>
            <a:ext cx="7263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713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585990B5-2436-F206-B144-93355F5F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9A7D6B1E-6F91-E19F-34A3-C6C12AA493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أكتبوا الجواب على ألواحكم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1E87F4CB-FA67-476E-8F3D-AF8E7AEBF1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4C0D07A-B034-B055-551A-D4FB7236A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3370CDD-1FA8-45C7-329F-DAA0AF4A28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D8611C2-0522-D1BF-6001-ED20D761D3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6BF22BE-C20E-6058-EF6D-3B77B9A7028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7CCF5BB-7899-986E-2374-564889F191CA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B8BA4C-C7AA-9D0A-B255-D950D6515583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4DD6380-2FA8-4797-7564-41BCF767278B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FAD55A-8C2B-C689-0EF2-1F08F152AB95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Google Shape;1342;p12">
            <a:extLst>
              <a:ext uri="{FF2B5EF4-FFF2-40B4-BE49-F238E27FC236}">
                <a16:creationId xmlns:a16="http://schemas.microsoft.com/office/drawing/2014/main" xmlns="" id="{582E88ED-0914-8CA8-2570-44BF43435ADB}"/>
              </a:ext>
            </a:extLst>
          </p:cNvPr>
          <p:cNvSpPr txBox="1">
            <a:spLocks/>
          </p:cNvSpPr>
          <p:nvPr/>
        </p:nvSpPr>
        <p:spPr>
          <a:xfrm>
            <a:off x="1008961" y="2817000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4000" b="1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لِماذا قالَ ريشانُ " لِماذا يُفْسِدُ ٱلْإِنْسانُ كُلَّ شَيْءٍ جَميلٍ؟</a:t>
            </a:r>
            <a:endParaRPr lang="ar-MA" sz="4000" b="1" kern="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338828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4F52D1-5EB8-0B7E-358C-4E896B98B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0A15897-B33D-8B19-8D4D-41A600A3F6C6}"/>
              </a:ext>
            </a:extLst>
          </p:cNvPr>
          <p:cNvSpPr txBox="1"/>
          <p:nvPr/>
        </p:nvSpPr>
        <p:spPr>
          <a:xfrm>
            <a:off x="589575" y="874549"/>
            <a:ext cx="6852683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بمفردكم أجيبوا عن السؤالين التاليين: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D0DCD58-02EA-1755-86F8-B330B0592D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5712668-1B5A-99BF-85DB-674CD13E92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84BCE45-47A6-8037-0524-2354EA7D8D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A2246F8-9B3A-A5B3-6FBD-0C665A3249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9302CAE-0369-A687-6AD6-4B77A99C26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39B9E4-B07A-7E36-5A5E-543465AAEA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D0ED17C-7549-1FCF-864F-73D8CE2A12E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703316F-29C2-0D26-9D60-F37A01C07C5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D50ED9C-237F-0984-23D5-418C7A9844C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C82D83E-7DD0-D3EA-9305-54A86A48DC1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B3D197-5073-BD46-A9D6-D7F5C84C9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081" y="1763290"/>
            <a:ext cx="3339460" cy="464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B29C0BFD-40B8-05CB-0010-C30DBF0E4E62}"/>
              </a:ext>
            </a:extLst>
          </p:cNvPr>
          <p:cNvSpPr/>
          <p:nvPr/>
        </p:nvSpPr>
        <p:spPr>
          <a:xfrm>
            <a:off x="3442631" y="4790487"/>
            <a:ext cx="2919830" cy="144405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2623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95A1D3-264B-2348-756D-EF236CD10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858F003-96B2-B416-ADCB-14591E3C5EAE}"/>
              </a:ext>
            </a:extLst>
          </p:cNvPr>
          <p:cNvSpPr txBox="1"/>
          <p:nvPr/>
        </p:nvSpPr>
        <p:spPr>
          <a:xfrm>
            <a:off x="694944" y="842632"/>
            <a:ext cx="6761678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الأول: أستخرج من النص القرائي ثلاث جمل تتضمن فاعلا ظاهرا:</a:t>
            </a:r>
          </a:p>
        </p:txBody>
      </p:sp>
      <p:pic>
        <p:nvPicPr>
          <p:cNvPr id="14" name="Espace réservé pour une image  13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BDCBFB0-8386-8F25-00A3-03F895C196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AFF256B-215F-4108-41B7-737EB4F4B6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4FEBC95-1720-3B32-B60C-75736ACCC2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B896150-2745-FF12-AB24-BDD2DBC5B7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6E89CC5-B9A3-3D22-304A-0505097CC7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15703D-9144-E51F-710A-C0614B4B51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EC8336-FBA0-5D41-451A-7AE615C16F2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DAAD5BC-DB00-EDCD-D3F6-4D01E71A85C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7672B6-C1B1-163D-5893-55C2D375882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52CF43-868B-6195-8876-348E7790138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B7D767E8-E3BE-B270-89AF-549A0A2CE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14" y="2564529"/>
            <a:ext cx="8258886" cy="32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5034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95E911-B1EE-1E04-A19F-82BB939E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D060682-C8E3-15E9-A037-EB8131B64D8B}"/>
              </a:ext>
            </a:extLst>
          </p:cNvPr>
          <p:cNvSpPr txBox="1"/>
          <p:nvPr/>
        </p:nvSpPr>
        <p:spPr>
          <a:xfrm>
            <a:off x="694944" y="717940"/>
            <a:ext cx="6761678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. من يتقاسم معنا إجابته؟</a:t>
            </a:r>
          </a:p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تقبل كل الجمل الصحيحة، و تقدم التغذية الراجعة المناسبة.</a:t>
            </a:r>
          </a:p>
        </p:txBody>
      </p:sp>
      <p:pic>
        <p:nvPicPr>
          <p:cNvPr id="14" name="Espace réservé pour une image  13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FBB7650-F1D8-E381-B752-20B76E4BA9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74AB878-6615-D529-056E-C952000200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63A7301-527D-8214-7296-5E20BB3B52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AE6E4BD-2FAE-9BF0-8086-B09996B1E1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45D9027-22DB-4675-0A19-67327550EA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BE9290-36E9-899D-752C-19A89FE887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B37E93-1790-9635-B33F-F34240EABA4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E919CED-36BF-3681-574D-E6F70410DED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BAFEC2-786C-F0F1-652C-71E6C095577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73C9B11-7C31-896A-C24E-756056DD89A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1D016666-592B-8298-1E45-D83DD784D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14" y="2564529"/>
            <a:ext cx="8258886" cy="32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8450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DADB96-EA04-440D-E51E-17B2477E5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D072C4D-CE26-A5D7-F97E-900C2BE12A03}"/>
              </a:ext>
            </a:extLst>
          </p:cNvPr>
          <p:cNvSpPr txBox="1"/>
          <p:nvPr/>
        </p:nvSpPr>
        <p:spPr>
          <a:xfrm>
            <a:off x="694944" y="842632"/>
            <a:ext cx="6761678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الثاني: أركب ثلاث جمل فعلية تتضمن فاعلا ظاهرا.</a:t>
            </a:r>
          </a:p>
        </p:txBody>
      </p:sp>
      <p:pic>
        <p:nvPicPr>
          <p:cNvPr id="14" name="Espace réservé pour une image  13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52F69DE-49EE-41F8-4838-C1E71C6C0B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AE68AF-9CBD-E127-D19C-E4535721A1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3021208-F552-699A-4539-544317F53A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F5684F3-B4BB-5A0C-A79D-901696D7B2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728ABB8-8661-EFD3-7047-93CD2F91B1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1D110BE-B080-A20C-4AE2-4AD2D48002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BAE366-C3A2-D1CB-E6E3-6C034356652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143F0F4-D5F0-760D-66F4-7C441019C42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9C1165-36A7-674E-D055-AFEC81BEC60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34C3F7A-D471-3CC6-D7CF-435EB8C57E3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0D1137CC-3DB6-6520-32A5-9E2F2675C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545" y="2414732"/>
            <a:ext cx="8232055" cy="33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3019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998B2C-8B8C-3358-3C67-6AA0A6E3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1B61B88-30C5-191B-432A-033D04A42B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5333BB7-B6F2-455F-C66A-40433AC64E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E5AE114-9E50-2E2A-E371-4C5433D108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80F3905-7DE0-37FE-6668-CD7FB873AB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416063-6A43-8081-0D1A-31D4EDBA09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8D57063-581E-437C-F5DE-D38E2AEE4B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8DC29A-394B-4093-CE7D-0E81061EF63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5FEF95-024A-D8F1-DA32-2D04D205BB3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620A9B1-93EC-B385-1825-E2BEA5A2DA9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445B726-6EBC-AE7D-7A89-B9889E898E1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D62BF928-8866-E5F8-7F96-C9C76C6FC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545" y="2414732"/>
            <a:ext cx="8232055" cy="33730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CFCA42F-5A72-27F5-E93A-AB7C58867071}"/>
              </a:ext>
            </a:extLst>
          </p:cNvPr>
          <p:cNvSpPr txBox="1"/>
          <p:nvPr/>
        </p:nvSpPr>
        <p:spPr>
          <a:xfrm>
            <a:off x="694944" y="717940"/>
            <a:ext cx="6761678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. من يتقاسم معنا إجابته؟</a:t>
            </a:r>
          </a:p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تقبل كل الجمل الصحيحة، و تقدم التغذية الراجعة المناسبة.</a:t>
            </a:r>
          </a:p>
        </p:txBody>
      </p:sp>
    </p:spTree>
    <p:extLst>
      <p:ext uri="{BB962C8B-B14F-4D97-AF65-F5344CB8AC3E}">
        <p14:creationId xmlns:p14="http://schemas.microsoft.com/office/powerpoint/2010/main" val="121320447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E31F3CD-57A4-C450-C4B5-952B81D5F8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xmlns="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E843E8C-8357-E674-F94F-F988121D16B1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BCB0451-C82D-5E97-19C1-6FFF21DF8D01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1BA0593-41F4-5C03-B309-0ACC9992B8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14AF498-6420-2A73-E32C-D1F5E42C86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C8D9005-86F6-48A3-B140-5517EC7E5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C97D6FD-A019-27AE-C52A-A5C2BC4F3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5F373D-26F2-3349-8C66-2B318F920B72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5E20A6D-D1DD-447E-0B3A-0002EF871DD1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8F4E3F2-3FFB-0FC6-E124-F620147EC8D6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D861907-6FB7-9DC4-B66B-A0A4B60EE2D2}"/>
              </a:ext>
            </a:extLst>
          </p:cNvPr>
          <p:cNvSpPr>
            <a:spLocks/>
          </p:cNvSpPr>
          <p:nvPr/>
        </p:nvSpPr>
        <p:spPr>
          <a:xfrm>
            <a:off x="1173293" y="179717"/>
            <a:ext cx="144646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DB3E7F4-A6D7-4A95-B5CA-0991D9F06284}"/>
              </a:ext>
            </a:extLst>
          </p:cNvPr>
          <p:cNvSpPr/>
          <p:nvPr/>
        </p:nvSpPr>
        <p:spPr>
          <a:xfrm>
            <a:off x="5314249" y="4302000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قِراءَةِ ٱلنَّصِّ </a:t>
            </a:r>
            <a:r>
              <a:rPr lang="ar-MA" sz="2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ٱلشِّعْرِيِّ"قَصيدَةُ</a:t>
            </a: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إِلى ٱلصَّحْراءِ...</a:t>
            </a:r>
          </a:p>
          <a:p>
            <a:pPr lvl="0" algn="ctr" defTabSz="914400">
              <a:defRPr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" وَتَذَوَّقْتُ مَعانيهِ.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D81DE190-65C2-3189-3492-37EF9B58C4AC}"/>
              </a:ext>
            </a:extLst>
          </p:cNvPr>
          <p:cNvSpPr/>
          <p:nvPr/>
        </p:nvSpPr>
        <p:spPr>
          <a:xfrm>
            <a:off x="3537284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4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4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xmlns="" id="{C22ECFF1-2F41-72C5-9CA8-0214A50DD88F}"/>
              </a:ext>
            </a:extLst>
          </p:cNvPr>
          <p:cNvCxnSpPr>
            <a:cxnSpLocks/>
            <a:stCxn id="12" idx="4"/>
            <a:endCxn id="6" idx="0"/>
          </p:cNvCxnSpPr>
          <p:nvPr/>
        </p:nvCxnSpPr>
        <p:spPr>
          <a:xfrm rot="16200000" flipH="1">
            <a:off x="5322641" y="2690391"/>
            <a:ext cx="860967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8D6D7313-4E94-E1E1-8467-8220E717DFB4}"/>
              </a:ext>
            </a:extLst>
          </p:cNvPr>
          <p:cNvSpPr/>
          <p:nvPr/>
        </p:nvSpPr>
        <p:spPr>
          <a:xfrm>
            <a:off x="589751" y="4301999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تَمْييزِ  ٱلْفاعِلِ ٱلظّاهِرِ في ٱلْجُمَلِ ٱلْفِعْلِيَّةِ.</a:t>
            </a:r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xmlns="" id="{C5ADA50C-C8FE-1A54-DE05-9E839C521E76}"/>
              </a:ext>
            </a:extLst>
          </p:cNvPr>
          <p:cNvCxnSpPr>
            <a:cxnSpLocks/>
            <a:stCxn id="12" idx="4"/>
            <a:endCxn id="15" idx="0"/>
          </p:cNvCxnSpPr>
          <p:nvPr/>
        </p:nvCxnSpPr>
        <p:spPr>
          <a:xfrm rot="5400000">
            <a:off x="2960393" y="2690392"/>
            <a:ext cx="860966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68094" y="738112"/>
            <a:ext cx="7480457" cy="633488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وقت النجمة الآن. الفائز بنجمة المشاركة بهدوء  هو (هي) صديقكم (صديقتكم)........ صفقوا له (لها).</a:t>
            </a:r>
            <a:b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A68DFF8-1A8F-202B-7AF9-BF95DA36AC6F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689C4F9-F8A9-DF75-76BC-069F3555702F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F739126-D832-28DA-904B-5939E40FC830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05B3B77-1AEF-E3B5-D2F2-10E8F978E7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0367A8A-42A0-CBE5-BEBF-3BCC6BD6A22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CC93C10-8C1F-CD74-2CA1-59132798674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FD7AD6E-EF2F-3A60-6164-94C66671C9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F73FB97-7297-0259-3BD7-CFC21AC8027C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FBBE0C7-FF92-E1B7-4BD6-B2E953228991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98D17BB-193C-5A94-BDB2-F50004E1568A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B5B1A84-1777-661C-82E1-3742934E39C0}"/>
              </a:ext>
            </a:extLst>
          </p:cNvPr>
          <p:cNvSpPr>
            <a:spLocks/>
          </p:cNvSpPr>
          <p:nvPr/>
        </p:nvSpPr>
        <p:spPr>
          <a:xfrm>
            <a:off x="1173293" y="179717"/>
            <a:ext cx="144646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570911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xmlns="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3A9FD0FB-F1A9-98B5-A1C6-C0B24D5B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2AE2F7DA-28CD-787E-995C-C4D136400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7CF6CA0-FC57-E845-C9DE-91A30632B34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47AB206-6205-A38F-3AE9-C26A670EF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7476FDD-B53C-358A-CFEF-88B5084611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3D4DB3-B324-978E-8F6B-DE25D9561A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72804F4-24D5-CEE5-0276-2BB120F66BE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E79B40-20C0-CB22-D698-94AE910D8F2A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E09A0C0-6891-517F-F941-C169BEBC7A95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3A0C8FA-FBDF-B320-FFB4-583DB43DD2A1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D4A0573-2A20-81C0-5997-6F6DFE214D03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Google Shape;1342;p12">
            <a:extLst>
              <a:ext uri="{FF2B5EF4-FFF2-40B4-BE49-F238E27FC236}">
                <a16:creationId xmlns:a16="http://schemas.microsoft.com/office/drawing/2014/main" xmlns="" id="{2728A489-2400-0362-7553-D4489373B994}"/>
              </a:ext>
            </a:extLst>
          </p:cNvPr>
          <p:cNvSpPr txBox="1">
            <a:spLocks/>
          </p:cNvSpPr>
          <p:nvPr/>
        </p:nvSpPr>
        <p:spPr>
          <a:xfrm>
            <a:off x="972291" y="2745880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4000" b="1" kern="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لِماذا قالَ ريشانُ " لِماذا يُفْسِدُ ٱلْإِنْسانُ كُلَّ شَيْءٍ جَميلٍ؟</a:t>
            </a:r>
            <a:endParaRPr lang="ar-MA" sz="4000" b="1" kern="0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342;p12">
            <a:extLst>
              <a:ext uri="{FF2B5EF4-FFF2-40B4-BE49-F238E27FC236}">
                <a16:creationId xmlns:a16="http://schemas.microsoft.com/office/drawing/2014/main" xmlns="" id="{F27C1F11-5936-5FFB-5C44-9B1DF54FD4E1}"/>
              </a:ext>
            </a:extLst>
          </p:cNvPr>
          <p:cNvSpPr txBox="1">
            <a:spLocks/>
          </p:cNvSpPr>
          <p:nvPr/>
        </p:nvSpPr>
        <p:spPr>
          <a:xfrm>
            <a:off x="449471" y="4326607"/>
            <a:ext cx="8040327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لِأَنَّ ريشانَ لاحَظَ تَصَرُّفاتِ ٱلْإِنْسانِ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ٱلسَّيِّئَةْ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ٱلْغابَةِ وَ ٱلَّتي تَضُرُّ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بِٱلْطَّبيعَةِ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930391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CBABAC5-C89F-CB6C-13FA-BE1427ECB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86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4D137A-F63A-F944-773F-E6E2A06F2F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827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B23E39D-3960-00D4-3FA2-5DFFD18A54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601" y="1896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EF3D0E8-348C-84A1-5725-B13DCC5C4A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01" y="1896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4FE707-8D3A-9B7F-4A47-F133A49ED3C2}"/>
              </a:ext>
            </a:extLst>
          </p:cNvPr>
          <p:cNvSpPr>
            <a:spLocks/>
          </p:cNvSpPr>
          <p:nvPr/>
        </p:nvSpPr>
        <p:spPr>
          <a:xfrm>
            <a:off x="6030710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626B615-60EA-9073-88DF-354F46AE6C62}"/>
              </a:ext>
            </a:extLst>
          </p:cNvPr>
          <p:cNvSpPr>
            <a:spLocks/>
          </p:cNvSpPr>
          <p:nvPr/>
        </p:nvSpPr>
        <p:spPr>
          <a:xfrm>
            <a:off x="3086169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AAF124-F777-525F-275E-BED16A658F2F}"/>
              </a:ext>
            </a:extLst>
          </p:cNvPr>
          <p:cNvSpPr>
            <a:spLocks/>
          </p:cNvSpPr>
          <p:nvPr/>
        </p:nvSpPr>
        <p:spPr>
          <a:xfrm>
            <a:off x="4458354" y="179717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64F63B6-727A-EC51-42E8-6B8B65121546}"/>
              </a:ext>
            </a:extLst>
          </p:cNvPr>
          <p:cNvSpPr>
            <a:spLocks/>
          </p:cNvSpPr>
          <p:nvPr/>
        </p:nvSpPr>
        <p:spPr>
          <a:xfrm>
            <a:off x="1137424" y="179717"/>
            <a:ext cx="1482329" cy="2780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3BA1950-602D-6741-7049-8C40609C7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86" y="1973454"/>
            <a:ext cx="8306468" cy="44481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BE20C0-B0D8-B6BB-A91B-D2B2FC76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7EC6AFC-6272-2B71-F358-2EAB4C8E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8F533984-0903-DA34-CFE7-501FE05B80FF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DD2ECEF-1D64-303C-1564-0A116A96B7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6F2C1720-479C-A7B0-9656-4B27620CBACE}"/>
              </a:ext>
            </a:extLst>
          </p:cNvPr>
          <p:cNvSpPr txBox="1">
            <a:spLocks/>
          </p:cNvSpPr>
          <p:nvPr/>
        </p:nvSpPr>
        <p:spPr>
          <a:xfrm>
            <a:off x="581331" y="976217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Microsoft Uighur" panose="02000000000000000000" pitchFamily="2" charset="-78"/>
              </a:rPr>
              <a:t> قراءة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FD83F271-D690-062B-CE83-17A55EF0616E}"/>
              </a:ext>
            </a:extLst>
          </p:cNvPr>
          <p:cNvSpPr/>
          <p:nvPr/>
        </p:nvSpPr>
        <p:spPr>
          <a:xfrm>
            <a:off x="5063306" y="1145153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xmlns="" id="{528E62DA-6577-D0A8-DDA3-3893EE50E1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8515" y="1627206"/>
            <a:ext cx="703488" cy="703488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xmlns="" id="{205ACF09-7E3F-8C2E-D033-86652776D892}"/>
              </a:ext>
            </a:extLst>
          </p:cNvPr>
          <p:cNvSpPr txBox="1">
            <a:spLocks/>
          </p:cNvSpPr>
          <p:nvPr/>
        </p:nvSpPr>
        <p:spPr>
          <a:xfrm>
            <a:off x="1169972" y="2909525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424D7B"/>
              </a:buClr>
              <a:buSzPct val="50000"/>
              <a:buNone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قَصيدَة: إلى ٱلصَّحْراءِ... (الحصة الثانية)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تَذَوُّقُ ٱلنَّصِّ ٱلشِّعْرِيِّ.</a:t>
            </a:r>
          </a:p>
        </p:txBody>
      </p:sp>
    </p:spTree>
    <p:extLst>
      <p:ext uri="{BB962C8B-B14F-4D97-AF65-F5344CB8AC3E}">
        <p14:creationId xmlns:p14="http://schemas.microsoft.com/office/powerpoint/2010/main" val="1520112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5A1C72-51D3-DEAC-3C4C-F522A2C91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596E706-916C-F5C8-216D-E9BA89179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9269084-E9F6-85FA-6BA8-99A6C3D342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A1C9D26-3661-9161-DF83-4B608C0D3D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44CD00F-911D-0E4E-9D97-46038151CA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BD506F9-CD4C-9DF3-5445-25DE11D948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B37B129-8E5A-E232-482B-A0230EE740C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44E8A12-35AF-5EF5-2014-3E2825B2E6F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CBEA573-8DD5-A7D2-F1AD-F768E2D6532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D3556D8-A7A6-59BA-EC17-C15D3243253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FB41A57C-F155-57CF-9F4A-11241B8C29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BD107AB-3CD3-DC1D-CF4A-10CD065F4C38}"/>
              </a:ext>
            </a:extLst>
          </p:cNvPr>
          <p:cNvSpPr txBox="1"/>
          <p:nvPr/>
        </p:nvSpPr>
        <p:spPr>
          <a:xfrm>
            <a:off x="-309475" y="843210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14337" rtl="1">
              <a:lnSpc>
                <a:spcPct val="90000"/>
              </a:lnSpc>
              <a:spcBef>
                <a:spcPct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الآن، سنبدأ حصة القراءة بتذكر ما جاء في النص الشعري " إلى ٱلصَّحْراءِ... ".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9076FB5D-9FEE-C41B-E54A-19D20C7F8E1D}"/>
              </a:ext>
            </a:extLst>
          </p:cNvPr>
          <p:cNvSpPr txBox="1"/>
          <p:nvPr/>
        </p:nvSpPr>
        <p:spPr>
          <a:xfrm>
            <a:off x="1742099" y="1856657"/>
            <a:ext cx="5783663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6"/>
              </a:lnSpc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 ٱلصَّحْراءِ... </a:t>
            </a:r>
          </a:p>
        </p:txBody>
      </p:sp>
      <p:pic>
        <p:nvPicPr>
          <p:cNvPr id="5" name="Image 4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1AD142D8-8672-5511-216E-01F357493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6097" y="2468847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32970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arf wa tahwil (new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11056</TotalTime>
  <Words>1345</Words>
  <Application>Microsoft Office PowerPoint</Application>
  <PresentationFormat>Affichage à l'écran (4:3)</PresentationFormat>
  <Paragraphs>359</Paragraphs>
  <Slides>59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59</vt:i4>
      </vt:variant>
    </vt:vector>
  </HeadingPairs>
  <TitlesOfParts>
    <vt:vector size="93" baseType="lpstr">
      <vt:lpstr>Arial</vt:lpstr>
      <vt:lpstr>Arial Rounded MT Bold</vt:lpstr>
      <vt:lpstr>Noto Sans Symbols</vt:lpstr>
      <vt:lpstr>Abadi</vt:lpstr>
      <vt:lpstr>Calibri</vt:lpstr>
      <vt:lpstr>Dosis</vt:lpstr>
      <vt:lpstr>Dosis ExtraBold</vt:lpstr>
      <vt:lpstr>Calibri Light</vt:lpstr>
      <vt:lpstr>Wingdings</vt:lpstr>
      <vt:lpstr>Microsoft Himalaya</vt:lpstr>
      <vt:lpstr>Dosis SemiBold</vt:lpstr>
      <vt:lpstr>Dosis Medium</vt:lpstr>
      <vt:lpstr>Modern Love</vt:lpstr>
      <vt:lpstr>Microsoft Uighur</vt:lpstr>
      <vt:lpstr>00_Env-Enseignant</vt:lpstr>
      <vt:lpstr>1_01- نشاط اعتيادي</vt:lpstr>
      <vt:lpstr>Office Theme 2013 - 2022</vt:lpstr>
      <vt:lpstr>2_Env-Enseignant</vt:lpstr>
      <vt:lpstr>sarf wa tahwil (new)</vt:lpstr>
      <vt:lpstr>05- اختتام الحصة</vt:lpstr>
      <vt:lpstr>3_Env-Enseignant</vt:lpstr>
      <vt:lpstr>4_Env-Enseignant</vt:lpstr>
      <vt:lpstr>2_01- نشاط اعتيادي</vt:lpstr>
      <vt:lpstr>5_Env-Enseignant</vt:lpstr>
      <vt:lpstr>اختتام الحصة</vt:lpstr>
      <vt:lpstr>6_Env-Enseignant</vt:lpstr>
      <vt:lpstr>2_03- استماع وتحدث</vt:lpstr>
      <vt:lpstr>7_Env-Enseignant</vt:lpstr>
      <vt:lpstr>Thème Office</vt:lpstr>
      <vt:lpstr>01- نشاط اعتيادي</vt:lpstr>
      <vt:lpstr>04- قراءة/ كتابة</vt:lpstr>
      <vt:lpstr>نشاط اعتيادي nv</vt:lpstr>
      <vt:lpstr>2_Env-Apprenant_Tmplt</vt:lpstr>
      <vt:lpstr>2_Thème Office</vt:lpstr>
      <vt:lpstr>Présentation PowerPoint</vt:lpstr>
      <vt:lpstr>خذوا ألواحكم.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أكتبوا الجواب على ألواحكم</vt:lpstr>
      <vt:lpstr>صححوا. من يشرح جوابه؟ </vt:lpstr>
      <vt:lpstr>ستقرؤون النص قراءة جماعية . من يريد أن يقود القراءة؟ -يحرص الأستاذ على تتبع مشاركة الجميع في القراءة الجماعية.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عرض الفيديو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اختتام الحصة</vt:lpstr>
      <vt:lpstr>ماذا تعلمتم اليوم؟</vt:lpstr>
      <vt:lpstr>وقت النجمة الآن. الفائز بنجمة المشاركة بهدوء  هو (هي) صديقكم (صديقتكم)........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329</cp:revision>
  <dcterms:created xsi:type="dcterms:W3CDTF">2023-09-20T21:35:22Z</dcterms:created>
  <dcterms:modified xsi:type="dcterms:W3CDTF">2026-01-07T01:03:47Z</dcterms:modified>
</cp:coreProperties>
</file>