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6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8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9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7" r:id="rId2"/>
    <p:sldMasterId id="2147483710" r:id="rId3"/>
    <p:sldMasterId id="2147483720" r:id="rId4"/>
    <p:sldMasterId id="2147483747" r:id="rId5"/>
    <p:sldMasterId id="2147483763" r:id="rId6"/>
    <p:sldMasterId id="2147483788" r:id="rId7"/>
    <p:sldMasterId id="2147483812" r:id="rId8"/>
    <p:sldMasterId id="2147483836" r:id="rId9"/>
    <p:sldMasterId id="2147483861" r:id="rId10"/>
  </p:sldMasterIdLst>
  <p:notesMasterIdLst>
    <p:notesMasterId r:id="rId42"/>
  </p:notesMasterIdLst>
  <p:sldIdLst>
    <p:sldId id="2147482753" r:id="rId11"/>
    <p:sldId id="2147482474" r:id="rId12"/>
    <p:sldId id="2147482803" r:id="rId13"/>
    <p:sldId id="2147482758" r:id="rId14"/>
    <p:sldId id="2147482779" r:id="rId15"/>
    <p:sldId id="2147482706" r:id="rId16"/>
    <p:sldId id="2147482731" r:id="rId17"/>
    <p:sldId id="2147482780" r:id="rId18"/>
    <p:sldId id="2147482781" r:id="rId19"/>
    <p:sldId id="2147482804" r:id="rId20"/>
    <p:sldId id="2147482805" r:id="rId21"/>
    <p:sldId id="2147482806" r:id="rId22"/>
    <p:sldId id="2147482786" r:id="rId23"/>
    <p:sldId id="2147482787" r:id="rId24"/>
    <p:sldId id="2147482788" r:id="rId25"/>
    <p:sldId id="2147482498" r:id="rId26"/>
    <p:sldId id="2147482790" r:id="rId27"/>
    <p:sldId id="2147482807" r:id="rId28"/>
    <p:sldId id="2147482791" r:id="rId29"/>
    <p:sldId id="2147482792" r:id="rId30"/>
    <p:sldId id="2147482793" r:id="rId31"/>
    <p:sldId id="2147482794" r:id="rId32"/>
    <p:sldId id="2147482795" r:id="rId33"/>
    <p:sldId id="2147482796" r:id="rId34"/>
    <p:sldId id="2147482797" r:id="rId35"/>
    <p:sldId id="2147482798" r:id="rId36"/>
    <p:sldId id="2147482801" r:id="rId37"/>
    <p:sldId id="2147482616" r:id="rId38"/>
    <p:sldId id="2147482598" r:id="rId39"/>
    <p:sldId id="2147482756" r:id="rId40"/>
    <p:sldId id="2147482634" r:id="rId41"/>
  </p:sldIdLst>
  <p:sldSz cx="9144000" cy="6858000" type="screen4x3"/>
  <p:notesSz cx="6858000" cy="9144000"/>
  <p:embeddedFontLst>
    <p:embeddedFont>
      <p:font typeface="Dosis ExtraBold" panose="020B0604020202020204" charset="0"/>
      <p:bold r:id="rId43"/>
    </p:embeddedFont>
    <p:embeddedFont>
      <p:font typeface="Microsoft Himalaya" panose="01010100010101010101" pitchFamily="2" charset="0"/>
      <p:regular r:id="rId44"/>
    </p:embeddedFont>
    <p:embeddedFont>
      <p:font typeface="Modern Love" panose="020B0604020202020204" charset="0"/>
      <p:regular r:id="rId45"/>
    </p:embeddedFont>
    <p:embeddedFont>
      <p:font typeface="Dosis" panose="020B0604020202020204" charset="0"/>
      <p:regular r:id="rId46"/>
      <p:bold r:id="rId47"/>
    </p:embeddedFont>
    <p:embeddedFont>
      <p:font typeface="Microsoft Uighur" panose="02000000000000000000" pitchFamily="2" charset="-78"/>
      <p:regular r:id="rId48"/>
      <p:bold r:id="rId49"/>
    </p:embeddedFont>
    <p:embeddedFont>
      <p:font typeface="Dosis SemiBold" panose="020B060402020202020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Dosis Medium" panose="020B0604020202020204" charset="0"/>
      <p:regular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9AB3"/>
    <a:srgbClr val="555F87"/>
    <a:srgbClr val="9299B1"/>
    <a:srgbClr val="757575"/>
    <a:srgbClr val="424D7C"/>
    <a:srgbClr val="7FB9BE"/>
    <a:srgbClr val="ECF8FB"/>
    <a:srgbClr val="1E3F48"/>
    <a:srgbClr val="F6F6F6"/>
    <a:srgbClr val="10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44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4776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1/ كتابة</a:t>
            </a:r>
          </a:p>
        </p:txBody>
      </p:sp>
    </p:spTree>
    <p:extLst>
      <p:ext uri="{BB962C8B-B14F-4D97-AF65-F5344CB8AC3E}">
        <p14:creationId xmlns:p14="http://schemas.microsoft.com/office/powerpoint/2010/main" val="83392311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56358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82646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6737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54336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3012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6981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95955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053986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481549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1662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553212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381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xmlns="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5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188559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47471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941917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03048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248190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222415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0765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881897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042993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193940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998162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149425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132784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78315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678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3654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50687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579187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231460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82291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763788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18517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73933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935533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32654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65827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19541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12784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0549638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899938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125595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550069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792925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21310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12656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202327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192871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782044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25506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3457422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69013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66287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66205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621206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868841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987128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59719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2785183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101092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69831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914501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0161642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561940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910515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786777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48432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40910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764036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84301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32279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80046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369914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7852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565123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23408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72351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861663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6648746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847826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360261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776293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61975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214343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1/ كتابة</a:t>
            </a:r>
          </a:p>
        </p:txBody>
      </p:sp>
    </p:spTree>
    <p:extLst>
      <p:ext uri="{BB962C8B-B14F-4D97-AF65-F5344CB8AC3E}">
        <p14:creationId xmlns:p14="http://schemas.microsoft.com/office/powerpoint/2010/main" val="291595576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1/ كتابة</a:t>
            </a:r>
          </a:p>
        </p:txBody>
      </p:sp>
    </p:spTree>
    <p:extLst>
      <p:ext uri="{BB962C8B-B14F-4D97-AF65-F5344CB8AC3E}">
        <p14:creationId xmlns:p14="http://schemas.microsoft.com/office/powerpoint/2010/main" val="341161470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136049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8181589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05229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4603362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6804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2868702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739294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02545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1086969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303070" y="3058690"/>
            <a:ext cx="1124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520179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924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287562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5973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26572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6291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9444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354386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02028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297408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8603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791294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759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45344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176002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218883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8206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950559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456033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03556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51899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517342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725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782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432286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609462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683294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97155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20849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36015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99845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146603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538838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504555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068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685019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83276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938212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408929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30050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233739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305698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46598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216687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251505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375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864527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322536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767870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893543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35298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825603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344496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770499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2290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9806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765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444334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8059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7860857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85311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37816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976128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355664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23680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577554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355957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4372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8446174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9379698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139565" y="5597907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1/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60072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139565" y="5597907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1/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665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139565" y="5597907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1/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736617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139565" y="5597907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1/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1460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96715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155193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643424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5337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1948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30655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279758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359705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34494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08545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6210462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87442020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68432702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قراءة 2 </a:t>
            </a:r>
          </a:p>
        </p:txBody>
      </p:sp>
    </p:spTree>
    <p:extLst>
      <p:ext uri="{BB962C8B-B14F-4D97-AF65-F5344CB8AC3E}">
        <p14:creationId xmlns:p14="http://schemas.microsoft.com/office/powerpoint/2010/main" val="254425349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13403197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image" Target="../media/image30.jpeg"/><Relationship Id="rId2" Type="http://schemas.openxmlformats.org/officeDocument/2006/relationships/slideLayout" Target="../slideLayouts/slideLayout177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0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image" Target="../media/image21.jpg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13/01/2026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92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60" r:id="rId13"/>
    <p:sldLayoutId id="2147483859" r:id="rId14"/>
    <p:sldLayoutId id="2147483856" r:id="rId15"/>
    <p:sldLayoutId id="2147483855" r:id="rId16"/>
    <p:sldLayoutId id="2147483854" r:id="rId17"/>
    <p:sldLayoutId id="2147483745" r:id="rId18"/>
    <p:sldLayoutId id="2147483853" r:id="rId19"/>
    <p:sldLayoutId id="214748374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69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64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858" r:id="rId21"/>
    <p:sldLayoutId id="2147483857" r:id="rId22"/>
    <p:sldLayoutId id="2147483708" r:id="rId23"/>
    <p:sldLayoutId id="2147483709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223452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25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2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44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6" r:id="rId22"/>
    <p:sldLayoutId id="2147483787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91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79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142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Arial" panose="020B0604020202020204" pitchFamily="34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EA5B276-3660-FE3B-1DFC-CA5691135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25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6F70CB-0F57-74C3-4B36-078B036B8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7E4A1121-5CF5-7BAB-CCAE-61C19D985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الثانية من النص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99CC45-9993-473F-E47C-BB4F109571DC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8009C9-9C91-F425-3DDC-45F88F944615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DE193D-222C-8610-2D38-811BFAF6DD45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87FE83-EBCC-28E9-3A8C-C0550D3E365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5B55FD24-DE26-EE4C-3BB7-2D74D8E70B12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5;p5">
            <a:extLst>
              <a:ext uri="{FF2B5EF4-FFF2-40B4-BE49-F238E27FC236}">
                <a16:creationId xmlns:a16="http://schemas.microsoft.com/office/drawing/2014/main" xmlns="" id="{A732ABE2-7ADC-758B-03E3-1A5DEF0E00B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4;p5">
            <a:extLst>
              <a:ext uri="{FF2B5EF4-FFF2-40B4-BE49-F238E27FC236}">
                <a16:creationId xmlns:a16="http://schemas.microsoft.com/office/drawing/2014/main" xmlns="" id="{70FD8E69-94B6-FFF4-B382-11EC916F9A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0155672-E2E5-5455-073B-A1E39ED522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BA60EAA-A510-57EA-05F3-0BA3FBDDA0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xmlns="" id="{72C07D99-95AE-CE8A-66CD-8CA76FDD1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93" y="2341138"/>
            <a:ext cx="8408613" cy="33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8194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909DE9-3AD6-17A1-2CF9-D018691A9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4E884446-2E1B-247E-2A0D-CADAE4232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الثالثة من النص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06A2166-C522-5DE4-20D3-C5B91B444F4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B25900-2326-5C31-5CF8-B6C12F085D93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DB1D928-7560-FE80-81E1-EA124AA38B5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CD14B9C-54ED-EAEC-214E-9D2836D9F7E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6C8A6A65-9A14-686D-3320-F5E0EE2F5AAA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5;p5">
            <a:extLst>
              <a:ext uri="{FF2B5EF4-FFF2-40B4-BE49-F238E27FC236}">
                <a16:creationId xmlns:a16="http://schemas.microsoft.com/office/drawing/2014/main" xmlns="" id="{EA1DE685-9B2C-86FD-9CCC-5F949B8EEA5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4;p5">
            <a:extLst>
              <a:ext uri="{FF2B5EF4-FFF2-40B4-BE49-F238E27FC236}">
                <a16:creationId xmlns:a16="http://schemas.microsoft.com/office/drawing/2014/main" xmlns="" id="{62E5284D-46D9-1CDF-3E1D-ACC0A13FD4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CF518BC-5FA8-2A6E-6C11-EB06EAE3EB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D745B58-E944-5BBD-58CA-EE1C5750F2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5A8F9309-21D5-D99D-5332-3DD632EC9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89" y="2448064"/>
            <a:ext cx="8398222" cy="344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8070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E43DB6-D77B-D659-D67C-196DADEF4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C9C4C44-396D-6FB3-3A88-9167380E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الرابعة من النص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4FFB85C-9EFC-4F33-D706-0AF6526C47B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1AABEF7-D275-0FB9-E7C8-96910F1ADFDA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6C795EF-8E69-CC66-F433-B7E2B3B4AE1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4F9DAE-E8BF-29DC-3B59-752B48AEA41B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093980FC-1863-0F0D-7FFD-0C16AC3E85B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5;p5">
            <a:extLst>
              <a:ext uri="{FF2B5EF4-FFF2-40B4-BE49-F238E27FC236}">
                <a16:creationId xmlns:a16="http://schemas.microsoft.com/office/drawing/2014/main" xmlns="" id="{9D66ECD8-7BA9-6B4D-0630-3BC92B44160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4;p5">
            <a:extLst>
              <a:ext uri="{FF2B5EF4-FFF2-40B4-BE49-F238E27FC236}">
                <a16:creationId xmlns:a16="http://schemas.microsoft.com/office/drawing/2014/main" xmlns="" id="{A0671F93-4DF9-37BF-1A67-840EFAA7E0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352B7F8-C996-95C4-BBE3-7256853E1D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6E90779-1ACD-153E-C54C-A04136A667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Police, blanc&#10;&#10;Le contenu généré par l’IA peut être incorrect.">
            <a:extLst>
              <a:ext uri="{FF2B5EF4-FFF2-40B4-BE49-F238E27FC236}">
                <a16:creationId xmlns:a16="http://schemas.microsoft.com/office/drawing/2014/main" xmlns="" id="{1693D5B6-8ED7-69BE-BAF9-B1F7CDFD8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636" y="2473037"/>
            <a:ext cx="8408613" cy="295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0071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0E10E4-8FD1-1F2E-7B44-EAD37EA4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11682D32-AE7D-F6E2-E587-209EF6E34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الآن أجيبوا عن السؤالين 1و2: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4D4E2230-4A3E-029C-9081-66720309BD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AE642F3-2845-A839-764F-DFECD888D5E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B8AAB0-0BF2-9110-7A23-6731581572A7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4420C4-F0A1-1E57-E24E-9F867172DF0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18B34FA-AC96-45CF-8A83-C2DAF3835877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FACE1CB1-7F05-CB5F-0AA3-E24BD3455B2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5;p5">
            <a:extLst>
              <a:ext uri="{FF2B5EF4-FFF2-40B4-BE49-F238E27FC236}">
                <a16:creationId xmlns:a16="http://schemas.microsoft.com/office/drawing/2014/main" xmlns="" id="{F8C1EEC4-7DE0-8C74-5A8C-0D877249541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4;p5">
            <a:extLst>
              <a:ext uri="{FF2B5EF4-FFF2-40B4-BE49-F238E27FC236}">
                <a16:creationId xmlns:a16="http://schemas.microsoft.com/office/drawing/2014/main" xmlns="" id="{79A1601D-B4C7-4E53-FA62-01D50829C6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BFC1AA9-EE35-98F9-0568-7FF9388DE3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EFB8F2E3-69A5-81C4-6619-76A48F5F2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070" y="1584325"/>
            <a:ext cx="3545859" cy="506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0C11AEC4-8A42-336A-9E29-9CFB4787C4A2}"/>
              </a:ext>
            </a:extLst>
          </p:cNvPr>
          <p:cNvSpPr/>
          <p:nvPr/>
        </p:nvSpPr>
        <p:spPr>
          <a:xfrm>
            <a:off x="3045964" y="5039591"/>
            <a:ext cx="3052070" cy="1340427"/>
          </a:xfrm>
          <a:prstGeom prst="roundRect">
            <a:avLst>
              <a:gd name="adj" fmla="val 303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223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8CE7B-06BC-2D52-109C-D8448B36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B50FE11E-F388-DF01-4A62-36B16377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نجيب عن السؤال الأول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C78FD58B-1193-A818-5132-D403530083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C2CAA50-FE1F-B964-AF01-131E2E9E64B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4A224D0-6D38-9323-9A54-D034CF9EE8C4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DB8C8B5-96D1-D78A-3ED0-716A8DEE0650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0E5166-ECE4-A47A-9D11-168A07DE6E6A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BAC33B62-4731-1C14-4F1E-411EDD45185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5;p5">
            <a:extLst>
              <a:ext uri="{FF2B5EF4-FFF2-40B4-BE49-F238E27FC236}">
                <a16:creationId xmlns:a16="http://schemas.microsoft.com/office/drawing/2014/main" xmlns="" id="{5542607E-0863-D445-FA7E-12C486C28DC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4;p5">
            <a:extLst>
              <a:ext uri="{FF2B5EF4-FFF2-40B4-BE49-F238E27FC236}">
                <a16:creationId xmlns:a16="http://schemas.microsoft.com/office/drawing/2014/main" xmlns="" id="{DBA6FC3E-841E-7E85-8089-EC61516D70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8207B3B-3996-8969-A20A-4BAB015CB7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Titre 9">
            <a:extLst>
              <a:ext uri="{FF2B5EF4-FFF2-40B4-BE49-F238E27FC236}">
                <a16:creationId xmlns:a16="http://schemas.microsoft.com/office/drawing/2014/main" xmlns="" id="{C25A735A-D9B5-24B5-B68D-4B422BAB314A}"/>
              </a:ext>
            </a:extLst>
          </p:cNvPr>
          <p:cNvSpPr txBox="1">
            <a:spLocks/>
          </p:cNvSpPr>
          <p:nvPr/>
        </p:nvSpPr>
        <p:spPr>
          <a:xfrm>
            <a:off x="2593330" y="1656000"/>
            <a:ext cx="5110110" cy="84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أُتِمُّ بِٱلصِّفَةِ ٱلْمُناسِبَةِ لِلْكَلِماتِ ٱلتّالِيَةِ :</a:t>
            </a:r>
          </a:p>
        </p:txBody>
      </p:sp>
      <p:pic>
        <p:nvPicPr>
          <p:cNvPr id="20" name="Image 19" descr="Une image contenant texte, lign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ECC66816-BA6A-2F87-C53D-A7A90B8CA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510" y="2609193"/>
            <a:ext cx="8268980" cy="2827614"/>
          </a:xfrm>
          <a:prstGeom prst="rect">
            <a:avLst/>
          </a:prstGeom>
        </p:spPr>
      </p:pic>
      <p:sp>
        <p:nvSpPr>
          <p:cNvPr id="16" name="Titre 9">
            <a:extLst>
              <a:ext uri="{FF2B5EF4-FFF2-40B4-BE49-F238E27FC236}">
                <a16:creationId xmlns:a16="http://schemas.microsoft.com/office/drawing/2014/main" xmlns="" id="{0CC42296-FC06-95CE-80EB-96FE2251134D}"/>
              </a:ext>
            </a:extLst>
          </p:cNvPr>
          <p:cNvSpPr txBox="1">
            <a:spLocks/>
          </p:cNvSpPr>
          <p:nvPr/>
        </p:nvSpPr>
        <p:spPr>
          <a:xfrm>
            <a:off x="5897584" y="3725469"/>
            <a:ext cx="1998609" cy="842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ضَيِّقَةٌ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Titre 9">
            <a:extLst>
              <a:ext uri="{FF2B5EF4-FFF2-40B4-BE49-F238E27FC236}">
                <a16:creationId xmlns:a16="http://schemas.microsoft.com/office/drawing/2014/main" xmlns="" id="{8EA89859-0D34-155F-1D4E-D3A3B29A8243}"/>
              </a:ext>
            </a:extLst>
          </p:cNvPr>
          <p:cNvSpPr txBox="1">
            <a:spLocks/>
          </p:cNvSpPr>
          <p:nvPr/>
        </p:nvSpPr>
        <p:spPr>
          <a:xfrm>
            <a:off x="5758549" y="4678662"/>
            <a:ext cx="1998609" cy="842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بَيْضاءُ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2" name="Titre 9">
            <a:extLst>
              <a:ext uri="{FF2B5EF4-FFF2-40B4-BE49-F238E27FC236}">
                <a16:creationId xmlns:a16="http://schemas.microsoft.com/office/drawing/2014/main" xmlns="" id="{47739A9E-49C5-C494-F96D-27F0F28D574C}"/>
              </a:ext>
            </a:extLst>
          </p:cNvPr>
          <p:cNvSpPr txBox="1">
            <a:spLocks/>
          </p:cNvSpPr>
          <p:nvPr/>
        </p:nvSpPr>
        <p:spPr>
          <a:xfrm>
            <a:off x="1466088" y="2719869"/>
            <a:ext cx="1998609" cy="842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أَنْدَلُسِيَّةٌ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Titre 9">
            <a:extLst>
              <a:ext uri="{FF2B5EF4-FFF2-40B4-BE49-F238E27FC236}">
                <a16:creationId xmlns:a16="http://schemas.microsoft.com/office/drawing/2014/main" xmlns="" id="{6480EC23-F501-32D3-E8EA-D9B1F563614B}"/>
              </a:ext>
            </a:extLst>
          </p:cNvPr>
          <p:cNvSpPr txBox="1">
            <a:spLocks/>
          </p:cNvSpPr>
          <p:nvPr/>
        </p:nvSpPr>
        <p:spPr>
          <a:xfrm>
            <a:off x="632373" y="3696415"/>
            <a:ext cx="2832323" cy="842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ذاتُ طِرازٍ أَنْدَلُسِيٍّ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Titre 9">
            <a:extLst>
              <a:ext uri="{FF2B5EF4-FFF2-40B4-BE49-F238E27FC236}">
                <a16:creationId xmlns:a16="http://schemas.microsoft.com/office/drawing/2014/main" xmlns="" id="{D5E1B016-5727-4EE7-89F5-E9E26D5A820E}"/>
              </a:ext>
            </a:extLst>
          </p:cNvPr>
          <p:cNvSpPr txBox="1">
            <a:spLocks/>
          </p:cNvSpPr>
          <p:nvPr/>
        </p:nvSpPr>
        <p:spPr>
          <a:xfrm>
            <a:off x="145473" y="4661304"/>
            <a:ext cx="3599779" cy="842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مِنْ بَساتينِ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ٱلْأَنْدَلُسِ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ٱلْغَنّاءِ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Titre 9">
            <a:extLst>
              <a:ext uri="{FF2B5EF4-FFF2-40B4-BE49-F238E27FC236}">
                <a16:creationId xmlns:a16="http://schemas.microsoft.com/office/drawing/2014/main" xmlns="" id="{FAAE0432-E242-0284-742F-16ACF757DA72}"/>
              </a:ext>
            </a:extLst>
          </p:cNvPr>
          <p:cNvSpPr txBox="1">
            <a:spLocks/>
          </p:cNvSpPr>
          <p:nvPr/>
        </p:nvSpPr>
        <p:spPr>
          <a:xfrm>
            <a:off x="5679303" y="2789469"/>
            <a:ext cx="1998609" cy="842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اَلْعَريقُ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8922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7D6070-57B5-A180-6196-E2A7517E7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4EBD266-715B-B89F-6ED6-EE2019BBF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نجيب عن السؤال الثاني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D49AA078-FFFC-93F6-93E1-53C5416A44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8E32243-AE46-B036-C0CA-47B3BE913A1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CD1822-A75F-8567-B4FA-B3C69DF0BB8C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658B43-C1F0-DF47-03F3-ED2833AA3BE7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A992C1-7770-56B8-5C9A-B2235AFAAA4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F809FEA9-1EE8-6263-2FA3-471C0DBA7F2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5;p5">
            <a:extLst>
              <a:ext uri="{FF2B5EF4-FFF2-40B4-BE49-F238E27FC236}">
                <a16:creationId xmlns:a16="http://schemas.microsoft.com/office/drawing/2014/main" xmlns="" id="{559F7C1A-C92B-5601-8014-5EB52A65FA9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4;p5">
            <a:extLst>
              <a:ext uri="{FF2B5EF4-FFF2-40B4-BE49-F238E27FC236}">
                <a16:creationId xmlns:a16="http://schemas.microsoft.com/office/drawing/2014/main" xmlns="" id="{0A99A0A8-119E-557B-A346-5D8D0DE26D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E40922C-4B5D-3419-DA48-C7158DA405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Titre 9">
            <a:extLst>
              <a:ext uri="{FF2B5EF4-FFF2-40B4-BE49-F238E27FC236}">
                <a16:creationId xmlns:a16="http://schemas.microsoft.com/office/drawing/2014/main" xmlns="" id="{A0FAC5DA-D5AF-B174-987C-7176A5565B42}"/>
              </a:ext>
            </a:extLst>
          </p:cNvPr>
          <p:cNvSpPr txBox="1">
            <a:spLocks/>
          </p:cNvSpPr>
          <p:nvPr/>
        </p:nvSpPr>
        <p:spPr>
          <a:xfrm>
            <a:off x="529937" y="1925518"/>
            <a:ext cx="7753523" cy="732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أُحَدِّدُ ٱلْكَلِمَةَ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ٱلْجامِعَةَ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لِكُلِّ مَجْموعَةٍ مِنَ ٱلْكَلِماتِ ٱلتّالِيَةِ:</a:t>
            </a:r>
          </a:p>
        </p:txBody>
      </p:sp>
      <p:pic>
        <p:nvPicPr>
          <p:cNvPr id="14" name="Image 13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4F20BB2D-1761-1B4F-C218-D0BA6835A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27" y="2517631"/>
            <a:ext cx="8398886" cy="2864859"/>
          </a:xfrm>
          <a:prstGeom prst="rect">
            <a:avLst/>
          </a:prstGeom>
        </p:spPr>
      </p:pic>
      <p:sp>
        <p:nvSpPr>
          <p:cNvPr id="23" name="Titre 9">
            <a:extLst>
              <a:ext uri="{FF2B5EF4-FFF2-40B4-BE49-F238E27FC236}">
                <a16:creationId xmlns:a16="http://schemas.microsoft.com/office/drawing/2014/main" xmlns="" id="{976C7328-7DD8-A524-FE7B-5905D44B6BA0}"/>
              </a:ext>
            </a:extLst>
          </p:cNvPr>
          <p:cNvSpPr txBox="1">
            <a:spLocks/>
          </p:cNvSpPr>
          <p:nvPr/>
        </p:nvSpPr>
        <p:spPr>
          <a:xfrm>
            <a:off x="2940627" y="2658189"/>
            <a:ext cx="1213553" cy="842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مَرافِقُ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Titre 9">
            <a:extLst>
              <a:ext uri="{FF2B5EF4-FFF2-40B4-BE49-F238E27FC236}">
                <a16:creationId xmlns:a16="http://schemas.microsoft.com/office/drawing/2014/main" xmlns="" id="{6C2CFD14-09A9-FC01-EB9C-16D8DFA9F88E}"/>
              </a:ext>
            </a:extLst>
          </p:cNvPr>
          <p:cNvSpPr txBox="1">
            <a:spLocks/>
          </p:cNvSpPr>
          <p:nvPr/>
        </p:nvSpPr>
        <p:spPr>
          <a:xfrm>
            <a:off x="3358447" y="3599081"/>
            <a:ext cx="1213553" cy="842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مُدُنٌ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Titre 9">
            <a:extLst>
              <a:ext uri="{FF2B5EF4-FFF2-40B4-BE49-F238E27FC236}">
                <a16:creationId xmlns:a16="http://schemas.microsoft.com/office/drawing/2014/main" xmlns="" id="{3635AA68-80A6-DF1A-1870-68982F9AB80D}"/>
              </a:ext>
            </a:extLst>
          </p:cNvPr>
          <p:cNvSpPr txBox="1">
            <a:spLocks/>
          </p:cNvSpPr>
          <p:nvPr/>
        </p:nvSpPr>
        <p:spPr>
          <a:xfrm>
            <a:off x="135082" y="4529581"/>
            <a:ext cx="2458097" cy="842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مَعالِمُ تاريخِيَّةٌ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0284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0B27A1-4A57-F413-CEA9-855FA9B1F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9FAF33F-F702-75E6-40DA-6ED5F200E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 fontScale="90000"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ننتقل للإجابة عن باقي الأسئلة سنتذكر معا خطوات توظيف استراتيجية الكلمات المفاتيح لِاسْتِنْتاجِ مَعْلوماتٍ ضِمْنِيَّةٍ. من يذكرنا بها؟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2C7E8248-02CA-739D-7FE0-5C0E5EB522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09B2FB-9286-2ADC-5088-8483140065A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47ECA4-F5FA-7863-DC32-D28880EF57D6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C2117B-4E3A-7706-61DE-744A8DB663C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A56E3BB-1B7B-F6EC-54AC-D4FBA9747C99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17F45BC2-6EB1-796D-9E64-68080AD3782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4D7898BF-23CF-2504-6B3D-553AB4CA91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7BBE564E-0D7C-1833-2D2D-C5CD1874545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45DFBBD-9BF6-E24C-85F3-7092B008DD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B0DC5CF-82FE-07A3-1464-A18807F7E0EE}"/>
              </a:ext>
            </a:extLst>
          </p:cNvPr>
          <p:cNvSpPr txBox="1"/>
          <p:nvPr/>
        </p:nvSpPr>
        <p:spPr>
          <a:xfrm>
            <a:off x="1342869" y="3134087"/>
            <a:ext cx="6458261" cy="1736646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إسْتْراتيجِيَّةُ ٱلْكَلِماتِ ٱلْمَفاتيحِ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لِاسْتِنْتاجِ مَعْلوماتٍ ضِمْنِيَّةٍ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341091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831E95-D4BF-306B-3958-8ABD82E48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EAF6E27-B9B9-2C87-46AA-9FD698C0D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من يقرأ؟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0F2F85F0-6278-47AF-535B-FCCADFD1E5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B4A428-A865-22B1-6D5B-BB087E5DBCB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E3830-6FFD-52C0-F76D-05397934EA00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EAE80A-8088-7F92-6B79-6C7A5AE75F28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E960B0-E83A-D736-CB80-5290A15F530B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93584E95-93AB-3D6A-E02B-DF648E41519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29C1C730-19E1-B748-6B6D-8DBCDEC0D8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3AE0FD6C-916B-DF58-6BA7-383998D8C97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2AF6985-F272-ADF8-C84C-F489F55E32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8E91638-2DF6-98C5-571F-5FA8E705C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47" y="1575853"/>
            <a:ext cx="6840000" cy="46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157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530AFE-61A4-6496-BDF4-6823A69BA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4252C722-0880-92D0-1CCD-5C0C86C7A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فديو استراتيجية الكلمات المفاتيح لاستنتاج معلومات ضمنية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D9B183-BB5A-80E1-0885-40EC7DF009FB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47C0D08-5F7B-156D-A639-05071AA6C6DD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C544BD-D8B0-BB06-39C5-2B460DB202F9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7BB84E6-57A2-7F41-8472-5A457889FBC0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1C65B58B-4CAE-94BF-3100-1BBE006596F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88E6442A-3503-2CD2-EE93-50B4B011E4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485803D3-64C8-C845-A75D-0E2A551B377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84E26B6-9AF4-31FC-6454-C3ECABB893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740E20F-3B4C-23AA-B21E-50FBCF23E1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استراتيجية الكلمات المفاتيح - ضمني - المستوى الرابع">
            <a:hlinkClick r:id="" action="ppaction://media"/>
            <a:extLst>
              <a:ext uri="{FF2B5EF4-FFF2-40B4-BE49-F238E27FC236}">
                <a16:creationId xmlns:a16="http://schemas.microsoft.com/office/drawing/2014/main" xmlns="" id="{A5F31511-9091-3D26-D4F5-C06BEF471F9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527" y="1878762"/>
            <a:ext cx="7518069" cy="4228702"/>
          </a:xfrm>
        </p:spPr>
      </p:pic>
    </p:spTree>
    <p:extLst>
      <p:ext uri="{BB962C8B-B14F-4D97-AF65-F5344CB8AC3E}">
        <p14:creationId xmlns:p14="http://schemas.microsoft.com/office/powerpoint/2010/main" val="3890917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F8E032-491F-B70F-220C-E6202661B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F6E59FD-2500-DE1E-BC51-04BC6F683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 و بشكل فردي على كراساتكم أجيبوا عن الأسئلة من 1 إلى 9 الواردة بالصفحتين 58 و 59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20د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7D3BE8-63BF-C9DD-FC72-A4F14DED7C01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FEA6EE-A7FC-8A76-EF96-9E74DC5B0CE8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A86EAD-CD95-4EBF-B9CF-3FF36E5CF3EB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ECAA5B-5D5F-E2AD-1C8E-DE914CFB7EF0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639D0645-383D-7781-C710-F89E579FF900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85122C42-551C-33FF-3151-C7C55AF79B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6722F090-BA56-63B3-8F38-EF8A5328743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1F6480C-C71A-6075-23FA-B367AEF07A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FB6FA441-A9BD-772A-4DB8-1DDDECA2D4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4" y="1134269"/>
            <a:ext cx="679014" cy="781679"/>
          </a:xfrm>
          <a:prstGeom prst="rect">
            <a:avLst/>
          </a:prstGeom>
        </p:spPr>
      </p:pic>
      <p:pic>
        <p:nvPicPr>
          <p:cNvPr id="19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C5B2200-8ABC-4335-777B-CF91BE3F87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capture d’écran, Police, bleu vert&#10;&#10;Le contenu généré par l’IA peut être incorrect.">
            <a:extLst>
              <a:ext uri="{FF2B5EF4-FFF2-40B4-BE49-F238E27FC236}">
                <a16:creationId xmlns:a16="http://schemas.microsoft.com/office/drawing/2014/main" xmlns="" id="{BAC60221-4090-CAA1-BC22-F3C289E4F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931" y="1525108"/>
            <a:ext cx="3612723" cy="5000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69D7A806-3BF5-5CE7-423F-241BA0335721}"/>
              </a:ext>
            </a:extLst>
          </p:cNvPr>
          <p:cNvSpPr/>
          <p:nvPr/>
        </p:nvSpPr>
        <p:spPr>
          <a:xfrm>
            <a:off x="3241965" y="2265217"/>
            <a:ext cx="3082510" cy="4042065"/>
          </a:xfrm>
          <a:prstGeom prst="roundRect">
            <a:avLst>
              <a:gd name="adj" fmla="val 303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243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B31D6D15-FB30-47CC-22DB-056AB73D18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xmlns="" id="{D3A0BC00-24A4-11C9-EBE3-A7390C2F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ستتناوبون اليوم على قراءة الفقرة التالية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BA289DD-4CC0-B9BC-7485-CE0A00D97BDF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48D180-E4D1-CD81-FF4A-9B661754C57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98063D2-49EB-53A4-5F7D-8A3F8EB55F35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8B16F77-2D89-36E9-4055-A19FB49256A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198FBF2-0749-F1AD-B393-922B6CFF3E6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9" name="Google Shape;1246;p5">
            <a:extLst>
              <a:ext uri="{FF2B5EF4-FFF2-40B4-BE49-F238E27FC236}">
                <a16:creationId xmlns:a16="http://schemas.microsoft.com/office/drawing/2014/main" xmlns="" id="{391E9ECA-2C87-EB56-FE68-7A74C0C00F2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xmlns="" id="{67FA4B93-516F-517D-96FA-28BEBB8510F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xmlns="" id="{D99F86D1-1FA7-9E37-0A08-1E715FEA198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238F32F-6B42-F2E3-513F-CF03D4095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373CE29-363C-B3BC-597F-3BD6ED279912}"/>
              </a:ext>
            </a:extLst>
          </p:cNvPr>
          <p:cNvSpPr/>
          <p:nvPr/>
        </p:nvSpPr>
        <p:spPr>
          <a:xfrm>
            <a:off x="438254" y="1584325"/>
            <a:ext cx="8109761" cy="52907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00" rtl="1">
              <a:defRPr/>
            </a:pP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هَلْ تَخَيَّلْتَ نَفْسَكَ يَوْماً وأَنْتَ تَخوضُ رِحْلَةً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ٱسْتِكْشافِيَّةً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نَحْوَ مَجاهِلِ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ٱلْفَضاءِ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هَبْ نَفْسَكَ أَطْلَلْتَ عَبْرَ نافِذَةِ مَرْكَبَتِكَ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ٱلْفَضائِيَّةِ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لِتُلْقِيَ نَظْرَةً عَلى كَوْكَبِنا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ٱلْعَجيبِ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لا بُدَّ، حينَها، أَنْ تُلاحِظَ تِلْكَ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ٱلْمِساحاتِ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ٱلشّاسِعَةَ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ٱلْمُتَأَلِّقَةَ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تَـحْتَ أَشِعَّةِ ٱلشَّمْسِ، وَهِيَ تَسْبَحُ وَسْطَ كَمٍّ هائِلٍ مِنَ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ٱلْبِحارِ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وَٱلْمُحيطاتِ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هذِهِ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ٱلْكُتَلُ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ٱلْأَرْضِيَّةُ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ٱلضَّخْمَةُ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تُدْعى "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ٱلْقارّاتِ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"، وَهِيَ أَماكِنُ فَريدَةٌ، تُخْفي وَراءَها تاريخاً حافِلاً. تَعالَ بِنا معاً في رِحْلَةٍ شَيِّقَةٍ بَيْنَ تَضاريسِ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ٱلْقارّاتِ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نَسْتَكْشِفُ عَبْرَها ثَقافاتِ مُخْتَلِفِ شُعوبِ ٱلْعالَمِ.</a:t>
            </a:r>
          </a:p>
        </p:txBody>
      </p:sp>
    </p:spTree>
    <p:extLst>
      <p:ext uri="{BB962C8B-B14F-4D97-AF65-F5344CB8AC3E}">
        <p14:creationId xmlns:p14="http://schemas.microsoft.com/office/powerpoint/2010/main" val="397440065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08C372-D9D0-1F1A-AC38-F5D8035AD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6C16200-40BB-8224-6DBC-4DFA762B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للتصحيح، نجيب عن السؤال الأول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وجدتم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الجواب؟ في أي فقرة يوجد الجواب؟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75AC995A-0E4C-F61C-6A7A-1664A4EED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5B91B4-DABA-E5C4-A031-ACDDE7B4FAE9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29034DA-C8F6-1408-DBCD-6D23140F1E9E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5FB197-ECEF-393B-C875-392491F42859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2D8395-862C-F8F7-6855-F7054BF89E4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60808994-9545-76BD-0AD0-450EBF9FB87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DEF47CD7-2F90-0242-7E32-30DE4CA02A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B4BCA54E-B16B-8B01-98EB-EE3B4770E7A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99FC629-E9CF-FC8D-1D82-C16BEC8A0B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Titre 9">
            <a:extLst>
              <a:ext uri="{FF2B5EF4-FFF2-40B4-BE49-F238E27FC236}">
                <a16:creationId xmlns:a16="http://schemas.microsoft.com/office/drawing/2014/main" xmlns="" id="{8A49F163-E8CB-51C9-8BD9-AB67E43FEA13}"/>
              </a:ext>
            </a:extLst>
          </p:cNvPr>
          <p:cNvSpPr txBox="1">
            <a:spLocks/>
          </p:cNvSpPr>
          <p:nvPr/>
        </p:nvSpPr>
        <p:spPr>
          <a:xfrm>
            <a:off x="2153545" y="1451263"/>
            <a:ext cx="5264483" cy="1023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أَيْنَ تَقَعُ مَدْرَسَةُ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ٱلْعَطّارينَ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BB106963-07F9-33D3-4C7B-D3FE03161D3D}"/>
              </a:ext>
            </a:extLst>
          </p:cNvPr>
          <p:cNvCxnSpPr>
            <a:cxnSpLocks/>
          </p:cNvCxnSpPr>
          <p:nvPr/>
        </p:nvCxnSpPr>
        <p:spPr>
          <a:xfrm flipH="1">
            <a:off x="6920345" y="2329408"/>
            <a:ext cx="497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4E5CF953-7BCC-3452-3E29-29739B4C5658}"/>
              </a:ext>
            </a:extLst>
          </p:cNvPr>
          <p:cNvCxnSpPr>
            <a:cxnSpLocks/>
          </p:cNvCxnSpPr>
          <p:nvPr/>
        </p:nvCxnSpPr>
        <p:spPr>
          <a:xfrm flipH="1">
            <a:off x="3900297" y="2307007"/>
            <a:ext cx="22461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texte, Police, blanc, document&#10;&#10;Le contenu généré par l’IA peut être incorrect.">
            <a:extLst>
              <a:ext uri="{FF2B5EF4-FFF2-40B4-BE49-F238E27FC236}">
                <a16:creationId xmlns:a16="http://schemas.microsoft.com/office/drawing/2014/main" xmlns="" id="{B802855C-EE5E-82C3-555B-D39F1AF88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299" y="4123826"/>
            <a:ext cx="5625582" cy="2375514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78AD2AC9-97B7-9A31-3AA5-4268BB20F7C0}"/>
              </a:ext>
            </a:extLst>
          </p:cNvPr>
          <p:cNvCxnSpPr>
            <a:cxnSpLocks/>
          </p:cNvCxnSpPr>
          <p:nvPr/>
        </p:nvCxnSpPr>
        <p:spPr>
          <a:xfrm flipH="1">
            <a:off x="6057900" y="5192217"/>
            <a:ext cx="9313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419631DB-DE3A-84E3-7344-4D5B84870ED1}"/>
              </a:ext>
            </a:extLst>
          </p:cNvPr>
          <p:cNvCxnSpPr>
            <a:cxnSpLocks/>
          </p:cNvCxnSpPr>
          <p:nvPr/>
        </p:nvCxnSpPr>
        <p:spPr>
          <a:xfrm flipH="1">
            <a:off x="4178366" y="5812208"/>
            <a:ext cx="9313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9">
            <a:extLst>
              <a:ext uri="{FF2B5EF4-FFF2-40B4-BE49-F238E27FC236}">
                <a16:creationId xmlns:a16="http://schemas.microsoft.com/office/drawing/2014/main" xmlns="" id="{59E8026F-8846-59A5-2F7E-0E996B1A3171}"/>
              </a:ext>
            </a:extLst>
          </p:cNvPr>
          <p:cNvSpPr txBox="1">
            <a:spLocks/>
          </p:cNvSpPr>
          <p:nvPr/>
        </p:nvSpPr>
        <p:spPr>
          <a:xfrm>
            <a:off x="2431615" y="2714809"/>
            <a:ext cx="6072728" cy="1023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تَقَعُ مَدْرَسَةُ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ٱلْعَطّارينَ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مَدينَةِ فاسَ.</a:t>
            </a:r>
          </a:p>
        </p:txBody>
      </p:sp>
    </p:spTree>
    <p:extLst>
      <p:ext uri="{BB962C8B-B14F-4D97-AF65-F5344CB8AC3E}">
        <p14:creationId xmlns:p14="http://schemas.microsoft.com/office/powerpoint/2010/main" val="325840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AAEF46-BFC8-0E14-CFCB-4EE7BC6D3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F200E735-0C2D-97D8-262F-616040484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للتصحيح، نجيب عن السؤال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الثاني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وجدتم الجواب؟ في أي فقرة يوجد الجواب؟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2342AFBB-013E-0A07-960C-566A422E1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FED816-C6DB-2807-48F1-FA7325551BAD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06589C-0148-2F3A-73AB-F610D41561D2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350E2EC-1899-DC6C-0D9A-008FB048F663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FD6AE28-235E-8491-5531-A89FF3090C59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1A73ADF2-E997-8B11-56C2-766E9647CD7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609530F6-24B1-A93C-3AB4-7EC350344A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A9A064A2-E18E-64A0-1406-31D070701AC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AEF9632-FD31-565A-1798-0C00B9DDC2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Titre 9">
            <a:extLst>
              <a:ext uri="{FF2B5EF4-FFF2-40B4-BE49-F238E27FC236}">
                <a16:creationId xmlns:a16="http://schemas.microsoft.com/office/drawing/2014/main" xmlns="" id="{0AF0E8A1-162E-A07D-FB34-963A910F1D59}"/>
              </a:ext>
            </a:extLst>
          </p:cNvPr>
          <p:cNvSpPr txBox="1">
            <a:spLocks/>
          </p:cNvSpPr>
          <p:nvPr/>
        </p:nvSpPr>
        <p:spPr>
          <a:xfrm>
            <a:off x="747970" y="1584325"/>
            <a:ext cx="7490329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يُمَيِّزُ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ٱلْمَسْجِدَ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ٱلْأَعْظَمَ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بِمَدينَةِ شَفْشاوُنَ؟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DF5B1E06-0D3A-3460-5262-A4F7FC093F69}"/>
              </a:ext>
            </a:extLst>
          </p:cNvPr>
          <p:cNvCxnSpPr>
            <a:cxnSpLocks/>
          </p:cNvCxnSpPr>
          <p:nvPr/>
        </p:nvCxnSpPr>
        <p:spPr>
          <a:xfrm flipH="1">
            <a:off x="7221682" y="2474880"/>
            <a:ext cx="1016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358DA182-273E-8A78-9640-CD637DEAA961}"/>
              </a:ext>
            </a:extLst>
          </p:cNvPr>
          <p:cNvCxnSpPr>
            <a:cxnSpLocks/>
          </p:cNvCxnSpPr>
          <p:nvPr/>
        </p:nvCxnSpPr>
        <p:spPr>
          <a:xfrm flipH="1">
            <a:off x="6525491" y="2474880"/>
            <a:ext cx="5871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B5A9FF5F-F424-9337-8A2C-F67E37F91077}"/>
              </a:ext>
            </a:extLst>
          </p:cNvPr>
          <p:cNvCxnSpPr>
            <a:cxnSpLocks/>
          </p:cNvCxnSpPr>
          <p:nvPr/>
        </p:nvCxnSpPr>
        <p:spPr>
          <a:xfrm flipH="1">
            <a:off x="4374573" y="2474880"/>
            <a:ext cx="1981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xmlns="" id="{485CE1AA-41BC-25A6-22A5-3F5A3696D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207" y="4067637"/>
            <a:ext cx="6255593" cy="2526786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92A71C1C-9759-3492-FAAE-2D7ECCD64089}"/>
              </a:ext>
            </a:extLst>
          </p:cNvPr>
          <p:cNvCxnSpPr>
            <a:cxnSpLocks/>
          </p:cNvCxnSpPr>
          <p:nvPr/>
        </p:nvCxnSpPr>
        <p:spPr>
          <a:xfrm flipH="1">
            <a:off x="6819054" y="5204225"/>
            <a:ext cx="9909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2DCB118D-A5FC-4436-0018-FF526DB31230}"/>
              </a:ext>
            </a:extLst>
          </p:cNvPr>
          <p:cNvCxnSpPr>
            <a:cxnSpLocks/>
          </p:cNvCxnSpPr>
          <p:nvPr/>
        </p:nvCxnSpPr>
        <p:spPr>
          <a:xfrm flipH="1">
            <a:off x="5029200" y="5204225"/>
            <a:ext cx="1521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AB39B8A8-CE5D-124D-4648-9F3DF46107BC}"/>
              </a:ext>
            </a:extLst>
          </p:cNvPr>
          <p:cNvCxnSpPr>
            <a:cxnSpLocks/>
          </p:cNvCxnSpPr>
          <p:nvPr/>
        </p:nvCxnSpPr>
        <p:spPr>
          <a:xfrm flipH="1">
            <a:off x="2431614" y="5204225"/>
            <a:ext cx="2483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re 9">
            <a:extLst>
              <a:ext uri="{FF2B5EF4-FFF2-40B4-BE49-F238E27FC236}">
                <a16:creationId xmlns:a16="http://schemas.microsoft.com/office/drawing/2014/main" xmlns="" id="{02E117AE-C090-2040-1C31-F881DA3B2630}"/>
              </a:ext>
            </a:extLst>
          </p:cNvPr>
          <p:cNvSpPr txBox="1">
            <a:spLocks/>
          </p:cNvSpPr>
          <p:nvPr/>
        </p:nvSpPr>
        <p:spPr>
          <a:xfrm>
            <a:off x="747970" y="2762416"/>
            <a:ext cx="7490329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يُمَيِّزُ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ٱلْمَسْجِدَ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ٱلْأَعْظَمَ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بِمَدينَةِ شَفْشاوُنَ هُوَ صَوْمَعَتُهُ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ٱلْمُثَمَّنَةُ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ٱلشَّكْلِ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 نُقوشُهُ ذاتُ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ٱلطِّرازِ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ٱلْأَنْدَلُسِيِّ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ٱلْأَخّاذِ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674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86A1C2-A501-43DD-E500-96CAE443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BB4B7511-3074-C27A-8FD3-BB14AC24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للتصحيح، نجيب عن السؤال الثالث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وجدتم الجواب؟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8BEC408A-E807-8CF7-2462-41E80C8C05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37F743-2B7F-5DD7-D9DA-8E5895B06C94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2F69160-3553-599C-FC86-473B154BCBD4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66895A-C191-F3FA-E18A-34C7E55E5A61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0D9A280-85D1-5E36-22BE-2ECA8C41C6D7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7F8D2724-FA54-2B34-26A8-9BCD1E4B0FA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B0DC101F-DA7D-946F-92BD-627714864F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074791E9-B085-5821-8269-ADF14F35B1A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EF53C78-0DC2-9213-9654-5096436EDD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Titre 9">
            <a:extLst>
              <a:ext uri="{FF2B5EF4-FFF2-40B4-BE49-F238E27FC236}">
                <a16:creationId xmlns:a16="http://schemas.microsoft.com/office/drawing/2014/main" xmlns="" id="{FB015473-3554-9576-A010-48BA6749073A}"/>
              </a:ext>
            </a:extLst>
          </p:cNvPr>
          <p:cNvSpPr txBox="1">
            <a:spLocks/>
          </p:cNvSpPr>
          <p:nvPr/>
        </p:nvSpPr>
        <p:spPr>
          <a:xfrm>
            <a:off x="747970" y="1584325"/>
            <a:ext cx="7490329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لِماذا شَبَّهَ ٱلْكاتِبُ مَدينَةَ شَفْشاوُنَ بِبُسْتانٍ؟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4E30AD7E-5D84-53A7-E003-ECEDC28A6395}"/>
              </a:ext>
            </a:extLst>
          </p:cNvPr>
          <p:cNvCxnSpPr>
            <a:cxnSpLocks/>
          </p:cNvCxnSpPr>
          <p:nvPr/>
        </p:nvCxnSpPr>
        <p:spPr>
          <a:xfrm flipH="1">
            <a:off x="6754091" y="2464489"/>
            <a:ext cx="599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xmlns="" id="{861194B9-B513-4374-C8C4-B6F4B965D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614" y="4008215"/>
            <a:ext cx="6265826" cy="2530919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7FC9EDBB-AFBE-0982-F5FD-BDC334518308}"/>
              </a:ext>
            </a:extLst>
          </p:cNvPr>
          <p:cNvCxnSpPr>
            <a:cxnSpLocks/>
          </p:cNvCxnSpPr>
          <p:nvPr/>
        </p:nvCxnSpPr>
        <p:spPr>
          <a:xfrm flipH="1">
            <a:off x="6024932" y="2464489"/>
            <a:ext cx="599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2098252C-6B08-D803-DA06-E7A8222B395C}"/>
              </a:ext>
            </a:extLst>
          </p:cNvPr>
          <p:cNvCxnSpPr>
            <a:cxnSpLocks/>
          </p:cNvCxnSpPr>
          <p:nvPr/>
        </p:nvCxnSpPr>
        <p:spPr>
          <a:xfrm flipH="1">
            <a:off x="1849582" y="2464489"/>
            <a:ext cx="23045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3B98E289-46AA-9327-9D29-E5043DECA860}"/>
              </a:ext>
            </a:extLst>
          </p:cNvPr>
          <p:cNvCxnSpPr>
            <a:cxnSpLocks/>
          </p:cNvCxnSpPr>
          <p:nvPr/>
        </p:nvCxnSpPr>
        <p:spPr>
          <a:xfrm flipH="1">
            <a:off x="1537727" y="5786116"/>
            <a:ext cx="1052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54D1981F-ED6B-3D90-A85F-9A007EDF9B32}"/>
              </a:ext>
            </a:extLst>
          </p:cNvPr>
          <p:cNvCxnSpPr>
            <a:cxnSpLocks/>
          </p:cNvCxnSpPr>
          <p:nvPr/>
        </p:nvCxnSpPr>
        <p:spPr>
          <a:xfrm flipH="1">
            <a:off x="6400800" y="5786116"/>
            <a:ext cx="7493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FED3908C-0B6E-B266-13FF-5DDDB7374F69}"/>
              </a:ext>
            </a:extLst>
          </p:cNvPr>
          <p:cNvCxnSpPr>
            <a:cxnSpLocks/>
          </p:cNvCxnSpPr>
          <p:nvPr/>
        </p:nvCxnSpPr>
        <p:spPr>
          <a:xfrm flipH="1">
            <a:off x="4807964" y="5791423"/>
            <a:ext cx="7493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B0BC9CDE-F6A9-7E3E-B9C7-0DFAB7239439}"/>
              </a:ext>
            </a:extLst>
          </p:cNvPr>
          <p:cNvCxnSpPr>
            <a:cxnSpLocks/>
          </p:cNvCxnSpPr>
          <p:nvPr/>
        </p:nvCxnSpPr>
        <p:spPr>
          <a:xfrm flipH="1">
            <a:off x="2701636" y="5860695"/>
            <a:ext cx="1350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re 9">
            <a:extLst>
              <a:ext uri="{FF2B5EF4-FFF2-40B4-BE49-F238E27FC236}">
                <a16:creationId xmlns:a16="http://schemas.microsoft.com/office/drawing/2014/main" xmlns="" id="{94C5A980-4377-3A10-0FD4-DF19BC9509EB}"/>
              </a:ext>
            </a:extLst>
          </p:cNvPr>
          <p:cNvSpPr txBox="1">
            <a:spLocks/>
          </p:cNvSpPr>
          <p:nvPr/>
        </p:nvSpPr>
        <p:spPr>
          <a:xfrm>
            <a:off x="884527" y="2617460"/>
            <a:ext cx="7490329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شَبَّهَ ٱلْكاتِبُ مَدينَةَ شَفْشاوُنَ بِبُسْتانٍ لِأَنَّها تَضُمُّ سَواقِيَ تَجْري فيها ٱلْمِياهُ وَ أَزْهاراً تُزَيِّنُ جُدْرانَها.</a:t>
            </a:r>
          </a:p>
        </p:txBody>
      </p:sp>
    </p:spTree>
    <p:extLst>
      <p:ext uri="{BB962C8B-B14F-4D97-AF65-F5344CB8AC3E}">
        <p14:creationId xmlns:p14="http://schemas.microsoft.com/office/powerpoint/2010/main" val="423761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27B33A-4051-682D-3CCE-5A12C3EFB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7B77222-E5E6-9EF7-9CD4-4102CC0A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للتصحيح، نجيب عن السؤال الرابع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وجدتم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الجواب؟ في أي فقرة يوجد الجواب؟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E5CED8D5-91F2-F3CE-D324-7E71CC8968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F020B5-28A6-8198-803D-F7A7E026B4E1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B1D1539-E5CB-33A0-B2D9-1BF870461803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694BC88-E966-61E7-B0B5-5B3F8AD27C2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4D8BCC-6B97-DDDA-9424-6B18D0F4D80E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732A7EBC-25D1-704A-5634-5253C937210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C272B09F-2592-3C3D-1911-6075244BF8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08CC0FC4-3290-E7E8-C8B2-3162D5EFA8A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069E419-4779-148D-931A-0D03510813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Titre 9">
            <a:extLst>
              <a:ext uri="{FF2B5EF4-FFF2-40B4-BE49-F238E27FC236}">
                <a16:creationId xmlns:a16="http://schemas.microsoft.com/office/drawing/2014/main" xmlns="" id="{01E1E247-76EE-9C9D-69D3-960A7455EF5D}"/>
              </a:ext>
            </a:extLst>
          </p:cNvPr>
          <p:cNvSpPr txBox="1">
            <a:spLocks/>
          </p:cNvSpPr>
          <p:nvPr/>
        </p:nvSpPr>
        <p:spPr>
          <a:xfrm>
            <a:off x="747970" y="1584325"/>
            <a:ext cx="7490329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مَزَجَ مِعْمارُ ٱلْمُدُنِ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ٱلثَّلاثِ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بَيْنَ ثَقافَتَيْنِ لِيُنْتِجَ مِعْماراً جَديداً وَ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مُتَمَيِّزاً.أُذْكُرْ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هاتَيْنِ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ٱلثَّقافَتَيْنِ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79281337-E4F1-E496-2C42-126E3FF889D2}"/>
              </a:ext>
            </a:extLst>
          </p:cNvPr>
          <p:cNvCxnSpPr>
            <a:cxnSpLocks/>
          </p:cNvCxnSpPr>
          <p:nvPr/>
        </p:nvCxnSpPr>
        <p:spPr>
          <a:xfrm flipH="1">
            <a:off x="7335982" y="2173544"/>
            <a:ext cx="5888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48E1E5D1-6637-2222-6F4B-89A4BB447AD0}"/>
              </a:ext>
            </a:extLst>
          </p:cNvPr>
          <p:cNvCxnSpPr>
            <a:cxnSpLocks/>
          </p:cNvCxnSpPr>
          <p:nvPr/>
        </p:nvCxnSpPr>
        <p:spPr>
          <a:xfrm flipH="1">
            <a:off x="4655127" y="2130361"/>
            <a:ext cx="16693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87DCDBBC-1A56-47FD-95D7-866B48BB3C47}"/>
              </a:ext>
            </a:extLst>
          </p:cNvPr>
          <p:cNvCxnSpPr>
            <a:cxnSpLocks/>
          </p:cNvCxnSpPr>
          <p:nvPr/>
        </p:nvCxnSpPr>
        <p:spPr>
          <a:xfrm flipH="1">
            <a:off x="2778954" y="2130361"/>
            <a:ext cx="1121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12682AE0-10FF-0AB9-7013-A54A3B2E4CC1}"/>
              </a:ext>
            </a:extLst>
          </p:cNvPr>
          <p:cNvCxnSpPr>
            <a:cxnSpLocks/>
          </p:cNvCxnSpPr>
          <p:nvPr/>
        </p:nvCxnSpPr>
        <p:spPr>
          <a:xfrm flipH="1">
            <a:off x="946690" y="2130361"/>
            <a:ext cx="1121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9A48150F-AE5C-5378-E1E8-1F23187A24B4}"/>
              </a:ext>
            </a:extLst>
          </p:cNvPr>
          <p:cNvCxnSpPr>
            <a:cxnSpLocks/>
          </p:cNvCxnSpPr>
          <p:nvPr/>
        </p:nvCxnSpPr>
        <p:spPr>
          <a:xfrm flipH="1">
            <a:off x="6203373" y="2790364"/>
            <a:ext cx="8155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B74CFE7A-268F-4610-052A-51E7D1BA2F1B}"/>
              </a:ext>
            </a:extLst>
          </p:cNvPr>
          <p:cNvCxnSpPr>
            <a:cxnSpLocks/>
          </p:cNvCxnSpPr>
          <p:nvPr/>
        </p:nvCxnSpPr>
        <p:spPr>
          <a:xfrm flipH="1">
            <a:off x="4178366" y="2790364"/>
            <a:ext cx="8155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F74C62C7-E64F-0D86-DF98-6C3E087A1852}"/>
              </a:ext>
            </a:extLst>
          </p:cNvPr>
          <p:cNvCxnSpPr>
            <a:cxnSpLocks/>
          </p:cNvCxnSpPr>
          <p:nvPr/>
        </p:nvCxnSpPr>
        <p:spPr>
          <a:xfrm flipH="1">
            <a:off x="2068033" y="2790364"/>
            <a:ext cx="1291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 descr="Une image contenant texte, Police, blanc&#10;&#10;Le contenu généré par l’IA peut être incorrect.">
            <a:extLst>
              <a:ext uri="{FF2B5EF4-FFF2-40B4-BE49-F238E27FC236}">
                <a16:creationId xmlns:a16="http://schemas.microsoft.com/office/drawing/2014/main" xmlns="" id="{C6082DEB-C31A-0F2D-6C02-140F46BD7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791" y="4318204"/>
            <a:ext cx="6496685" cy="2280023"/>
          </a:xfrm>
          <a:prstGeom prst="rect">
            <a:avLst/>
          </a:prstGeom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AC5B57D4-FD29-E445-D611-24B21B4A0FA4}"/>
              </a:ext>
            </a:extLst>
          </p:cNvPr>
          <p:cNvCxnSpPr>
            <a:cxnSpLocks/>
          </p:cNvCxnSpPr>
          <p:nvPr/>
        </p:nvCxnSpPr>
        <p:spPr>
          <a:xfrm flipH="1">
            <a:off x="2431614" y="5093682"/>
            <a:ext cx="5604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FFE47896-9F19-2CFD-1CEE-F58FF2D50907}"/>
              </a:ext>
            </a:extLst>
          </p:cNvPr>
          <p:cNvCxnSpPr>
            <a:cxnSpLocks/>
          </p:cNvCxnSpPr>
          <p:nvPr/>
        </p:nvCxnSpPr>
        <p:spPr>
          <a:xfrm flipH="1">
            <a:off x="1244791" y="5093682"/>
            <a:ext cx="9087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6EBF6CA6-19CE-EBDB-8C02-D6D66E2EDE06}"/>
              </a:ext>
            </a:extLst>
          </p:cNvPr>
          <p:cNvCxnSpPr>
            <a:cxnSpLocks/>
          </p:cNvCxnSpPr>
          <p:nvPr/>
        </p:nvCxnSpPr>
        <p:spPr>
          <a:xfrm flipH="1">
            <a:off x="4395355" y="5007091"/>
            <a:ext cx="1099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re 9">
            <a:extLst>
              <a:ext uri="{FF2B5EF4-FFF2-40B4-BE49-F238E27FC236}">
                <a16:creationId xmlns:a16="http://schemas.microsoft.com/office/drawing/2014/main" xmlns="" id="{7BA48171-3CAA-04F5-05D0-8EF387FCC4E2}"/>
              </a:ext>
            </a:extLst>
          </p:cNvPr>
          <p:cNvSpPr txBox="1">
            <a:spLocks/>
          </p:cNvSpPr>
          <p:nvPr/>
        </p:nvSpPr>
        <p:spPr>
          <a:xfrm>
            <a:off x="2130469" y="3055181"/>
            <a:ext cx="4725328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اَلثَّقافَتانِ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ٱلْمَقصودَتانِ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ٱلنَّصِّ هُما ٱلثَّقافَةُ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ٱلْأَنْدَلُسِيَّةِ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وَٱلثَّقافَةُ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ٱلْمَغْرِبِيَّةِ.</a:t>
            </a:r>
          </a:p>
        </p:txBody>
      </p:sp>
    </p:spTree>
    <p:extLst>
      <p:ext uri="{BB962C8B-B14F-4D97-AF65-F5344CB8AC3E}">
        <p14:creationId xmlns:p14="http://schemas.microsoft.com/office/powerpoint/2010/main" val="2231814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0A6663-EFF0-72D9-7B1A-716391D6E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B5C253F-C52D-0E0F-498C-E6B2C7AFC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للتصحيح، نجيب عن السؤال الخامس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وجدتم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الجواب؟ في أي فقرة يوجد الجواب؟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56B91919-923C-9E6A-BB86-715DFBF6DC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FAD4E6-96BC-050D-6324-5E79D9649B09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6F60092-1758-B6A4-F5F4-B7BCCA92F918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A3FB8A2-2EC3-256A-6570-E21E5E0A1352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9D0359-3A90-9227-5313-7EEBD729DC07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46FF292C-687B-311A-89F2-E80A0530EB2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25C2FA3D-878B-E9B9-CB86-33529A106E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21119840-43A8-2617-0409-06D5B5C4330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C3C1DF4-4ECD-AD2B-C136-5CFE87590D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Titre 9">
            <a:extLst>
              <a:ext uri="{FF2B5EF4-FFF2-40B4-BE49-F238E27FC236}">
                <a16:creationId xmlns:a16="http://schemas.microsoft.com/office/drawing/2014/main" xmlns="" id="{0C8DDB64-2C9A-E39E-92F8-0EDE4DA6E32C}"/>
              </a:ext>
            </a:extLst>
          </p:cNvPr>
          <p:cNvSpPr txBox="1">
            <a:spLocks/>
          </p:cNvSpPr>
          <p:nvPr/>
        </p:nvSpPr>
        <p:spPr>
          <a:xfrm>
            <a:off x="747970" y="1584325"/>
            <a:ext cx="7490329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أُتْمِمُ ٱلْجَدْوَلَ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بِٱلْمَدينَةِ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ٱلْمُناسِبَةِ:</a:t>
            </a:r>
          </a:p>
        </p:txBody>
      </p:sp>
      <p:pic>
        <p:nvPicPr>
          <p:cNvPr id="19" name="Image 18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EBAA70B5-CC6D-1341-941D-88A0A4904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55" y="2897927"/>
            <a:ext cx="8436071" cy="2515737"/>
          </a:xfrm>
          <a:prstGeom prst="rect">
            <a:avLst/>
          </a:prstGeom>
        </p:spPr>
      </p:pic>
      <p:sp>
        <p:nvSpPr>
          <p:cNvPr id="20" name="Titre 9">
            <a:extLst>
              <a:ext uri="{FF2B5EF4-FFF2-40B4-BE49-F238E27FC236}">
                <a16:creationId xmlns:a16="http://schemas.microsoft.com/office/drawing/2014/main" xmlns="" id="{84801AAF-9429-2E33-E229-EB1F0C634347}"/>
              </a:ext>
            </a:extLst>
          </p:cNvPr>
          <p:cNvSpPr txBox="1">
            <a:spLocks/>
          </p:cNvSpPr>
          <p:nvPr/>
        </p:nvSpPr>
        <p:spPr>
          <a:xfrm>
            <a:off x="6552981" y="4067636"/>
            <a:ext cx="1685318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تِطْوانُ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Titre 9">
            <a:extLst>
              <a:ext uri="{FF2B5EF4-FFF2-40B4-BE49-F238E27FC236}">
                <a16:creationId xmlns:a16="http://schemas.microsoft.com/office/drawing/2014/main" xmlns="" id="{BC127DAC-A034-3B6E-D403-257949A0BFE0}"/>
              </a:ext>
            </a:extLst>
          </p:cNvPr>
          <p:cNvSpPr txBox="1">
            <a:spLocks/>
          </p:cNvSpPr>
          <p:nvPr/>
        </p:nvSpPr>
        <p:spPr>
          <a:xfrm>
            <a:off x="3650475" y="4103966"/>
            <a:ext cx="1685318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شَفْشاوُنُ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2" name="Titre 9">
            <a:extLst>
              <a:ext uri="{FF2B5EF4-FFF2-40B4-BE49-F238E27FC236}">
                <a16:creationId xmlns:a16="http://schemas.microsoft.com/office/drawing/2014/main" xmlns="" id="{08D75AA6-1F4D-E107-5394-0D521401B73C}"/>
              </a:ext>
            </a:extLst>
          </p:cNvPr>
          <p:cNvSpPr txBox="1">
            <a:spLocks/>
          </p:cNvSpPr>
          <p:nvPr/>
        </p:nvSpPr>
        <p:spPr>
          <a:xfrm>
            <a:off x="848244" y="4103965"/>
            <a:ext cx="1685318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فاسُ</a:t>
            </a: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9107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449C0C-4968-BA4F-F9F3-050062B4E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2E1268BB-4E1B-51E7-2587-7EC19005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للتصحيح، نجيب عن السؤال السادس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وجدتم الجواب؟ في أي فقرة يوجد الجواب؟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FF05D923-DD0E-D12F-EA42-6ACD3EB733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7B808AE-0257-3FE7-4452-CE615F489EAC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F10FE5-5F88-6182-F398-9ABFB7C86645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3D2FC1-714E-D929-698B-39628A3F0E05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15B336-AABD-CECF-98E2-85544F74319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B59D7752-B668-3313-C8AD-B5B699204E7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3ED97A81-B6B6-840C-F813-337E3D7A92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E7E700B0-E3B3-595E-7650-2AE888C9ECE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F28E66B-0010-DAF2-EE5E-906710D7E4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Titre 9">
            <a:extLst>
              <a:ext uri="{FF2B5EF4-FFF2-40B4-BE49-F238E27FC236}">
                <a16:creationId xmlns:a16="http://schemas.microsoft.com/office/drawing/2014/main" xmlns="" id="{C578A804-4A62-D98A-AF31-20E84E249596}"/>
              </a:ext>
            </a:extLst>
          </p:cNvPr>
          <p:cNvSpPr txBox="1">
            <a:spLocks/>
          </p:cNvSpPr>
          <p:nvPr/>
        </p:nvSpPr>
        <p:spPr>
          <a:xfrm>
            <a:off x="747970" y="1584325"/>
            <a:ext cx="7490329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أَسْتَخْرِجُ مِنَ ٱلنَّصِّ ٱلْجُمْلَةَ ٱلَّتي تَدُلُّ عَلى حِرْصِ ٱلْمَغارِبَةِ عَلى ٱلْمُحافَظَةِ عَلى تُراثِهِمُ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ٱلثَّقافِيِّ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98B991C3-8060-F1B0-0791-53E17B0E0D86}"/>
              </a:ext>
            </a:extLst>
          </p:cNvPr>
          <p:cNvCxnSpPr>
            <a:cxnSpLocks/>
          </p:cNvCxnSpPr>
          <p:nvPr/>
        </p:nvCxnSpPr>
        <p:spPr>
          <a:xfrm flipH="1">
            <a:off x="6452755" y="2187344"/>
            <a:ext cx="1149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texte, Police, blanc&#10;&#10;Le contenu généré par l’IA peut être incorrect.">
            <a:extLst>
              <a:ext uri="{FF2B5EF4-FFF2-40B4-BE49-F238E27FC236}">
                <a16:creationId xmlns:a16="http://schemas.microsoft.com/office/drawing/2014/main" xmlns="" id="{7F2ED9B0-A5D5-F31A-36A2-1ADE4429F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399" y="4239493"/>
            <a:ext cx="6632141" cy="2327561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7A8FA1C5-3750-D1C7-5D09-3149EA0172B9}"/>
              </a:ext>
            </a:extLst>
          </p:cNvPr>
          <p:cNvCxnSpPr>
            <a:cxnSpLocks/>
          </p:cNvCxnSpPr>
          <p:nvPr/>
        </p:nvCxnSpPr>
        <p:spPr>
          <a:xfrm flipH="1">
            <a:off x="3023755" y="2100753"/>
            <a:ext cx="2026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29C76DE5-E4A6-893C-0D7D-CBAEB3E97186}"/>
              </a:ext>
            </a:extLst>
          </p:cNvPr>
          <p:cNvCxnSpPr>
            <a:cxnSpLocks/>
          </p:cNvCxnSpPr>
          <p:nvPr/>
        </p:nvCxnSpPr>
        <p:spPr>
          <a:xfrm flipH="1">
            <a:off x="1402399" y="2100753"/>
            <a:ext cx="13717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AB8BDF66-47DC-1A07-B730-6024CCEDFC23}"/>
              </a:ext>
            </a:extLst>
          </p:cNvPr>
          <p:cNvCxnSpPr>
            <a:cxnSpLocks/>
          </p:cNvCxnSpPr>
          <p:nvPr/>
        </p:nvCxnSpPr>
        <p:spPr>
          <a:xfrm flipH="1">
            <a:off x="1808018" y="2790364"/>
            <a:ext cx="55347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79060FF7-7248-DCC3-B412-060181049DA2}"/>
              </a:ext>
            </a:extLst>
          </p:cNvPr>
          <p:cNvCxnSpPr>
            <a:cxnSpLocks/>
          </p:cNvCxnSpPr>
          <p:nvPr/>
        </p:nvCxnSpPr>
        <p:spPr>
          <a:xfrm flipH="1">
            <a:off x="1402399" y="5717137"/>
            <a:ext cx="33160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9E855001-3F4A-6F03-1CCC-D99867ABC98D}"/>
              </a:ext>
            </a:extLst>
          </p:cNvPr>
          <p:cNvCxnSpPr>
            <a:cxnSpLocks/>
          </p:cNvCxnSpPr>
          <p:nvPr/>
        </p:nvCxnSpPr>
        <p:spPr>
          <a:xfrm flipH="1">
            <a:off x="5619515" y="6544946"/>
            <a:ext cx="22609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9">
            <a:extLst>
              <a:ext uri="{FF2B5EF4-FFF2-40B4-BE49-F238E27FC236}">
                <a16:creationId xmlns:a16="http://schemas.microsoft.com/office/drawing/2014/main" xmlns="" id="{C3E7F561-FAAB-E16B-2611-C6175F322F2B}"/>
              </a:ext>
            </a:extLst>
          </p:cNvPr>
          <p:cNvSpPr txBox="1">
            <a:spLocks/>
          </p:cNvSpPr>
          <p:nvPr/>
        </p:nvSpPr>
        <p:spPr>
          <a:xfrm>
            <a:off x="319586" y="3047711"/>
            <a:ext cx="8504828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سُكّانُ هَذِهِ ٱلْمُدُنِ مازالوا يَعْتَزّونَ بِهَذا ٱلتُّراثِ وَ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يَصونونَهُ،لِيَبْقى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حَيّاً في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ٱلذّاكِرَةِ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5001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9298CC-609D-AAEE-79A4-28BD704C3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356FB3A-2D60-E159-CB3C-F85C4EE2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للتصحيح، نجيب عن السؤال السابع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وجدتم الجواب؟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7786D33B-6EFF-5CCE-FA81-EB140CA69D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ADBF53-E947-C005-F80B-A3407571F88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F32060-0861-CE1E-0ED9-E7721943461C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E35B48-0B89-E81C-D675-2EE8FC1CC7C7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76FAE7E-B5DA-7BD7-4F6F-29B19044E5A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20FF7CDF-C2D2-C5CC-70CA-5D0942D8475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3518E93E-079C-AE8A-35CE-1F323EB542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1AD4B203-58D6-AA10-EA22-646E045D34A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97CBAB7-4321-4189-59DF-D455E83C4A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Titre 9">
            <a:extLst>
              <a:ext uri="{FF2B5EF4-FFF2-40B4-BE49-F238E27FC236}">
                <a16:creationId xmlns:a16="http://schemas.microsoft.com/office/drawing/2014/main" xmlns="" id="{5C9D62D4-77D4-ECC4-92CE-01CD5F40E8DD}"/>
              </a:ext>
            </a:extLst>
          </p:cNvPr>
          <p:cNvSpPr txBox="1">
            <a:spLocks/>
          </p:cNvSpPr>
          <p:nvPr/>
        </p:nvSpPr>
        <p:spPr>
          <a:xfrm>
            <a:off x="1460212" y="1530843"/>
            <a:ext cx="6183901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أَسْتَخْرِجُ مِنَ ٱلنَّصِّ أَوْجُهَ التَّشابُهِ وَ أَوْجُهَ الْاِخْتِلافِ بَيْنَ مَدينَتَيْ شَفْشاوُنَ وَ تِطْوانَ.</a:t>
            </a:r>
          </a:p>
        </p:txBody>
      </p:sp>
      <p:pic>
        <p:nvPicPr>
          <p:cNvPr id="22" name="Image 21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FC1832D6-F94F-E67E-D197-40E580B494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42" y="2769423"/>
            <a:ext cx="8436071" cy="3506685"/>
          </a:xfrm>
          <a:prstGeom prst="rect">
            <a:avLst/>
          </a:prstGeom>
        </p:spPr>
      </p:pic>
      <p:sp>
        <p:nvSpPr>
          <p:cNvPr id="25" name="Titre 9">
            <a:extLst>
              <a:ext uri="{FF2B5EF4-FFF2-40B4-BE49-F238E27FC236}">
                <a16:creationId xmlns:a16="http://schemas.microsoft.com/office/drawing/2014/main" xmlns="" id="{2B6A7DB3-443E-9518-8D41-F86A8974A471}"/>
              </a:ext>
            </a:extLst>
          </p:cNvPr>
          <p:cNvSpPr txBox="1">
            <a:spLocks/>
          </p:cNvSpPr>
          <p:nvPr/>
        </p:nvSpPr>
        <p:spPr>
          <a:xfrm>
            <a:off x="4977245" y="3535286"/>
            <a:ext cx="3777913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269875" indent="-269875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تَأَثَّرَتا بِٱلطّابِعِ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ٱلْمِعْمارِيِّ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ٱلْأَنْدَلُسِيِّ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بِنائِهِما وَعُمْرانِهِما.</a:t>
            </a:r>
          </a:p>
        </p:txBody>
      </p:sp>
      <p:sp>
        <p:nvSpPr>
          <p:cNvPr id="26" name="Titre 9">
            <a:extLst>
              <a:ext uri="{FF2B5EF4-FFF2-40B4-BE49-F238E27FC236}">
                <a16:creationId xmlns:a16="http://schemas.microsoft.com/office/drawing/2014/main" xmlns="" id="{9E42BC65-249C-28D7-D37F-5901D567F7E8}"/>
              </a:ext>
            </a:extLst>
          </p:cNvPr>
          <p:cNvSpPr txBox="1">
            <a:spLocks/>
          </p:cNvSpPr>
          <p:nvPr/>
        </p:nvSpPr>
        <p:spPr>
          <a:xfrm>
            <a:off x="5012122" y="4522765"/>
            <a:ext cx="3777913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269875" indent="-269875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تَحْمِلانِ مَلامِحَ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ٱلْهُوِيَّةِ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ٱلْأَنْدَلُسِيَّةِ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طابَعِهِما ٱلْعامِّ.</a:t>
            </a:r>
          </a:p>
        </p:txBody>
      </p:sp>
      <p:sp>
        <p:nvSpPr>
          <p:cNvPr id="27" name="Titre 9">
            <a:extLst>
              <a:ext uri="{FF2B5EF4-FFF2-40B4-BE49-F238E27FC236}">
                <a16:creationId xmlns:a16="http://schemas.microsoft.com/office/drawing/2014/main" xmlns="" id="{CCB6B347-143C-D939-26DB-487951018CD9}"/>
              </a:ext>
            </a:extLst>
          </p:cNvPr>
          <p:cNvSpPr txBox="1">
            <a:spLocks/>
          </p:cNvSpPr>
          <p:nvPr/>
        </p:nvSpPr>
        <p:spPr>
          <a:xfrm>
            <a:off x="388842" y="4308442"/>
            <a:ext cx="4109797" cy="1206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176213" indent="-176213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شَفْشاوُنُ تَتَمَيَّزُ بِأَزِقَّتِها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ٱلضَّيِّقَةِ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وَأَبْوابِهَا ٱلْخَشَبِيَّةِ ٱلْمُزَخْرَفَةِ.</a:t>
            </a:r>
          </a:p>
          <a:p>
            <a:pPr marL="176213" indent="-176213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تِطْوانُ تَتَمَيَّزُ بِالْأَسْطُحِ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ٱلْمُرْتَفِعَةِ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marL="176213" indent="-176213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تِطْوانُ بِها أَحْياءٌ عَتيقَةٌ مِثْلَ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ٱلْمَلّاحِ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وَأَزِقَّةٌ مُتَشَعِّبَةٌ.</a:t>
            </a:r>
          </a:p>
        </p:txBody>
      </p:sp>
    </p:spTree>
    <p:extLst>
      <p:ext uri="{BB962C8B-B14F-4D97-AF65-F5344CB8AC3E}">
        <p14:creationId xmlns:p14="http://schemas.microsoft.com/office/powerpoint/2010/main" val="190465813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B16175-137B-73FA-0C86-2B08430C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B4D4934-9522-7C96-3DA7-B3B78457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. راجعوا في المنزل الدروس التالية سنحتاجها في الحصة المقبلة.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2A0F139D-73F6-FE05-FC35-1C23042899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EE9607-42AB-DF56-B743-A2413190DA5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E191F7-BE64-F1EA-D740-CAD05ED7EC0C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8DD936D-C5B2-8F37-DF09-0D7A42119EA9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49AB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949AB3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28AFC63-EB13-0525-0EA0-68AB4D14674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98F65312-846E-A8D7-2B61-2FFCFCE4B78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5;p5">
            <a:extLst>
              <a:ext uri="{FF2B5EF4-FFF2-40B4-BE49-F238E27FC236}">
                <a16:creationId xmlns:a16="http://schemas.microsoft.com/office/drawing/2014/main" xmlns="" id="{3B7A8107-7A93-008A-A289-CF739837E8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BA869987-222E-E952-511F-D2744E03DD1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0329B7B-0BBF-1B2B-70B3-D67D622119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11633CD-F9A8-107E-7786-008D3C333B7D}"/>
              </a:ext>
            </a:extLst>
          </p:cNvPr>
          <p:cNvSpPr txBox="1"/>
          <p:nvPr/>
        </p:nvSpPr>
        <p:spPr>
          <a:xfrm>
            <a:off x="987137" y="2555180"/>
            <a:ext cx="7213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4000" b="1" dirty="0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أُراجِعُ تَعَلُّماتي في </a:t>
            </a:r>
            <a:r>
              <a:rPr lang="ar-MA" sz="4000" b="1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ٱلصَّرْفِ</a:t>
            </a:r>
            <a:r>
              <a:rPr lang="ar-MA" sz="4000" b="1" dirty="0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وَٱلتَّحْويلِ</a:t>
            </a:r>
            <a:r>
              <a:rPr lang="ar-MA" sz="4000" b="1" dirty="0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وَٱلتّراكيبِ</a:t>
            </a:r>
            <a:r>
              <a:rPr lang="ar-MA" sz="4000" b="1" dirty="0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 </a:t>
            </a:r>
            <a:r>
              <a:rPr lang="ar-MA" sz="4000" b="1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ٱلْإِمْلاءِ</a:t>
            </a:r>
            <a:r>
              <a:rPr lang="ar-MA" sz="4000" b="1" dirty="0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AB33621-1A37-9F2E-1AFD-4B952846BF34}"/>
              </a:ext>
            </a:extLst>
          </p:cNvPr>
          <p:cNvSpPr txBox="1"/>
          <p:nvPr/>
        </p:nvSpPr>
        <p:spPr>
          <a:xfrm>
            <a:off x="749566" y="3301233"/>
            <a:ext cx="764486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Tx/>
              <a:buChar char="-"/>
              <a:defRPr/>
            </a:pPr>
            <a:r>
              <a:rPr lang="ar-MA" sz="4400" b="1" dirty="0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اَلْاِسْمُ: اَلنَّوْعُ؛</a:t>
            </a:r>
          </a:p>
          <a:p>
            <a:pPr marL="571500" indent="-571500" algn="r" rtl="1">
              <a:buFontTx/>
              <a:buChar char="-"/>
              <a:defRPr/>
            </a:pPr>
            <a:r>
              <a:rPr lang="ar-MA" sz="4400" b="1" dirty="0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عَناصِرُ ٱلْجُمْلَةِ ٱلْفِعْلِيَّةِ؛</a:t>
            </a:r>
          </a:p>
          <a:p>
            <a:pPr marL="571500" indent="-571500" algn="r" rtl="1">
              <a:buFontTx/>
              <a:buChar char="-"/>
              <a:defRPr/>
            </a:pPr>
            <a:r>
              <a:rPr lang="ar-MA" sz="4400" b="1" dirty="0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اَلْاِسْمُ: اَلْعَدَدُ؛</a:t>
            </a:r>
          </a:p>
          <a:p>
            <a:pPr marL="571500" indent="-571500" algn="r" rtl="1">
              <a:buFontTx/>
              <a:buChar char="-"/>
              <a:defRPr/>
            </a:pPr>
            <a:r>
              <a:rPr lang="ar-MA" sz="4400" b="1" dirty="0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اَلْفاعِلُ ظاهِراً.</a:t>
            </a:r>
          </a:p>
          <a:p>
            <a:pPr marL="571500" indent="-571500" algn="r" rtl="1">
              <a:buFontTx/>
              <a:buChar char="-"/>
              <a:defRPr/>
            </a:pPr>
            <a:r>
              <a:rPr lang="ar-MA" sz="4400" b="1" dirty="0">
                <a:solidFill>
                  <a:srgbClr val="293863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اَلتّاءُ في آخِرِ ٱلْكَلِمَةِ.</a:t>
            </a:r>
            <a:endParaRPr lang="ar-MA" sz="4400" dirty="0">
              <a:solidFill>
                <a:srgbClr val="293863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xmlns="" id="{A3EF6D0B-D0E8-74BB-3450-3D1ECC56A7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4" y="1520024"/>
            <a:ext cx="1099457" cy="10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57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B244FB-4A87-5CD6-2729-97ABD4DAA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E99F511-796C-F9DA-B77D-84C1E293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74174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 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5AEF99B9-064A-D6D7-DFA3-516A036D66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371420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4F17E366-C802-B162-2B22-4E2ADAB801A7}"/>
              </a:ext>
            </a:extLst>
          </p:cNvPr>
          <p:cNvSpPr txBox="1">
            <a:spLocks/>
          </p:cNvSpPr>
          <p:nvPr/>
        </p:nvSpPr>
        <p:spPr>
          <a:xfrm>
            <a:off x="1855803" y="38718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0658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 ؟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9F4200C-0805-8B75-CD63-B04C07D3D562}"/>
              </a:ext>
            </a:extLst>
          </p:cNvPr>
          <p:cNvSpPr txBox="1"/>
          <p:nvPr/>
        </p:nvSpPr>
        <p:spPr>
          <a:xfrm>
            <a:off x="4680374" y="3465497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04 -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F1CCDEA-84DC-7A66-FF3A-4FE7AA7FD1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824" y="3583516"/>
            <a:ext cx="424748" cy="540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C51A604E-EA26-07EE-BAC8-412163C273D7}"/>
              </a:ext>
            </a:extLst>
          </p:cNvPr>
          <p:cNvSpPr/>
          <p:nvPr/>
        </p:nvSpPr>
        <p:spPr>
          <a:xfrm>
            <a:off x="5532530" y="1894965"/>
            <a:ext cx="346976" cy="346976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5049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CADBDD-B6E4-325F-2B3F-156016D14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29269B98-8BE4-6462-F9AC-206D2239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1800" dirty="0"/>
              <a:t>ماذا تعلمتم في هذه الحصة ؟</a:t>
            </a:r>
            <a:endParaRPr lang="fr-MA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B4F526F-6E1B-7D0C-C772-E4090E5B66A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AE6525-F5BD-EB48-CF03-41DBD41D5B32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2F93CD6-D1B9-3000-7566-96D1D65D7476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02C60A9-37B7-571A-F690-12DA49B1D9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4D8A86E-19C5-F593-38E5-D9D435EBB0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51C61D5-96A5-7A7C-DDA2-3FE171CE29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18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1E85136-222F-8112-F593-795B444F4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650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B79F3C4-95E4-757F-F6C3-84E7265B7615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xmlns="" id="{65610A37-11E0-CD9E-0A2D-5B7B475F192C}"/>
              </a:ext>
            </a:extLst>
          </p:cNvPr>
          <p:cNvCxnSpPr>
            <a:cxnSpLocks/>
            <a:stCxn id="12" idx="5"/>
            <a:endCxn id="5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9E0847B-B7D1-AEAC-E6A5-D1AFE33BF917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قِراءَةِ فَقْرَةٍ بِطَلاقَةٍ.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C11D153C-812F-375D-5D40-A4A3E886E4CC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ٱلاِجابَةِ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عَنْ أَسْئِلَةِ ٱلْفَهْمِ بِتَوْظيفِ ٱسْتْراتيجِيَّةِ ٱلْكَلِماتِ ٱلْمَفاتيحِ لِاسْتِنْتاجِ مَعْلوماتٍ ضِمْنِيَّةٍ.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8C1CA9B3-85A3-DB63-B45C-F24D3A2A5C81}"/>
              </a:ext>
            </a:extLst>
          </p:cNvPr>
          <p:cNvCxnSpPr>
            <a:cxnSpLocks/>
            <a:stCxn id="12" idx="3"/>
            <a:endCxn id="10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957758D0-3534-14B8-2C10-6910D30A616D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C55E9DA-4239-D499-829C-9B0644ADEC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890751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3F77C9-21A9-1D3C-6792-9BDBBE97F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DD225ED6-E642-CF2A-E317-F34DF3E89D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xmlns="" id="{E1425032-56F4-EE91-7FFD-5083C8B3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لنتذكر قواعد استعمال علامات الترقيم.</a:t>
            </a:r>
          </a:p>
        </p:txBody>
      </p:sp>
      <p:graphicFrame>
        <p:nvGraphicFramePr>
          <p:cNvPr id="4" name="Tableau 10">
            <a:extLst>
              <a:ext uri="{FF2B5EF4-FFF2-40B4-BE49-F238E27FC236}">
                <a16:creationId xmlns:a16="http://schemas.microsoft.com/office/drawing/2014/main" xmlns="" id="{003128DC-F100-4E67-368D-C27CD682DAA6}"/>
              </a:ext>
            </a:extLst>
          </p:cNvPr>
          <p:cNvGraphicFramePr>
            <a:graphicFrameLocks noGrp="1"/>
          </p:cNvGraphicFramePr>
          <p:nvPr/>
        </p:nvGraphicFramePr>
        <p:xfrm>
          <a:off x="505402" y="1982379"/>
          <a:ext cx="7987722" cy="4526140"/>
        </p:xfrm>
        <a:graphic>
          <a:graphicData uri="http://schemas.openxmlformats.org/drawingml/2006/table">
            <a:tbl>
              <a:tblPr rtl="1" firstRow="1" firstCol="1" bandRow="1"/>
              <a:tblGrid>
                <a:gridCol w="1613254">
                  <a:extLst>
                    <a:ext uri="{9D8B030D-6E8A-4147-A177-3AD203B41FA5}">
                      <a16:colId xmlns:a16="http://schemas.microsoft.com/office/drawing/2014/main" xmlns="" val="4055197331"/>
                    </a:ext>
                  </a:extLst>
                </a:gridCol>
                <a:gridCol w="924231">
                  <a:extLst>
                    <a:ext uri="{9D8B030D-6E8A-4147-A177-3AD203B41FA5}">
                      <a16:colId xmlns:a16="http://schemas.microsoft.com/office/drawing/2014/main" xmlns="" val="3044371455"/>
                    </a:ext>
                  </a:extLst>
                </a:gridCol>
                <a:gridCol w="5450237">
                  <a:extLst>
                    <a:ext uri="{9D8B030D-6E8A-4147-A177-3AD203B41FA5}">
                      <a16:colId xmlns:a16="http://schemas.microsoft.com/office/drawing/2014/main" xmlns="" val="1898851779"/>
                    </a:ext>
                  </a:extLst>
                </a:gridCol>
              </a:tblGrid>
              <a:tr h="374311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عَلامَةُ </a:t>
                      </a:r>
                      <a:r>
                        <a:rPr lang="ar-SA" sz="3200" b="1" dirty="0" err="1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ٱلتَّرْقيمِ</a:t>
                      </a:r>
                      <a:endParaRPr lang="fr-FR" sz="2800" dirty="0"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رَمْزُها</a:t>
                      </a:r>
                      <a:endParaRPr lang="fr-FR" sz="2800" dirty="0"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مَتى </a:t>
                      </a:r>
                      <a:r>
                        <a:rPr lang="ar-M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تُسْتَعْمَلُ؟</a:t>
                      </a:r>
                      <a:endParaRPr lang="fr-FR" sz="2800" dirty="0"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6104958"/>
                  </a:ext>
                </a:extLst>
              </a:tr>
              <a:tr h="330353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اَلنُّقْطَةُ</a:t>
                      </a:r>
                      <a:endParaRPr lang="fr-FR" sz="2800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</a:t>
                      </a:r>
                      <a:endParaRPr lang="fr-MA" sz="3200" b="1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- توضَعُ عِنْدَ نِهايَةِ جُمْلَةٍ تَمَّ مَعْناها.</a:t>
                      </a:r>
                      <a:endParaRPr lang="fr-FR" sz="2800" dirty="0"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296134"/>
                  </a:ext>
                </a:extLst>
              </a:tr>
              <a:tr h="1327518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اَلْفاصِلَةُ</a:t>
                      </a:r>
                      <a:endParaRPr lang="fr-FR" sz="2800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،</a:t>
                      </a:r>
                      <a:endParaRPr lang="fr-MA" sz="3200" b="1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- تَفْصِلُ بَيْنَ </a:t>
                      </a:r>
                      <a:r>
                        <a:rPr lang="ar-SA" sz="3200" b="1" dirty="0" err="1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ٱلْجُمَلِ</a:t>
                      </a: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3200" b="1" dirty="0" err="1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ٱلْقَصيرَةِ</a:t>
                      </a: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لِجُمْلَةٍ طَويلَةٍ مُتَّصِلَةٍ. </a:t>
                      </a:r>
                      <a:endParaRPr lang="fr-FR" sz="2800" dirty="0"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- توضَعُ بَيْنَ أَنْواعِ </a:t>
                      </a:r>
                      <a:r>
                        <a:rPr lang="ar-SA" sz="3200" b="1" dirty="0" err="1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ٱلشَّيْءِ</a:t>
                      </a: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وَأَقْسامِهِ. </a:t>
                      </a:r>
                      <a:endParaRPr lang="fr-FR" sz="2800" dirty="0"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6030072"/>
                  </a:ext>
                </a:extLst>
              </a:tr>
              <a:tr h="774347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عَلامَةُ </a:t>
                      </a:r>
                      <a:r>
                        <a:rPr lang="ar-S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</a:t>
                      </a:r>
                      <a:r>
                        <a:rPr lang="ar-M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لْاِسْتِفْهامِ</a:t>
                      </a:r>
                      <a:endParaRPr lang="fr-FR" sz="2800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؟</a:t>
                      </a:r>
                      <a:endParaRPr lang="fr-MA" sz="3200" b="1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- توضَعُ بَعْدَ </a:t>
                      </a:r>
                      <a:r>
                        <a:rPr lang="ar-SA" sz="3200" b="1" dirty="0" err="1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ٱلْاِسْتِفْهامِ</a:t>
                      </a: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(</a:t>
                      </a:r>
                      <a:r>
                        <a:rPr lang="ar-SA" sz="3200" b="1" dirty="0" err="1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ٱلسُّؤالِ</a:t>
                      </a: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).</a:t>
                      </a:r>
                      <a:endParaRPr lang="fr-FR" sz="2800" dirty="0"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065060"/>
                  </a:ext>
                </a:extLst>
              </a:tr>
              <a:tr h="835905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عَلامَةُ </a:t>
                      </a:r>
                      <a:r>
                        <a:rPr lang="ar-S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</a:t>
                      </a:r>
                      <a:r>
                        <a:rPr lang="ar-MA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لتَّعَجُّبِ</a:t>
                      </a:r>
                      <a:endParaRPr lang="fr-FR" sz="2800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3200" b="1" dirty="0">
                          <a:solidFill>
                            <a:srgbClr val="C00000"/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!</a:t>
                      </a:r>
                      <a:endParaRPr lang="fr-MA" sz="3200" b="1" dirty="0">
                        <a:solidFill>
                          <a:srgbClr val="C00000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- توضَعُ في نِهايَةِ </a:t>
                      </a:r>
                      <a:r>
                        <a:rPr lang="ar-SA" sz="3200" b="1" dirty="0" err="1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ٱلْجُمْلَةِ</a:t>
                      </a: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3200" b="1" dirty="0" err="1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ٱلَّتي</a:t>
                      </a: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نُعَبِّرُ فيها عَنِ </a:t>
                      </a:r>
                      <a:r>
                        <a:rPr lang="ar-SA" sz="3200" b="1" dirty="0" err="1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ٱلْمَشاعِرِ</a:t>
                      </a:r>
                      <a:r>
                        <a:rPr lang="ar-SA" sz="3200" b="1" dirty="0"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(إِعْجاب، تَذَمُّر، فَرَح، حُزْن...). </a:t>
                      </a:r>
                      <a:endParaRPr lang="fr-FR" sz="2800" dirty="0"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3856639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E7D0E4B-A3C7-A397-A8C5-53E7A63A7433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4BB378F-BD5F-4DD6-498D-A72B203BA553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5868E74-423F-FBF1-73B0-AE5CE9C398A1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30BD618-231E-46BD-A920-16872D04DE50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xmlns="" id="{D323B7BF-DE89-59C3-7836-326F2FBC786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5;p5">
            <a:extLst>
              <a:ext uri="{FF2B5EF4-FFF2-40B4-BE49-F238E27FC236}">
                <a16:creationId xmlns:a16="http://schemas.microsoft.com/office/drawing/2014/main" xmlns="" id="{F6B2F18C-4219-B3B8-B79D-D7B2342618D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4;p5">
            <a:extLst>
              <a:ext uri="{FF2B5EF4-FFF2-40B4-BE49-F238E27FC236}">
                <a16:creationId xmlns:a16="http://schemas.microsoft.com/office/drawing/2014/main" xmlns="" id="{C9100465-FB50-CCA0-B217-610138D5BAB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D7FF2DA-6BE1-BB57-22D5-887C26BC4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76530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94AFFB-64FC-0394-75D3-DFE12EA35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76A9FE41-FCEC-58D2-E328-6DB62420C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1800" dirty="0"/>
              <a:t>إلى اللقاء في الحصة المقبلة.</a:t>
            </a:r>
            <a:endParaRPr lang="fr-MA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FE1165F-02A1-2DAB-8064-E8E72DC5F9E4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3A27649-9E33-C302-A722-715F0BE968EB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التحـــــــدث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ED7E34-5254-A517-4710-F64A14A77596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الأســــاليب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7314CE8-1CE0-F192-872A-BC405D3510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645B09A-2BA6-DE35-77A6-F1A78040CD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7D9D9E6-5ABD-5062-8F4B-4E8AC7A355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18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3383A78-6066-480C-0FE2-8F3037EC6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650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06AB7E9-D2C7-F455-690D-3293FF18F9DD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xmlns="" id="{FA24FC49-9005-7F37-9C74-F3ED635E9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706" y="1925518"/>
            <a:ext cx="8190587" cy="4607205"/>
          </a:xfrm>
          <a:prstGeom prst="rect">
            <a:avLst/>
          </a:prstGeom>
        </p:spPr>
      </p:pic>
      <p:pic>
        <p:nvPicPr>
          <p:cNvPr id="12" name="Espace réservé pour une image  11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2546D21-3C90-F280-3960-CADBE0C335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5423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DEC70E-EB95-8248-D0AC-A07E4FA6F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6F3CD749-ECD6-3E4B-C380-3D34723B3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دقيقتان لكل </a:t>
            </a:r>
            <a:r>
              <a:rPr lang="ar-MA" sz="2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مشارك:سأتأكد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من قراءتكم بدقة و استرسال و نبر مناسب.</a:t>
            </a:r>
            <a:r>
              <a:rPr lang="fr-FR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/>
            </a:r>
            <a:br>
              <a:rPr lang="fr-FR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انتبهوا عليكم قراءة النص قبل أن يختفي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C81CE0B-8ED4-4885-147B-19610BF2ECC3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4628B6-0E19-9EE7-D32A-CFC9D8A9270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6442E7-1E1E-B2BB-7AEA-4DD6CA0324E0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112DEFA-D1F8-B0A0-37F7-4D3F176E1FF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6B942C-9A65-07E8-2E1D-B057119AE3F7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9" name="Google Shape;1246;p5">
            <a:extLst>
              <a:ext uri="{FF2B5EF4-FFF2-40B4-BE49-F238E27FC236}">
                <a16:creationId xmlns:a16="http://schemas.microsoft.com/office/drawing/2014/main" xmlns="" id="{78378D55-F035-CFDE-48BD-3F838AF55DC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:a16="http://schemas.microsoft.com/office/drawing/2014/main" xmlns="" id="{A823CFF0-510C-E9D6-A7B5-905CB1E1029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4;p5">
            <a:extLst>
              <a:ext uri="{FF2B5EF4-FFF2-40B4-BE49-F238E27FC236}">
                <a16:creationId xmlns:a16="http://schemas.microsoft.com/office/drawing/2014/main" xmlns="" id="{41776247-CAF3-1472-59C8-BBE8F194E38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E14C692-E050-B7C8-6624-E84247724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FC7710F-9C17-104B-2A7D-94779FD0AC7D}"/>
              </a:ext>
            </a:extLst>
          </p:cNvPr>
          <p:cNvSpPr/>
          <p:nvPr/>
        </p:nvSpPr>
        <p:spPr>
          <a:xfrm>
            <a:off x="438254" y="1584000"/>
            <a:ext cx="8109761" cy="52907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00" rtl="1">
              <a:defRPr/>
            </a:pP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هَلْ تَخَيَّلْتَ نَفْسَكَ يَوْماً وأَنْتَ تَخوضُ رِحْلَةً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ٱسْتِكْشافِيَّةً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نَحْوَ مَجاهِلِ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ٱلْفَضاءِ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هَبْ نَفْسَكَ أَطْلَلْتَ عَبْرَ نافِذَةِ مَرْكَبَتِكَ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ٱلْفَضائِيَّةِ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لِتُلْقِيَ نَظْرَةً عَلى كَوْكَبِنا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ٱلْعَجيبِ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لا بُدَّ، حينَها، أَنْ تُلاحِظَ تِلْكَ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ٱلْمِساحاتِ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ٱلشّاسِعَةَ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ٱلْمُتَأَلِّقَةَ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تَـحْتَ أَشِعَّةِ ٱلشَّمْسِ، وَهِيَ تَسْبَحُ وَسْطَ كَمٍّ هائِلٍ مِنَ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ٱلْبِحارِ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وَٱلْمُحيطاتِ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هذِهِ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ٱلْكُتَلُ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ٱلْأَرْضِيَّةُ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ٱلضَّخْمَةُ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تُدْعى "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ٱلْقارّاتِ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"، وَهِيَ أَماكِنُ فَريدَةٌ، تُخْفي وَراءَها تاريخاً حافِلاً. تَعالَ بِنا معاً في رِحْلَةٍ شَيِّقَةٍ بَيْنَ تَضاريسِ </a:t>
            </a:r>
            <a:r>
              <a:rPr lang="ar-MA" sz="4000" b="1" kern="0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ٱلْقارّاتِ</a:t>
            </a:r>
            <a:r>
              <a:rPr lang="ar-MA" sz="4000" b="1" kern="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نَسْتَكْشِفُ عَبْرَها ثَقافاتِ مُخْتَلِفِ شُعوبِ ٱلْعالَمِ.</a:t>
            </a:r>
          </a:p>
        </p:txBody>
      </p:sp>
      <p:pic>
        <p:nvPicPr>
          <p:cNvPr id="8" name="Espace réservé pour une image  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8DEBDB9-4E9C-85CA-026E-FC7769CBC7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541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2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FB880F-E949-28B9-428B-7AA5D5903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DCDE27ED-862B-9BC0-1743-4F6B6EF4AF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xmlns="" id="{F24479CC-1025-05A9-8C52-B1030B52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كانَتْ قِراءَةُ زَميلِكُمْ/زَميلَتِكُمْ؟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81DC3B9B-4089-0F38-7646-E644BD1CF238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942AFD52-F407-96CA-1147-5A48B524AD15}"/>
              </a:ext>
            </a:extLst>
          </p:cNvPr>
          <p:cNvGraphicFramePr>
            <a:graphicFrameLocks noGrp="1"/>
          </p:cNvGraphicFramePr>
          <p:nvPr/>
        </p:nvGraphicFramePr>
        <p:xfrm>
          <a:off x="433117" y="2190362"/>
          <a:ext cx="8277768" cy="3840480"/>
        </p:xfrm>
        <a:graphic>
          <a:graphicData uri="http://schemas.openxmlformats.org/drawingml/2006/table">
            <a:tbl>
              <a:tblPr firstRow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xmlns="" val="232066901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xmlns="" val="4213699004"/>
                    </a:ext>
                  </a:extLst>
                </a:gridCol>
                <a:gridCol w="5613768">
                  <a:extLst>
                    <a:ext uri="{9D8B030D-6E8A-4147-A177-3AD203B41FA5}">
                      <a16:colId xmlns:a16="http://schemas.microsoft.com/office/drawing/2014/main" xmlns="" val="372084414"/>
                    </a:ext>
                  </a:extLst>
                </a:gridCol>
              </a:tblGrid>
              <a:tr h="477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لا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نَعَمْ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663403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كان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ٱلصَّوْتُ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مَسْموعاً وَواضِحاً؟</a:t>
                      </a: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105032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كانتِ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ٱلْقِراءَةُ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مُسْتَرْسَلَةً؟</a:t>
                      </a: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6954947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تَمَّ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ٱحْتِرامُ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قَواعِدِ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ٱلْوَقْفِ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505893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تَمَّ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ٱحْتِرامُ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قَواعِدِ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ٱلْوَصْلِ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4070255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تَمَّ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ٱلنُّطْقُ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ٱلسَّليمُ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لِلْأَصْواتِ؟</a:t>
                      </a: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244038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D123D2-091D-900D-61B2-3B74B53F8000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6F24388-D0A1-35C7-720A-8070FE1C86C8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2604E6D-B3A2-619F-78FC-97CB2A37817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8BDFA08-39B7-722A-7851-9550A6D58F8A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xmlns="" id="{7E2729B1-FEB5-01C4-F607-F03D7289FB8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xmlns="" id="{3F71D367-B0DA-8BA8-D5CB-B425E90555B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xmlns="" id="{E8D77498-A892-3330-989E-E736FDB9F34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3B6DF7C-9C12-1954-E86D-054C196B5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29330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1AD8B5-97D1-D3B6-EFFD-6A05D4D3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2CDB4824-3B11-A326-E712-E7A6A7BD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88" y="122345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endParaRPr lang="fr-MA" sz="4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4759D352-BC4A-0C6B-907B-240782DF2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2433016"/>
            <a:ext cx="7789894" cy="2475869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0FF2E1D2-E66E-BCBF-A0DC-AD401A296F31}"/>
              </a:ext>
            </a:extLst>
          </p:cNvPr>
          <p:cNvSpPr txBox="1">
            <a:spLocks/>
          </p:cNvSpPr>
          <p:nvPr/>
        </p:nvSpPr>
        <p:spPr>
          <a:xfrm>
            <a:off x="2415306" y="341285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b="1" dirty="0">
                <a:cs typeface="Microsoft Uighur" panose="02000000000000000000" pitchFamily="2" charset="-78"/>
              </a:rPr>
              <a:t>مُدُنٌ وَ أَسْوارٌ: توظيف استراتيجية الفهم.</a:t>
            </a:r>
            <a:endParaRPr lang="tzm-Arab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4A349F93-78A2-ABD9-91CF-F12A75176577}"/>
              </a:ext>
            </a:extLst>
          </p:cNvPr>
          <p:cNvSpPr txBox="1"/>
          <p:nvPr/>
        </p:nvSpPr>
        <p:spPr>
          <a:xfrm>
            <a:off x="6423065" y="2234652"/>
            <a:ext cx="819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</a:t>
            </a:r>
            <a:endParaRPr lang="fr-MA" sz="3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xmlns="" id="{318303CB-124F-CF0C-F5E6-D9401384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3245" y="1402857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DFBBACA-2845-BD1F-F9A9-DD64CBF422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42520" y="2588457"/>
            <a:ext cx="730771" cy="735759"/>
          </a:xfrm>
          <a:prstGeom prst="rect">
            <a:avLst/>
          </a:prstGeom>
        </p:spPr>
      </p:pic>
      <p:pic>
        <p:nvPicPr>
          <p:cNvPr id="4" name="Image 3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xmlns="" id="{EABE98C5-9840-DABF-8124-0E1A10BD09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98" y="2274998"/>
            <a:ext cx="544897" cy="6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96518D-7342-8578-BCB4-DDCE12E2E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1BA568EC-A939-F201-3E8D-7DD45D35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اللغة العربية، سنواصل مراجعة وتوليف ما تعلمتموه خلال الأسابيع الأربعة للوحدة.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C7338156-CA53-A530-760C-C402792944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82167F6-24F9-3215-AC47-A4F22036A65F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FE6C19-1BA7-7202-9536-1D406040882E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3794047-93B2-92AF-57ED-18752B92C94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6312B2-7CE3-296A-71BD-7FDA007B574B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D5641D78-88AC-859C-D975-E58E2A977AA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5;p5">
            <a:extLst>
              <a:ext uri="{FF2B5EF4-FFF2-40B4-BE49-F238E27FC236}">
                <a16:creationId xmlns:a16="http://schemas.microsoft.com/office/drawing/2014/main" xmlns="" id="{423E274F-08D7-DAC5-F464-859B6F23767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4;p5">
            <a:extLst>
              <a:ext uri="{FF2B5EF4-FFF2-40B4-BE49-F238E27FC236}">
                <a16:creationId xmlns:a16="http://schemas.microsoft.com/office/drawing/2014/main" xmlns="" id="{889F1FA7-F500-0454-C422-D381592373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7694E8A-0974-BEB3-AF15-50A17C947C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texte, Visage humain, personne, lettre&#10;&#10;Le contenu généré par l’IA peut être incorrect.">
            <a:extLst>
              <a:ext uri="{FF2B5EF4-FFF2-40B4-BE49-F238E27FC236}">
                <a16:creationId xmlns:a16="http://schemas.microsoft.com/office/drawing/2014/main" xmlns="" id="{AD2B571F-4DCA-BA18-6536-56570B88A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2956" y="1699318"/>
            <a:ext cx="3418087" cy="46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5162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2E8AA3-C535-A87E-1D41-2D9D2ACFC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D35ABF1-E04B-3DD0-CB24-6B6FA351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خذوا النص في كراستكم، ص112 .سأمنحكم 5 دقائق لقراءة النص التالي قراءة هامسة.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المرور بين الصفوف، تقديم التغذية الراجعة اللازمة.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842D1F3F-2B93-DD95-E423-5ADFC9A4F9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94A0747-052F-F2FB-BA1F-46AE0BE51BED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4C439F-E882-1BF3-0071-4BEF61B068D6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4FF251-1C16-1637-5E61-01D61D16AD8B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42B9659-F4F1-203E-DD72-E82530882128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2EC58F44-6320-5B7C-5DE6-F5DECDA6935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5;p5">
            <a:extLst>
              <a:ext uri="{FF2B5EF4-FFF2-40B4-BE49-F238E27FC236}">
                <a16:creationId xmlns:a16="http://schemas.microsoft.com/office/drawing/2014/main" xmlns="" id="{1824BD72-BEE9-B747-6182-6C2C336AD53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4;p5">
            <a:extLst>
              <a:ext uri="{FF2B5EF4-FFF2-40B4-BE49-F238E27FC236}">
                <a16:creationId xmlns:a16="http://schemas.microsoft.com/office/drawing/2014/main" xmlns="" id="{CBD19019-2228-C474-5C84-95048443AB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DE35C38-E9A4-7831-E3A5-69681CF3E6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763C2013-837E-2341-7CB4-1CD3A3A51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070" y="1584325"/>
            <a:ext cx="3545859" cy="506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64E839FE-2283-A838-3B16-F8C329D1DFC9}"/>
              </a:ext>
            </a:extLst>
          </p:cNvPr>
          <p:cNvSpPr/>
          <p:nvPr/>
        </p:nvSpPr>
        <p:spPr>
          <a:xfrm>
            <a:off x="3002972" y="2198417"/>
            <a:ext cx="2971801" cy="2581402"/>
          </a:xfrm>
          <a:prstGeom prst="roundRect">
            <a:avLst>
              <a:gd name="adj" fmla="val 303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247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C5A0B6-7BAF-F02C-5A4B-C9A3946AA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2C2CD0A9-7864-D6A8-46E1-3ED96481F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الأولى من النص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AEFE3A-10D0-C3BD-B192-7E8864B4E32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15F6FE-2041-3605-4777-AA6F1E4B8429}"/>
              </a:ext>
            </a:extLst>
          </p:cNvPr>
          <p:cNvSpPr>
            <a:spLocks/>
          </p:cNvSpPr>
          <p:nvPr/>
        </p:nvSpPr>
        <p:spPr>
          <a:xfrm>
            <a:off x="2775214" y="152043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9E9BA1-A292-A17E-C8BC-85ECEA571EE4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55F87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59959F-CE6D-095B-EEDA-A379ABDCB7EB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1CE96440-6681-C845-C2FF-2C9312742F19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5;p5">
            <a:extLst>
              <a:ext uri="{FF2B5EF4-FFF2-40B4-BE49-F238E27FC236}">
                <a16:creationId xmlns:a16="http://schemas.microsoft.com/office/drawing/2014/main" xmlns="" id="{DBF147C3-54E8-B65F-0165-156F6A5DEEB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4;p5">
            <a:extLst>
              <a:ext uri="{FF2B5EF4-FFF2-40B4-BE49-F238E27FC236}">
                <a16:creationId xmlns:a16="http://schemas.microsoft.com/office/drawing/2014/main" xmlns="" id="{6034C6BE-D35D-CF23-7403-EDE367B6B4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C56FA68-EC1D-3C8C-1BFD-C0BA1F3E95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B436F93-6D54-8487-A479-858D673B58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 descr="Une image contenant texte, Police, blanc, document&#10;&#10;Le contenu généré par l’IA peut être incorrect.">
            <a:extLst>
              <a:ext uri="{FF2B5EF4-FFF2-40B4-BE49-F238E27FC236}">
                <a16:creationId xmlns:a16="http://schemas.microsoft.com/office/drawing/2014/main" xmlns="" id="{8771C1EA-B656-3417-A552-533B6D2E2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23" y="2319026"/>
            <a:ext cx="8300153" cy="350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7160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17656</TotalTime>
  <Words>1029</Words>
  <Application>Microsoft Office PowerPoint</Application>
  <PresentationFormat>Affichage à l'écran (4:3)</PresentationFormat>
  <Paragraphs>212</Paragraphs>
  <Slides>31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31</vt:i4>
      </vt:variant>
    </vt:vector>
  </HeadingPairs>
  <TitlesOfParts>
    <vt:vector size="52" baseType="lpstr">
      <vt:lpstr>Dosis ExtraBold</vt:lpstr>
      <vt:lpstr>Microsoft Himalaya</vt:lpstr>
      <vt:lpstr>Modern Love</vt:lpstr>
      <vt:lpstr>Dosis</vt:lpstr>
      <vt:lpstr>Microsoft Uighur</vt:lpstr>
      <vt:lpstr>Dosis SemiBold</vt:lpstr>
      <vt:lpstr>Arial</vt:lpstr>
      <vt:lpstr>Calibri</vt:lpstr>
      <vt:lpstr>Calibri Light</vt:lpstr>
      <vt:lpstr>Wingdings</vt:lpstr>
      <vt:lpstr>Dosis Medium</vt:lpstr>
      <vt:lpstr>1_Thème Office</vt:lpstr>
      <vt:lpstr>01- نشاط اعتيادي</vt:lpstr>
      <vt:lpstr>04- قراءة/ كتابة</vt:lpstr>
      <vt:lpstr>2_05- اختتام الحصة</vt:lpstr>
      <vt:lpstr>3_Env-Enseignant</vt:lpstr>
      <vt:lpstr>1_Env-Enseignant</vt:lpstr>
      <vt:lpstr>3_05- اختتام الحصة</vt:lpstr>
      <vt:lpstr>4_05- اختتام الحصة</vt:lpstr>
      <vt:lpstr>02- معــــــــــجم</vt:lpstr>
      <vt:lpstr>6_Env-Enseignant</vt:lpstr>
      <vt:lpstr>Présentation PowerPoint</vt:lpstr>
      <vt:lpstr>ستتناوبون اليوم على قراءة الفقرة التالية</vt:lpstr>
      <vt:lpstr>لنتذكر قواعد استعمال علامات الترقيم.</vt:lpstr>
      <vt:lpstr>دقيقتان لكل مشارك:سأتأكد من قراءتكم بدقة و استرسال و نبر مناسب. انتبهوا عليكم قراءة النص قبل أن يختفي</vt:lpstr>
      <vt:lpstr>كَيْفَ كانَتْ قِراءَةُ زَميلِكُمْ/زَميلَتِكُمْ؟</vt:lpstr>
      <vt:lpstr>ورشة القراءة</vt:lpstr>
      <vt:lpstr>في حصة اللغة العربية، سنواصل مراجعة وتوليف ما تعلمتموه خلال الأسابيع الأربعة للوحدة.</vt:lpstr>
      <vt:lpstr>الآن، خذوا النص في كراستكم، ص112 .سأمنحكم 5 دقائق لقراءة النص التالي قراءة هامسة. المرور بين الصفوف، تقديم التغذية الراجعة اللازمة.</vt:lpstr>
      <vt:lpstr>من يقرأ الفقرة الأولى من النص</vt:lpstr>
      <vt:lpstr>من يقرأ الفقرة الثانية من النص</vt:lpstr>
      <vt:lpstr>من يقرأ الفقرة الثالثة من النص</vt:lpstr>
      <vt:lpstr>من يقرأ الفقرة الرابعة من النص</vt:lpstr>
      <vt:lpstr>أحسنتم. الآن أجيبوا عن السؤالين 1و2:</vt:lpstr>
      <vt:lpstr>انتبهوا للتصحيح ، نجيب عن السؤال الأول</vt:lpstr>
      <vt:lpstr>انتبهوا للتصحيح ، نجيب عن السؤال الثاني</vt:lpstr>
      <vt:lpstr>قبل أن ننتقل للإجابة عن باقي الأسئلة سنتذكر معا خطوات توظيف استراتيجية الكلمات المفاتيح لِاسْتِنْتاجِ مَعْلوماتٍ ضِمْنِيَّةٍ. من يذكرنا بها؟</vt:lpstr>
      <vt:lpstr>أحسنتم. من يقرأ؟</vt:lpstr>
      <vt:lpstr>تابعوا فديو استراتيجية الكلمات المفاتيح لاستنتاج معلومات ضمنية </vt:lpstr>
      <vt:lpstr>الآن  و بشكل فردي على كراساتكم أجيبوا عن الأسئلة من 1 إلى 9 الواردة بالصفحتين 58 و 59 أمامكم 20د</vt:lpstr>
      <vt:lpstr>انتبهوا للتصحيح، نجيب عن السؤال الأول كيف وجدتم الجواب؟ في أي فقرة يوجد الجواب؟</vt:lpstr>
      <vt:lpstr>انتبهوا للتصحيح، نجيب عن السؤال الثاني كيف وجدتم الجواب؟ في أي فقرة يوجد الجواب؟</vt:lpstr>
      <vt:lpstr>انتبهوا للتصحيح، نجيب عن السؤال الثالث كيف وجدتم الجواب؟</vt:lpstr>
      <vt:lpstr>انتبهوا للتصحيح، نجيب عن السؤال الرابع كيف وجدتم الجواب؟ في أي فقرة يوجد الجواب؟</vt:lpstr>
      <vt:lpstr>انتبهوا للتصحيح، نجيب عن السؤال الخامس كيف وجدتم الجواب؟ في أي فقرة يوجد الجواب؟</vt:lpstr>
      <vt:lpstr>انتبهوا للتصحيح، نجيب عن السؤال السادس كيف وجدتم الجواب؟ في أي فقرة يوجد الجواب؟</vt:lpstr>
      <vt:lpstr>انتبهوا للتصحيح، نجيب عن السؤال السابع كيف وجدتم الجواب؟</vt:lpstr>
      <vt:lpstr>أحسنتم . راجعوا في المنزل الدروس التالية سنحتاجها في الحصة المقبلة.</vt:lpstr>
      <vt:lpstr>اختتام الحصة </vt:lpstr>
      <vt:lpstr>ماذا تعلمتم في هذه الحصة ؟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221</cp:revision>
  <dcterms:created xsi:type="dcterms:W3CDTF">2023-09-20T21:35:22Z</dcterms:created>
  <dcterms:modified xsi:type="dcterms:W3CDTF">2026-01-13T09:30:02Z</dcterms:modified>
</cp:coreProperties>
</file>