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8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9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61" r:id="rId10"/>
  </p:sldMasterIdLst>
  <p:notesMasterIdLst>
    <p:notesMasterId r:id="rId74"/>
  </p:notesMasterIdLst>
  <p:sldIdLst>
    <p:sldId id="2147482753" r:id="rId11"/>
    <p:sldId id="2147482474" r:id="rId12"/>
    <p:sldId id="2147482758" r:id="rId13"/>
    <p:sldId id="2147482759" r:id="rId14"/>
    <p:sldId id="2147482760" r:id="rId15"/>
    <p:sldId id="2147482761" r:id="rId16"/>
    <p:sldId id="2147482763" r:id="rId17"/>
    <p:sldId id="2147482764" r:id="rId18"/>
    <p:sldId id="2147482765" r:id="rId19"/>
    <p:sldId id="2147482706" r:id="rId20"/>
    <p:sldId id="2147482768" r:id="rId21"/>
    <p:sldId id="2147482770" r:id="rId22"/>
    <p:sldId id="2147482802" r:id="rId23"/>
    <p:sldId id="2147482803" r:id="rId24"/>
    <p:sldId id="2147482769" r:id="rId25"/>
    <p:sldId id="2147482804" r:id="rId26"/>
    <p:sldId id="2147482805" r:id="rId27"/>
    <p:sldId id="2147482806" r:id="rId28"/>
    <p:sldId id="2147482807" r:id="rId29"/>
    <p:sldId id="2147482808" r:id="rId30"/>
    <p:sldId id="2147482809" r:id="rId31"/>
    <p:sldId id="2147482810" r:id="rId32"/>
    <p:sldId id="2147482776" r:id="rId33"/>
    <p:sldId id="2147482777" r:id="rId34"/>
    <p:sldId id="2147482778" r:id="rId35"/>
    <p:sldId id="2147482780" r:id="rId36"/>
    <p:sldId id="2147482811" r:id="rId37"/>
    <p:sldId id="2147482812" r:id="rId38"/>
    <p:sldId id="2147482813" r:id="rId39"/>
    <p:sldId id="2147482814" r:id="rId40"/>
    <p:sldId id="2147482815" r:id="rId41"/>
    <p:sldId id="2147482816" r:id="rId42"/>
    <p:sldId id="2147482782" r:id="rId43"/>
    <p:sldId id="2147482783" r:id="rId44"/>
    <p:sldId id="2147482784" r:id="rId45"/>
    <p:sldId id="2147482766" r:id="rId46"/>
    <p:sldId id="2147482767" r:id="rId47"/>
    <p:sldId id="2147482785" r:id="rId48"/>
    <p:sldId id="2147482786" r:id="rId49"/>
    <p:sldId id="2147482817" r:id="rId50"/>
    <p:sldId id="2147482787" r:id="rId51"/>
    <p:sldId id="2147482818" r:id="rId52"/>
    <p:sldId id="2147482819" r:id="rId53"/>
    <p:sldId id="2147482820" r:id="rId54"/>
    <p:sldId id="2147482821" r:id="rId55"/>
    <p:sldId id="2147482794" r:id="rId56"/>
    <p:sldId id="2147482795" r:id="rId57"/>
    <p:sldId id="2147482792" r:id="rId58"/>
    <p:sldId id="2147482793" r:id="rId59"/>
    <p:sldId id="2147482824" r:id="rId60"/>
    <p:sldId id="2147482825" r:id="rId61"/>
    <p:sldId id="2147482798" r:id="rId62"/>
    <p:sldId id="2147482799" r:id="rId63"/>
    <p:sldId id="2147482800" r:id="rId64"/>
    <p:sldId id="2147482826" r:id="rId65"/>
    <p:sldId id="2147482827" r:id="rId66"/>
    <p:sldId id="2147482822" r:id="rId67"/>
    <p:sldId id="2147482823" r:id="rId68"/>
    <p:sldId id="2147482616" r:id="rId69"/>
    <p:sldId id="2147482598" r:id="rId70"/>
    <p:sldId id="2147482801" r:id="rId71"/>
    <p:sldId id="2147482756" r:id="rId72"/>
    <p:sldId id="2147482634" r:id="rId7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75"/>
      <p:italic r:id="rId76"/>
    </p:embeddedFont>
    <p:embeddedFont>
      <p:font typeface="Modern Love" panose="020B0604020202020204" charset="0"/>
      <p:regular r:id="rId77"/>
    </p:embeddedFont>
    <p:embeddedFont>
      <p:font typeface="Dosis" panose="020B0604020202020204" charset="0"/>
      <p:regular r:id="rId78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Dosis ExtraBold" panose="020B0604020202020204" charset="0"/>
      <p:bold r:id="rId84"/>
    </p:embeddedFont>
    <p:embeddedFont>
      <p:font typeface="Microsoft Himalaya" panose="01010100010101010101" pitchFamily="2" charset="0"/>
      <p:regular r:id="rId85"/>
    </p:embeddedFont>
    <p:embeddedFont>
      <p:font typeface="Dosis Medium" panose="020B0604020202020204" charset="0"/>
      <p:regular r:id="rId86"/>
    </p:embeddedFont>
    <p:embeddedFont>
      <p:font typeface="Microsoft Uighur" panose="02000000000000000000" pitchFamily="2" charset="-78"/>
      <p:regular r:id="rId87"/>
      <p:bold r:id="rId88"/>
    </p:embeddedFont>
    <p:embeddedFont>
      <p:font typeface="Dosis SemiBold" panose="020B0604020202020204" charset="0"/>
      <p:bold r:id="rId8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9B1"/>
    <a:srgbClr val="A1A7BC"/>
    <a:srgbClr val="424D7C"/>
    <a:srgbClr val="949AB3"/>
    <a:srgbClr val="969CB4"/>
    <a:srgbClr val="ED7C30"/>
    <a:srgbClr val="ED9F68"/>
    <a:srgbClr val="555F87"/>
    <a:srgbClr val="7B83A1"/>
    <a:srgbClr val="7F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2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font" Target="fonts/font13.fntdata"/><Relationship Id="rId61" Type="http://schemas.openxmlformats.org/officeDocument/2006/relationships/slide" Target="slides/slide51.xml"/><Relationship Id="rId82" Type="http://schemas.openxmlformats.org/officeDocument/2006/relationships/font" Target="fonts/font8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xmlns="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26579187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326546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00549638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73457422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98318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91450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1369914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6289662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123984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8859932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04684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985832225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451178032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صرف و تحويل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070681104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74821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58175644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7845600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5036992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728169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5642016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10556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1086969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49787"/>
            <a:ext cx="17795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436121" y="3058690"/>
            <a:ext cx="990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</a:t>
            </a:r>
            <a:endParaRPr kumimoji="0" lang="fr-MA" sz="20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4772477" y="430750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صرف و تحويل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960557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609462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7683294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5775541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xmlns="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xmlns="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xmlns="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xmlns="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xmlns="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17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21.jp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14/01/2026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860" r:id="rId13"/>
    <p:sldLayoutId id="2147483859" r:id="rId14"/>
    <p:sldLayoutId id="2147483856" r:id="rId15"/>
    <p:sldLayoutId id="2147483855" r:id="rId16"/>
    <p:sldLayoutId id="2147483854" r:id="rId17"/>
    <p:sldLayoutId id="2147483745" r:id="rId18"/>
    <p:sldLayoutId id="2147483853" r:id="rId19"/>
    <p:sldLayoutId id="214748374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2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858" r:id="rId21"/>
    <p:sldLayoutId id="2147483857" r:id="rId22"/>
    <p:sldLayoutId id="2147483708" r:id="rId23"/>
    <p:sldLayoutId id="2147483709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6" r:id="rId22"/>
    <p:sldLayoutId id="2147483787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5.png"/><Relationship Id="rId7" Type="http://schemas.openxmlformats.org/officeDocument/2006/relationships/image" Target="../media/image6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3.png"/><Relationship Id="rId9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121C6BD3-F846-BB10-0077-F3F087FD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1AD8B5-97D1-D3B6-EFFD-6A05D4D3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2CDB4824-3B11-A326-E712-E7A6A7B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6" y="1223456"/>
            <a:ext cx="7886700" cy="720000"/>
          </a:xfrm>
        </p:spPr>
        <p:txBody>
          <a:bodyPr/>
          <a:lstStyle/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fr-MA" sz="4000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4759D352-BC4A-0C6B-907B-240782DF2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2433016"/>
            <a:ext cx="7789894" cy="2475869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0FF2E1D2-E66E-BCBF-A0DC-AD401A296F31}"/>
              </a:ext>
            </a:extLst>
          </p:cNvPr>
          <p:cNvSpPr txBox="1">
            <a:spLocks/>
          </p:cNvSpPr>
          <p:nvPr/>
        </p:nvSpPr>
        <p:spPr>
          <a:xfrm>
            <a:off x="2415306" y="3412857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>
                <a:cs typeface="Microsoft Uighur" panose="02000000000000000000" pitchFamily="2" charset="-78"/>
              </a:rPr>
              <a:t>الاسم: النوع      - </a:t>
            </a:r>
            <a:r>
              <a:rPr lang="ar-MA" sz="2800" b="1" dirty="0" err="1">
                <a:cs typeface="Microsoft Uighur" panose="02000000000000000000" pitchFamily="2" charset="-78"/>
              </a:rPr>
              <a:t>الاسم:العدد</a:t>
            </a:r>
            <a:endParaRPr lang="tzm-Arab-MA" sz="2800" b="1" dirty="0">
              <a:cs typeface="Microsoft Uighur" panose="02000000000000000000" pitchFamily="2" charset="-78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A349F93-78A2-ABD9-91CF-F12A75176577}"/>
              </a:ext>
            </a:extLst>
          </p:cNvPr>
          <p:cNvSpPr txBox="1"/>
          <p:nvPr/>
        </p:nvSpPr>
        <p:spPr>
          <a:xfrm>
            <a:off x="5613548" y="2265825"/>
            <a:ext cx="162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MA" sz="32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fr-MA" sz="3200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8">
            <a:extLst>
              <a:ext uri="{FF2B5EF4-FFF2-40B4-BE49-F238E27FC236}">
                <a16:creationId xmlns:a16="http://schemas.microsoft.com/office/drawing/2014/main" xmlns="" id="{318303CB-124F-CF0C-F5E6-D9401384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245" y="1402857"/>
            <a:ext cx="360000" cy="360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FBBACA-2845-BD1F-F9A9-DD64CBF4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2520" y="2588457"/>
            <a:ext cx="730771" cy="735759"/>
          </a:xfrm>
          <a:prstGeom prst="rect">
            <a:avLst/>
          </a:prstGeom>
        </p:spPr>
      </p:pic>
      <p:pic>
        <p:nvPicPr>
          <p:cNvPr id="4" name="Image 3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63DF8A13-1C71-E9B8-5152-EB4053EC7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2" y="2267873"/>
            <a:ext cx="464233" cy="5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69BEFF-FDAF-7DD4-9CF1-ECAE85269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3966554-D2AE-F408-C430-A6A6725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أولا بالاسم و كيف نميزه؟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10C7DA-0C1D-45DE-4415-C6E152242088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2C3B885-2065-2597-8088-9CFFDE51B920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702E7B-31BA-2832-196E-2688863E78F3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F49FFAC-E805-ADE4-6584-851BED2B9576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0F63D314-9D69-CC13-9518-E37F80F96425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8A676EB9-179D-42F6-2A6C-0EDBC52AC6F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3970CEAE-FCD9-E3C1-D7BA-C02EB44021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BF7FA0E-D185-413A-5B0C-A629F264DF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Titre 4">
            <a:extLst>
              <a:ext uri="{FF2B5EF4-FFF2-40B4-BE49-F238E27FC236}">
                <a16:creationId xmlns:a16="http://schemas.microsoft.com/office/drawing/2014/main" xmlns="" id="{7E5BD354-0B96-8BC6-10A0-905ABADD1A68}"/>
              </a:ext>
            </a:extLst>
          </p:cNvPr>
          <p:cNvSpPr txBox="1">
            <a:spLocks/>
          </p:cNvSpPr>
          <p:nvPr/>
        </p:nvSpPr>
        <p:spPr>
          <a:xfrm>
            <a:off x="3076784" y="3231573"/>
            <a:ext cx="2990431" cy="110476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ar-MA" sz="5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اَلاِسْمُ؟</a:t>
            </a:r>
            <a:endParaRPr lang="ar-MA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5" name="Espace réservé pour une image  4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6C029741-E440-DB91-BA87-6FE84A279D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47449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9784FD-CA36-AEAC-7732-FEF8BC1FE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4E1FF01-A1EE-EA2A-61C6-B5AAA152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نتذكر على ماذا يدل الاسم وبماذا نميزه.  من يقرأ؟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D6D057-AA60-37C8-23A7-405261F7BB68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9E73B55-49BF-8F02-7A69-8281B5D1878A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53281B-9EB6-06C5-3282-4B1E9BAAF09D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3ACD7D6-57AD-0A19-33AD-E012EBCD57E6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B6C08634-31D2-71C0-EB40-E33EB1E3E27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6A46AEB2-4393-1449-5297-9C5198237F5B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7E0E862C-3DF8-1E47-BDF2-071858A570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850EBBA0-1485-8371-43B5-32D50C8452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4890DCA-8EEB-1463-DE14-912D963213ED}"/>
              </a:ext>
            </a:extLst>
          </p:cNvPr>
          <p:cNvGrpSpPr/>
          <p:nvPr/>
        </p:nvGrpSpPr>
        <p:grpSpPr>
          <a:xfrm>
            <a:off x="1014927" y="1459309"/>
            <a:ext cx="6610648" cy="5042737"/>
            <a:chOff x="960476" y="1437056"/>
            <a:chExt cx="6610648" cy="504273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32A02B52-541B-BCA6-EBD8-C27D00BC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476" y="1437056"/>
              <a:ext cx="6610648" cy="5042737"/>
            </a:xfrm>
            <a:prstGeom prst="rect">
              <a:avLst/>
            </a:prstGeom>
          </p:spPr>
        </p:pic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734BC705-2E56-AE7D-D689-5D038B84D0B2}"/>
                </a:ext>
              </a:extLst>
            </p:cNvPr>
            <p:cNvSpPr/>
            <p:nvPr/>
          </p:nvSpPr>
          <p:spPr>
            <a:xfrm>
              <a:off x="1471733" y="3672015"/>
              <a:ext cx="5304316" cy="46672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400" b="1" dirty="0">
                  <a:solidFill>
                    <a:srgbClr val="565F88"/>
                  </a:solidFill>
                  <a:cs typeface="Microsoft Uighur" panose="02000000000000000000" pitchFamily="2" charset="-78"/>
                </a:rPr>
                <a:t>اَلْاِسْمُ كَلِمَةٌ تَدُلُّ في مَعْناها عَلى إِنْسانٍ أَوْ حَيَوانٍ أَوْ نَباتٍ أَوْ جَمادٍ  أَوْ مَكانٍ أَوْ شَعورٍ أَوْ صِفَةٍ أَوْ...</a:t>
              </a:r>
            </a:p>
          </p:txBody>
        </p:sp>
        <p:pic>
          <p:nvPicPr>
            <p:cNvPr id="5" name="Google Shape;1854;p63">
              <a:extLst>
                <a:ext uri="{FF2B5EF4-FFF2-40B4-BE49-F238E27FC236}">
                  <a16:creationId xmlns:a16="http://schemas.microsoft.com/office/drawing/2014/main" xmlns="" id="{7070F656-1BFF-A490-BDD5-E3BCE809DC8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64741" y="3743378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55;p63">
              <a:extLst>
                <a:ext uri="{FF2B5EF4-FFF2-40B4-BE49-F238E27FC236}">
                  <a16:creationId xmlns:a16="http://schemas.microsoft.com/office/drawing/2014/main" xmlns="" id="{7062130E-9AED-E0E2-9FFB-BC39C037038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64741" y="4625525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B01A1E26-D24B-BE33-7056-751556F554E5}"/>
                </a:ext>
              </a:extLst>
            </p:cNvPr>
            <p:cNvSpPr/>
            <p:nvPr/>
          </p:nvSpPr>
          <p:spPr>
            <a:xfrm>
              <a:off x="1471733" y="4549125"/>
              <a:ext cx="5304316" cy="46672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400" b="1" dirty="0">
                  <a:solidFill>
                    <a:srgbClr val="565F88"/>
                  </a:solidFill>
                  <a:cs typeface="Microsoft Uighur" panose="02000000000000000000" pitchFamily="2" charset="-78"/>
                </a:rPr>
                <a:t>اَلْاِسْمُ يَقْبَلُ دُخولَ "ال" وَيَقْبَلُ </a:t>
              </a:r>
              <a:r>
                <a:rPr lang="ar-MA" sz="2400" b="1" dirty="0" err="1">
                  <a:solidFill>
                    <a:srgbClr val="565F88"/>
                  </a:solidFill>
                  <a:cs typeface="Microsoft Uighur" panose="02000000000000000000" pitchFamily="2" charset="-78"/>
                </a:rPr>
                <a:t>ٱلتَّنْوينَ</a:t>
              </a:r>
              <a:r>
                <a:rPr lang="fr-MA" sz="2400" b="1" dirty="0">
                  <a:solidFill>
                    <a:srgbClr val="565F88"/>
                  </a:solidFill>
                  <a:cs typeface="Microsoft Uighur" panose="02000000000000000000" pitchFamily="2" charset="-78"/>
                </a:rPr>
                <a:t>.</a:t>
              </a:r>
              <a:endParaRPr lang="ar-MA" sz="2400" b="1" dirty="0">
                <a:solidFill>
                  <a:srgbClr val="565F88"/>
                </a:solidFill>
                <a:cs typeface="Microsoft Uighur" panose="02000000000000000000" pitchFamily="2" charset="-78"/>
              </a:endParaRPr>
            </a:p>
          </p:txBody>
        </p:sp>
      </p:grpSp>
      <p:pic>
        <p:nvPicPr>
          <p:cNvPr id="13" name="Espace réservé pour une image  12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87562B8E-68E3-9793-05D3-BFC67C70B1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7097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B319DA-1C8D-FA97-CE0F-DB5B2A805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97D4A0E-8FAA-AC72-6373-1EE7451C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من يذكرنا بكيف نميز الاسم من حيث النوع: مذكر و مؤنث؟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E6D10A6-4F0C-E0A3-A30E-339A71BE8063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90F508-E8C9-2163-E7FF-01502D4CCE3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1342162-AFD5-6637-92CC-339637BA9C79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F75B25A-7936-5E41-3E03-DE8B1777D8D8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EC47D527-4F26-A21B-021C-99DE06BC6BCD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8316DB53-318A-6195-6BAA-247157E6FFB1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5443BD9B-8DB1-127C-4BD0-1E9692A595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2D4A81A-3F0D-ABBA-67C8-611C5400BFA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Titre 4">
            <a:extLst>
              <a:ext uri="{FF2B5EF4-FFF2-40B4-BE49-F238E27FC236}">
                <a16:creationId xmlns:a16="http://schemas.microsoft.com/office/drawing/2014/main" xmlns="" id="{D7F07C15-9A6E-4F5B-7FB0-8A2F78711CFB}"/>
              </a:ext>
            </a:extLst>
          </p:cNvPr>
          <p:cNvSpPr txBox="1">
            <a:spLocks/>
          </p:cNvSpPr>
          <p:nvPr/>
        </p:nvSpPr>
        <p:spPr>
          <a:xfrm>
            <a:off x="3076784" y="3231573"/>
            <a:ext cx="2990431" cy="110476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اَلاِسْمُ:اَلنَّوْعُ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5" name="Espace réservé pour une image  4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ED42C70-75A1-0CBE-D396-52B0B7CFB7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38957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6C2530-E7CF-E8D7-3B9B-46CAE94C4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B7537095-B32C-7A8F-CEC1-96336F00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من يقرأ؟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يقدم الأستاذ التوضيحات اللازمة لمزيد من الفهم.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9965D1-D2EC-0360-34E5-B9C4D7A53E1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F4BC32-B213-8B17-8629-9A157B9652B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F3854B-81CE-1F9B-74F7-679323A761C9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0653B37-E50E-F980-52F1-CC02577743DA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47E4CAFA-D74F-E723-9D44-7E1B2C534DCE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983CD1A1-37C9-3A5B-3C50-7E8E5D90CB1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30976D0A-858F-F584-0A38-9C34B56D79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9F9A2A8F-E21D-E4D2-F746-7D27ADEB6D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2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5063FCE-BB62-7DF4-E6FF-B09EB40852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Image 8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xmlns="" id="{5954D264-4E5D-D7C1-24B9-E325E7134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66" y="2001446"/>
            <a:ext cx="8235268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44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3B5F69-20DD-0AD1-D47B-C0CFFAE5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5DE960D-1911-4A96-FB97-C788EBC5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الواحكم. اكتبوا  الرقم المناسب لنوع الاسم: مذكر أو مؤنث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FE59C-1721-EFC8-14AD-BB9F4C765213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EEDC5D-50D6-D1A1-98DB-ECF6E57089AB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A557715-8DB4-3E2D-3EE6-ABAF2CE55FD2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5F7618C-4168-4B82-D493-4AFEABBD94E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2F13FBE9-0237-283A-8738-BD8F171C827B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D481981C-3E77-86D4-F84C-50BDD24DE61C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1474F66F-9931-A0F6-B5B5-A513F70230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CC5C6FCA-454D-65FD-30E3-19D2F006F0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11BD0EEF-F1FC-AB47-F5AF-5359605115C0}"/>
              </a:ext>
            </a:extLst>
          </p:cNvPr>
          <p:cNvGrpSpPr/>
          <p:nvPr/>
        </p:nvGrpSpPr>
        <p:grpSpPr>
          <a:xfrm>
            <a:off x="5302016" y="2074127"/>
            <a:ext cx="1842820" cy="784419"/>
            <a:chOff x="5397363" y="2051825"/>
            <a:chExt cx="1842820" cy="784419"/>
          </a:xfrm>
        </p:grpSpPr>
        <p:sp>
          <p:nvSpPr>
            <p:cNvPr id="7" name="Titre 4">
              <a:extLst>
                <a:ext uri="{FF2B5EF4-FFF2-40B4-BE49-F238E27FC236}">
                  <a16:creationId xmlns:a16="http://schemas.microsoft.com/office/drawing/2014/main" xmlns="" id="{9C1F3FEA-13AD-FBB1-C623-6BFF6F8E3DEA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مُذَكَّرٌ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66F5428A-22BA-8E65-1333-479C9BDE2453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</a:rPr>
                <a:t>1</a:t>
              </a:r>
              <a:endParaRPr lang="fr-FR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8C57C77-6424-4B69-F2C3-3E42E9911EBB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11" name="Titre 4">
              <a:extLst>
                <a:ext uri="{FF2B5EF4-FFF2-40B4-BE49-F238E27FC236}">
                  <a16:creationId xmlns:a16="http://schemas.microsoft.com/office/drawing/2014/main" xmlns="" id="{1A866B55-963E-A916-9BE9-DFDB5D302166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44105C2A-518A-1F7D-448E-F00A0C7D9155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</a:rPr>
                <a:t>2</a:t>
              </a:r>
              <a:endParaRPr lang="fr-FR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Titre 4">
            <a:extLst>
              <a:ext uri="{FF2B5EF4-FFF2-40B4-BE49-F238E27FC236}">
                <a16:creationId xmlns:a16="http://schemas.microsoft.com/office/drawing/2014/main" xmlns="" id="{EB09D043-C0D6-838B-E3A7-CC9B49137E79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ar-MA" sz="54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عادَةُ</a:t>
            </a:r>
            <a:endParaRPr lang="fr-FR" sz="5400" dirty="0">
              <a:solidFill>
                <a:srgbClr val="002060"/>
              </a:solidFill>
            </a:endParaRPr>
          </a:p>
        </p:txBody>
      </p:sp>
      <p:pic>
        <p:nvPicPr>
          <p:cNvPr id="14" name="Espace réservé pour une image  1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9CFED144-7802-93A5-90ED-CAD2E9E54C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331581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C1A29F-86E3-0EA9-9444-742A40CC9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C2277BA-2718-5A4A-F1B9-98825486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صححوا: عادَةُ اسم مؤنث. لماذا؟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646E4D0-84AD-CC71-85BC-5219B890D60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0C3537-D312-E00C-1AA2-FB0B93E5D25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0426CF0-68C9-401B-16B0-3505E32E1B46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3BAB34-6C78-FA4D-048E-070789AE73F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69CB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B75A7928-486E-8465-4261-51DC3D59F647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020D892B-CA88-68E2-A7BC-CA6B74D77E3F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6139A663-139B-0FEE-D1A6-AB06FDD73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53524CE8-7CAF-3469-4CAF-FB626F31F8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57021F96-C903-298B-0383-5DFDB1D9AD0E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15" name="Titre 4">
              <a:extLst>
                <a:ext uri="{FF2B5EF4-FFF2-40B4-BE49-F238E27FC236}">
                  <a16:creationId xmlns:a16="http://schemas.microsoft.com/office/drawing/2014/main" xmlns="" id="{2C9F2E63-0AF6-38B6-1A42-88132638100C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4DC7A8F8-2AFF-D09D-B37D-A07148621F3B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</a:rPr>
                <a:t>2</a:t>
              </a:r>
              <a:endParaRPr lang="fr-FR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itre 4">
            <a:extLst>
              <a:ext uri="{FF2B5EF4-FFF2-40B4-BE49-F238E27FC236}">
                <a16:creationId xmlns:a16="http://schemas.microsoft.com/office/drawing/2014/main" xmlns="" id="{10E59E67-218C-FD71-7A66-C8DADCB89DF4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ar-MA" sz="54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عادَةُ</a:t>
            </a:r>
            <a:endParaRPr lang="fr-FR" sz="5400" dirty="0">
              <a:solidFill>
                <a:srgbClr val="002060"/>
              </a:solidFill>
            </a:endParaRPr>
          </a:p>
        </p:txBody>
      </p: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375B099A-3AC4-1BCA-C296-A788D90BC1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11148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70F8C-7EAA-8020-CF9D-CBF2D007D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25491F3-24EB-E5B4-F5BD-15724DA5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كلمة أخرى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C6A9B7-27F8-530E-D26F-2A014D44CBB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53B50C-1591-CBEF-4C2F-060A22988D2B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AA29A0-2339-0756-C5C7-46B3E35C99CD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589B0F4-8C66-F50C-3C81-9A435051C7F8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16438B5B-205D-CD98-C061-7ED4554D0A18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161B4B8E-7F66-1875-35EE-98CB0E6C1F2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A02B4FFA-ABB3-998E-C1C6-47A6AF8D65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A02BB8D7-0A1D-664F-7F5D-09070F62A9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796F2CD5-F0DB-12A8-DF63-E593884C18F5}"/>
              </a:ext>
            </a:extLst>
          </p:cNvPr>
          <p:cNvGrpSpPr/>
          <p:nvPr/>
        </p:nvGrpSpPr>
        <p:grpSpPr>
          <a:xfrm>
            <a:off x="5302016" y="2074127"/>
            <a:ext cx="1842820" cy="784419"/>
            <a:chOff x="5397363" y="2051825"/>
            <a:chExt cx="1842820" cy="784419"/>
          </a:xfrm>
        </p:grpSpPr>
        <p:sp>
          <p:nvSpPr>
            <p:cNvPr id="7" name="Titre 4">
              <a:extLst>
                <a:ext uri="{FF2B5EF4-FFF2-40B4-BE49-F238E27FC236}">
                  <a16:creationId xmlns:a16="http://schemas.microsoft.com/office/drawing/2014/main" xmlns="" id="{2FAFCB4E-E81E-ECB9-60D0-7D79381FB211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مُذَكَّرٌ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7B934F9D-E42D-EF44-83A5-1E369426613E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30AEAC4E-D2C2-041C-6A81-CBFD9D4158E6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11" name="Titre 4">
              <a:extLst>
                <a:ext uri="{FF2B5EF4-FFF2-40B4-BE49-F238E27FC236}">
                  <a16:creationId xmlns:a16="http://schemas.microsoft.com/office/drawing/2014/main" xmlns="" id="{41EC43E6-E067-1264-C22D-8654A7F3729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85C30634-ED3B-A380-D8F6-C44CCD6A6F16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re 4">
            <a:extLst>
              <a:ext uri="{FF2B5EF4-FFF2-40B4-BE49-F238E27FC236}">
                <a16:creationId xmlns:a16="http://schemas.microsoft.com/office/drawing/2014/main" xmlns="" id="{4A4E42BA-6194-4320-E452-482C98137563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مَقْهى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14" name="Espace réservé pour une image  1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253278A-FE5A-8975-77CE-39C1A6D331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241408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EA10C8-E154-8D0A-2096-9887CA59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BE926B3-E317-1842-2EEE-7E03B494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صححوا: مَقْهى اسم مؤنث. لماذا؟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3C0D6E-21D9-6488-2AC4-590CB7D9B30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29C6EF6-3981-6781-B034-B003618A0AE5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33C2748-0AED-B5DB-7A0A-43AF6F5E4A6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ADC964-EB4E-2BE6-956D-28962115730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3B4D3AE2-C1D7-B1C0-D388-4542D27A4902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FFDCAFCA-0134-8CC0-D537-FEA57E81E3CB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6DA7F52A-BDF4-B106-149F-7570B0CC0B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AF7D118D-356E-6ECF-58C6-6A74AB62D1A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9993FE8-C9CE-889D-74B9-7409E3B79017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7" name="Titre 4">
              <a:extLst>
                <a:ext uri="{FF2B5EF4-FFF2-40B4-BE49-F238E27FC236}">
                  <a16:creationId xmlns:a16="http://schemas.microsoft.com/office/drawing/2014/main" xmlns="" id="{4C01A5BF-390A-2766-15EC-2DBD413CE0B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C9ADC21A-BBD7-A9CC-056B-4A662AEA35F9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re 4">
            <a:extLst>
              <a:ext uri="{FF2B5EF4-FFF2-40B4-BE49-F238E27FC236}">
                <a16:creationId xmlns:a16="http://schemas.microsoft.com/office/drawing/2014/main" xmlns="" id="{9F8DCB3D-A76E-0780-031E-A8CC0CCF6CD8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مَقْهى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11" name="Espace réservé pour une image  10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93C1DC69-23F0-CA6B-3C10-2DFB91587A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98618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C0A6F1-586D-5B0B-D522-183CFF19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2E60B14-B47E-EBCC-4F99-951FE883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كلمة أخرى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8031573-545B-0F72-E3C3-E163CF808B4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3A85624-7F17-773F-20D4-C012EDAC3D02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733BAA-B541-5B5A-74F9-13F7CB056658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7C6E835-9F7E-3AA6-CD8E-BA96108B5B1A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A2A2A30F-CFF6-446E-9DEF-2F781BC3F769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5351D89F-B4CE-C678-5625-709E110C3921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2DF33DD2-2EFF-B4B9-CF0F-66BB5C0D58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7F4D27B3-89BB-3D19-1550-0E02C3E7C89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21F2E900-454B-321B-874E-2A6822CA429A}"/>
              </a:ext>
            </a:extLst>
          </p:cNvPr>
          <p:cNvGrpSpPr/>
          <p:nvPr/>
        </p:nvGrpSpPr>
        <p:grpSpPr>
          <a:xfrm>
            <a:off x="5302016" y="2074127"/>
            <a:ext cx="1842820" cy="784419"/>
            <a:chOff x="5397363" y="2051825"/>
            <a:chExt cx="1842820" cy="784419"/>
          </a:xfrm>
        </p:grpSpPr>
        <p:sp>
          <p:nvSpPr>
            <p:cNvPr id="7" name="Titre 4">
              <a:extLst>
                <a:ext uri="{FF2B5EF4-FFF2-40B4-BE49-F238E27FC236}">
                  <a16:creationId xmlns:a16="http://schemas.microsoft.com/office/drawing/2014/main" xmlns="" id="{829DD99C-09F6-E6D0-A366-8450DD749954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مُذَكَّرٌ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288AFC98-43F6-B676-4F6B-3CF4FBBBD294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943F0C35-CF97-E0B8-AA10-2D1A5818286C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11" name="Titre 4">
              <a:extLst>
                <a:ext uri="{FF2B5EF4-FFF2-40B4-BE49-F238E27FC236}">
                  <a16:creationId xmlns:a16="http://schemas.microsoft.com/office/drawing/2014/main" xmlns="" id="{786A4CA6-462F-3CE5-904E-E9234FE72741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1B0E9FFD-3AB6-7CEC-477D-FC653F6F79D9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re 4">
            <a:extLst>
              <a:ext uri="{FF2B5EF4-FFF2-40B4-BE49-F238E27FC236}">
                <a16:creationId xmlns:a16="http://schemas.microsoft.com/office/drawing/2014/main" xmlns="" id="{6D2EA44B-4B0E-8DFB-28F3-FAFA7F8E702C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جَبَلٌ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14" name="Espace réservé pour une image  1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3224A5E-C560-344E-8C05-2894F47CD5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90888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773C4C-D714-939B-F078-03BDF62A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B31D6D15-FB30-47CC-22DB-056AB73D1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D3A0BC00-24A4-11C9-EBE3-A7390C2F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في هذه الحصة ستتدربون على وصل كل كلمة بتعريفها المناسب.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52635F7E-60BE-F876-24C9-EC2D8B897907}"/>
              </a:ext>
            </a:extLst>
          </p:cNvPr>
          <p:cNvSpPr/>
          <p:nvPr/>
        </p:nvSpPr>
        <p:spPr>
          <a:xfrm>
            <a:off x="-613787" y="79476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xmlns="" id="{EFFED7C4-33F4-D110-CC33-C451C4A00F31}"/>
              </a:ext>
            </a:extLst>
          </p:cNvPr>
          <p:cNvSpPr txBox="1">
            <a:spLocks/>
          </p:cNvSpPr>
          <p:nvPr/>
        </p:nvSpPr>
        <p:spPr>
          <a:xfrm>
            <a:off x="3076784" y="3231573"/>
            <a:ext cx="2990431" cy="110476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ar-MA" sz="5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اَلْمُعْجَمُ</a:t>
            </a:r>
            <a:endParaRPr lang="ar-MA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813210E-D334-D042-7AC3-80050703724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F4CCA1E-7397-C1AB-5A5A-12EE2444A3A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B27999B-45C1-7DF2-0953-6430A830ED4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256FC48-492F-FBBF-0064-DB32BF19E27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9" name="Google Shape;1246;p5">
            <a:extLst>
              <a:ext uri="{FF2B5EF4-FFF2-40B4-BE49-F238E27FC236}">
                <a16:creationId xmlns:a16="http://schemas.microsoft.com/office/drawing/2014/main" xmlns="" id="{3BFBA2FB-6882-447D-27C8-6ACBDAAEC298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45;p5">
            <a:extLst>
              <a:ext uri="{FF2B5EF4-FFF2-40B4-BE49-F238E27FC236}">
                <a16:creationId xmlns:a16="http://schemas.microsoft.com/office/drawing/2014/main" xmlns="" id="{5C150F80-5B6C-02C7-F424-7531480871AA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44;p5">
            <a:extLst>
              <a:ext uri="{FF2B5EF4-FFF2-40B4-BE49-F238E27FC236}">
                <a16:creationId xmlns:a16="http://schemas.microsoft.com/office/drawing/2014/main" xmlns="" id="{A4058B65-F051-B64D-030A-7F139363AF58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E0CB42B-33CE-728F-FA11-0B889B93E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0065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952401-2BC7-3627-46D1-C58E3E6C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EB3A13D-987E-A063-C93B-1C29C69A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صححوا: جَبَلٌ اسم مذكر. لماذا؟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ECE373-8DF6-75A5-2255-6FB1979C9E3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0F1BC7-464D-5700-C480-53B5D90F9CD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1111F0-6A31-B40D-77B3-B6012037EB38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AE1D003-41E5-ABA7-C9FC-C23ED349F424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A699F61A-F38F-8EE1-6FF7-6A2D5D5F4950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9E5220F9-CFFC-5A14-DAE3-00775F684769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99945CD1-3FC3-E2E6-165B-581D4B6AA1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3A2FE40B-58CF-40DB-8DBF-49EF2632C9C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ABC7A6E-FB54-DDBD-9ED2-1FC224EA3FDF}"/>
              </a:ext>
            </a:extLst>
          </p:cNvPr>
          <p:cNvGrpSpPr/>
          <p:nvPr/>
        </p:nvGrpSpPr>
        <p:grpSpPr>
          <a:xfrm>
            <a:off x="5302016" y="2074127"/>
            <a:ext cx="1842820" cy="784419"/>
            <a:chOff x="5397363" y="2051825"/>
            <a:chExt cx="1842820" cy="784419"/>
          </a:xfrm>
        </p:grpSpPr>
        <p:sp>
          <p:nvSpPr>
            <p:cNvPr id="3" name="Titre 4">
              <a:extLst>
                <a:ext uri="{FF2B5EF4-FFF2-40B4-BE49-F238E27FC236}">
                  <a16:creationId xmlns:a16="http://schemas.microsoft.com/office/drawing/2014/main" xmlns="" id="{310024F3-AED7-F0F6-50ED-6F493C1990A6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مُذَكَّرٌ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xmlns="" id="{E4EEF8BC-3C23-CF74-E0E4-7757255B6576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tre 4">
            <a:extLst>
              <a:ext uri="{FF2B5EF4-FFF2-40B4-BE49-F238E27FC236}">
                <a16:creationId xmlns:a16="http://schemas.microsoft.com/office/drawing/2014/main" xmlns="" id="{11C85BA4-2BF9-5F33-BF43-7819D844D27E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جَبَلٌ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9C1530B2-486A-E21C-9B3B-80CB46D5CE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68043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494833-0233-9009-4BC9-BB5941877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626BB47-DE36-5C48-0421-3B235465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كلمة أخرى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1F02AD4-69FC-2CDC-E292-EEB66CFE387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7A094C-C84D-8AAD-F88E-1C684E27A232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D3B56F2-EC94-41A4-C27B-08F8BC9F3D1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A5343FB-1A04-8BA9-E833-DF6E36D25157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75B6E50F-700D-9309-C6E2-903AD0762235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90B3C651-FE92-B374-EC59-E97BB46EA42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4CA109BB-845C-77A5-6590-F44AF07512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C416F11D-167A-2C00-4078-6682C30B72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5F39178C-2CAA-F52A-6547-BA093F36EE60}"/>
              </a:ext>
            </a:extLst>
          </p:cNvPr>
          <p:cNvGrpSpPr/>
          <p:nvPr/>
        </p:nvGrpSpPr>
        <p:grpSpPr>
          <a:xfrm>
            <a:off x="5302016" y="2074127"/>
            <a:ext cx="1842820" cy="784419"/>
            <a:chOff x="5397363" y="2051825"/>
            <a:chExt cx="1842820" cy="784419"/>
          </a:xfrm>
        </p:grpSpPr>
        <p:sp>
          <p:nvSpPr>
            <p:cNvPr id="7" name="Titre 4">
              <a:extLst>
                <a:ext uri="{FF2B5EF4-FFF2-40B4-BE49-F238E27FC236}">
                  <a16:creationId xmlns:a16="http://schemas.microsoft.com/office/drawing/2014/main" xmlns="" id="{4C5ED3DE-9A66-1442-CE50-66B880E9D008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مُذَكَّرٌ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5F16827E-EC8C-7F1E-4E7C-A0055D250A3A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DCE15631-AD4C-2BC1-2D40-A4991BFD5E6B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11" name="Titre 4">
              <a:extLst>
                <a:ext uri="{FF2B5EF4-FFF2-40B4-BE49-F238E27FC236}">
                  <a16:creationId xmlns:a16="http://schemas.microsoft.com/office/drawing/2014/main" xmlns="" id="{D349F83A-8A61-2F18-7F98-FF413151E517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3E75F0EE-3154-ACFC-734B-92AAC6E05AD6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re 4">
            <a:extLst>
              <a:ext uri="{FF2B5EF4-FFF2-40B4-BE49-F238E27FC236}">
                <a16:creationId xmlns:a16="http://schemas.microsoft.com/office/drawing/2014/main" xmlns="" id="{BFC7D846-E125-1C02-1094-0B181DEB43A1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خَضْراءُ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621CE260-623A-1FF0-A215-FD230FE361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18953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1A5316-EAA9-6E34-4C85-85A12C0B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FFF3B29A-84A8-F63A-3F92-1CB9B444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صححوا: خَضْراءُ اسم مؤنث. لماذا؟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A0692BB-1CBE-DFBA-BB75-AAE73E3C61B4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DEF3F4-BDD6-38A6-AFCA-C15185D10969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A87909-326A-EA13-42A3-7331677DDD43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8AD9493-0079-9AB0-4D63-C07FBBBF4C0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F650357C-220F-E75B-DE85-FBDFEE77537C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DF80A8DC-026C-40DE-FE13-5211C2AA0A2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1EBAC921-0E8F-0AEA-64D0-A8361D0422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5E8055A7-B95C-33C7-745E-7338642900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CE4BA585-5E7C-02B1-A86E-F3A10B007ABA}"/>
              </a:ext>
            </a:extLst>
          </p:cNvPr>
          <p:cNvGrpSpPr/>
          <p:nvPr/>
        </p:nvGrpSpPr>
        <p:grpSpPr>
          <a:xfrm>
            <a:off x="1658069" y="2074127"/>
            <a:ext cx="1842820" cy="784419"/>
            <a:chOff x="5397363" y="2051825"/>
            <a:chExt cx="1842820" cy="784419"/>
          </a:xfrm>
        </p:grpSpPr>
        <p:sp>
          <p:nvSpPr>
            <p:cNvPr id="11" name="Titre 4">
              <a:extLst>
                <a:ext uri="{FF2B5EF4-FFF2-40B4-BE49-F238E27FC236}">
                  <a16:creationId xmlns:a16="http://schemas.microsoft.com/office/drawing/2014/main" xmlns="" id="{6F890983-3D0D-03B2-921F-2D5FFCC3DC3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مُؤَنَّثٌ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9FA286BE-2E65-91AD-30A5-9E930A1BEBF5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re 4">
            <a:extLst>
              <a:ext uri="{FF2B5EF4-FFF2-40B4-BE49-F238E27FC236}">
                <a16:creationId xmlns:a16="http://schemas.microsoft.com/office/drawing/2014/main" xmlns="" id="{C462288C-C33C-7722-D3BF-13B14F668CDF}"/>
              </a:ext>
            </a:extLst>
          </p:cNvPr>
          <p:cNvSpPr txBox="1">
            <a:spLocks/>
          </p:cNvSpPr>
          <p:nvPr/>
        </p:nvSpPr>
        <p:spPr>
          <a:xfrm>
            <a:off x="3918703" y="3865640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خَضْراءُ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6FAEBF1E-9BD1-0009-BC90-23751B379B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918382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1B2544-7912-9FE4-5EB4-D58BF6B2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FB015ED-2276-2808-E46A-F5067C18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أحسنتم. الآن من منكم يذكرنا </a:t>
            </a:r>
            <a:r>
              <a:rPr lang="ar-MA" sz="2400" b="1" dirty="0" err="1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بالاسم:اَلْعَدَدُ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64FBAC8-F791-E499-4C63-FE83A36EB751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5982BE4-B856-5B86-AB1D-FDBF7ED44D0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3E14BD-8846-3A8E-5EC5-F69319CED36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A1CDE1-110E-F7FF-1138-5A82508A65B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B7845D38-E8AF-5430-BC3D-A7B1F96CCA0C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FD17E551-31DA-E92A-63E4-8CE384784ADF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948A0F2A-06C5-4E20-10E8-E392D49EA4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9BA9DF63-819E-7638-5FBC-F4249C06DC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Titre 4">
            <a:extLst>
              <a:ext uri="{FF2B5EF4-FFF2-40B4-BE49-F238E27FC236}">
                <a16:creationId xmlns:a16="http://schemas.microsoft.com/office/drawing/2014/main" xmlns="" id="{50E1C315-49D9-6483-38F5-E5C9FDE4B14F}"/>
              </a:ext>
            </a:extLst>
          </p:cNvPr>
          <p:cNvSpPr txBox="1">
            <a:spLocks/>
          </p:cNvSpPr>
          <p:nvPr/>
        </p:nvSpPr>
        <p:spPr>
          <a:xfrm>
            <a:off x="1962514" y="3231573"/>
            <a:ext cx="5218971" cy="11067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اَلاِسْمُ:اَلْعَدَدُ</a:t>
            </a:r>
          </a:p>
        </p:txBody>
      </p:sp>
      <p:pic>
        <p:nvPicPr>
          <p:cNvPr id="5" name="Espace réservé pour une image  4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7F34CBB-F2EB-C5E6-4596-2B4C4C2801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7234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5D3DE0-2EBC-F9DF-53F5-371673C2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68D1283-77E0-8E98-3D7E-1EF25B19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. من يقرأ؟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8FA282-4448-9F62-9534-F3ED72EA746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A54E062-DC29-8696-BEB1-1BEAEE2B0B61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72E583-D814-FBD4-ABDA-DB04D7112A8A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8F08CE7-CC95-8F44-964C-21300EC8642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40F7A9E5-7A3F-A926-0FA6-A4C3ACC4ABF5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36A7043B-BD26-4AC2-B48E-B2C30C50869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6EDEF7E0-AC03-40A8-077A-45A6DF49CC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92669211-5073-20E7-2B23-EBAA9BBE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C6A07223-2523-C61E-DF11-22695D96D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3F780C17-EF48-1772-1365-6D78087D79A1}"/>
              </a:ext>
            </a:extLst>
          </p:cNvPr>
          <p:cNvSpPr/>
          <p:nvPr/>
        </p:nvSpPr>
        <p:spPr>
          <a:xfrm>
            <a:off x="384267" y="4083648"/>
            <a:ext cx="8495071" cy="2162465"/>
          </a:xfrm>
          <a:prstGeom prst="roundRect">
            <a:avLst>
              <a:gd name="adj" fmla="val 18286"/>
            </a:avLst>
          </a:prstGeom>
          <a:solidFill>
            <a:srgbClr val="1065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   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اَلْجَمْعُ: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- وهو كُلُّ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سْمٍ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مُذَكَّرٍ أَوْ مُؤَنَّثٍ يَدُلُّ عَلى أَكْثرَ مِنِ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ثْنَينِ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أَوِ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ثْنَتَينِ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وَنُمَيِّزُ فيهِ بَيْنَ ثَلاثَةِ أنْواعٍ : </a:t>
            </a:r>
            <a:endParaRPr kumimoji="0" lang="fr-MA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أ-  جمْعُ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ٱلْمُؤَنَّثِ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ٱلسّالِمِ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: يُصاغُ مِنَ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لْاِسْمِ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لْمُفْرَدِ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لْمُؤَنَّثِ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بِإضافَةِ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"ات". </a:t>
            </a:r>
            <a:endParaRPr kumimoji="0" lang="fr-MA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ب- جَمْعُ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ٱلْمُذَكَّرِ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ٱلسّالِمِ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: يُصاغُ مِنَ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لْاِسْمِ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لْمُفْرَدِ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لْمُذَكَّرِ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بِإِضافَةِ : 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"ـــــــــ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ونَ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"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أو 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"ــــــــيـــــنَ".</a:t>
            </a: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ت- جَمْعُ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ٱلتَّكْسيرِ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: هُوَ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لْجَمْعُ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لَّذي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لا يُحافِظُ عَلى حُروفِ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لْاِسْمِ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لْمُفْرَدِ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48C90DF3-6020-764B-EEA0-CC269559594B}"/>
              </a:ext>
            </a:extLst>
          </p:cNvPr>
          <p:cNvSpPr/>
          <p:nvPr/>
        </p:nvSpPr>
        <p:spPr>
          <a:xfrm>
            <a:off x="590584" y="2623370"/>
            <a:ext cx="8082436" cy="1419246"/>
          </a:xfrm>
          <a:prstGeom prst="roundRect">
            <a:avLst>
              <a:gd name="adj" fmla="val 13701"/>
            </a:avLst>
          </a:prstGeom>
          <a:solidFill>
            <a:srgbClr val="1065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-4191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اَلْمُثَنّى: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0" marR="0" lvl="0" indent="-4191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 - هُوَ كُلُّ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سْمٍ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مُذَكَّرٍ أَوْ مُؤَنَّثٍ يَدُلُّ عَلى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ثْنَينِ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أَوِ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ثْنَتَينِ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fr-MA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-4191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 - يُصاغُ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لْمُثَنّى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مِنَ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لْاِسْمِ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لْمُفْرَدِ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بِإِضافَةِ 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" انِ" 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"ــــيْـنِ". 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4F706C7F-0582-81BF-1D5B-823D16D80A60}"/>
              </a:ext>
            </a:extLst>
          </p:cNvPr>
          <p:cNvSpPr/>
          <p:nvPr/>
        </p:nvSpPr>
        <p:spPr>
          <a:xfrm>
            <a:off x="689782" y="1876722"/>
            <a:ext cx="7828976" cy="658694"/>
          </a:xfrm>
          <a:prstGeom prst="roundRect">
            <a:avLst>
              <a:gd name="adj" fmla="val 38432"/>
            </a:avLst>
          </a:prstGeom>
          <a:solidFill>
            <a:srgbClr val="1065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اَلْمُفْرَدُ: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هُوَ 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كُلُّ </a:t>
            </a:r>
            <a:r>
              <a:rPr kumimoji="0" lang="ar-M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سْمٍ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مُذَكَّرٍ أَوْ مُؤَنَّثٍ يَدُلُّ عَلى واحِدٍ أَوْ واحِدَةٍ.</a:t>
            </a:r>
            <a:endParaRPr kumimoji="0" lang="fr-MA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2183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079835-722C-5832-01D1-6F6B8872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5DF28EA-EE00-5563-33B0-33EEA012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ألواحكم  و اكتبوا  الرقم المناسب للكلمة التالية: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9A4FCC-3E45-61E8-E2B5-44F60FAFEA11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69C5C2E-7CCF-B735-89AC-64B7CE3018C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AC53FC-2A75-5EF7-591F-17C471E6FDF7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8C804ED-D34B-0561-E267-D09F5D69DBC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43A980A5-4AE2-1A8A-2954-20B7140686E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27A57D08-7662-C566-F819-13FFBE9F29B9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D675F988-2E76-69CD-84A6-F3D99BF576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E2748B85-F069-3CAF-7997-E8748BC63A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CE740041-685C-FF72-1005-177AC47FD173}"/>
              </a:ext>
            </a:extLst>
          </p:cNvPr>
          <p:cNvGrpSpPr/>
          <p:nvPr/>
        </p:nvGrpSpPr>
        <p:grpSpPr>
          <a:xfrm>
            <a:off x="6066522" y="2005917"/>
            <a:ext cx="1842820" cy="784419"/>
            <a:chOff x="5397363" y="2051825"/>
            <a:chExt cx="1842820" cy="784419"/>
          </a:xfrm>
        </p:grpSpPr>
        <p:sp>
          <p:nvSpPr>
            <p:cNvPr id="12" name="Titre 4">
              <a:extLst>
                <a:ext uri="{FF2B5EF4-FFF2-40B4-BE49-F238E27FC236}">
                  <a16:creationId xmlns:a16="http://schemas.microsoft.com/office/drawing/2014/main" xmlns="" id="{6B29C709-453A-53A8-1425-67217FAFF8C8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مُفْرَدٌ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7B864059-C333-CC18-9E92-9DAB7571DC96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  <a:latin typeface="Microsoft Uighur" panose="02000000000000000000" pitchFamily="2" charset="-78"/>
                </a:rPr>
                <a:t>1</a:t>
              </a:r>
              <a:endParaRPr lang="fr-FR" sz="2800" b="1" dirty="0">
                <a:solidFill>
                  <a:srgbClr val="002060"/>
                </a:solidFill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22DEC584-A1F0-5BE0-F527-CB55D4058DD2}"/>
              </a:ext>
            </a:extLst>
          </p:cNvPr>
          <p:cNvGrpSpPr/>
          <p:nvPr/>
        </p:nvGrpSpPr>
        <p:grpSpPr>
          <a:xfrm>
            <a:off x="3576765" y="2054355"/>
            <a:ext cx="1842820" cy="784419"/>
            <a:chOff x="5397363" y="2051825"/>
            <a:chExt cx="1842820" cy="784419"/>
          </a:xfrm>
        </p:grpSpPr>
        <p:sp>
          <p:nvSpPr>
            <p:cNvPr id="15" name="Titre 4">
              <a:extLst>
                <a:ext uri="{FF2B5EF4-FFF2-40B4-BE49-F238E27FC236}">
                  <a16:creationId xmlns:a16="http://schemas.microsoft.com/office/drawing/2014/main" xmlns="" id="{27E58035-0CE4-0C29-2B24-B59F04D8154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مُثَنّى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B907ECC4-A884-6242-4040-539D96BA57DF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  <a:latin typeface="Microsoft Uighur" panose="02000000000000000000" pitchFamily="2" charset="-78"/>
                </a:rPr>
                <a:t>2</a:t>
              </a:r>
              <a:endParaRPr lang="fr-FR" sz="2800" b="1" dirty="0">
                <a:solidFill>
                  <a:srgbClr val="002060"/>
                </a:solidFill>
                <a:latin typeface="Microsoft Uighur" panose="02000000000000000000" pitchFamily="2" charset="-78"/>
              </a:endParaRPr>
            </a:p>
          </p:txBody>
        </p:sp>
      </p:grpSp>
      <p:sp>
        <p:nvSpPr>
          <p:cNvPr id="17" name="Titre 4">
            <a:extLst>
              <a:ext uri="{FF2B5EF4-FFF2-40B4-BE49-F238E27FC236}">
                <a16:creationId xmlns:a16="http://schemas.microsoft.com/office/drawing/2014/main" xmlns="" id="{FFB3157C-E1C5-C99E-373F-415C00555772}"/>
              </a:ext>
            </a:extLst>
          </p:cNvPr>
          <p:cNvSpPr txBox="1">
            <a:spLocks/>
          </p:cNvSpPr>
          <p:nvPr/>
        </p:nvSpPr>
        <p:spPr>
          <a:xfrm>
            <a:off x="3806518" y="4300538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r>
              <a:rPr lang="ar-MA" sz="54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فَلّاحاتٌ</a:t>
            </a:r>
            <a:endParaRPr lang="fr-FR" sz="5400" dirty="0">
              <a:solidFill>
                <a:srgbClr val="002060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3C335ED8-12D0-CDD4-41D6-AB9DB1308055}"/>
              </a:ext>
            </a:extLst>
          </p:cNvPr>
          <p:cNvGrpSpPr/>
          <p:nvPr/>
        </p:nvGrpSpPr>
        <p:grpSpPr>
          <a:xfrm>
            <a:off x="1087008" y="2122564"/>
            <a:ext cx="1842820" cy="784419"/>
            <a:chOff x="5397363" y="2051825"/>
            <a:chExt cx="1842820" cy="784419"/>
          </a:xfrm>
        </p:grpSpPr>
        <p:sp>
          <p:nvSpPr>
            <p:cNvPr id="27" name="Titre 4">
              <a:extLst>
                <a:ext uri="{FF2B5EF4-FFF2-40B4-BE49-F238E27FC236}">
                  <a16:creationId xmlns:a16="http://schemas.microsoft.com/office/drawing/2014/main" xmlns="" id="{04127423-4141-AF9C-1984-E9CA497222DA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جَمْعٌ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4F3BFADA-EF0D-D106-495A-D4FFBBF32C71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  <a:latin typeface="Microsoft Uighur" panose="02000000000000000000" pitchFamily="2" charset="-78"/>
                </a:rPr>
                <a:t>3</a:t>
              </a:r>
              <a:endParaRPr lang="fr-FR" sz="2800" b="1" dirty="0">
                <a:solidFill>
                  <a:srgbClr val="002060"/>
                </a:solidFill>
                <a:latin typeface="Microsoft Uighur" panose="02000000000000000000" pitchFamily="2" charset="-78"/>
              </a:endParaRPr>
            </a:p>
          </p:txBody>
        </p:sp>
      </p:grp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003A62CE-58CB-CD05-8652-BA0839AA98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124470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2A872F-E226-A7B9-3D8C-40BFD2DE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3EA773B-67F1-BE1A-7600-9DE1785E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يشرح لنا كيف توصل للجواب الصحيح؟ 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60F580-3321-9A96-8CC6-C843CEED323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925BB8-34E5-4E09-4474-E65616D1594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4515BD3-020F-5B4B-5FE9-8A9EBA5F839E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E9584F8-B0F5-2357-B240-9C3E4D520FC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E3986634-4AB0-32C2-0800-4DD4F287939B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A9762040-656E-784D-17E4-C54ABB019B79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068DDA46-CB8C-C289-34A4-605AE3E132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CB8BC8BF-C042-877A-07F1-7C90EBFD092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Titre 4">
            <a:extLst>
              <a:ext uri="{FF2B5EF4-FFF2-40B4-BE49-F238E27FC236}">
                <a16:creationId xmlns:a16="http://schemas.microsoft.com/office/drawing/2014/main" xmlns="" id="{813B69DE-D729-0024-F1E8-0A6E37CCD68A}"/>
              </a:ext>
            </a:extLst>
          </p:cNvPr>
          <p:cNvSpPr txBox="1">
            <a:spLocks/>
          </p:cNvSpPr>
          <p:nvPr/>
        </p:nvSpPr>
        <p:spPr>
          <a:xfrm>
            <a:off x="3806518" y="4300538"/>
            <a:ext cx="1383313" cy="92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r>
              <a:rPr lang="ar-MA" sz="54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فَلّاح</a:t>
            </a:r>
            <a:r>
              <a:rPr lang="ar-MA" sz="54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ات</a:t>
            </a:r>
            <a:r>
              <a:rPr lang="ar-MA" sz="54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ٌ</a:t>
            </a:r>
            <a:endParaRPr lang="fr-FR" sz="5400" dirty="0">
              <a:solidFill>
                <a:srgbClr val="00206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E3D8A7D4-8FDD-E9B2-2EDD-D9E6C947D46C}"/>
              </a:ext>
            </a:extLst>
          </p:cNvPr>
          <p:cNvGrpSpPr/>
          <p:nvPr/>
        </p:nvGrpSpPr>
        <p:grpSpPr>
          <a:xfrm>
            <a:off x="1087008" y="2122564"/>
            <a:ext cx="1842820" cy="784419"/>
            <a:chOff x="5397363" y="2051825"/>
            <a:chExt cx="1842820" cy="784419"/>
          </a:xfrm>
        </p:grpSpPr>
        <p:sp>
          <p:nvSpPr>
            <p:cNvPr id="16" name="Titre 4">
              <a:extLst>
                <a:ext uri="{FF2B5EF4-FFF2-40B4-BE49-F238E27FC236}">
                  <a16:creationId xmlns:a16="http://schemas.microsoft.com/office/drawing/2014/main" xmlns="" id="{15A300A5-57E9-79D8-0F39-51A960537504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algn="ctr"/>
              <a:r>
                <a:rPr lang="ar-MA" sz="4800" b="1" dirty="0">
                  <a:solidFill>
                    <a:srgbClr val="00206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جَمْعٌ</a:t>
              </a:r>
              <a:endParaRPr lang="fr-FR" sz="4800" dirty="0">
                <a:solidFill>
                  <a:srgbClr val="002060"/>
                </a:solidFill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53E7B075-E7A0-E9D8-5A28-F6581FC19977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800" b="1" dirty="0">
                  <a:solidFill>
                    <a:srgbClr val="002060"/>
                  </a:solidFill>
                  <a:latin typeface="Microsoft Uighur" panose="02000000000000000000" pitchFamily="2" charset="-78"/>
                </a:rPr>
                <a:t>3</a:t>
              </a:r>
              <a:endParaRPr lang="fr-FR" sz="2800" b="1" dirty="0">
                <a:solidFill>
                  <a:srgbClr val="002060"/>
                </a:solidFill>
                <a:latin typeface="Microsoft Uighur" panose="02000000000000000000" pitchFamily="2" charset="-78"/>
              </a:endParaRPr>
            </a:p>
          </p:txBody>
        </p:sp>
      </p:grp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16CE2F23-A3C1-F4A5-A9BF-6D4C53DAFB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47822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ECDFCE-F1B6-24C2-30E7-CBAC7A0DB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AEB4551-8FB4-160D-DD18-22E84FAE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كلمة أخرى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EE619FA-EE1F-862E-1523-5F12DCACD1D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63608E1-ED0D-A6B5-0A03-5F7C089325F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6BF6FCC-23CC-19B8-75B4-265C222AD044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3FEE5E4-5A3A-F361-C30E-B11EB182398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820960B0-B73E-05D5-8283-33E7E55EF177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02C385C5-4CD2-B2FB-9924-28846453FD21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C9F4F30E-D08E-46C4-BFF9-CB24F9668E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9A44997-081C-5DA6-8B8B-89F46412CB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8C0BE1A-848E-4622-71AB-436D37860AB3}"/>
              </a:ext>
            </a:extLst>
          </p:cNvPr>
          <p:cNvGrpSpPr/>
          <p:nvPr/>
        </p:nvGrpSpPr>
        <p:grpSpPr>
          <a:xfrm>
            <a:off x="6066522" y="2005917"/>
            <a:ext cx="1842820" cy="784419"/>
            <a:chOff x="5397363" y="2051825"/>
            <a:chExt cx="1842820" cy="784419"/>
          </a:xfrm>
        </p:grpSpPr>
        <p:sp>
          <p:nvSpPr>
            <p:cNvPr id="12" name="Titre 4">
              <a:extLst>
                <a:ext uri="{FF2B5EF4-FFF2-40B4-BE49-F238E27FC236}">
                  <a16:creationId xmlns:a16="http://schemas.microsoft.com/office/drawing/2014/main" xmlns="" id="{4DE76467-A3E5-621C-F303-F43568DB7DF3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مُفْرَدٌ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542137DA-5422-4D2B-66A8-6B6EE722EDAF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B05AE27F-5B31-88B4-1596-898AB72E8CD8}"/>
              </a:ext>
            </a:extLst>
          </p:cNvPr>
          <p:cNvGrpSpPr/>
          <p:nvPr/>
        </p:nvGrpSpPr>
        <p:grpSpPr>
          <a:xfrm>
            <a:off x="3576765" y="2054355"/>
            <a:ext cx="1842820" cy="784419"/>
            <a:chOff x="5397363" y="2051825"/>
            <a:chExt cx="1842820" cy="784419"/>
          </a:xfrm>
        </p:grpSpPr>
        <p:sp>
          <p:nvSpPr>
            <p:cNvPr id="15" name="Titre 4">
              <a:extLst>
                <a:ext uri="{FF2B5EF4-FFF2-40B4-BE49-F238E27FC236}">
                  <a16:creationId xmlns:a16="http://schemas.microsoft.com/office/drawing/2014/main" xmlns="" id="{328E11E1-1049-CACE-1AB6-0A95A4E99B85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مُثَنّى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688B6E3C-8544-A104-4AC0-7E1B2A564B3C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Titre 4">
            <a:extLst>
              <a:ext uri="{FF2B5EF4-FFF2-40B4-BE49-F238E27FC236}">
                <a16:creationId xmlns:a16="http://schemas.microsoft.com/office/drawing/2014/main" xmlns="" id="{E4A8B3E9-D742-5F05-2309-F86F97FDE3FB}"/>
              </a:ext>
            </a:extLst>
          </p:cNvPr>
          <p:cNvSpPr txBox="1">
            <a:spLocks/>
          </p:cNvSpPr>
          <p:nvPr/>
        </p:nvSpPr>
        <p:spPr>
          <a:xfrm>
            <a:off x="3655216" y="4087437"/>
            <a:ext cx="1833567" cy="106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مُهَنْدِسينَ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60DAE210-9007-75E9-1687-FDE0E9CBAD44}"/>
              </a:ext>
            </a:extLst>
          </p:cNvPr>
          <p:cNvGrpSpPr/>
          <p:nvPr/>
        </p:nvGrpSpPr>
        <p:grpSpPr>
          <a:xfrm>
            <a:off x="1087008" y="2122564"/>
            <a:ext cx="1842820" cy="784419"/>
            <a:chOff x="5397363" y="2051825"/>
            <a:chExt cx="1842820" cy="784419"/>
          </a:xfrm>
        </p:grpSpPr>
        <p:sp>
          <p:nvSpPr>
            <p:cNvPr id="27" name="Titre 4">
              <a:extLst>
                <a:ext uri="{FF2B5EF4-FFF2-40B4-BE49-F238E27FC236}">
                  <a16:creationId xmlns:a16="http://schemas.microsoft.com/office/drawing/2014/main" xmlns="" id="{3F23EE8C-FCCC-1662-F160-758C3C0C673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جَمْعٌ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40FA7E87-099E-CE8F-2C27-4A6972F08E41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3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41D16C3-89F1-AE79-7F76-340B349785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27366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15394B-AF28-CA6A-0E0F-428DBF9B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76467F8-1BA6-150F-BB3B-2C31B470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يشرح لنا كيف توصل للجواب الصحيح؟ 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AF2B6D3-CCE0-4B7B-AFF8-AB14D964055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258F5C-480A-93DB-6BB8-7D7CA7C829A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806259A-8F85-B32B-12C3-959C116C5F5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2D0120-A640-8A4F-6FDF-C3ADAF5ED98D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8EB4B972-52C4-45EC-EADC-CC7000E380D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08F0CC3C-469B-2F8E-5154-34281F46637C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06DF2D1E-765D-18D7-0C14-4B0583AE02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C52EA69-9E1B-4AA1-B9D8-D0714208E8C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xmlns="" id="{755496F5-5283-6A9A-CB41-D9C3106FFE91}"/>
              </a:ext>
            </a:extLst>
          </p:cNvPr>
          <p:cNvSpPr txBox="1">
            <a:spLocks/>
          </p:cNvSpPr>
          <p:nvPr/>
        </p:nvSpPr>
        <p:spPr>
          <a:xfrm>
            <a:off x="3655216" y="4087437"/>
            <a:ext cx="1833567" cy="106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مُهَنْدِس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ين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َ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B46173C6-9FFD-8FD4-38AA-B770BFA55550}"/>
              </a:ext>
            </a:extLst>
          </p:cNvPr>
          <p:cNvGrpSpPr/>
          <p:nvPr/>
        </p:nvGrpSpPr>
        <p:grpSpPr>
          <a:xfrm>
            <a:off x="1087008" y="2122564"/>
            <a:ext cx="1842820" cy="784419"/>
            <a:chOff x="5397363" y="2051825"/>
            <a:chExt cx="1842820" cy="784419"/>
          </a:xfrm>
        </p:grpSpPr>
        <p:sp>
          <p:nvSpPr>
            <p:cNvPr id="12" name="Titre 4">
              <a:extLst>
                <a:ext uri="{FF2B5EF4-FFF2-40B4-BE49-F238E27FC236}">
                  <a16:creationId xmlns:a16="http://schemas.microsoft.com/office/drawing/2014/main" xmlns="" id="{EE48AB8D-06A8-388F-16FA-51C60E70A74B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جَمْعٌ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48785998-E79C-72F5-DAB9-53BF2090205C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3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4B526E9E-AF2A-5985-58DD-151E98BF5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0531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0C3656-C9D9-9769-7E8B-20279531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DCFC247-C98E-C891-01C7-329E09BC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كلمة أخرى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DFC768D-3100-4552-5DCE-05A14F1BA0D8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030E04-B480-8DE8-4524-9E326B220212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4B6970-44EF-882F-502F-5B96699A6ABD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16C92A9-DB78-E952-E023-94E66958A64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7FC3772E-3435-5400-3B3D-0A54BCC25AD6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55F4CF1A-933D-EF77-B78C-A737EDDB2234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AA024508-9518-39DA-516C-74FFCE1499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B920D92-EB31-53CD-069B-D0744876A0E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2DB7DC08-8EA4-1A21-B787-374F25E9C7AD}"/>
              </a:ext>
            </a:extLst>
          </p:cNvPr>
          <p:cNvGrpSpPr/>
          <p:nvPr/>
        </p:nvGrpSpPr>
        <p:grpSpPr>
          <a:xfrm>
            <a:off x="6066522" y="2005917"/>
            <a:ext cx="1842820" cy="784419"/>
            <a:chOff x="5397363" y="2051825"/>
            <a:chExt cx="1842820" cy="784419"/>
          </a:xfrm>
        </p:grpSpPr>
        <p:sp>
          <p:nvSpPr>
            <p:cNvPr id="12" name="Titre 4">
              <a:extLst>
                <a:ext uri="{FF2B5EF4-FFF2-40B4-BE49-F238E27FC236}">
                  <a16:creationId xmlns:a16="http://schemas.microsoft.com/office/drawing/2014/main" xmlns="" id="{CEDF90F2-CFDF-9C93-09ED-602017B3D522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مُفْرَدٌ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4EF671A9-84C5-973E-E330-2D8CC7707940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F72C4EDA-E1CC-BBD6-72F3-E6B9D6813DCC}"/>
              </a:ext>
            </a:extLst>
          </p:cNvPr>
          <p:cNvGrpSpPr/>
          <p:nvPr/>
        </p:nvGrpSpPr>
        <p:grpSpPr>
          <a:xfrm>
            <a:off x="3576765" y="2054355"/>
            <a:ext cx="1842820" cy="784419"/>
            <a:chOff x="5397363" y="2051825"/>
            <a:chExt cx="1842820" cy="784419"/>
          </a:xfrm>
        </p:grpSpPr>
        <p:sp>
          <p:nvSpPr>
            <p:cNvPr id="15" name="Titre 4">
              <a:extLst>
                <a:ext uri="{FF2B5EF4-FFF2-40B4-BE49-F238E27FC236}">
                  <a16:creationId xmlns:a16="http://schemas.microsoft.com/office/drawing/2014/main" xmlns="" id="{7B2D793B-D154-B2B7-8C26-86E79C1BAA8A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مُثَنّى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28498D0C-33D7-7824-8537-3527DDF3E29F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Titre 4">
            <a:extLst>
              <a:ext uri="{FF2B5EF4-FFF2-40B4-BE49-F238E27FC236}">
                <a16:creationId xmlns:a16="http://schemas.microsoft.com/office/drawing/2014/main" xmlns="" id="{83D8119F-E7AE-0817-9B0A-06F143A47F01}"/>
              </a:ext>
            </a:extLst>
          </p:cNvPr>
          <p:cNvSpPr txBox="1">
            <a:spLocks/>
          </p:cNvSpPr>
          <p:nvPr/>
        </p:nvSpPr>
        <p:spPr>
          <a:xfrm>
            <a:off x="3655216" y="4087437"/>
            <a:ext cx="1833567" cy="106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فَتَيانِ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925D0E3E-ABAA-09DC-89BD-A839CA0A7AC3}"/>
              </a:ext>
            </a:extLst>
          </p:cNvPr>
          <p:cNvGrpSpPr/>
          <p:nvPr/>
        </p:nvGrpSpPr>
        <p:grpSpPr>
          <a:xfrm>
            <a:off x="1087008" y="2122564"/>
            <a:ext cx="1842820" cy="784419"/>
            <a:chOff x="5397363" y="2051825"/>
            <a:chExt cx="1842820" cy="784419"/>
          </a:xfrm>
        </p:grpSpPr>
        <p:sp>
          <p:nvSpPr>
            <p:cNvPr id="27" name="Titre 4">
              <a:extLst>
                <a:ext uri="{FF2B5EF4-FFF2-40B4-BE49-F238E27FC236}">
                  <a16:creationId xmlns:a16="http://schemas.microsoft.com/office/drawing/2014/main" xmlns="" id="{A9CAF2BD-D1A3-0BC0-6D1F-6CA2AB34A562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جَمْعٌ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3C539CE8-8AB6-5EFD-68B8-E083438CCC51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3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0F7127E-E14D-5811-8AD1-5D86890900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60555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ABEE90-295D-8FD6-45ED-934627064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0B92EACD-E9EE-866F-03BB-D31BD100E6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F573BBEA-9E16-D17A-C80D-534AB045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خذوا ألواحكم. اكتبوا رقم التعريف المناسب للكلمة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التالية:أَعْلامٌ</a:t>
            </a:r>
            <a:r>
              <a:rPr lang="ar-MA" sz="2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/>
            </a:r>
            <a:br>
              <a:rPr lang="ar-MA" sz="2400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2400" i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- يضغط الأستاذ على زر جهاز التحكم لتظهر الإجابة.</a:t>
            </a:r>
            <a:endParaRPr lang="fr-MA" sz="2400" i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35D7A8D5-5DC2-DCAA-DCFC-137D31CBE854}"/>
              </a:ext>
            </a:extLst>
          </p:cNvPr>
          <p:cNvSpPr txBox="1"/>
          <p:nvPr/>
        </p:nvSpPr>
        <p:spPr>
          <a:xfrm>
            <a:off x="6264758" y="3227765"/>
            <a:ext cx="2293200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أَعْلامٌ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213E4673-0A20-1C1D-525B-222E1B307299}"/>
              </a:ext>
            </a:extLst>
          </p:cNvPr>
          <p:cNvSpPr txBox="1"/>
          <p:nvPr/>
        </p:nvSpPr>
        <p:spPr>
          <a:xfrm>
            <a:off x="537848" y="3272372"/>
            <a:ext cx="4824000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تَفَوَّقَ وَبَرَعَ في مَجالٍ مُعَيَّنٍ.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xmlns="" id="{B3890335-6EEA-E41D-2EAB-2C01A461637F}"/>
              </a:ext>
            </a:extLst>
          </p:cNvPr>
          <p:cNvSpPr txBox="1"/>
          <p:nvPr/>
        </p:nvSpPr>
        <p:spPr>
          <a:xfrm>
            <a:off x="537848" y="1887250"/>
            <a:ext cx="4824000" cy="1237928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قُدْرَةٌ خَاصَّةٌ تَجْعَلُ ٱلْإِنْسَانَ مُتَمَيِّزًا فِي شَيْءٍ مُعَيَّنٍ.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D843921E-2D39-3420-4A21-2C0619F21F24}"/>
              </a:ext>
            </a:extLst>
          </p:cNvPr>
          <p:cNvSpPr txBox="1"/>
          <p:nvPr/>
        </p:nvSpPr>
        <p:spPr>
          <a:xfrm>
            <a:off x="537848" y="5432519"/>
            <a:ext cx="4824000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أَشْخاصٌ مَشْهورونَ لَهُمْ إِنْجازاتٌ كَبيرَةٌ.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3689321F-5E65-417F-A45B-E4915900CDA6}"/>
              </a:ext>
            </a:extLst>
          </p:cNvPr>
          <p:cNvSpPr txBox="1"/>
          <p:nvPr/>
        </p:nvSpPr>
        <p:spPr>
          <a:xfrm>
            <a:off x="507604" y="4352446"/>
            <a:ext cx="4854244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مُسابَقَةٌ عالَمِيَّةٌ في ٱلرِّياضِيّاتِ.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6E645E4-75DB-33C5-20A8-41D3FED9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49" y="2243217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59694FA7-09A3-0D86-2E8E-364E58F87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49" y="3349186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271A5B1D-E6D1-C552-49B2-13965FAF7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49" y="4373886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AC0DFA57-B1C4-AB22-7885-974B1F029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49" y="5494434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E2ED673-B4B0-6716-F487-7AE02B27C4B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57EA27-625E-ECFD-C782-542E6B521C3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FB10EDB-DDD3-0468-3853-DD17F4B1C5EA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5713739-5C0E-F430-258F-EECE18FD8EB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36" name="Google Shape;1246;p5">
            <a:extLst>
              <a:ext uri="{FF2B5EF4-FFF2-40B4-BE49-F238E27FC236}">
                <a16:creationId xmlns:a16="http://schemas.microsoft.com/office/drawing/2014/main" xmlns="" id="{2F98ECD7-0085-AD9E-FF92-00868759BB41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245;p5">
            <a:extLst>
              <a:ext uri="{FF2B5EF4-FFF2-40B4-BE49-F238E27FC236}">
                <a16:creationId xmlns:a16="http://schemas.microsoft.com/office/drawing/2014/main" xmlns="" id="{1BE28565-F9A7-D8EE-A28A-4B8545B21357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244;p5">
            <a:extLst>
              <a:ext uri="{FF2B5EF4-FFF2-40B4-BE49-F238E27FC236}">
                <a16:creationId xmlns:a16="http://schemas.microsoft.com/office/drawing/2014/main" xmlns="" id="{4A31825E-0BCD-F028-587D-960DAFAADFFF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098CD69D-4046-7FE0-C795-A9EF569D7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33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7A5D07-5DD6-4F5E-B314-C0B1E269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7DC1FC7-EBB3-DD5B-EC4F-81E240F1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يشرح لنا كيف توصل للجواب الصحيح؟ 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68E1E5A-2326-F9AF-CE85-F51A942D525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3345E9-068F-F81D-8C7E-093DCE17B51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9EB8D84-4D66-2576-C7A3-787418A5CDB4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6B67FC-F5BA-2D8A-D585-5623CBEAE2D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25740416-F401-1986-0C34-1B053B090FA5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325C95AD-CB8B-B5C0-069B-50600E4F6E18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866AC1C1-F90E-1ADA-50F5-C2509A410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56534FF1-C8A4-5884-DEEA-4A0A5C264A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38A6EED-C611-F1B2-CD8D-E2832D67C795}"/>
              </a:ext>
            </a:extLst>
          </p:cNvPr>
          <p:cNvGrpSpPr/>
          <p:nvPr/>
        </p:nvGrpSpPr>
        <p:grpSpPr>
          <a:xfrm>
            <a:off x="3576765" y="2054355"/>
            <a:ext cx="1842820" cy="784419"/>
            <a:chOff x="5397363" y="2051825"/>
            <a:chExt cx="1842820" cy="784419"/>
          </a:xfrm>
        </p:grpSpPr>
        <p:sp>
          <p:nvSpPr>
            <p:cNvPr id="6" name="Titre 4">
              <a:extLst>
                <a:ext uri="{FF2B5EF4-FFF2-40B4-BE49-F238E27FC236}">
                  <a16:creationId xmlns:a16="http://schemas.microsoft.com/office/drawing/2014/main" xmlns="" id="{37F11C85-816A-0FE9-3259-88C0429930F6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مُثَنّى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5316A05D-206C-0FCE-6320-089B8E5656FE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4" name="Titre 4">
            <a:extLst>
              <a:ext uri="{FF2B5EF4-FFF2-40B4-BE49-F238E27FC236}">
                <a16:creationId xmlns:a16="http://schemas.microsoft.com/office/drawing/2014/main" xmlns="" id="{0EE83139-5860-5361-B406-7D7C8F794247}"/>
              </a:ext>
            </a:extLst>
          </p:cNvPr>
          <p:cNvSpPr txBox="1">
            <a:spLocks/>
          </p:cNvSpPr>
          <p:nvPr/>
        </p:nvSpPr>
        <p:spPr>
          <a:xfrm>
            <a:off x="3655216" y="4087437"/>
            <a:ext cx="1833567" cy="106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فَتَي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ِ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8" name="Espace réservé pour une image  7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664BE565-8872-F9B2-4114-7AAE8E66C4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616721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BE5419-CFC8-DADE-CD07-E5F89C47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F24CD11-21A5-FF2B-C6FF-60A7B13B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كلمة أخرى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D339FE0-FEA0-C0F7-C852-168CC36CCC30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28A86BE-ED18-F987-76EA-F3C74C816F40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58CB4F-F456-1D63-EBBF-5B4F24752804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CFAB875-E4DF-755C-8217-4FD78638795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996F2D35-D99D-2F0B-8C5D-D6CBC29603C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7D81F401-88DC-68A6-21F0-347661E33D1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DE3AB48E-D972-2208-52AD-0316C0FFE7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2BF50E2D-B135-AABF-03C3-644E2299D9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1B098E08-BD46-77A3-5740-A4E560618A28}"/>
              </a:ext>
            </a:extLst>
          </p:cNvPr>
          <p:cNvGrpSpPr/>
          <p:nvPr/>
        </p:nvGrpSpPr>
        <p:grpSpPr>
          <a:xfrm>
            <a:off x="6066522" y="2005917"/>
            <a:ext cx="1842820" cy="784419"/>
            <a:chOff x="5397363" y="2051825"/>
            <a:chExt cx="1842820" cy="784419"/>
          </a:xfrm>
        </p:grpSpPr>
        <p:sp>
          <p:nvSpPr>
            <p:cNvPr id="12" name="Titre 4">
              <a:extLst>
                <a:ext uri="{FF2B5EF4-FFF2-40B4-BE49-F238E27FC236}">
                  <a16:creationId xmlns:a16="http://schemas.microsoft.com/office/drawing/2014/main" xmlns="" id="{A5E41F8A-B3C4-B980-E19B-B0AB41A22932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مُفْرَدٌ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4EC517DD-84AA-7A02-0515-49F110BB2696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496CAC22-CEE8-122B-13EE-5E0F871DEF33}"/>
              </a:ext>
            </a:extLst>
          </p:cNvPr>
          <p:cNvGrpSpPr/>
          <p:nvPr/>
        </p:nvGrpSpPr>
        <p:grpSpPr>
          <a:xfrm>
            <a:off x="3576765" y="2054355"/>
            <a:ext cx="1842820" cy="784419"/>
            <a:chOff x="5397363" y="2051825"/>
            <a:chExt cx="1842820" cy="784419"/>
          </a:xfrm>
        </p:grpSpPr>
        <p:sp>
          <p:nvSpPr>
            <p:cNvPr id="15" name="Titre 4">
              <a:extLst>
                <a:ext uri="{FF2B5EF4-FFF2-40B4-BE49-F238E27FC236}">
                  <a16:creationId xmlns:a16="http://schemas.microsoft.com/office/drawing/2014/main" xmlns="" id="{7F2A5660-7481-9D11-9A11-CDFA44BFE70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مُثَنّى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C233BBB0-7599-07FE-4015-EF6D68DB6AD7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2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Titre 4">
            <a:extLst>
              <a:ext uri="{FF2B5EF4-FFF2-40B4-BE49-F238E27FC236}">
                <a16:creationId xmlns:a16="http://schemas.microsoft.com/office/drawing/2014/main" xmlns="" id="{3E2D79EB-5E19-C07D-93D6-CB95A0771DA2}"/>
              </a:ext>
            </a:extLst>
          </p:cNvPr>
          <p:cNvSpPr txBox="1">
            <a:spLocks/>
          </p:cNvSpPr>
          <p:nvPr/>
        </p:nvSpPr>
        <p:spPr>
          <a:xfrm>
            <a:off x="3655216" y="4087437"/>
            <a:ext cx="1833567" cy="106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قَرْيَةٌ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2B647802-D052-50E9-7632-D3245A65140A}"/>
              </a:ext>
            </a:extLst>
          </p:cNvPr>
          <p:cNvGrpSpPr/>
          <p:nvPr/>
        </p:nvGrpSpPr>
        <p:grpSpPr>
          <a:xfrm>
            <a:off x="1087008" y="2122564"/>
            <a:ext cx="1842820" cy="784419"/>
            <a:chOff x="5397363" y="2051825"/>
            <a:chExt cx="1842820" cy="784419"/>
          </a:xfrm>
        </p:grpSpPr>
        <p:sp>
          <p:nvSpPr>
            <p:cNvPr id="27" name="Titre 4">
              <a:extLst>
                <a:ext uri="{FF2B5EF4-FFF2-40B4-BE49-F238E27FC236}">
                  <a16:creationId xmlns:a16="http://schemas.microsoft.com/office/drawing/2014/main" xmlns="" id="{A0FE6300-B4B9-C169-2DD5-715696A00ED9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جَمْعٌ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78CA9DDC-9DD6-73A9-F200-BFB50203261B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3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pic>
        <p:nvPicPr>
          <p:cNvPr id="5" name="Espace réservé pour une image  4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E687505-F2CE-95DA-98C8-BA616862BD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90369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101ED2-DFFA-EA69-10CB-52EF35A8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F275FE1-4EC0-9AC9-8A16-FCA067C7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يشرح لنا كيف توصل للجواب الصحيح؟ 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F488F7-5698-9054-9677-9BD03B845CCD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3E8FB3-C356-8272-DA8C-B98DDF153630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B40F8BC-7A6B-6DB8-2144-9B3E6DBE1C1D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5FCA89-3C11-1DB9-9034-EE67E5B81D5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CE479B41-9418-C20E-B151-3874B48ED460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00758AEC-EC73-2BBE-B083-9BE978C86429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C23B9764-EC23-8145-8F19-9285AF9778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66597B3-A704-4E7A-1711-EA412905781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F77CEAA-2414-4D2E-B7C1-453DFA53A8EE}"/>
              </a:ext>
            </a:extLst>
          </p:cNvPr>
          <p:cNvGrpSpPr/>
          <p:nvPr/>
        </p:nvGrpSpPr>
        <p:grpSpPr>
          <a:xfrm>
            <a:off x="6066522" y="2005917"/>
            <a:ext cx="1842820" cy="784419"/>
            <a:chOff x="5397363" y="2051825"/>
            <a:chExt cx="1842820" cy="784419"/>
          </a:xfrm>
        </p:grpSpPr>
        <p:sp>
          <p:nvSpPr>
            <p:cNvPr id="3" name="Titre 4">
              <a:extLst>
                <a:ext uri="{FF2B5EF4-FFF2-40B4-BE49-F238E27FC236}">
                  <a16:creationId xmlns:a16="http://schemas.microsoft.com/office/drawing/2014/main" xmlns="" id="{8A2710BC-9C69-C46C-D5DE-8F2959D7AB98}"/>
                </a:ext>
              </a:extLst>
            </p:cNvPr>
            <p:cNvSpPr txBox="1">
              <a:spLocks/>
            </p:cNvSpPr>
            <p:nvPr/>
          </p:nvSpPr>
          <p:spPr>
            <a:xfrm>
              <a:off x="5397363" y="2051825"/>
              <a:ext cx="1383313" cy="784419"/>
            </a:xfrm>
            <a:prstGeom prst="roundRect">
              <a:avLst>
                <a:gd name="adj" fmla="val 2661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514337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مُفْرَدٌ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endParaRP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xmlns="" id="{EE14FBA0-1609-6FFA-52B8-4D15AD6855F9}"/>
                </a:ext>
              </a:extLst>
            </p:cNvPr>
            <p:cNvSpPr/>
            <p:nvPr/>
          </p:nvSpPr>
          <p:spPr>
            <a:xfrm>
              <a:off x="6592183" y="2120034"/>
              <a:ext cx="648000" cy="6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Arial" panose="020B0604020202020204" pitchFamily="34" charset="0"/>
                </a:rPr>
                <a:t>1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Titre 4">
            <a:extLst>
              <a:ext uri="{FF2B5EF4-FFF2-40B4-BE49-F238E27FC236}">
                <a16:creationId xmlns:a16="http://schemas.microsoft.com/office/drawing/2014/main" xmlns="" id="{20A5647D-EBEC-3681-30B6-A0BBEFD3FCD8}"/>
              </a:ext>
            </a:extLst>
          </p:cNvPr>
          <p:cNvSpPr txBox="1">
            <a:spLocks/>
          </p:cNvSpPr>
          <p:nvPr/>
        </p:nvSpPr>
        <p:spPr>
          <a:xfrm>
            <a:off x="3655216" y="4087437"/>
            <a:ext cx="1833567" cy="106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قَرْيَةٌ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 Medium" pitchFamily="2" charset="0"/>
              <a:ea typeface="+mn-ea"/>
              <a:cs typeface="+mn-cs"/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554ABBA2-BDAA-0E0C-91A1-7848760F3A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50565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E5F3E9-01C0-861B-F0D5-DAEB6A84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6BFAE56B-8379-65BE-2EA2-EF9FF00B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756000"/>
            <a:ext cx="6949859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خذوا كراساتكم على الصفحة رقم 114 و أجيبوا  بشكل فردي عن التمرينين 1و2: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57C3C3F2-F0F0-9F1C-F1AD-012307BC65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B41679-2CEF-6B7D-C667-C44EC354F7C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653B7FE-F939-FC8F-6619-3919B224014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44F4A95-6951-EB4A-F180-ACDF9C6632FB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12CA757-C468-23E8-C151-68C06581CC10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DAC718C9-B14F-2987-C220-848F1BD2170F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4FB5C7E7-1180-93AD-386B-B25EE8B42FEA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CCB05679-4750-3799-8C25-1D747C91DD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6180856-62F0-E151-1130-F688A3640D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14E68CA8-EB63-3E74-FAF2-70B306C9D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886" y="1709193"/>
            <a:ext cx="3336498" cy="467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92103639-B03C-91C3-DB0D-2FB88AA839FB}"/>
              </a:ext>
            </a:extLst>
          </p:cNvPr>
          <p:cNvSpPr/>
          <p:nvPr/>
        </p:nvSpPr>
        <p:spPr>
          <a:xfrm>
            <a:off x="3023755" y="2557320"/>
            <a:ext cx="2858612" cy="1661389"/>
          </a:xfrm>
          <a:prstGeom prst="roundRect">
            <a:avLst>
              <a:gd name="adj" fmla="val 32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011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EF508A-FE7A-194E-2490-49ABF0B37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F36779-CEC7-583A-ED76-15593E80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نصحح التمرين الاول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2D3F9745-D373-DDC1-48EE-54FB09A4A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9FBB92-1977-6FBE-A45F-D31E6615F03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71262F1-995F-95C7-EE7C-A7F19A6B508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7F1205-19B0-8056-66AE-2FD596961A3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E67DF0-FBD6-60EB-26F0-9035F0BCFE36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96D88F38-5240-F125-BB7A-E2C52D58AEA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B5E400CA-5549-E3BD-F422-A2DB8B57D8A9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5B997D58-A288-1A8D-A8B2-59D7BA1A74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70ACCB1A-9DD2-99AC-AA8B-33D11718E87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70CBF5-D1EB-693E-EE77-0BEC2847F47B}"/>
              </a:ext>
            </a:extLst>
          </p:cNvPr>
          <p:cNvSpPr/>
          <p:nvPr/>
        </p:nvSpPr>
        <p:spPr>
          <a:xfrm>
            <a:off x="-210078" y="4221756"/>
            <a:ext cx="8842305" cy="12275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indent="365125" algn="r" defTabSz="914400" rtl="1">
              <a:lnSpc>
                <a:spcPct val="150000"/>
              </a:lnSpc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زَيَّنَ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ٱلْحِرَفِيّونَ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ٱلْماهِرونَ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ٱلصَّوامِعَ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بِأَشْكالٍ وَنُقوشٍ بَديعَةٍ.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5DCE82DF-6E0B-5C2C-0FFA-F91CE7EA4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64" y="2422154"/>
            <a:ext cx="8365902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7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233FB4-1403-4A26-82B3-481CDD0F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06AFB17-3BD2-3C3D-E622-518A39B3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نصحح التمرين الثاني</a:t>
            </a:r>
            <a:b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i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- يقدم الأستاذ التغذية الراجعة الفورية المناسبة.</a:t>
            </a:r>
            <a:endParaRPr kumimoji="0" lang="ar-MA" sz="24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3E6337AC-3ED6-4B1D-61FE-E8BD8A9CE5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95B229-789D-9B99-AD7F-8501261D4A7D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45DAF0F-B64B-486E-6FAC-B7AB2F4C1059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295AE9F-EAC9-01F8-BA06-4C26093EB946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EC5BE9-4EEA-AA46-C277-FF5DE365FED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69CB4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3" name="Google Shape;1246;p5">
            <a:extLst>
              <a:ext uri="{FF2B5EF4-FFF2-40B4-BE49-F238E27FC236}">
                <a16:creationId xmlns:a16="http://schemas.microsoft.com/office/drawing/2014/main" xmlns="" id="{40CFCC55-AB43-B66E-9767-1DC5A5796CDD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45;p5">
            <a:extLst>
              <a:ext uri="{FF2B5EF4-FFF2-40B4-BE49-F238E27FC236}">
                <a16:creationId xmlns:a16="http://schemas.microsoft.com/office/drawing/2014/main" xmlns="" id="{40BCEF14-0D00-5BEB-267D-A3670AEAADAB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4;p5">
            <a:extLst>
              <a:ext uri="{FF2B5EF4-FFF2-40B4-BE49-F238E27FC236}">
                <a16:creationId xmlns:a16="http://schemas.microsoft.com/office/drawing/2014/main" xmlns="" id="{7B8408A5-5D99-2516-3476-8AF5F4921C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A331FD9-91E5-3E89-F619-D1F6DB7F02E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BB0D7978-A027-85D6-E0FE-23F96E346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44" y="1925519"/>
            <a:ext cx="8345121" cy="4610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DEA67F-AA2C-6378-E910-BC8772911B7A}"/>
              </a:ext>
            </a:extLst>
          </p:cNvPr>
          <p:cNvSpPr/>
          <p:nvPr/>
        </p:nvSpPr>
        <p:spPr>
          <a:xfrm>
            <a:off x="3656330" y="3429000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مُذَكُّرٌ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BE4605-CABD-2A0D-E80A-8B21E6AC4877}"/>
              </a:ext>
            </a:extLst>
          </p:cNvPr>
          <p:cNvSpPr/>
          <p:nvPr/>
        </p:nvSpPr>
        <p:spPr>
          <a:xfrm>
            <a:off x="3577465" y="4682837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مُذَكُّرٌ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F4D2DB-F328-7E2B-B621-B901C091FA4F}"/>
              </a:ext>
            </a:extLst>
          </p:cNvPr>
          <p:cNvSpPr/>
          <p:nvPr/>
        </p:nvSpPr>
        <p:spPr>
          <a:xfrm>
            <a:off x="3577464" y="5889632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مُذَكُّرٌ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AE388B-A335-9491-1D2E-3BBF4D697BBF}"/>
              </a:ext>
            </a:extLst>
          </p:cNvPr>
          <p:cNvSpPr/>
          <p:nvPr/>
        </p:nvSpPr>
        <p:spPr>
          <a:xfrm>
            <a:off x="3577464" y="4055918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مُؤَنَّثٌ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307627-4C04-64FB-1F5A-79B493D1ADA1}"/>
              </a:ext>
            </a:extLst>
          </p:cNvPr>
          <p:cNvSpPr/>
          <p:nvPr/>
        </p:nvSpPr>
        <p:spPr>
          <a:xfrm>
            <a:off x="3656330" y="5286234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مُؤَنَّثٌ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B795EE-0720-AC6B-4FA8-D1B1D338F243}"/>
              </a:ext>
            </a:extLst>
          </p:cNvPr>
          <p:cNvSpPr/>
          <p:nvPr/>
        </p:nvSpPr>
        <p:spPr>
          <a:xfrm>
            <a:off x="882750" y="3429000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جَمْعٌ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E51FDF-CCFD-C9EC-B99D-9A0DF351E78D}"/>
              </a:ext>
            </a:extLst>
          </p:cNvPr>
          <p:cNvSpPr/>
          <p:nvPr/>
        </p:nvSpPr>
        <p:spPr>
          <a:xfrm>
            <a:off x="926375" y="5235208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جَمْعٌ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38920A6-676C-7BF1-900A-81C42B0C9655}"/>
              </a:ext>
            </a:extLst>
          </p:cNvPr>
          <p:cNvSpPr/>
          <p:nvPr/>
        </p:nvSpPr>
        <p:spPr>
          <a:xfrm>
            <a:off x="882749" y="5788770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جَمْعٌ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8543E84-F44B-D5C0-4E2E-0AAB81802615}"/>
              </a:ext>
            </a:extLst>
          </p:cNvPr>
          <p:cNvSpPr/>
          <p:nvPr/>
        </p:nvSpPr>
        <p:spPr>
          <a:xfrm>
            <a:off x="926373" y="4608678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مُفْرَدٌ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77D3AA0-D453-BB23-B6AB-420BB8DDC0C9}"/>
              </a:ext>
            </a:extLst>
          </p:cNvPr>
          <p:cNvSpPr/>
          <p:nvPr/>
        </p:nvSpPr>
        <p:spPr>
          <a:xfrm>
            <a:off x="926372" y="4073933"/>
            <a:ext cx="1831339" cy="4247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365125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مُثَنّى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083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CD1D04-20B9-98C0-73F3-C0441BF4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3DB86D6E-94A5-1F0A-98DB-F6C24003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394" y="1243460"/>
            <a:ext cx="7886700" cy="720000"/>
          </a:xfrm>
        </p:spPr>
        <p:txBody>
          <a:bodyPr/>
          <a:lstStyle/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fr-MA" sz="4000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FC2A07A-84B4-C91A-955E-6DED18A4F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2433016"/>
            <a:ext cx="7789894" cy="2475869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4CACE893-99BD-ED63-454D-3F8E709CBFFF}"/>
              </a:ext>
            </a:extLst>
          </p:cNvPr>
          <p:cNvSpPr txBox="1">
            <a:spLocks/>
          </p:cNvSpPr>
          <p:nvPr/>
        </p:nvSpPr>
        <p:spPr>
          <a:xfrm>
            <a:off x="2415306" y="3412857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عناصر الجملة الفعلية     - الفاعل ظاهرا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D34C8121-F586-8E0F-D95D-750ADC4785BA}"/>
              </a:ext>
            </a:extLst>
          </p:cNvPr>
          <p:cNvSpPr txBox="1"/>
          <p:nvPr/>
        </p:nvSpPr>
        <p:spPr>
          <a:xfrm>
            <a:off x="5645608" y="226582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fr-MA" sz="3200" b="0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01E5B2B-A132-9644-38A8-BF74B3F1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2520" y="2588457"/>
            <a:ext cx="730771" cy="735759"/>
          </a:xfrm>
          <a:prstGeom prst="rect">
            <a:avLst/>
          </a:prstGeom>
        </p:spPr>
      </p:pic>
      <p:pic>
        <p:nvPicPr>
          <p:cNvPr id="3" name="Image 2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8D3F42BD-AB25-F9AB-D187-18A9EDAA2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4" y="2265825"/>
            <a:ext cx="469077" cy="540000"/>
          </a:xfrm>
          <a:prstGeom prst="rect">
            <a:avLst/>
          </a:prstGeom>
        </p:spPr>
      </p:pic>
      <p:pic>
        <p:nvPicPr>
          <p:cNvPr id="6" name="Google Shape;1245;p5">
            <a:extLst>
              <a:ext uri="{FF2B5EF4-FFF2-40B4-BE49-F238E27FC236}">
                <a16:creationId xmlns:a16="http://schemas.microsoft.com/office/drawing/2014/main" xmlns="" id="{7C43F08E-A0B9-A792-A3DA-54CE78B266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9037" y="1338626"/>
            <a:ext cx="499985" cy="4896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1F10E6E2-BF02-0167-7455-1F9D9BB706F9}"/>
              </a:ext>
            </a:extLst>
          </p:cNvPr>
          <p:cNvSpPr txBox="1">
            <a:spLocks/>
          </p:cNvSpPr>
          <p:nvPr/>
        </p:nvSpPr>
        <p:spPr>
          <a:xfrm>
            <a:off x="2415306" y="3902417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التاء في آخر الكلمة</a:t>
            </a:r>
          </a:p>
        </p:txBody>
      </p:sp>
    </p:spTree>
    <p:extLst>
      <p:ext uri="{BB962C8B-B14F-4D97-AF65-F5344CB8AC3E}">
        <p14:creationId xmlns:p14="http://schemas.microsoft.com/office/powerpoint/2010/main" val="3710637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1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A5270A-65AC-4245-4869-126A795A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F2E939A-8AAA-E6EB-779D-D5CD6744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بِعَناصِرِ الْجملة الفعلية؟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03369E-6AC9-7911-6FCD-E6234B4962E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97C6570-392D-0751-5372-7A9B872903CF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CCE5C2-8483-8715-96EF-E8BF24FA6D05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B4186B-F5D9-17A3-19AE-6A9CEAFE235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C3F0B32F-0777-D7E1-F7A8-D8A2887BECF5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9B8F0440-1A96-61EC-6DA4-EEA0D7C39E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3682D67B-3236-DF38-73CC-4FB9D75FE7F7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50CF6CA-20E8-58F9-5259-C4B276313DB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xmlns="" id="{4B355FDF-9260-8B8B-1290-8A3CB3939618}"/>
              </a:ext>
            </a:extLst>
          </p:cNvPr>
          <p:cNvSpPr txBox="1">
            <a:spLocks/>
          </p:cNvSpPr>
          <p:nvPr/>
        </p:nvSpPr>
        <p:spPr>
          <a:xfrm>
            <a:off x="1962514" y="3231573"/>
            <a:ext cx="5218971" cy="11067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عَناصِرُ ٱلْجُمْلَةِ ٱلْفِعْلِيَّةِ.</a:t>
            </a:r>
          </a:p>
        </p:txBody>
      </p:sp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DBB7015-240D-E614-F32E-FC2914FF1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2352040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BE27F6-8E63-5709-7418-A46EA19D1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B99612F-2877-7038-1943-A56EB5D6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. من يقرأ؟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3966A9-F881-A1EE-9150-533A0C917FB1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738E70-23DD-DA42-B548-0F2212221D7A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AEB701-5003-63E4-8B07-B42FB693A0F9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08A9B1-AB5A-3933-CA5C-15003EC4C288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3D48F61E-79CC-153F-C736-166A6088BB76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2C3EDDA9-7DC2-55E4-2887-81647958E1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CFEA198D-5A69-F2C6-ABB3-31DCFE8B708F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CE7B282-7245-A741-3045-3C18A4E2EF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AF3760A-B355-EE91-8E32-89FE1D55D2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 : coins arrondis 2">
            <a:extLst>
              <a:ext uri="{FF2B5EF4-FFF2-40B4-BE49-F238E27FC236}">
                <a16:creationId xmlns:a16="http://schemas.microsoft.com/office/drawing/2014/main" xmlns="" id="{37DA74E3-9DC0-E673-A1EA-C21419722604}"/>
              </a:ext>
            </a:extLst>
          </p:cNvPr>
          <p:cNvSpPr/>
          <p:nvPr/>
        </p:nvSpPr>
        <p:spPr>
          <a:xfrm>
            <a:off x="398069" y="2497665"/>
            <a:ext cx="8426180" cy="3265189"/>
          </a:xfrm>
          <a:custGeom>
            <a:avLst/>
            <a:gdLst>
              <a:gd name="csX0" fmla="*/ 0 w 8426180"/>
              <a:gd name="csY0" fmla="*/ 544209 h 3265189"/>
              <a:gd name="csX1" fmla="*/ 371055 w 8426180"/>
              <a:gd name="csY1" fmla="*/ 0 h 3265189"/>
              <a:gd name="csX2" fmla="*/ 992765 w 8426180"/>
              <a:gd name="csY2" fmla="*/ 0 h 3265189"/>
              <a:gd name="csX3" fmla="*/ 1537636 w 8426180"/>
              <a:gd name="csY3" fmla="*/ 0 h 3265189"/>
              <a:gd name="csX4" fmla="*/ 2236188 w 8426180"/>
              <a:gd name="csY4" fmla="*/ 0 h 3265189"/>
              <a:gd name="csX5" fmla="*/ 3088421 w 8426180"/>
              <a:gd name="csY5" fmla="*/ 0 h 3265189"/>
              <a:gd name="csX6" fmla="*/ 3863814 w 8426180"/>
              <a:gd name="csY6" fmla="*/ 0 h 3265189"/>
              <a:gd name="csX7" fmla="*/ 4562365 w 8426180"/>
              <a:gd name="csY7" fmla="*/ 0 h 3265189"/>
              <a:gd name="csX8" fmla="*/ 5184077 w 8426180"/>
              <a:gd name="csY8" fmla="*/ 0 h 3265189"/>
              <a:gd name="csX9" fmla="*/ 5959468 w 8426180"/>
              <a:gd name="csY9" fmla="*/ 0 h 3265189"/>
              <a:gd name="csX10" fmla="*/ 6734861 w 8426180"/>
              <a:gd name="csY10" fmla="*/ 0 h 3265189"/>
              <a:gd name="csX11" fmla="*/ 8055124 w 8426180"/>
              <a:gd name="csY11" fmla="*/ 0 h 3265189"/>
              <a:gd name="csX12" fmla="*/ 8426180 w 8426180"/>
              <a:gd name="csY12" fmla="*/ 544209 h 3265189"/>
              <a:gd name="csX13" fmla="*/ 8426180 w 8426180"/>
              <a:gd name="csY13" fmla="*/ 1589057 h 3265189"/>
              <a:gd name="csX14" fmla="*/ 8426180 w 8426180"/>
              <a:gd name="csY14" fmla="*/ 2720978 h 3265189"/>
              <a:gd name="csX15" fmla="*/ 8055124 w 8426180"/>
              <a:gd name="csY15" fmla="*/ 3265189 h 3265189"/>
              <a:gd name="csX16" fmla="*/ 7356573 w 8426180"/>
              <a:gd name="csY16" fmla="*/ 3265189 h 3265189"/>
              <a:gd name="csX17" fmla="*/ 6811702 w 8426180"/>
              <a:gd name="csY17" fmla="*/ 3265189 h 3265189"/>
              <a:gd name="csX18" fmla="*/ 6036309 w 8426180"/>
              <a:gd name="csY18" fmla="*/ 3265189 h 3265189"/>
              <a:gd name="csX19" fmla="*/ 5491440 w 8426180"/>
              <a:gd name="csY19" fmla="*/ 3265189 h 3265189"/>
              <a:gd name="csX20" fmla="*/ 4639206 w 8426180"/>
              <a:gd name="csY20" fmla="*/ 3265189 h 3265189"/>
              <a:gd name="csX21" fmla="*/ 3786973 w 8426180"/>
              <a:gd name="csY21" fmla="*/ 3265189 h 3265189"/>
              <a:gd name="csX22" fmla="*/ 3242102 w 8426180"/>
              <a:gd name="csY22" fmla="*/ 3265189 h 3265189"/>
              <a:gd name="csX23" fmla="*/ 2543550 w 8426180"/>
              <a:gd name="csY23" fmla="*/ 3265189 h 3265189"/>
              <a:gd name="csX24" fmla="*/ 1844999 w 8426180"/>
              <a:gd name="csY24" fmla="*/ 3265189 h 3265189"/>
              <a:gd name="csX25" fmla="*/ 1376969 w 8426180"/>
              <a:gd name="csY25" fmla="*/ 3265189 h 3265189"/>
              <a:gd name="csX26" fmla="*/ 371055 w 8426180"/>
              <a:gd name="csY26" fmla="*/ 3265189 h 3265189"/>
              <a:gd name="csX27" fmla="*/ 0 w 8426180"/>
              <a:gd name="csY27" fmla="*/ 2720978 h 3265189"/>
              <a:gd name="csX28" fmla="*/ 0 w 8426180"/>
              <a:gd name="csY28" fmla="*/ 1589057 h 3265189"/>
              <a:gd name="csX29" fmla="*/ 0 w 8426180"/>
              <a:gd name="csY29" fmla="*/ 544209 h 3265189"/>
              <a:gd name="csX0" fmla="*/ 0 w 8426180"/>
              <a:gd name="csY0" fmla="*/ 544209 h 3265189"/>
              <a:gd name="csX1" fmla="*/ 371055 w 8426180"/>
              <a:gd name="csY1" fmla="*/ 0 h 3265189"/>
              <a:gd name="csX2" fmla="*/ 915925 w 8426180"/>
              <a:gd name="csY2" fmla="*/ 0 h 3265189"/>
              <a:gd name="csX3" fmla="*/ 1537636 w 8426180"/>
              <a:gd name="csY3" fmla="*/ 0 h 3265189"/>
              <a:gd name="csX4" fmla="*/ 2005666 w 8426180"/>
              <a:gd name="csY4" fmla="*/ 0 h 3265189"/>
              <a:gd name="csX5" fmla="*/ 2781058 w 8426180"/>
              <a:gd name="csY5" fmla="*/ 0 h 3265189"/>
              <a:gd name="csX6" fmla="*/ 3479610 w 8426180"/>
              <a:gd name="csY6" fmla="*/ 0 h 3265189"/>
              <a:gd name="csX7" fmla="*/ 4255003 w 8426180"/>
              <a:gd name="csY7" fmla="*/ 0 h 3265189"/>
              <a:gd name="csX8" fmla="*/ 5107236 w 8426180"/>
              <a:gd name="csY8" fmla="*/ 0 h 3265189"/>
              <a:gd name="csX9" fmla="*/ 5805788 w 8426180"/>
              <a:gd name="csY9" fmla="*/ 0 h 3265189"/>
              <a:gd name="csX10" fmla="*/ 6581180 w 8426180"/>
              <a:gd name="csY10" fmla="*/ 0 h 3265189"/>
              <a:gd name="csX11" fmla="*/ 7356573 w 8426180"/>
              <a:gd name="csY11" fmla="*/ 0 h 3265189"/>
              <a:gd name="csX12" fmla="*/ 8055124 w 8426180"/>
              <a:gd name="csY12" fmla="*/ 0 h 3265189"/>
              <a:gd name="csX13" fmla="*/ 8426180 w 8426180"/>
              <a:gd name="csY13" fmla="*/ 544209 h 3265189"/>
              <a:gd name="csX14" fmla="*/ 8426180 w 8426180"/>
              <a:gd name="csY14" fmla="*/ 1610825 h 3265189"/>
              <a:gd name="csX15" fmla="*/ 8426180 w 8426180"/>
              <a:gd name="csY15" fmla="*/ 2720978 h 3265189"/>
              <a:gd name="csX16" fmla="*/ 8055124 w 8426180"/>
              <a:gd name="csY16" fmla="*/ 3265189 h 3265189"/>
              <a:gd name="csX17" fmla="*/ 7356573 w 8426180"/>
              <a:gd name="csY17" fmla="*/ 3265189 h 3265189"/>
              <a:gd name="csX18" fmla="*/ 6581180 w 8426180"/>
              <a:gd name="csY18" fmla="*/ 3265189 h 3265189"/>
              <a:gd name="csX19" fmla="*/ 6113150 w 8426180"/>
              <a:gd name="csY19" fmla="*/ 3265189 h 3265189"/>
              <a:gd name="csX20" fmla="*/ 5568280 w 8426180"/>
              <a:gd name="csY20" fmla="*/ 3265189 h 3265189"/>
              <a:gd name="csX21" fmla="*/ 4716047 w 8426180"/>
              <a:gd name="csY21" fmla="*/ 3265189 h 3265189"/>
              <a:gd name="csX22" fmla="*/ 4017495 w 8426180"/>
              <a:gd name="csY22" fmla="*/ 3265189 h 3265189"/>
              <a:gd name="csX23" fmla="*/ 3242102 w 8426180"/>
              <a:gd name="csY23" fmla="*/ 3265189 h 3265189"/>
              <a:gd name="csX24" fmla="*/ 2620391 w 8426180"/>
              <a:gd name="csY24" fmla="*/ 3265189 h 3265189"/>
              <a:gd name="csX25" fmla="*/ 1844999 w 8426180"/>
              <a:gd name="csY25" fmla="*/ 3265189 h 3265189"/>
              <a:gd name="csX26" fmla="*/ 1223288 w 8426180"/>
              <a:gd name="csY26" fmla="*/ 3265189 h 3265189"/>
              <a:gd name="csX27" fmla="*/ 371055 w 8426180"/>
              <a:gd name="csY27" fmla="*/ 3265189 h 3265189"/>
              <a:gd name="csX28" fmla="*/ 0 w 8426180"/>
              <a:gd name="csY28" fmla="*/ 2720978 h 3265189"/>
              <a:gd name="csX29" fmla="*/ 0 w 8426180"/>
              <a:gd name="csY29" fmla="*/ 1697896 h 3265189"/>
              <a:gd name="csX30" fmla="*/ 0 w 8426180"/>
              <a:gd name="csY30" fmla="*/ 544209 h 3265189"/>
              <a:gd name="csX0" fmla="*/ 0 w 8426180"/>
              <a:gd name="csY0" fmla="*/ 544209 h 3265189"/>
              <a:gd name="csX1" fmla="*/ 371055 w 8426180"/>
              <a:gd name="csY1" fmla="*/ 0 h 3265189"/>
              <a:gd name="csX2" fmla="*/ 992765 w 8426180"/>
              <a:gd name="csY2" fmla="*/ 0 h 3265189"/>
              <a:gd name="csX3" fmla="*/ 1537636 w 8426180"/>
              <a:gd name="csY3" fmla="*/ 0 h 3265189"/>
              <a:gd name="csX4" fmla="*/ 2236188 w 8426180"/>
              <a:gd name="csY4" fmla="*/ 0 h 3265189"/>
              <a:gd name="csX5" fmla="*/ 3088421 w 8426180"/>
              <a:gd name="csY5" fmla="*/ 0 h 3265189"/>
              <a:gd name="csX6" fmla="*/ 3863814 w 8426180"/>
              <a:gd name="csY6" fmla="*/ 0 h 3265189"/>
              <a:gd name="csX7" fmla="*/ 4562365 w 8426180"/>
              <a:gd name="csY7" fmla="*/ 0 h 3265189"/>
              <a:gd name="csX8" fmla="*/ 5184077 w 8426180"/>
              <a:gd name="csY8" fmla="*/ 0 h 3265189"/>
              <a:gd name="csX9" fmla="*/ 5959468 w 8426180"/>
              <a:gd name="csY9" fmla="*/ 0 h 3265189"/>
              <a:gd name="csX10" fmla="*/ 6734861 w 8426180"/>
              <a:gd name="csY10" fmla="*/ 0 h 3265189"/>
              <a:gd name="csX11" fmla="*/ 8055124 w 8426180"/>
              <a:gd name="csY11" fmla="*/ 0 h 3265189"/>
              <a:gd name="csX12" fmla="*/ 8426180 w 8426180"/>
              <a:gd name="csY12" fmla="*/ 544209 h 3265189"/>
              <a:gd name="csX13" fmla="*/ 8426180 w 8426180"/>
              <a:gd name="csY13" fmla="*/ 1589057 h 3265189"/>
              <a:gd name="csX14" fmla="*/ 8426180 w 8426180"/>
              <a:gd name="csY14" fmla="*/ 2720978 h 3265189"/>
              <a:gd name="csX15" fmla="*/ 8055124 w 8426180"/>
              <a:gd name="csY15" fmla="*/ 3265189 h 3265189"/>
              <a:gd name="csX16" fmla="*/ 7356573 w 8426180"/>
              <a:gd name="csY16" fmla="*/ 3265189 h 3265189"/>
              <a:gd name="csX17" fmla="*/ 6811702 w 8426180"/>
              <a:gd name="csY17" fmla="*/ 3265189 h 3265189"/>
              <a:gd name="csX18" fmla="*/ 6036309 w 8426180"/>
              <a:gd name="csY18" fmla="*/ 3265189 h 3265189"/>
              <a:gd name="csX19" fmla="*/ 5491440 w 8426180"/>
              <a:gd name="csY19" fmla="*/ 3265189 h 3265189"/>
              <a:gd name="csX20" fmla="*/ 4639206 w 8426180"/>
              <a:gd name="csY20" fmla="*/ 3265189 h 3265189"/>
              <a:gd name="csX21" fmla="*/ 3786973 w 8426180"/>
              <a:gd name="csY21" fmla="*/ 3265189 h 3265189"/>
              <a:gd name="csX22" fmla="*/ 3242102 w 8426180"/>
              <a:gd name="csY22" fmla="*/ 3265189 h 3265189"/>
              <a:gd name="csX23" fmla="*/ 2543550 w 8426180"/>
              <a:gd name="csY23" fmla="*/ 3265189 h 3265189"/>
              <a:gd name="csX24" fmla="*/ 1844999 w 8426180"/>
              <a:gd name="csY24" fmla="*/ 3265189 h 3265189"/>
              <a:gd name="csX25" fmla="*/ 1376969 w 8426180"/>
              <a:gd name="csY25" fmla="*/ 3265189 h 3265189"/>
              <a:gd name="csX26" fmla="*/ 371055 w 8426180"/>
              <a:gd name="csY26" fmla="*/ 3265189 h 3265189"/>
              <a:gd name="csX27" fmla="*/ 0 w 8426180"/>
              <a:gd name="csY27" fmla="*/ 2720978 h 3265189"/>
              <a:gd name="csX28" fmla="*/ 0 w 8426180"/>
              <a:gd name="csY28" fmla="*/ 1589057 h 3265189"/>
              <a:gd name="csX29" fmla="*/ 0 w 8426180"/>
              <a:gd name="csY29" fmla="*/ 544209 h 32651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8426180" h="3265189" fill="none" extrusionOk="0">
                <a:moveTo>
                  <a:pt x="0" y="544209"/>
                </a:moveTo>
                <a:cubicBezTo>
                  <a:pt x="17547" y="159796"/>
                  <a:pt x="128232" y="41991"/>
                  <a:pt x="371055" y="0"/>
                </a:cubicBezTo>
                <a:cubicBezTo>
                  <a:pt x="608279" y="-69762"/>
                  <a:pt x="773197" y="-17378"/>
                  <a:pt x="992765" y="0"/>
                </a:cubicBezTo>
                <a:cubicBezTo>
                  <a:pt x="1179916" y="-16791"/>
                  <a:pt x="1302160" y="59257"/>
                  <a:pt x="1537636" y="0"/>
                </a:cubicBezTo>
                <a:cubicBezTo>
                  <a:pt x="1778371" y="-40634"/>
                  <a:pt x="2064701" y="56850"/>
                  <a:pt x="2236188" y="0"/>
                </a:cubicBezTo>
                <a:cubicBezTo>
                  <a:pt x="2393093" y="-49309"/>
                  <a:pt x="2930392" y="-29667"/>
                  <a:pt x="3088421" y="0"/>
                </a:cubicBezTo>
                <a:cubicBezTo>
                  <a:pt x="3183307" y="-106397"/>
                  <a:pt x="3491800" y="34298"/>
                  <a:pt x="3863814" y="0"/>
                </a:cubicBezTo>
                <a:cubicBezTo>
                  <a:pt x="4255071" y="-89201"/>
                  <a:pt x="4400209" y="31500"/>
                  <a:pt x="4562365" y="0"/>
                </a:cubicBezTo>
                <a:cubicBezTo>
                  <a:pt x="4737994" y="-35664"/>
                  <a:pt x="5043708" y="36115"/>
                  <a:pt x="5184077" y="0"/>
                </a:cubicBezTo>
                <a:cubicBezTo>
                  <a:pt x="5342484" y="-85894"/>
                  <a:pt x="5763610" y="-9446"/>
                  <a:pt x="5959468" y="0"/>
                </a:cubicBezTo>
                <a:cubicBezTo>
                  <a:pt x="6157628" y="-5857"/>
                  <a:pt x="6519927" y="-21528"/>
                  <a:pt x="6734861" y="0"/>
                </a:cubicBezTo>
                <a:cubicBezTo>
                  <a:pt x="6932218" y="952"/>
                  <a:pt x="7716646" y="-117418"/>
                  <a:pt x="8055124" y="0"/>
                </a:cubicBezTo>
                <a:cubicBezTo>
                  <a:pt x="8255540" y="-25874"/>
                  <a:pt x="8384253" y="167405"/>
                  <a:pt x="8426180" y="544209"/>
                </a:cubicBezTo>
                <a:cubicBezTo>
                  <a:pt x="8520914" y="718522"/>
                  <a:pt x="8464987" y="1227301"/>
                  <a:pt x="8426180" y="1589057"/>
                </a:cubicBezTo>
                <a:cubicBezTo>
                  <a:pt x="8367182" y="2062385"/>
                  <a:pt x="8398263" y="2451953"/>
                  <a:pt x="8426180" y="2720978"/>
                </a:cubicBezTo>
                <a:cubicBezTo>
                  <a:pt x="8389294" y="2952317"/>
                  <a:pt x="8359751" y="3243958"/>
                  <a:pt x="8055124" y="3265189"/>
                </a:cubicBezTo>
                <a:cubicBezTo>
                  <a:pt x="7750077" y="3286639"/>
                  <a:pt x="7604371" y="3280260"/>
                  <a:pt x="7356573" y="3265189"/>
                </a:cubicBezTo>
                <a:cubicBezTo>
                  <a:pt x="7097362" y="3237007"/>
                  <a:pt x="7016199" y="3240269"/>
                  <a:pt x="6811702" y="3265189"/>
                </a:cubicBezTo>
                <a:cubicBezTo>
                  <a:pt x="6558307" y="3276454"/>
                  <a:pt x="6455434" y="3296930"/>
                  <a:pt x="6036309" y="3265189"/>
                </a:cubicBezTo>
                <a:cubicBezTo>
                  <a:pt x="5679347" y="3286196"/>
                  <a:pt x="5721252" y="3293788"/>
                  <a:pt x="5491440" y="3265189"/>
                </a:cubicBezTo>
                <a:cubicBezTo>
                  <a:pt x="5261003" y="3197119"/>
                  <a:pt x="4867228" y="3227912"/>
                  <a:pt x="4639206" y="3265189"/>
                </a:cubicBezTo>
                <a:cubicBezTo>
                  <a:pt x="4497438" y="3228281"/>
                  <a:pt x="3962668" y="3303529"/>
                  <a:pt x="3786973" y="3265189"/>
                </a:cubicBezTo>
                <a:cubicBezTo>
                  <a:pt x="3643279" y="3228054"/>
                  <a:pt x="3497989" y="3304934"/>
                  <a:pt x="3242102" y="3265189"/>
                </a:cubicBezTo>
                <a:cubicBezTo>
                  <a:pt x="3004781" y="3181529"/>
                  <a:pt x="2835611" y="3258031"/>
                  <a:pt x="2543550" y="3265189"/>
                </a:cubicBezTo>
                <a:cubicBezTo>
                  <a:pt x="2286864" y="3263635"/>
                  <a:pt x="2042851" y="3225539"/>
                  <a:pt x="1844999" y="3265189"/>
                </a:cubicBezTo>
                <a:cubicBezTo>
                  <a:pt x="1637850" y="3219551"/>
                  <a:pt x="1468589" y="3303334"/>
                  <a:pt x="1376969" y="3265189"/>
                </a:cubicBezTo>
                <a:cubicBezTo>
                  <a:pt x="1215632" y="3237449"/>
                  <a:pt x="646544" y="3266891"/>
                  <a:pt x="371055" y="3265189"/>
                </a:cubicBezTo>
                <a:cubicBezTo>
                  <a:pt x="154424" y="3314385"/>
                  <a:pt x="-29369" y="3139197"/>
                  <a:pt x="0" y="2720978"/>
                </a:cubicBezTo>
                <a:cubicBezTo>
                  <a:pt x="1549" y="2330915"/>
                  <a:pt x="64415" y="1926214"/>
                  <a:pt x="0" y="1589057"/>
                </a:cubicBezTo>
                <a:cubicBezTo>
                  <a:pt x="-14209" y="1143534"/>
                  <a:pt x="60410" y="968937"/>
                  <a:pt x="0" y="544209"/>
                </a:cubicBezTo>
                <a:close/>
              </a:path>
              <a:path w="8426180" h="3265189" stroke="0" extrusionOk="0">
                <a:moveTo>
                  <a:pt x="0" y="544209"/>
                </a:moveTo>
                <a:cubicBezTo>
                  <a:pt x="29162" y="240776"/>
                  <a:pt x="132101" y="63194"/>
                  <a:pt x="371055" y="0"/>
                </a:cubicBezTo>
                <a:cubicBezTo>
                  <a:pt x="527744" y="47477"/>
                  <a:pt x="713127" y="-51199"/>
                  <a:pt x="915925" y="0"/>
                </a:cubicBezTo>
                <a:cubicBezTo>
                  <a:pt x="1087448" y="-471"/>
                  <a:pt x="1359031" y="-13731"/>
                  <a:pt x="1537636" y="0"/>
                </a:cubicBezTo>
                <a:cubicBezTo>
                  <a:pt x="1720385" y="35815"/>
                  <a:pt x="1771138" y="30577"/>
                  <a:pt x="2005666" y="0"/>
                </a:cubicBezTo>
                <a:cubicBezTo>
                  <a:pt x="2219726" y="90791"/>
                  <a:pt x="2424390" y="-94135"/>
                  <a:pt x="2781058" y="0"/>
                </a:cubicBezTo>
                <a:cubicBezTo>
                  <a:pt x="3045702" y="-19084"/>
                  <a:pt x="3212886" y="-3806"/>
                  <a:pt x="3479610" y="0"/>
                </a:cubicBezTo>
                <a:cubicBezTo>
                  <a:pt x="3721779" y="-110434"/>
                  <a:pt x="3871886" y="-3526"/>
                  <a:pt x="4255003" y="0"/>
                </a:cubicBezTo>
                <a:cubicBezTo>
                  <a:pt x="4664408" y="36619"/>
                  <a:pt x="4824686" y="-2846"/>
                  <a:pt x="5107236" y="0"/>
                </a:cubicBezTo>
                <a:cubicBezTo>
                  <a:pt x="5462448" y="-14233"/>
                  <a:pt x="5609226" y="-129612"/>
                  <a:pt x="5805788" y="0"/>
                </a:cubicBezTo>
                <a:cubicBezTo>
                  <a:pt x="6058956" y="27261"/>
                  <a:pt x="6200041" y="40196"/>
                  <a:pt x="6581180" y="0"/>
                </a:cubicBezTo>
                <a:cubicBezTo>
                  <a:pt x="6887840" y="16537"/>
                  <a:pt x="7092339" y="-24756"/>
                  <a:pt x="7356573" y="0"/>
                </a:cubicBezTo>
                <a:cubicBezTo>
                  <a:pt x="7653888" y="-31373"/>
                  <a:pt x="7784731" y="-37763"/>
                  <a:pt x="8055124" y="0"/>
                </a:cubicBezTo>
                <a:cubicBezTo>
                  <a:pt x="8330339" y="-11454"/>
                  <a:pt x="8428986" y="241900"/>
                  <a:pt x="8426180" y="544209"/>
                </a:cubicBezTo>
                <a:cubicBezTo>
                  <a:pt x="8394964" y="988155"/>
                  <a:pt x="8420620" y="1359984"/>
                  <a:pt x="8426180" y="1610825"/>
                </a:cubicBezTo>
                <a:cubicBezTo>
                  <a:pt x="8459814" y="1813495"/>
                  <a:pt x="8390057" y="2414071"/>
                  <a:pt x="8426180" y="2720978"/>
                </a:cubicBezTo>
                <a:cubicBezTo>
                  <a:pt x="8436906" y="3017409"/>
                  <a:pt x="8252142" y="3211032"/>
                  <a:pt x="8055124" y="3265189"/>
                </a:cubicBezTo>
                <a:cubicBezTo>
                  <a:pt x="7851385" y="3255493"/>
                  <a:pt x="7606175" y="3293875"/>
                  <a:pt x="7356573" y="3265189"/>
                </a:cubicBezTo>
                <a:cubicBezTo>
                  <a:pt x="7101169" y="3315958"/>
                  <a:pt x="6842643" y="3357447"/>
                  <a:pt x="6581180" y="3265189"/>
                </a:cubicBezTo>
                <a:cubicBezTo>
                  <a:pt x="6316682" y="3238478"/>
                  <a:pt x="6344497" y="3314462"/>
                  <a:pt x="6113150" y="3265189"/>
                </a:cubicBezTo>
                <a:cubicBezTo>
                  <a:pt x="5877778" y="3227878"/>
                  <a:pt x="5760405" y="3263338"/>
                  <a:pt x="5568280" y="3265189"/>
                </a:cubicBezTo>
                <a:cubicBezTo>
                  <a:pt x="5421282" y="3346923"/>
                  <a:pt x="4895754" y="3231980"/>
                  <a:pt x="4716047" y="3265189"/>
                </a:cubicBezTo>
                <a:cubicBezTo>
                  <a:pt x="4501810" y="3188375"/>
                  <a:pt x="4319619" y="3253051"/>
                  <a:pt x="4017495" y="3265189"/>
                </a:cubicBezTo>
                <a:cubicBezTo>
                  <a:pt x="3746887" y="3198776"/>
                  <a:pt x="3584422" y="3159697"/>
                  <a:pt x="3242102" y="3265189"/>
                </a:cubicBezTo>
                <a:cubicBezTo>
                  <a:pt x="2942216" y="3273799"/>
                  <a:pt x="2864537" y="3213428"/>
                  <a:pt x="2620391" y="3265189"/>
                </a:cubicBezTo>
                <a:cubicBezTo>
                  <a:pt x="2381408" y="3251737"/>
                  <a:pt x="2053285" y="3295764"/>
                  <a:pt x="1844999" y="3265189"/>
                </a:cubicBezTo>
                <a:cubicBezTo>
                  <a:pt x="1600095" y="3214019"/>
                  <a:pt x="1374525" y="3224421"/>
                  <a:pt x="1223288" y="3265189"/>
                </a:cubicBezTo>
                <a:cubicBezTo>
                  <a:pt x="970374" y="3195337"/>
                  <a:pt x="638928" y="3256648"/>
                  <a:pt x="371055" y="3265189"/>
                </a:cubicBezTo>
                <a:cubicBezTo>
                  <a:pt x="178315" y="3168648"/>
                  <a:pt x="16133" y="3045465"/>
                  <a:pt x="0" y="2720978"/>
                </a:cubicBezTo>
                <a:cubicBezTo>
                  <a:pt x="-58211" y="2304361"/>
                  <a:pt x="35254" y="2039630"/>
                  <a:pt x="0" y="1697896"/>
                </a:cubicBezTo>
                <a:cubicBezTo>
                  <a:pt x="11323" y="1277115"/>
                  <a:pt x="-9059" y="1135867"/>
                  <a:pt x="0" y="544209"/>
                </a:cubicBezTo>
                <a:close/>
              </a:path>
              <a:path w="8426180" h="3265189" fill="none" stroke="0" extrusionOk="0">
                <a:moveTo>
                  <a:pt x="0" y="544209"/>
                </a:moveTo>
                <a:cubicBezTo>
                  <a:pt x="40440" y="239446"/>
                  <a:pt x="156421" y="65523"/>
                  <a:pt x="371055" y="0"/>
                </a:cubicBezTo>
                <a:cubicBezTo>
                  <a:pt x="575870" y="-104184"/>
                  <a:pt x="786359" y="54062"/>
                  <a:pt x="992765" y="0"/>
                </a:cubicBezTo>
                <a:cubicBezTo>
                  <a:pt x="1183389" y="19155"/>
                  <a:pt x="1277461" y="43694"/>
                  <a:pt x="1537636" y="0"/>
                </a:cubicBezTo>
                <a:cubicBezTo>
                  <a:pt x="1785324" y="-44647"/>
                  <a:pt x="2049138" y="39903"/>
                  <a:pt x="2236188" y="0"/>
                </a:cubicBezTo>
                <a:cubicBezTo>
                  <a:pt x="2413405" y="-19185"/>
                  <a:pt x="2911964" y="14359"/>
                  <a:pt x="3088421" y="0"/>
                </a:cubicBezTo>
                <a:cubicBezTo>
                  <a:pt x="3206912" y="-77026"/>
                  <a:pt x="3557554" y="21111"/>
                  <a:pt x="3863814" y="0"/>
                </a:cubicBezTo>
                <a:cubicBezTo>
                  <a:pt x="4261930" y="-52164"/>
                  <a:pt x="4426270" y="798"/>
                  <a:pt x="4562365" y="0"/>
                </a:cubicBezTo>
                <a:cubicBezTo>
                  <a:pt x="4761540" y="28219"/>
                  <a:pt x="5043340" y="-8575"/>
                  <a:pt x="5184077" y="0"/>
                </a:cubicBezTo>
                <a:cubicBezTo>
                  <a:pt x="5323225" y="-5106"/>
                  <a:pt x="5771314" y="-14180"/>
                  <a:pt x="5959468" y="0"/>
                </a:cubicBezTo>
                <a:cubicBezTo>
                  <a:pt x="6152471" y="5593"/>
                  <a:pt x="6551327" y="-77309"/>
                  <a:pt x="6734861" y="0"/>
                </a:cubicBezTo>
                <a:cubicBezTo>
                  <a:pt x="6901126" y="-136921"/>
                  <a:pt x="7803355" y="-68707"/>
                  <a:pt x="8055124" y="0"/>
                </a:cubicBezTo>
                <a:cubicBezTo>
                  <a:pt x="8249146" y="103415"/>
                  <a:pt x="8372249" y="192903"/>
                  <a:pt x="8426180" y="544209"/>
                </a:cubicBezTo>
                <a:cubicBezTo>
                  <a:pt x="8475639" y="696882"/>
                  <a:pt x="8468004" y="1210728"/>
                  <a:pt x="8426180" y="1589057"/>
                </a:cubicBezTo>
                <a:cubicBezTo>
                  <a:pt x="8436342" y="2002475"/>
                  <a:pt x="8323049" y="2394524"/>
                  <a:pt x="8426180" y="2720978"/>
                </a:cubicBezTo>
                <a:cubicBezTo>
                  <a:pt x="8386087" y="2988716"/>
                  <a:pt x="8307686" y="3237712"/>
                  <a:pt x="8055124" y="3265189"/>
                </a:cubicBezTo>
                <a:cubicBezTo>
                  <a:pt x="7774692" y="3291744"/>
                  <a:pt x="7587496" y="3290506"/>
                  <a:pt x="7356573" y="3265189"/>
                </a:cubicBezTo>
                <a:cubicBezTo>
                  <a:pt x="7102922" y="3260946"/>
                  <a:pt x="7020953" y="3249103"/>
                  <a:pt x="6811702" y="3265189"/>
                </a:cubicBezTo>
                <a:cubicBezTo>
                  <a:pt x="6559705" y="3247518"/>
                  <a:pt x="6425132" y="3257039"/>
                  <a:pt x="6036309" y="3265189"/>
                </a:cubicBezTo>
                <a:cubicBezTo>
                  <a:pt x="5664954" y="3284437"/>
                  <a:pt x="5731348" y="3277483"/>
                  <a:pt x="5491440" y="3265189"/>
                </a:cubicBezTo>
                <a:cubicBezTo>
                  <a:pt x="5264886" y="3258503"/>
                  <a:pt x="4816646" y="3267841"/>
                  <a:pt x="4639206" y="3265189"/>
                </a:cubicBezTo>
                <a:cubicBezTo>
                  <a:pt x="4460048" y="3224255"/>
                  <a:pt x="4011206" y="3334952"/>
                  <a:pt x="3786973" y="3265189"/>
                </a:cubicBezTo>
                <a:cubicBezTo>
                  <a:pt x="3610391" y="3225631"/>
                  <a:pt x="3478994" y="3318376"/>
                  <a:pt x="3242102" y="3265189"/>
                </a:cubicBezTo>
                <a:cubicBezTo>
                  <a:pt x="2937734" y="3228204"/>
                  <a:pt x="2785923" y="3227511"/>
                  <a:pt x="2543550" y="3265189"/>
                </a:cubicBezTo>
                <a:cubicBezTo>
                  <a:pt x="2302778" y="3296634"/>
                  <a:pt x="2019750" y="3282097"/>
                  <a:pt x="1844999" y="3265189"/>
                </a:cubicBezTo>
                <a:cubicBezTo>
                  <a:pt x="1655615" y="3222767"/>
                  <a:pt x="1440963" y="3295881"/>
                  <a:pt x="1376969" y="3265189"/>
                </a:cubicBezTo>
                <a:cubicBezTo>
                  <a:pt x="1177090" y="3183076"/>
                  <a:pt x="699432" y="3285751"/>
                  <a:pt x="371055" y="3265189"/>
                </a:cubicBezTo>
                <a:cubicBezTo>
                  <a:pt x="189265" y="3251330"/>
                  <a:pt x="42606" y="3080885"/>
                  <a:pt x="0" y="2720978"/>
                </a:cubicBezTo>
                <a:cubicBezTo>
                  <a:pt x="-33994" y="2267081"/>
                  <a:pt x="31087" y="1930295"/>
                  <a:pt x="0" y="1589057"/>
                </a:cubicBezTo>
                <a:cubicBezTo>
                  <a:pt x="-15611" y="1150750"/>
                  <a:pt x="39486" y="983086"/>
                  <a:pt x="0" y="544209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xmlns="" sd="3403945204">
                  <a:custGeom>
                    <a:avLst/>
                    <a:gdLst>
                      <a:gd name="connsiteX0" fmla="*/ 0 w 7884368"/>
                      <a:gd name="connsiteY0" fmla="*/ 316172 h 1896994"/>
                      <a:gd name="connsiteX1" fmla="*/ 347196 w 7884368"/>
                      <a:gd name="connsiteY1" fmla="*/ 0 h 1896994"/>
                      <a:gd name="connsiteX2" fmla="*/ 928930 w 7884368"/>
                      <a:gd name="connsiteY2" fmla="*/ 0 h 1896994"/>
                      <a:gd name="connsiteX3" fmla="*/ 1438765 w 7884368"/>
                      <a:gd name="connsiteY3" fmla="*/ 0 h 1896994"/>
                      <a:gd name="connsiteX4" fmla="*/ 2092399 w 7884368"/>
                      <a:gd name="connsiteY4" fmla="*/ 0 h 1896994"/>
                      <a:gd name="connsiteX5" fmla="*/ 2889833 w 7884368"/>
                      <a:gd name="connsiteY5" fmla="*/ 0 h 1896994"/>
                      <a:gd name="connsiteX6" fmla="*/ 3615367 w 7884368"/>
                      <a:gd name="connsiteY6" fmla="*/ 0 h 1896994"/>
                      <a:gd name="connsiteX7" fmla="*/ 4269001 w 7884368"/>
                      <a:gd name="connsiteY7" fmla="*/ 0 h 1896994"/>
                      <a:gd name="connsiteX8" fmla="*/ 4850736 w 7884368"/>
                      <a:gd name="connsiteY8" fmla="*/ 0 h 1896994"/>
                      <a:gd name="connsiteX9" fmla="*/ 5576269 w 7884368"/>
                      <a:gd name="connsiteY9" fmla="*/ 0 h 1896994"/>
                      <a:gd name="connsiteX10" fmla="*/ 6301803 w 7884368"/>
                      <a:gd name="connsiteY10" fmla="*/ 0 h 1896994"/>
                      <a:gd name="connsiteX11" fmla="*/ 7537172 w 7884368"/>
                      <a:gd name="connsiteY11" fmla="*/ 0 h 1896994"/>
                      <a:gd name="connsiteX12" fmla="*/ 7884368 w 7884368"/>
                      <a:gd name="connsiteY12" fmla="*/ 316172 h 1896994"/>
                      <a:gd name="connsiteX13" fmla="*/ 7884368 w 7884368"/>
                      <a:gd name="connsiteY13" fmla="*/ 923203 h 1896994"/>
                      <a:gd name="connsiteX14" fmla="*/ 7884368 w 7884368"/>
                      <a:gd name="connsiteY14" fmla="*/ 1580821 h 1896994"/>
                      <a:gd name="connsiteX15" fmla="*/ 7537172 w 7884368"/>
                      <a:gd name="connsiteY15" fmla="*/ 1896994 h 1896994"/>
                      <a:gd name="connsiteX16" fmla="*/ 6883538 w 7884368"/>
                      <a:gd name="connsiteY16" fmla="*/ 1896994 h 1896994"/>
                      <a:gd name="connsiteX17" fmla="*/ 6373703 w 7884368"/>
                      <a:gd name="connsiteY17" fmla="*/ 1896994 h 1896994"/>
                      <a:gd name="connsiteX18" fmla="*/ 5648169 w 7884368"/>
                      <a:gd name="connsiteY18" fmla="*/ 1896994 h 1896994"/>
                      <a:gd name="connsiteX19" fmla="*/ 5138335 w 7884368"/>
                      <a:gd name="connsiteY19" fmla="*/ 1896994 h 1896994"/>
                      <a:gd name="connsiteX20" fmla="*/ 4340901 w 7884368"/>
                      <a:gd name="connsiteY20" fmla="*/ 1896994 h 1896994"/>
                      <a:gd name="connsiteX21" fmla="*/ 3543467 w 7884368"/>
                      <a:gd name="connsiteY21" fmla="*/ 1896994 h 1896994"/>
                      <a:gd name="connsiteX22" fmla="*/ 3033632 w 7884368"/>
                      <a:gd name="connsiteY22" fmla="*/ 1896994 h 1896994"/>
                      <a:gd name="connsiteX23" fmla="*/ 2379998 w 7884368"/>
                      <a:gd name="connsiteY23" fmla="*/ 1896994 h 1896994"/>
                      <a:gd name="connsiteX24" fmla="*/ 1726364 w 7884368"/>
                      <a:gd name="connsiteY24" fmla="*/ 1896994 h 1896994"/>
                      <a:gd name="connsiteX25" fmla="*/ 1288429 w 7884368"/>
                      <a:gd name="connsiteY25" fmla="*/ 1896994 h 1896994"/>
                      <a:gd name="connsiteX26" fmla="*/ 347196 w 7884368"/>
                      <a:gd name="connsiteY26" fmla="*/ 1896994 h 1896994"/>
                      <a:gd name="connsiteX27" fmla="*/ 0 w 7884368"/>
                      <a:gd name="connsiteY27" fmla="*/ 1580821 h 1896994"/>
                      <a:gd name="connsiteX28" fmla="*/ 0 w 7884368"/>
                      <a:gd name="connsiteY28" fmla="*/ 923203 h 1896994"/>
                      <a:gd name="connsiteX29" fmla="*/ 0 w 7884368"/>
                      <a:gd name="connsiteY29" fmla="*/ 316172 h 1896994"/>
                      <a:gd name="connsiteX0" fmla="*/ 0 w 7884368"/>
                      <a:gd name="connsiteY0" fmla="*/ 316172 h 1896994"/>
                      <a:gd name="connsiteX1" fmla="*/ 347196 w 7884368"/>
                      <a:gd name="connsiteY1" fmla="*/ 0 h 1896994"/>
                      <a:gd name="connsiteX2" fmla="*/ 857031 w 7884368"/>
                      <a:gd name="connsiteY2" fmla="*/ 0 h 1896994"/>
                      <a:gd name="connsiteX3" fmla="*/ 1438765 w 7884368"/>
                      <a:gd name="connsiteY3" fmla="*/ 0 h 1896994"/>
                      <a:gd name="connsiteX4" fmla="*/ 1876700 w 7884368"/>
                      <a:gd name="connsiteY4" fmla="*/ 0 h 1896994"/>
                      <a:gd name="connsiteX5" fmla="*/ 2602234 w 7884368"/>
                      <a:gd name="connsiteY5" fmla="*/ 0 h 1896994"/>
                      <a:gd name="connsiteX6" fmla="*/ 3255868 w 7884368"/>
                      <a:gd name="connsiteY6" fmla="*/ 0 h 1896994"/>
                      <a:gd name="connsiteX7" fmla="*/ 3981402 w 7884368"/>
                      <a:gd name="connsiteY7" fmla="*/ 0 h 1896994"/>
                      <a:gd name="connsiteX8" fmla="*/ 4778836 w 7884368"/>
                      <a:gd name="connsiteY8" fmla="*/ 0 h 1896994"/>
                      <a:gd name="connsiteX9" fmla="*/ 5432470 w 7884368"/>
                      <a:gd name="connsiteY9" fmla="*/ 0 h 1896994"/>
                      <a:gd name="connsiteX10" fmla="*/ 6158004 w 7884368"/>
                      <a:gd name="connsiteY10" fmla="*/ 0 h 1896994"/>
                      <a:gd name="connsiteX11" fmla="*/ 6883538 w 7884368"/>
                      <a:gd name="connsiteY11" fmla="*/ 0 h 1896994"/>
                      <a:gd name="connsiteX12" fmla="*/ 7537172 w 7884368"/>
                      <a:gd name="connsiteY12" fmla="*/ 0 h 1896994"/>
                      <a:gd name="connsiteX13" fmla="*/ 7884368 w 7884368"/>
                      <a:gd name="connsiteY13" fmla="*/ 316172 h 1896994"/>
                      <a:gd name="connsiteX14" fmla="*/ 7884368 w 7884368"/>
                      <a:gd name="connsiteY14" fmla="*/ 935850 h 1896994"/>
                      <a:gd name="connsiteX15" fmla="*/ 7884368 w 7884368"/>
                      <a:gd name="connsiteY15" fmla="*/ 1580821 h 1896994"/>
                      <a:gd name="connsiteX16" fmla="*/ 7537172 w 7884368"/>
                      <a:gd name="connsiteY16" fmla="*/ 1896994 h 1896994"/>
                      <a:gd name="connsiteX17" fmla="*/ 6883538 w 7884368"/>
                      <a:gd name="connsiteY17" fmla="*/ 1896994 h 1896994"/>
                      <a:gd name="connsiteX18" fmla="*/ 6158004 w 7884368"/>
                      <a:gd name="connsiteY18" fmla="*/ 1896994 h 1896994"/>
                      <a:gd name="connsiteX19" fmla="*/ 5720069 w 7884368"/>
                      <a:gd name="connsiteY19" fmla="*/ 1896994 h 1896994"/>
                      <a:gd name="connsiteX20" fmla="*/ 5210234 w 7884368"/>
                      <a:gd name="connsiteY20" fmla="*/ 1896994 h 1896994"/>
                      <a:gd name="connsiteX21" fmla="*/ 4412801 w 7884368"/>
                      <a:gd name="connsiteY21" fmla="*/ 1896994 h 1896994"/>
                      <a:gd name="connsiteX22" fmla="*/ 3759166 w 7884368"/>
                      <a:gd name="connsiteY22" fmla="*/ 1896994 h 1896994"/>
                      <a:gd name="connsiteX23" fmla="*/ 3033632 w 7884368"/>
                      <a:gd name="connsiteY23" fmla="*/ 1896994 h 1896994"/>
                      <a:gd name="connsiteX24" fmla="*/ 2451898 w 7884368"/>
                      <a:gd name="connsiteY24" fmla="*/ 1896994 h 1896994"/>
                      <a:gd name="connsiteX25" fmla="*/ 1726364 w 7884368"/>
                      <a:gd name="connsiteY25" fmla="*/ 1896994 h 1896994"/>
                      <a:gd name="connsiteX26" fmla="*/ 1144630 w 7884368"/>
                      <a:gd name="connsiteY26" fmla="*/ 1896994 h 1896994"/>
                      <a:gd name="connsiteX27" fmla="*/ 347196 w 7884368"/>
                      <a:gd name="connsiteY27" fmla="*/ 1896994 h 1896994"/>
                      <a:gd name="connsiteX28" fmla="*/ 0 w 7884368"/>
                      <a:gd name="connsiteY28" fmla="*/ 1580821 h 1896994"/>
                      <a:gd name="connsiteX29" fmla="*/ 0 w 7884368"/>
                      <a:gd name="connsiteY29" fmla="*/ 986436 h 1896994"/>
                      <a:gd name="connsiteX30" fmla="*/ 0 w 7884368"/>
                      <a:gd name="connsiteY30" fmla="*/ 316172 h 1896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884368" h="1896994" fill="none" extrusionOk="0">
                        <a:moveTo>
                          <a:pt x="0" y="316172"/>
                        </a:moveTo>
                        <a:cubicBezTo>
                          <a:pt x="32237" y="82850"/>
                          <a:pt x="148424" y="18635"/>
                          <a:pt x="347196" y="0"/>
                        </a:cubicBezTo>
                        <a:cubicBezTo>
                          <a:pt x="565185" y="-19940"/>
                          <a:pt x="741477" y="-25903"/>
                          <a:pt x="928930" y="0"/>
                        </a:cubicBezTo>
                        <a:cubicBezTo>
                          <a:pt x="1103392" y="5958"/>
                          <a:pt x="1214141" y="18767"/>
                          <a:pt x="1438765" y="0"/>
                        </a:cubicBezTo>
                        <a:cubicBezTo>
                          <a:pt x="1664760" y="-19879"/>
                          <a:pt x="1940866" y="26470"/>
                          <a:pt x="2092399" y="0"/>
                        </a:cubicBezTo>
                        <a:cubicBezTo>
                          <a:pt x="2226657" y="-27939"/>
                          <a:pt x="2710105" y="-13494"/>
                          <a:pt x="2889833" y="0"/>
                        </a:cubicBezTo>
                        <a:cubicBezTo>
                          <a:pt x="3035579" y="-54803"/>
                          <a:pt x="3242691" y="56264"/>
                          <a:pt x="3615367" y="0"/>
                        </a:cubicBezTo>
                        <a:cubicBezTo>
                          <a:pt x="3950479" y="-45170"/>
                          <a:pt x="4099264" y="14754"/>
                          <a:pt x="4269001" y="0"/>
                        </a:cubicBezTo>
                        <a:cubicBezTo>
                          <a:pt x="4429860" y="-34739"/>
                          <a:pt x="4713619" y="28570"/>
                          <a:pt x="4850736" y="0"/>
                        </a:cubicBezTo>
                        <a:cubicBezTo>
                          <a:pt x="4998772" y="-52188"/>
                          <a:pt x="5426886" y="-13599"/>
                          <a:pt x="5576269" y="0"/>
                        </a:cubicBezTo>
                        <a:cubicBezTo>
                          <a:pt x="5752199" y="-2468"/>
                          <a:pt x="6108603" y="2160"/>
                          <a:pt x="6301803" y="0"/>
                        </a:cubicBezTo>
                        <a:cubicBezTo>
                          <a:pt x="6491993" y="13985"/>
                          <a:pt x="7212275" y="-70695"/>
                          <a:pt x="7537172" y="0"/>
                        </a:cubicBezTo>
                        <a:cubicBezTo>
                          <a:pt x="7732305" y="-30308"/>
                          <a:pt x="7856885" y="95812"/>
                          <a:pt x="7884368" y="316172"/>
                        </a:cubicBezTo>
                        <a:cubicBezTo>
                          <a:pt x="7961813" y="467460"/>
                          <a:pt x="7876846" y="695825"/>
                          <a:pt x="7884368" y="923203"/>
                        </a:cubicBezTo>
                        <a:cubicBezTo>
                          <a:pt x="7873437" y="1174978"/>
                          <a:pt x="7881191" y="1430586"/>
                          <a:pt x="7884368" y="1580821"/>
                        </a:cubicBezTo>
                        <a:cubicBezTo>
                          <a:pt x="7884030" y="1686046"/>
                          <a:pt x="7799791" y="1893468"/>
                          <a:pt x="7537172" y="1896994"/>
                        </a:cubicBezTo>
                        <a:cubicBezTo>
                          <a:pt x="7247243" y="1909761"/>
                          <a:pt x="7132304" y="1901989"/>
                          <a:pt x="6883538" y="1896994"/>
                        </a:cubicBezTo>
                        <a:cubicBezTo>
                          <a:pt x="6632418" y="1876632"/>
                          <a:pt x="6566576" y="1884555"/>
                          <a:pt x="6373703" y="1896994"/>
                        </a:cubicBezTo>
                        <a:cubicBezTo>
                          <a:pt x="6174981" y="1909079"/>
                          <a:pt x="6005619" y="1913233"/>
                          <a:pt x="5648169" y="1896994"/>
                        </a:cubicBezTo>
                        <a:cubicBezTo>
                          <a:pt x="5318887" y="1912285"/>
                          <a:pt x="5354570" y="1914291"/>
                          <a:pt x="5138335" y="1896994"/>
                        </a:cubicBezTo>
                        <a:cubicBezTo>
                          <a:pt x="4916776" y="1865210"/>
                          <a:pt x="4530488" y="1887121"/>
                          <a:pt x="4340901" y="1896994"/>
                        </a:cubicBezTo>
                        <a:cubicBezTo>
                          <a:pt x="4170737" y="1873745"/>
                          <a:pt x="3697312" y="1912273"/>
                          <a:pt x="3543467" y="1896994"/>
                        </a:cubicBezTo>
                        <a:cubicBezTo>
                          <a:pt x="3393185" y="1873906"/>
                          <a:pt x="3270062" y="1913855"/>
                          <a:pt x="3033632" y="1896994"/>
                        </a:cubicBezTo>
                        <a:cubicBezTo>
                          <a:pt x="2823261" y="1848187"/>
                          <a:pt x="2675658" y="1907058"/>
                          <a:pt x="2379998" y="1896994"/>
                        </a:cubicBezTo>
                        <a:cubicBezTo>
                          <a:pt x="2141319" y="1893318"/>
                          <a:pt x="1909584" y="1900936"/>
                          <a:pt x="1726364" y="1896994"/>
                        </a:cubicBezTo>
                        <a:cubicBezTo>
                          <a:pt x="1551501" y="1875287"/>
                          <a:pt x="1386732" y="1913786"/>
                          <a:pt x="1288429" y="1896994"/>
                        </a:cubicBezTo>
                        <a:cubicBezTo>
                          <a:pt x="1172678" y="1882558"/>
                          <a:pt x="582690" y="1919317"/>
                          <a:pt x="347196" y="1896994"/>
                        </a:cubicBezTo>
                        <a:cubicBezTo>
                          <a:pt x="151112" y="1899154"/>
                          <a:pt x="-45795" y="1805138"/>
                          <a:pt x="0" y="1580821"/>
                        </a:cubicBezTo>
                        <a:cubicBezTo>
                          <a:pt x="-3519" y="1362497"/>
                          <a:pt x="-4222" y="1106979"/>
                          <a:pt x="0" y="923203"/>
                        </a:cubicBezTo>
                        <a:cubicBezTo>
                          <a:pt x="8267" y="679821"/>
                          <a:pt x="29760" y="575815"/>
                          <a:pt x="0" y="316172"/>
                        </a:cubicBezTo>
                        <a:close/>
                      </a:path>
                      <a:path w="7884368" h="1896994" stroke="0" extrusionOk="0">
                        <a:moveTo>
                          <a:pt x="0" y="316172"/>
                        </a:moveTo>
                        <a:cubicBezTo>
                          <a:pt x="24491" y="145364"/>
                          <a:pt x="124556" y="45539"/>
                          <a:pt x="347196" y="0"/>
                        </a:cubicBezTo>
                        <a:cubicBezTo>
                          <a:pt x="520797" y="18346"/>
                          <a:pt x="676089" y="-14475"/>
                          <a:pt x="857031" y="0"/>
                        </a:cubicBezTo>
                        <a:cubicBezTo>
                          <a:pt x="1043703" y="9566"/>
                          <a:pt x="1265284" y="-11166"/>
                          <a:pt x="1438765" y="0"/>
                        </a:cubicBezTo>
                        <a:cubicBezTo>
                          <a:pt x="1611548" y="21969"/>
                          <a:pt x="1664573" y="11479"/>
                          <a:pt x="1876700" y="0"/>
                        </a:cubicBezTo>
                        <a:cubicBezTo>
                          <a:pt x="2076970" y="58318"/>
                          <a:pt x="2275049" y="-26274"/>
                          <a:pt x="2602234" y="0"/>
                        </a:cubicBezTo>
                        <a:cubicBezTo>
                          <a:pt x="2871153" y="4728"/>
                          <a:pt x="3009576" y="-4294"/>
                          <a:pt x="3255868" y="0"/>
                        </a:cubicBezTo>
                        <a:cubicBezTo>
                          <a:pt x="3486338" y="-42611"/>
                          <a:pt x="3654352" y="-17027"/>
                          <a:pt x="3981402" y="0"/>
                        </a:cubicBezTo>
                        <a:cubicBezTo>
                          <a:pt x="4358448" y="40513"/>
                          <a:pt x="4490623" y="-7479"/>
                          <a:pt x="4778836" y="0"/>
                        </a:cubicBezTo>
                        <a:cubicBezTo>
                          <a:pt x="5109820" y="13493"/>
                          <a:pt x="5247590" y="-54813"/>
                          <a:pt x="5432470" y="0"/>
                        </a:cubicBezTo>
                        <a:cubicBezTo>
                          <a:pt x="5608492" y="21968"/>
                          <a:pt x="5856179" y="12118"/>
                          <a:pt x="6158004" y="0"/>
                        </a:cubicBezTo>
                        <a:cubicBezTo>
                          <a:pt x="6432067" y="-3333"/>
                          <a:pt x="6637596" y="-6793"/>
                          <a:pt x="6883538" y="0"/>
                        </a:cubicBezTo>
                        <a:cubicBezTo>
                          <a:pt x="7159108" y="-12363"/>
                          <a:pt x="7304644" y="-5867"/>
                          <a:pt x="7537172" y="0"/>
                        </a:cubicBezTo>
                        <a:cubicBezTo>
                          <a:pt x="7761753" y="-3824"/>
                          <a:pt x="7882315" y="133783"/>
                          <a:pt x="7884368" y="316172"/>
                        </a:cubicBezTo>
                        <a:cubicBezTo>
                          <a:pt x="7872284" y="571749"/>
                          <a:pt x="7863170" y="777337"/>
                          <a:pt x="7884368" y="935850"/>
                        </a:cubicBezTo>
                        <a:cubicBezTo>
                          <a:pt x="7918638" y="1092272"/>
                          <a:pt x="7825190" y="1402516"/>
                          <a:pt x="7884368" y="1580821"/>
                        </a:cubicBezTo>
                        <a:cubicBezTo>
                          <a:pt x="7860001" y="1765892"/>
                          <a:pt x="7717419" y="1872741"/>
                          <a:pt x="7537172" y="1896994"/>
                        </a:cubicBezTo>
                        <a:cubicBezTo>
                          <a:pt x="7352501" y="1895389"/>
                          <a:pt x="7128213" y="1921255"/>
                          <a:pt x="6883538" y="1896994"/>
                        </a:cubicBezTo>
                        <a:cubicBezTo>
                          <a:pt x="6639811" y="1906839"/>
                          <a:pt x="6398451" y="1945777"/>
                          <a:pt x="6158004" y="1896994"/>
                        </a:cubicBezTo>
                        <a:cubicBezTo>
                          <a:pt x="5898393" y="1885190"/>
                          <a:pt x="5936657" y="1917218"/>
                          <a:pt x="5720069" y="1896994"/>
                        </a:cubicBezTo>
                        <a:cubicBezTo>
                          <a:pt x="5500458" y="1877043"/>
                          <a:pt x="5389232" y="1898160"/>
                          <a:pt x="5210234" y="1896994"/>
                        </a:cubicBezTo>
                        <a:cubicBezTo>
                          <a:pt x="5040831" y="1957591"/>
                          <a:pt x="4608853" y="1887734"/>
                          <a:pt x="4412801" y="1896994"/>
                        </a:cubicBezTo>
                        <a:cubicBezTo>
                          <a:pt x="4193231" y="1853800"/>
                          <a:pt x="4024252" y="1886912"/>
                          <a:pt x="3759166" y="1896994"/>
                        </a:cubicBezTo>
                        <a:cubicBezTo>
                          <a:pt x="3504499" y="1872024"/>
                          <a:pt x="3311352" y="1830918"/>
                          <a:pt x="3033632" y="1896994"/>
                        </a:cubicBezTo>
                        <a:cubicBezTo>
                          <a:pt x="2740370" y="1902900"/>
                          <a:pt x="2659101" y="1870708"/>
                          <a:pt x="2451898" y="1896994"/>
                        </a:cubicBezTo>
                        <a:cubicBezTo>
                          <a:pt x="2271090" y="1903033"/>
                          <a:pt x="1921509" y="1904755"/>
                          <a:pt x="1726364" y="1896994"/>
                        </a:cubicBezTo>
                        <a:cubicBezTo>
                          <a:pt x="1528316" y="1870655"/>
                          <a:pt x="1324072" y="1883204"/>
                          <a:pt x="1144630" y="1896994"/>
                        </a:cubicBezTo>
                        <a:cubicBezTo>
                          <a:pt x="930119" y="1868197"/>
                          <a:pt x="638615" y="1860917"/>
                          <a:pt x="347196" y="1896994"/>
                        </a:cubicBezTo>
                        <a:cubicBezTo>
                          <a:pt x="143131" y="1834437"/>
                          <a:pt x="13355" y="1774986"/>
                          <a:pt x="0" y="1580821"/>
                        </a:cubicBezTo>
                        <a:cubicBezTo>
                          <a:pt x="-50364" y="1355532"/>
                          <a:pt x="-3841" y="1191046"/>
                          <a:pt x="0" y="986436"/>
                        </a:cubicBezTo>
                        <a:cubicBezTo>
                          <a:pt x="-8974" y="742249"/>
                          <a:pt x="-10911" y="645262"/>
                          <a:pt x="0" y="316172"/>
                        </a:cubicBezTo>
                        <a:close/>
                      </a:path>
                      <a:path w="7884368" h="1896994" fill="none" stroke="0" extrusionOk="0">
                        <a:moveTo>
                          <a:pt x="0" y="316172"/>
                        </a:moveTo>
                        <a:cubicBezTo>
                          <a:pt x="-668" y="132719"/>
                          <a:pt x="132413" y="40376"/>
                          <a:pt x="347196" y="0"/>
                        </a:cubicBezTo>
                        <a:cubicBezTo>
                          <a:pt x="578291" y="-48072"/>
                          <a:pt x="727457" y="17181"/>
                          <a:pt x="928930" y="0"/>
                        </a:cubicBezTo>
                        <a:cubicBezTo>
                          <a:pt x="1111014" y="4221"/>
                          <a:pt x="1204803" y="17706"/>
                          <a:pt x="1438765" y="0"/>
                        </a:cubicBezTo>
                        <a:cubicBezTo>
                          <a:pt x="1671138" y="-33498"/>
                          <a:pt x="1941182" y="22637"/>
                          <a:pt x="2092399" y="0"/>
                        </a:cubicBezTo>
                        <a:cubicBezTo>
                          <a:pt x="2258463" y="-5378"/>
                          <a:pt x="2721932" y="18523"/>
                          <a:pt x="2889833" y="0"/>
                        </a:cubicBezTo>
                        <a:cubicBezTo>
                          <a:pt x="3039577" y="-24856"/>
                          <a:pt x="3286943" y="-1777"/>
                          <a:pt x="3615367" y="0"/>
                        </a:cubicBezTo>
                        <a:cubicBezTo>
                          <a:pt x="3984101" y="-31338"/>
                          <a:pt x="4117781" y="4342"/>
                          <a:pt x="4269001" y="0"/>
                        </a:cubicBezTo>
                        <a:cubicBezTo>
                          <a:pt x="4425988" y="11471"/>
                          <a:pt x="4711335" y="8729"/>
                          <a:pt x="4850736" y="0"/>
                        </a:cubicBezTo>
                        <a:cubicBezTo>
                          <a:pt x="4998690" y="-4732"/>
                          <a:pt x="5409508" y="4786"/>
                          <a:pt x="5576269" y="0"/>
                        </a:cubicBezTo>
                        <a:cubicBezTo>
                          <a:pt x="5766352" y="-4618"/>
                          <a:pt x="6107304" y="-37475"/>
                          <a:pt x="6301803" y="0"/>
                        </a:cubicBezTo>
                        <a:cubicBezTo>
                          <a:pt x="6471547" y="-48218"/>
                          <a:pt x="7279339" y="-15837"/>
                          <a:pt x="7537172" y="0"/>
                        </a:cubicBezTo>
                        <a:cubicBezTo>
                          <a:pt x="7708864" y="49189"/>
                          <a:pt x="7875867" y="129905"/>
                          <a:pt x="7884368" y="316172"/>
                        </a:cubicBezTo>
                        <a:cubicBezTo>
                          <a:pt x="7922814" y="424252"/>
                          <a:pt x="7893365" y="692751"/>
                          <a:pt x="7884368" y="923203"/>
                        </a:cubicBezTo>
                        <a:cubicBezTo>
                          <a:pt x="7887544" y="1179563"/>
                          <a:pt x="7825557" y="1392933"/>
                          <a:pt x="7884368" y="1580821"/>
                        </a:cubicBezTo>
                        <a:cubicBezTo>
                          <a:pt x="7871919" y="1737927"/>
                          <a:pt x="7786322" y="1872251"/>
                          <a:pt x="7537172" y="1896994"/>
                        </a:cubicBezTo>
                        <a:cubicBezTo>
                          <a:pt x="7251210" y="1917851"/>
                          <a:pt x="7118494" y="1915021"/>
                          <a:pt x="6883538" y="1896994"/>
                        </a:cubicBezTo>
                        <a:cubicBezTo>
                          <a:pt x="6642392" y="1886003"/>
                          <a:pt x="6570751" y="1886232"/>
                          <a:pt x="6373703" y="1896994"/>
                        </a:cubicBezTo>
                        <a:cubicBezTo>
                          <a:pt x="6131444" y="1891930"/>
                          <a:pt x="6001388" y="1878936"/>
                          <a:pt x="5648169" y="1896994"/>
                        </a:cubicBezTo>
                        <a:cubicBezTo>
                          <a:pt x="5303879" y="1910017"/>
                          <a:pt x="5352144" y="1903231"/>
                          <a:pt x="5138335" y="1896994"/>
                        </a:cubicBezTo>
                        <a:cubicBezTo>
                          <a:pt x="4932520" y="1866375"/>
                          <a:pt x="4533140" y="1904564"/>
                          <a:pt x="4340901" y="1896994"/>
                        </a:cubicBezTo>
                        <a:cubicBezTo>
                          <a:pt x="4160751" y="1883607"/>
                          <a:pt x="3734325" y="1946642"/>
                          <a:pt x="3543467" y="1896994"/>
                        </a:cubicBezTo>
                        <a:cubicBezTo>
                          <a:pt x="3389455" y="1877207"/>
                          <a:pt x="3255402" y="1936876"/>
                          <a:pt x="3033632" y="1896994"/>
                        </a:cubicBezTo>
                        <a:cubicBezTo>
                          <a:pt x="2774996" y="1887919"/>
                          <a:pt x="2610532" y="1877225"/>
                          <a:pt x="2379998" y="1896994"/>
                        </a:cubicBezTo>
                        <a:cubicBezTo>
                          <a:pt x="2118911" y="1922013"/>
                          <a:pt x="1882466" y="1903084"/>
                          <a:pt x="1726364" y="1896994"/>
                        </a:cubicBezTo>
                        <a:cubicBezTo>
                          <a:pt x="1555149" y="1878924"/>
                          <a:pt x="1366603" y="1922285"/>
                          <a:pt x="1288429" y="1896994"/>
                        </a:cubicBezTo>
                        <a:cubicBezTo>
                          <a:pt x="1133890" y="1881289"/>
                          <a:pt x="613415" y="1919698"/>
                          <a:pt x="347196" y="1896994"/>
                        </a:cubicBezTo>
                        <a:cubicBezTo>
                          <a:pt x="155862" y="1918627"/>
                          <a:pt x="-14057" y="1799592"/>
                          <a:pt x="0" y="1580821"/>
                        </a:cubicBezTo>
                        <a:cubicBezTo>
                          <a:pt x="-14900" y="1319186"/>
                          <a:pt x="32333" y="1158393"/>
                          <a:pt x="0" y="923203"/>
                        </a:cubicBezTo>
                        <a:cubicBezTo>
                          <a:pt x="4868" y="693582"/>
                          <a:pt x="38743" y="565555"/>
                          <a:pt x="0" y="31617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5125" algn="r" rtl="1">
              <a:lnSpc>
                <a:spcPct val="107000"/>
              </a:lnSpc>
              <a:spcAft>
                <a:spcPts val="800"/>
              </a:spcAft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اَلْجُمْلَةُ ٱلْفِعْلِيَّةُ هِيَ ٱلْجُمْلَةُ ٱلَّتي تَبْتَدِئُ بِفِعْلٍ:</a:t>
            </a: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تَتَكَوَّنُ كُلُّ جُمْلَةٍ فِعْلِيَّةٍ مِنْ فِعْلٍ وَ فاعِلٍ مَرْفوعٍ وَ عَناصِرَ أُخْرى.</a:t>
            </a: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قَدْ يَأْتي ٱلْفاعِلُ ظاهِراً كَـ: سافَرَتِ ٱلْفَتاةُ.</a:t>
            </a: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قَدْ يَأْتي ٱلْفاعِلُ ضَميراً كَـ: سافَرْنا مَعَ ٱلْفَتاةِ.</a:t>
            </a:r>
          </a:p>
        </p:txBody>
      </p:sp>
    </p:spTree>
    <p:extLst>
      <p:ext uri="{BB962C8B-B14F-4D97-AF65-F5344CB8AC3E}">
        <p14:creationId xmlns:p14="http://schemas.microsoft.com/office/powerpoint/2010/main" val="66916152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A3C5A8-5673-5A34-151E-18810BA64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E5AD43D-D8D4-B760-A106-D6BEAB43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ألواحكم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C28CBD35-2F92-A6CF-5A65-061CAAAF25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5FF73E-18DA-C277-FE47-72417C6CD62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3DF7B5-CB0E-93BD-9505-281625404095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582233-7633-317E-07B2-9F5E8EAF0F26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485A16-DF31-DF3A-A1D4-6FCB074EACC0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CBB0117E-1284-58F3-30EA-6750A2157B13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23F91D91-48FC-7B06-55B2-B7320FF859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BC54FB44-7997-AEBE-FE15-AB8364D322D5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A536DF8-B413-C0FF-F73D-14C0F37321E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2FA4E57-4F0E-0B8B-B3CB-F7F6E6B8FE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48" y="2441862"/>
            <a:ext cx="3335482" cy="32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874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F2D3ED-3936-9ED0-778D-246D2CC1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4B529A5A-A036-9EA7-4029-62C94C519F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C2182514-CD31-F086-E0D2-4D461355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اكتبوا رقم التعريف المناسب للكلمة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التالية:أَسْلافٌ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6DFE7E97-7CE1-8BDB-4D21-E54331D08827}"/>
              </a:ext>
            </a:extLst>
          </p:cNvPr>
          <p:cNvSpPr txBox="1"/>
          <p:nvPr/>
        </p:nvSpPr>
        <p:spPr>
          <a:xfrm>
            <a:off x="537848" y="3272372"/>
            <a:ext cx="4824000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آباءٌ وَأَجْدادٌ سابِقونَ.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C490C262-A5B0-823D-AA7A-71D9729353CE}"/>
              </a:ext>
            </a:extLst>
          </p:cNvPr>
          <p:cNvSpPr txBox="1"/>
          <p:nvPr/>
        </p:nvSpPr>
        <p:spPr>
          <a:xfrm>
            <a:off x="537848" y="2192298"/>
            <a:ext cx="4824000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سَهْلٌ وَلَيِّنُ </a:t>
            </a:r>
            <a:r>
              <a:rPr lang="ar-MA" sz="4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ٱلطَّبْعِ</a:t>
            </a:r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C8E04CDB-033E-7D62-3900-B1C232D8779D}"/>
              </a:ext>
            </a:extLst>
          </p:cNvPr>
          <p:cNvSpPr txBox="1"/>
          <p:nvPr/>
        </p:nvSpPr>
        <p:spPr>
          <a:xfrm>
            <a:off x="537848" y="5432519"/>
            <a:ext cx="4824000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اَلْماضينَ </a:t>
            </a:r>
            <a:r>
              <a:rPr lang="ar-MA" sz="4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وَٱلَّذينَ</a:t>
            </a:r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رَحَلوا.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CE80FB7-E5CD-2F35-9653-CF5D4CE2FEF1}"/>
              </a:ext>
            </a:extLst>
          </p:cNvPr>
          <p:cNvSpPr txBox="1"/>
          <p:nvPr/>
        </p:nvSpPr>
        <p:spPr>
          <a:xfrm>
            <a:off x="507604" y="4352446"/>
            <a:ext cx="4854244" cy="627831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تَخْتَفي وَتَنْدَثِرُ تَدْريجِيّاً.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C6FF44C3-3697-8A00-B5FA-99EA4DA73F83}"/>
              </a:ext>
            </a:extLst>
          </p:cNvPr>
          <p:cNvSpPr txBox="1"/>
          <p:nvPr/>
        </p:nvSpPr>
        <p:spPr>
          <a:xfrm>
            <a:off x="6264758" y="3227765"/>
            <a:ext cx="2293200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أَسْلافٌ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1B5AAC0-6462-83F9-73A3-E89119865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894" y="2214631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A052F09-7E8C-67E3-952B-67D00C936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893" y="3277112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E45DD98-D187-BB92-4E1C-5B7744C3A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892" y="4332970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AC87AA42-C312-3815-2482-ADEF23F16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892" y="5432519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D43803-60C4-D42B-9552-AFE7A845783D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772F1FD-9B5D-6FFB-3159-73AD6DD1F4A4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D2B74F-A795-B44C-254D-685C96A1E7FE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90281B7-BF7A-A24D-D1E5-11258453E714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8" name="Google Shape;1246;p5">
            <a:extLst>
              <a:ext uri="{FF2B5EF4-FFF2-40B4-BE49-F238E27FC236}">
                <a16:creationId xmlns:a16="http://schemas.microsoft.com/office/drawing/2014/main" xmlns="" id="{CEFB4F27-8DC9-1168-8FB8-2F9E2C2BD8BE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45;p5">
            <a:extLst>
              <a:ext uri="{FF2B5EF4-FFF2-40B4-BE49-F238E27FC236}">
                <a16:creationId xmlns:a16="http://schemas.microsoft.com/office/drawing/2014/main" xmlns="" id="{A3E9CD99-B99D-FAF3-8BF2-E44FEBE3BEE6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44;p5">
            <a:extLst>
              <a:ext uri="{FF2B5EF4-FFF2-40B4-BE49-F238E27FC236}">
                <a16:creationId xmlns:a16="http://schemas.microsoft.com/office/drawing/2014/main" xmlns="" id="{0C5A6D92-54CE-2674-157E-6F6705873465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1567E7F-BB1A-9A9E-831E-04169A7D5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99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11A5B6-4023-421D-EE4D-28965F90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DDF8827-337F-64BF-F617-2C9BAA0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ألواحكم.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انقلوا الجملة التالية ثم ضعوا سطرا تحت الفعل و سطرين تحت الفاعل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551F41-2F04-0572-9CEC-C2350E331A9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2D8898-28BA-033D-B519-376C57822614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8E51D6-80C6-F388-3212-99DBC70E753E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24AFB8-D6F7-7447-206E-B399EE1747A7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4807490C-0083-DBD5-3D0B-F22C7C7D8A91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B7FA31B0-9C35-8562-F548-623B999BCF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82C98375-14CB-D615-A5C9-B4D3B9661CE4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281712A-97C4-8429-91CD-1630E05F23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D084C5E7-E25B-1E1D-7423-40A9E9FFD03F}"/>
              </a:ext>
            </a:extLst>
          </p:cNvPr>
          <p:cNvSpPr/>
          <p:nvPr/>
        </p:nvSpPr>
        <p:spPr>
          <a:xfrm>
            <a:off x="789214" y="3005142"/>
            <a:ext cx="7565571" cy="15661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تابَعَ ٱلسّائِحُ رِحْلَتَهُ نَحْوَ مُرّاكُشَ.</a:t>
            </a:r>
            <a:endParaRPr kumimoji="0" lang="fr-MA" sz="7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6" name="Espace réservé pour une image  15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98460D4-AAE7-98FB-79F1-828C385A9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522626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60BF1F-C589-0FD2-4660-2E301A50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3083973-78CD-3D7C-FFBB-F72A4038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يعلل الجواب؟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7DF936-6464-7709-2403-FBE68CB1D07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51FEF7-217C-BEEB-C968-5F593FA58F6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48C840-D210-68D8-B4EB-C9DB1DEF4B1D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73F283-7833-D239-16AC-031C3C0BFD8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D425DD3C-8734-AC09-A107-ACBEF66F6D22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373333F0-AB43-7FFC-A796-5281CE607D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51E8CB89-C0F2-0AFA-24FF-6318013CE4EC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D3DC88B-1E66-3158-BD09-95678E8B434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31BEF1A4-D316-E593-0A9E-751E68ACDC06}"/>
              </a:ext>
            </a:extLst>
          </p:cNvPr>
          <p:cNvSpPr/>
          <p:nvPr/>
        </p:nvSpPr>
        <p:spPr>
          <a:xfrm>
            <a:off x="789214" y="3005142"/>
            <a:ext cx="7565571" cy="15661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تابَعَ ٱلسّائِحُ </a:t>
            </a: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رِحْلَتَهُ نَحْوَ مُرّاكُشَ.</a:t>
            </a:r>
            <a:endParaRPr kumimoji="0" lang="fr-MA" sz="7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C2CDB7C8-E10E-5AC2-C065-90CAAA39E331}"/>
              </a:ext>
            </a:extLst>
          </p:cNvPr>
          <p:cNvCxnSpPr/>
          <p:nvPr/>
        </p:nvCxnSpPr>
        <p:spPr>
          <a:xfrm flipH="1">
            <a:off x="6974097" y="4310743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05A3F403-D1B7-9460-FD4C-84B45AEF43E6}"/>
              </a:ext>
            </a:extLst>
          </p:cNvPr>
          <p:cNvCxnSpPr/>
          <p:nvPr/>
        </p:nvCxnSpPr>
        <p:spPr>
          <a:xfrm flipH="1">
            <a:off x="5700468" y="4288972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ACDD51DC-EAC1-3F26-063E-22AB4AC0D4AC}"/>
              </a:ext>
            </a:extLst>
          </p:cNvPr>
          <p:cNvCxnSpPr/>
          <p:nvPr/>
        </p:nvCxnSpPr>
        <p:spPr>
          <a:xfrm flipH="1">
            <a:off x="5700468" y="4408715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space réservé pour une image  18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337AB75B-EFF6-19C4-8CB0-7E4AA2D6C5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50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551F24-B172-7DF7-734F-3D618CFFF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26B98E9-89E0-1321-9E29-BB1BFC65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 أخرى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3D7042-07C7-21B2-17DC-63CAB02C1E14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20DEED-8806-6048-F5EE-AA4F7CAD7B12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E26416-D558-98C7-20CB-C960D66F0559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A3AB9F-6362-7433-24A1-E40E5C2E67B7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FBA358E4-7FD5-D315-8347-6E398841382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90FB1F45-9D13-E698-7399-4C4E773DB6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079E121D-3AE3-1C69-C803-BBE8E6066E68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A22CC70-C647-7A9F-F149-0AF4FFD692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2470FFE1-DBF5-E0E2-CB37-E67E4E15A595}"/>
              </a:ext>
            </a:extLst>
          </p:cNvPr>
          <p:cNvSpPr/>
          <p:nvPr/>
        </p:nvSpPr>
        <p:spPr>
          <a:xfrm>
            <a:off x="673213" y="2994257"/>
            <a:ext cx="7701643" cy="15661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kern="0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دَخَلَ إِلى ٱلْمَلْعَبِ ٱلْفَريقُ </a:t>
            </a:r>
            <a:r>
              <a:rPr lang="ar-MA" sz="7200" b="1" kern="0" dirty="0" err="1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ٱلْمُنَظَّمُ</a:t>
            </a:r>
            <a:r>
              <a:rPr lang="ar-MA" sz="7200" b="1" kern="0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kumimoji="0" lang="fr-MA" sz="7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16" name="Espace réservé pour une image  15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E338E46A-FE42-7026-21E9-ABA4F351A0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23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E0B409-8344-5DF6-2D84-677125CF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9302141-2EED-28E1-02AB-8A44E075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يعلل الجواب؟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979817-378D-6E08-D96E-7622981DAB22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84FA86-002F-93E3-8EB6-C39562370CF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CF6197-E971-E19D-6792-8CDE5AEDF55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AFDB7-74C4-2DCC-4246-4007E8C9E65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E0C8B25C-0CDA-B45E-5532-205770E925C8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1DE4B8D2-C5CB-381F-B046-C3B860D2BE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B7AFFFF9-0511-EAA9-E207-702CEED8B3CE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5A3CE88-683F-A5DF-D451-0C4CE5DAB0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534C862E-82D9-4A36-87DF-C4630D9BB365}"/>
              </a:ext>
            </a:extLst>
          </p:cNvPr>
          <p:cNvSpPr/>
          <p:nvPr/>
        </p:nvSpPr>
        <p:spPr>
          <a:xfrm>
            <a:off x="673213" y="2994257"/>
            <a:ext cx="7701643" cy="15661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kern="0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دَخَلَ </a:t>
            </a:r>
            <a:r>
              <a:rPr lang="ar-MA" sz="7200" b="1" kern="0" dirty="0">
                <a:solidFill>
                  <a:schemeClr val="bg2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إِلى ٱلْمَلْعَبِ </a:t>
            </a:r>
            <a:r>
              <a:rPr lang="ar-MA" sz="7200" b="1" kern="0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ٱلْفَريقُ </a:t>
            </a:r>
            <a:r>
              <a:rPr lang="ar-MA" sz="7200" b="1" kern="0" dirty="0" err="1">
                <a:solidFill>
                  <a:schemeClr val="bg2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ٱلْمُنَظَّمُ</a:t>
            </a:r>
            <a:r>
              <a:rPr lang="ar-MA" sz="7200" b="1" kern="0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kumimoji="0" lang="fr-MA" sz="7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5516EAF0-0BB4-C97A-E01A-C2254A569052}"/>
              </a:ext>
            </a:extLst>
          </p:cNvPr>
          <p:cNvCxnSpPr/>
          <p:nvPr/>
        </p:nvCxnSpPr>
        <p:spPr>
          <a:xfrm flipH="1">
            <a:off x="7190577" y="4332515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2176AFDD-DC00-903D-4534-471B0DC0CC5B}"/>
              </a:ext>
            </a:extLst>
          </p:cNvPr>
          <p:cNvCxnSpPr/>
          <p:nvPr/>
        </p:nvCxnSpPr>
        <p:spPr>
          <a:xfrm flipH="1">
            <a:off x="2981944" y="4288972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A642AA3D-FFE3-36AE-68F8-C509EA21673C}"/>
              </a:ext>
            </a:extLst>
          </p:cNvPr>
          <p:cNvCxnSpPr/>
          <p:nvPr/>
        </p:nvCxnSpPr>
        <p:spPr>
          <a:xfrm flipH="1">
            <a:off x="2981944" y="4408715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space réservé pour une image  18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4811D03-7F2E-AF1A-386E-21648B4793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8407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C8CEF6-BEF4-EBFB-D98F-33D8E2CA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2412C59E-3ABE-EA09-D543-620A1EAE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 أخرى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8FF328-11C2-36E5-CDF7-546CADCE44DC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2FD829-59F9-A408-7815-779982B7DAEB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3E24AB-75BD-BC0A-0D66-A75D460BD03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B0577E-1044-AE36-2504-7B0E75EBDA7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42FDF14B-6DD6-69AA-0162-0FBD2E9D560F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EED0202C-2714-1D25-EF32-AC06B3EC3F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636293E1-35DF-FCBE-E535-2F80F3A2E0A2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89547DA-0A36-A94B-2720-AB0559BBC5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690405ED-AB3C-0952-8A1C-4368A0DBA5E5}"/>
              </a:ext>
            </a:extLst>
          </p:cNvPr>
          <p:cNvSpPr/>
          <p:nvPr/>
        </p:nvSpPr>
        <p:spPr>
          <a:xfrm>
            <a:off x="673213" y="2994257"/>
            <a:ext cx="7701643" cy="15661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تُحافِظُ ٱلشُّعوبُ عَلى تَقاليدِها.</a:t>
            </a:r>
            <a:endParaRPr kumimoji="0" lang="fr-MA" sz="7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16" name="Espace réservé pour une image  15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D2F43ACD-FDFC-21FE-089C-C9F5D5C020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272186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C456B9-6A1A-C2F2-959E-A50901FD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253C7304-0676-70C0-DD4C-4A00A858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من يعلل الجواب؟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76A65A-4A7F-C2FC-1E8E-D83AE645D017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B56E87-6274-1B5E-55B7-AFBBF76C366A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F12237-D94F-5049-7161-1977E02A628F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2DB824-D3A3-E729-DA3E-F689898F436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9B96C48A-B59B-A05E-AA45-951E524CD1F0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734E2982-A306-932F-7ACE-66E8276692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E3A26298-787E-423B-F847-66AEDA5B5A2B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AB01885-C2E0-00CC-5B34-8D6D047785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D713749C-5D60-D358-B9AE-BDE26A005F28}"/>
              </a:ext>
            </a:extLst>
          </p:cNvPr>
          <p:cNvSpPr/>
          <p:nvPr/>
        </p:nvSpPr>
        <p:spPr>
          <a:xfrm>
            <a:off x="673213" y="2994257"/>
            <a:ext cx="7701643" cy="156617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تُحافِظُ ٱلشُّعوبُ </a:t>
            </a: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عَلى تَقاليدِها</a:t>
            </a: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fr-MA" sz="7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043C6C21-1C8B-6552-C8A8-5EBC35A8C255}"/>
              </a:ext>
            </a:extLst>
          </p:cNvPr>
          <p:cNvCxnSpPr/>
          <p:nvPr/>
        </p:nvCxnSpPr>
        <p:spPr>
          <a:xfrm flipH="1">
            <a:off x="6568295" y="4212772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CF6E8B95-C48A-A9A7-64F8-1BB2A97979EA}"/>
              </a:ext>
            </a:extLst>
          </p:cNvPr>
          <p:cNvCxnSpPr/>
          <p:nvPr/>
        </p:nvCxnSpPr>
        <p:spPr>
          <a:xfrm flipH="1">
            <a:off x="4745430" y="4223658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D933777-7929-4F1A-54C2-1AEE3863A40E}"/>
              </a:ext>
            </a:extLst>
          </p:cNvPr>
          <p:cNvCxnSpPr/>
          <p:nvPr/>
        </p:nvCxnSpPr>
        <p:spPr>
          <a:xfrm flipH="1">
            <a:off x="4745430" y="4343401"/>
            <a:ext cx="103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space réservé pour une image  18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61F526A-A1E0-03E6-47BC-079DE5919F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9844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5B0D9E-DAD1-99CE-9DF3-914F56973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A1B223F0-BCAB-F4FE-9798-B684C7F9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. الآن من يذكرنا بمميزات الفاعل ظاهرا؟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13D74D-3F90-CE65-7EDC-5E303FCA9BB2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445264-D165-8E22-7D9D-FE8D3A67C1BE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6BB8F5-7B8F-D3BD-8FFD-41519702CF03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1807F-15C9-633F-109E-F64519D7678A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58A582E4-29D0-ADFE-7865-635B672557A2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5047A0B5-0D61-9606-8D01-3B6F75A2B2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4C657F48-E142-43AE-1CF4-F589DEDF3291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3E19EB7-3900-6100-CEE6-7E69415879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xmlns="" id="{95BC5FEB-5DFF-A1BB-4E8A-DE7F82B616B3}"/>
              </a:ext>
            </a:extLst>
          </p:cNvPr>
          <p:cNvSpPr txBox="1">
            <a:spLocks/>
          </p:cNvSpPr>
          <p:nvPr/>
        </p:nvSpPr>
        <p:spPr>
          <a:xfrm>
            <a:off x="1962514" y="3231573"/>
            <a:ext cx="5218971" cy="11067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اَلْفاعِلُ ظاهِراً</a:t>
            </a:r>
          </a:p>
        </p:txBody>
      </p:sp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86472D90-F5FA-72C6-13C0-478413FCC2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9753257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91BE92-CBA7-E15C-F257-011B8A205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74E42F9-56AE-FCFF-137F-50676814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. من يقرأ؟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55FF31-5423-035E-F0F0-0683DB7CF46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FE01F6-37A0-A18E-3A72-AF7459E99059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144356-46CD-3AC1-04A3-3989542779F1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262A3B-58DD-EECD-CCEB-473520CE8893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4967DA84-E74A-D816-32E5-66FBAD11D613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96AE4F9B-724F-D667-3EF3-3AF4628E87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8A6B06A3-33E4-E0A4-6322-E9B8147461E5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0FC658E-C449-4077-210A-8755103E6C7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927620F-624B-EB17-78CC-4B595DE065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Image 11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FAF373C0-D039-D98F-DFB5-D88515EF9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33" y="2078546"/>
            <a:ext cx="8053533" cy="40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169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B3D531-0919-6A59-1704-8AB0DF63E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A5EA2EE7-26B1-F0A5-7B8E-8BD19C7D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الفاعل الوارد في الجملة الفعلية التالية: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24E241-9762-9E5D-F72C-568A3C8C53BA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A4BE30-B099-01D8-82A1-7F181B0F6C16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E34BCD-2181-C1F0-B457-FA10ACDE5B3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DFA9A8-C261-62C5-B307-E67455CDA171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D117FB3F-9D58-1B98-FE75-A4109E63CA54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01A961BA-B57D-A56F-C517-76AAD104D3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DC32D787-E006-E253-1D64-8F53E5CE52D4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4009FF8-B340-4352-3035-13226ABFC14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B8A6FEA-C683-5124-89BC-E4B4EEB1FBAF}"/>
              </a:ext>
            </a:extLst>
          </p:cNvPr>
          <p:cNvSpPr txBox="1"/>
          <p:nvPr/>
        </p:nvSpPr>
        <p:spPr>
          <a:xfrm>
            <a:off x="910326" y="3267327"/>
            <a:ext cx="7323347" cy="11237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يَسْتَقْبِلُ ٱلْمَغْرِبُ ضُيوفَهُ بِكُلِّ حَفاوَةٍ.</a:t>
            </a:r>
          </a:p>
        </p:txBody>
      </p:sp>
      <p:pic>
        <p:nvPicPr>
          <p:cNvPr id="17" name="Espace réservé pour une image  16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2777A77-2FEA-6558-6BC1-8DC9E63757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7497458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DC833A-8131-01AD-BE4A-01229C3D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9A7A291-04F2-29D4-5C22-B35F08C3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. الفاعل هو: ٱلْمَغْرِبُ.             كيف وجدتم الإجابة الصحيحة؟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73093D-95FA-394F-9B78-86DA9540FA7C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01D3E1-C6EF-C006-A06C-9ACA44BA0E17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DACBBB-5434-CFC4-7701-729C63BF837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00DA87-0E00-847F-FDA5-1C5477CB667B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F55106C1-28EA-D5AA-0AA5-3153E9C4C9C9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67E07919-6137-917E-437C-622AE807F7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48B1DE9E-4F30-74DC-6A59-091D3309B271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6E227D9-62ED-2F00-0058-83AA722E26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6BA6AFF-39C7-81CC-EC52-5CC743398680}"/>
              </a:ext>
            </a:extLst>
          </p:cNvPr>
          <p:cNvSpPr txBox="1"/>
          <p:nvPr/>
        </p:nvSpPr>
        <p:spPr>
          <a:xfrm>
            <a:off x="910326" y="3267327"/>
            <a:ext cx="7323347" cy="11237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يَسْتَقْبِلُ 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ٱلْمَغْرِبُ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ضُيوفَهُ بِكُلِّ حَفاوَةٍ.</a:t>
            </a:r>
          </a:p>
        </p:txBody>
      </p:sp>
      <p:pic>
        <p:nvPicPr>
          <p:cNvPr id="18" name="Espace réservé pour une image  17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C2C3BDA-59C2-66F2-D512-2CF0EA4F5F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08712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2265CF-7651-3D8A-DC4E-BF841A3DC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E446C737-1434-F0BD-422C-A065FDB162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2979B3CB-9594-5AFE-2CFF-F6CB8A89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اكتبوا رقم التعريف المناسب للكلمة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التالية:قافِلَةٌ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7623329E-9647-FBD8-2406-390E37ADB149}"/>
              </a:ext>
            </a:extLst>
          </p:cNvPr>
          <p:cNvSpPr txBox="1"/>
          <p:nvPr/>
        </p:nvSpPr>
        <p:spPr>
          <a:xfrm>
            <a:off x="7014099" y="3564935"/>
            <a:ext cx="1497528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ED7C3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قافِلَةٌ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48AC95D1-0D51-883F-11EC-40E4A5215219}"/>
              </a:ext>
            </a:extLst>
          </p:cNvPr>
          <p:cNvSpPr txBox="1"/>
          <p:nvPr/>
        </p:nvSpPr>
        <p:spPr>
          <a:xfrm>
            <a:off x="712413" y="3072495"/>
            <a:ext cx="5076868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فَتْرَةٌ زَمَنِيَّةٌ مُعَيَّنَةٌ.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69D5D34-A806-65D0-DD2E-774911AADF0F}"/>
              </a:ext>
            </a:extLst>
          </p:cNvPr>
          <p:cNvSpPr txBox="1"/>
          <p:nvPr/>
        </p:nvSpPr>
        <p:spPr>
          <a:xfrm>
            <a:off x="712413" y="1910390"/>
            <a:ext cx="5076868" cy="61009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رَوْنَقُ وَجَمالُ ٱلْماضي.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xmlns="" id="{BA8B1719-D947-0AA8-457A-65AC54899AE8}"/>
              </a:ext>
            </a:extLst>
          </p:cNvPr>
          <p:cNvSpPr txBox="1"/>
          <p:nvPr/>
        </p:nvSpPr>
        <p:spPr>
          <a:xfrm>
            <a:off x="434869" y="5397416"/>
            <a:ext cx="5354412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يَبْني وَ يُقيمُ.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247DCA51-F509-E225-9CD1-CCFEA5F07DFC}"/>
              </a:ext>
            </a:extLst>
          </p:cNvPr>
          <p:cNvSpPr txBox="1"/>
          <p:nvPr/>
        </p:nvSpPr>
        <p:spPr>
          <a:xfrm>
            <a:off x="434869" y="4235310"/>
            <a:ext cx="5354412" cy="61009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مَجْموعَةٌ مِنَ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ٱلْمُسافِرينَ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يَسيرونَ مَعاً.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EB2634B7-58B3-4A1B-4807-417E9BB29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91" y="1988760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DAE92690-A68F-BEA0-4B10-F745B7FA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90" y="3082414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75DBEC79-91BF-21B8-B07E-00448530B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89" y="4252573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C52DAE30-F429-48EA-00C5-D456C3704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89" y="5372904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5FACBA6-709B-F884-7AB1-BB911722551C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3EB20C-85E1-3CEF-8846-20B6710B63E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116321A-1093-ACDA-FA06-D1A79026ED02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A3225FA-F392-8325-AFB8-14DF7ED7E610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44" name="Google Shape;1246;p5">
            <a:extLst>
              <a:ext uri="{FF2B5EF4-FFF2-40B4-BE49-F238E27FC236}">
                <a16:creationId xmlns:a16="http://schemas.microsoft.com/office/drawing/2014/main" xmlns="" id="{2FE08D0A-DBDD-D247-7E30-4F46AD9F5BDC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245;p5">
            <a:extLst>
              <a:ext uri="{FF2B5EF4-FFF2-40B4-BE49-F238E27FC236}">
                <a16:creationId xmlns:a16="http://schemas.microsoft.com/office/drawing/2014/main" xmlns="" id="{7FBF7D7E-BA4E-32A1-E9DB-E0EFDC5F6DB6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244;p5">
            <a:extLst>
              <a:ext uri="{FF2B5EF4-FFF2-40B4-BE49-F238E27FC236}">
                <a16:creationId xmlns:a16="http://schemas.microsoft.com/office/drawing/2014/main" xmlns="" id="{6F5CF763-C56A-4FB5-EA64-8A7FC2E39812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F77C8ABA-79DF-98F2-DC2A-34EE978A1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709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02EA73-D760-B55F-64B1-59172371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52F3262-BAAF-988E-8E9D-472A828C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 أخرى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0B41CF-5432-F223-9F68-0E09ED66E816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D7F1D6-571B-65B3-0B66-FF5B586E7537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4F8657-6089-1AF5-9BD6-A7FBB3EDCAB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CBA8B6-6BCB-D546-CAF3-F520B13A5400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C2C5CC12-AE47-1AE6-322D-03889C594BDD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96715D25-C8E7-E3BE-50A4-139CC69D95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6EE99E20-8C81-2CF5-376D-E9F879E74B0D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CDD37AB-E2A4-D1AB-B590-4BADF287F75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54F7BD7-12DC-9BAC-F551-E93A91B77652}"/>
              </a:ext>
            </a:extLst>
          </p:cNvPr>
          <p:cNvSpPr txBox="1"/>
          <p:nvPr/>
        </p:nvSpPr>
        <p:spPr>
          <a:xfrm>
            <a:off x="79601" y="3136697"/>
            <a:ext cx="9064399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تَكْتَنِزُ فاسٌ مِنَ </a:t>
            </a:r>
            <a:r>
              <a:rPr kumimoji="0" lang="ar-MA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ٱلتُّحَفِ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وَ </a:t>
            </a:r>
            <a:r>
              <a:rPr kumimoji="0" lang="ar-MA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ٱلْجَمالِ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ما يُبْهِرُ ٱلْعالَمَ.</a:t>
            </a:r>
          </a:p>
        </p:txBody>
      </p:sp>
      <p:pic>
        <p:nvPicPr>
          <p:cNvPr id="16" name="Espace réservé pour une image  15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319C26A0-0F79-84C0-28F3-BA27B28439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0516139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A71638-6669-1212-BA1B-21DB8C98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1C3D2C9-BF8E-1643-3545-DE051085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. الفاعل هو: فاسٌ.             كيف وجدتم الإجابة الصحيحة؟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781C44-4AEF-4B94-FC14-1F369CFBB41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BA465A-04E2-DFD3-CC84-7A4D0A8C38E2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D6BE7A-DED3-BE16-E58B-E5828C3D8472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7C3AF4-BF26-E0E0-6410-BE4CFB9A340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13F5F445-B0ED-44F1-B069-BBC7A8282DDF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3F705E02-AFB4-1ADB-CB78-B1F521EDCD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B1DB2AEE-910F-61AA-A839-62A0AE7F8CE5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4E0BDDE-979C-F0CE-C501-83FAAB5BBA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7580FC5-F3D0-9760-F965-4015B19FCB96}"/>
              </a:ext>
            </a:extLst>
          </p:cNvPr>
          <p:cNvSpPr txBox="1"/>
          <p:nvPr/>
        </p:nvSpPr>
        <p:spPr>
          <a:xfrm>
            <a:off x="79601" y="3136697"/>
            <a:ext cx="9064399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تَكْتَنِزُ 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فاسٌ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مِنَ </a:t>
            </a:r>
            <a:r>
              <a:rPr kumimoji="0" lang="ar-MA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ٱلتُّحَفِ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وَ </a:t>
            </a:r>
            <a:r>
              <a:rPr kumimoji="0" lang="ar-MA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ٱلْجَمالِ</a:t>
            </a:r>
            <a:r>
              <a:rPr kumimoji="0" lang="ar-MA" sz="5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ما يُبْهِرُ ٱلْعالَمَ.</a:t>
            </a:r>
          </a:p>
        </p:txBody>
      </p:sp>
      <p:pic>
        <p:nvPicPr>
          <p:cNvPr id="17" name="Espace réservé pour une image  16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5C405D6-C6E7-6A14-F325-DE8253DD32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000608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0C5B53-200C-F66A-A1F1-6F6A25C4F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69909AF4-F75F-BA6F-057A-73A92A4A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خذوا كراساتكم على الصفحة رقم 114 و أجيبوا  بشكل فردي عن التمرينين 3و4 التاليين: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21D31AAA-37C4-51AB-F614-9FAB9BC5BF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B2E045-7BE9-8A49-7956-B6AD0B1C061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CC7854-D886-CB48-0347-DE9FB7E8D65D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8AF4E8-EFBF-55D1-C803-507F49012CEB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6BC437-D80D-1173-14E4-01622219F0E5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C3229F9B-D5F6-6B39-1A0D-94FF920A5247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8381E63C-22C0-D9F8-002A-413ABCDD67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5FE729C8-FD72-6982-0EFD-0070A36B8F51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4B157B9-8F66-1A56-D03F-3877215BAEB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539F65C7-E757-6976-FA5C-7BDBAD4EE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886" y="1709193"/>
            <a:ext cx="3336498" cy="467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D0D017CE-2A2A-B71F-8BA2-ECF4D9401B39}"/>
              </a:ext>
            </a:extLst>
          </p:cNvPr>
          <p:cNvSpPr/>
          <p:nvPr/>
        </p:nvSpPr>
        <p:spPr>
          <a:xfrm>
            <a:off x="3026229" y="4277127"/>
            <a:ext cx="2935003" cy="1524959"/>
          </a:xfrm>
          <a:prstGeom prst="roundRect">
            <a:avLst>
              <a:gd name="adj" fmla="val 32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08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AB8550-E322-95FD-CD1E-6B4983CDD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25D3D79-E1EB-7F7E-985D-EC8D621E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نصحح التمرين الأول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يقدم التغذية الراجعة المناسبة.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100AB822-F157-914F-ABC9-ABCC46730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9E7AB5-A85B-32DA-4B05-781EB6E8C51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2EF5E9-B58B-E1E2-0A99-8BC4B75D9FF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283289-40E3-5FF2-64FA-77EB5FC2D522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4F547B-DDBE-50F1-0858-F6176313B0CA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1BA40CAA-30FB-82A5-F735-01D441909980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099D748B-666A-E86A-B679-F4BB31EF91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59DFFD0A-FCD3-3CD0-BD23-56F58AFA581D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681C720-08E8-1DB3-A616-4E70CA297D6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EF00A4DD-8B21-2756-121D-13F4375D9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45" y="2224485"/>
            <a:ext cx="8336709" cy="387751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FF1DF3A-12EF-7D98-AD2F-E8801809154D}"/>
              </a:ext>
            </a:extLst>
          </p:cNvPr>
          <p:cNvSpPr txBox="1"/>
          <p:nvPr/>
        </p:nvSpPr>
        <p:spPr>
          <a:xfrm>
            <a:off x="2842662" y="3771645"/>
            <a:ext cx="1244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تَشْتَهِرُ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CA5CAF7-9C01-C9D6-D7D4-B2853516C4A6}"/>
              </a:ext>
            </a:extLst>
          </p:cNvPr>
          <p:cNvSpPr txBox="1"/>
          <p:nvPr/>
        </p:nvSpPr>
        <p:spPr>
          <a:xfrm>
            <a:off x="848244" y="3771644"/>
            <a:ext cx="1244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فاسٌ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A90E75E-7AF7-98F0-6025-7D958856ADB4}"/>
              </a:ext>
            </a:extLst>
          </p:cNvPr>
          <p:cNvSpPr txBox="1"/>
          <p:nvPr/>
        </p:nvSpPr>
        <p:spPr>
          <a:xfrm>
            <a:off x="848244" y="4545225"/>
            <a:ext cx="1244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اَلْأَزِقَّةُ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F218062-CADE-B185-69AF-E06775F4F190}"/>
              </a:ext>
            </a:extLst>
          </p:cNvPr>
          <p:cNvSpPr txBox="1"/>
          <p:nvPr/>
        </p:nvSpPr>
        <p:spPr>
          <a:xfrm>
            <a:off x="2795261" y="4545224"/>
            <a:ext cx="1244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تَتَقاطَعُ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9E6550B-BC7C-21BF-4C09-209CC04275EC}"/>
              </a:ext>
            </a:extLst>
          </p:cNvPr>
          <p:cNvSpPr txBox="1"/>
          <p:nvPr/>
        </p:nvSpPr>
        <p:spPr>
          <a:xfrm>
            <a:off x="2842662" y="5323612"/>
            <a:ext cx="1244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تَتَزَيَّنُ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FE53B51-CA4C-9B65-BC2C-64D2CAFB34E8}"/>
              </a:ext>
            </a:extLst>
          </p:cNvPr>
          <p:cNvSpPr txBox="1"/>
          <p:nvPr/>
        </p:nvSpPr>
        <p:spPr>
          <a:xfrm>
            <a:off x="752605" y="5314001"/>
            <a:ext cx="1244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اَلْبُيوتُ</a:t>
            </a:r>
          </a:p>
        </p:txBody>
      </p:sp>
    </p:spTree>
    <p:extLst>
      <p:ext uri="{BB962C8B-B14F-4D97-AF65-F5344CB8AC3E}">
        <p14:creationId xmlns:p14="http://schemas.microsoft.com/office/powerpoint/2010/main" val="301869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611648-54B0-423D-607D-2106E056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0539056-B518-7732-6A9B-E7C97F0E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نصحح التمرين الثاني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يكتب الأستاذ بعض إجابات المتعلمين على السبورة و يقدم التغذية الراجعة المناسبة.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2526529A-B30D-BDE5-BCAB-30F91EF20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AC49C9-45AF-5839-6302-FBCAACC5D77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0BCB00-FF00-7033-B884-AED3E466B8D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B7A3F6-6848-4DD7-3E77-AB85CE0AFC96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6D60F4-E3BF-5FB7-49C6-3752BDB4FFE7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C25AA61F-E97E-6E26-54D8-358B3C49FDDF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6D3CE5EC-E1A3-A4EC-588E-F9F5C4C5DF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92EFD9E1-80C6-2065-EADF-EF5344538723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7AC9431-C6A7-3293-524D-1273DC0BFCD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D9460F4F-A30A-64F1-DEE0-69D42B3C9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14" y="2269562"/>
            <a:ext cx="8260958" cy="33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9334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0830D5-BC72-18C9-FC70-75CA1450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21516702-F01D-D2FE-6E0A-91B12086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. الآن من يذكرنا كيف نكتب التاء في آخر الكلمة : مبسوطة أو مربوطة؟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025715-69B2-90E1-F889-0540B19BA78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FC8B6D-D3BD-327A-D5E4-3F8E56973715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5084DE-02FC-B78C-9E89-5DBCFB2082E9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1B66AD-57E4-8D1A-7D42-FAEA8535346D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5E374832-E857-0DCC-73ED-836F4DA50E9C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156B493A-CBE2-3673-2801-53CF04063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8605C79C-22A9-E5C5-E107-81429A814A7F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08F12BE-08DD-4C1F-3097-0724A84457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xmlns="" id="{826A5E8B-A1FA-2167-8F98-670CEBD5A064}"/>
              </a:ext>
            </a:extLst>
          </p:cNvPr>
          <p:cNvSpPr txBox="1">
            <a:spLocks/>
          </p:cNvSpPr>
          <p:nvPr/>
        </p:nvSpPr>
        <p:spPr>
          <a:xfrm>
            <a:off x="1962514" y="3231573"/>
            <a:ext cx="5218971" cy="11067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اَلتّاءُ في آخِرِ ٱلْكَلِمَةِ.</a:t>
            </a:r>
          </a:p>
        </p:txBody>
      </p:sp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B7E5278-8F2A-94E8-D510-C587CC8E91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725773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2E988D-F318-A8E5-A75B-8F60B237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D8F0E24-6E91-B7CB-9C6A-091F2F7B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أحسنتم . من يقرأ؟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A53E87-D344-026F-2D38-BFE8F4223EB0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634CE0-F7BB-7776-E70A-A52F988508D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000DD7-ABD2-E25E-3E59-C80062D6B9AC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38CCA2-9BB4-05F3-5738-673FBE9E35CC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26C291CA-2C0D-ABDA-8E94-C45125AE0690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D3BA1C4E-F48C-7A35-8199-923ED5E150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33FD4892-E8A7-6DA7-422A-F64E43156525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B2C9DE3-882E-8F08-9B46-A976668F11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780D76A-1A5C-3F43-309A-E0687EFA47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FEE105FE-CF1F-1FF7-FC34-DB1F4C4C3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64" y="1915318"/>
            <a:ext cx="8101472" cy="4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3677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E82223-AE33-7D80-8D3B-BD8ADA0C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3E0BE0B-ECBC-F840-61BA-DE54F15F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خذوا كراساتكم على الصفحة رقم 114 و أجيبوا  بشكل فردي عن التمرين 5 التالي: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2FC0913A-AAD0-EA68-AAC3-7498481A7C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F0119F-8FA2-EA71-5DFF-14176747E496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3F1D4F-47E4-7B1C-B3EF-CC2B51AFED11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C867D9-9F81-7A8B-5774-F9B24E175F0E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6CBE62-5D40-E09A-0FC3-420986C26B5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1321A920-4F47-3E04-C308-79B82409F522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C5A239D8-D84E-E1FD-5D41-5D4CFC2A6E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9A96DA05-4D53-C7E1-228C-FB68525215EA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A7606B5-F526-664E-F414-CE141057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1368F001-52FF-C923-F8B1-76DBC8D88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886" y="1709193"/>
            <a:ext cx="3336498" cy="467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665CB797-D56A-368F-9E62-A27BC42ABBE8}"/>
              </a:ext>
            </a:extLst>
          </p:cNvPr>
          <p:cNvSpPr/>
          <p:nvPr/>
        </p:nvSpPr>
        <p:spPr>
          <a:xfrm>
            <a:off x="2962581" y="5780313"/>
            <a:ext cx="2935003" cy="402771"/>
          </a:xfrm>
          <a:prstGeom prst="roundRect">
            <a:avLst>
              <a:gd name="adj" fmla="val 32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906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8E2A15-EADA-7519-5D36-D4040287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04EF82A-DE16-F3D8-E432-043A2C4C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51433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 نصحح التمرين الخامس</a:t>
            </a:r>
            <a:b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يقدم الأستاذ التغذية الراجعة المناسبة.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26217174-767C-896E-22C3-A93CD8A1B3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75B18C-B73A-8594-C860-09B8352A5FCF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F80411-2F7A-1772-FA0E-F1A3BF2E0A0B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تراكيب - إملاء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BC53C5-57EA-1179-8FE9-9090E249ACE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صرف و تحويل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4B590C-1B42-562F-FFC2-5E04B978A19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49AB3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Google Shape;1246;p5">
            <a:extLst>
              <a:ext uri="{FF2B5EF4-FFF2-40B4-BE49-F238E27FC236}">
                <a16:creationId xmlns:a16="http://schemas.microsoft.com/office/drawing/2014/main" xmlns="" id="{F3D398C2-C732-E465-A8C4-04F4BDF8B818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5;p5">
            <a:extLst>
              <a:ext uri="{FF2B5EF4-FFF2-40B4-BE49-F238E27FC236}">
                <a16:creationId xmlns:a16="http://schemas.microsoft.com/office/drawing/2014/main" xmlns="" id="{65331DCA-B9FC-F8DC-7ABE-2604E14D0D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4;p5">
            <a:extLst>
              <a:ext uri="{FF2B5EF4-FFF2-40B4-BE49-F238E27FC236}">
                <a16:creationId xmlns:a16="http://schemas.microsoft.com/office/drawing/2014/main" xmlns="" id="{0A0FBEC4-7455-0134-D5DE-4863F0042C03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FE9084A-F720-6440-FB2F-EBF2E24C0EB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xmlns="" id="{30B14559-5A80-4B8D-36E3-4F67AAEA8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71" y="2782003"/>
            <a:ext cx="8422142" cy="191120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E854CB8-BF65-83BE-5890-10462F495C8B}"/>
              </a:ext>
            </a:extLst>
          </p:cNvPr>
          <p:cNvSpPr txBox="1"/>
          <p:nvPr/>
        </p:nvSpPr>
        <p:spPr>
          <a:xfrm>
            <a:off x="7823186" y="3835579"/>
            <a:ext cx="580154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ـــةٌ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A7D83F6-2298-9554-241F-EFB7581849BB}"/>
              </a:ext>
            </a:extLst>
          </p:cNvPr>
          <p:cNvSpPr txBox="1"/>
          <p:nvPr/>
        </p:nvSpPr>
        <p:spPr>
          <a:xfrm>
            <a:off x="6509659" y="3835579"/>
            <a:ext cx="881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ـــــتُ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D5D097C-C3F7-4910-7B69-872E3C520D3B}"/>
              </a:ext>
            </a:extLst>
          </p:cNvPr>
          <p:cNvSpPr txBox="1"/>
          <p:nvPr/>
        </p:nvSpPr>
        <p:spPr>
          <a:xfrm>
            <a:off x="5283218" y="3824692"/>
            <a:ext cx="881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ــــةٌ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EF8A8A8-A906-0DD5-23F0-EA04856406B0}"/>
              </a:ext>
            </a:extLst>
          </p:cNvPr>
          <p:cNvSpPr txBox="1"/>
          <p:nvPr/>
        </p:nvSpPr>
        <p:spPr>
          <a:xfrm>
            <a:off x="4185920" y="3835579"/>
            <a:ext cx="881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ةٌ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E894B221-6C13-95C7-7454-F99C57912CF8}"/>
              </a:ext>
            </a:extLst>
          </p:cNvPr>
          <p:cNvSpPr txBox="1"/>
          <p:nvPr/>
        </p:nvSpPr>
        <p:spPr>
          <a:xfrm>
            <a:off x="3003023" y="3844698"/>
            <a:ext cx="881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تٌ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E1A64DB-3848-C1A3-8F76-07EBC7DACC2A}"/>
              </a:ext>
            </a:extLst>
          </p:cNvPr>
          <p:cNvSpPr txBox="1"/>
          <p:nvPr/>
        </p:nvSpPr>
        <p:spPr>
          <a:xfrm>
            <a:off x="1521390" y="3824691"/>
            <a:ext cx="881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تٌ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29F0CDF-6925-CDCB-AA30-0739F0D91CA7}"/>
              </a:ext>
            </a:extLst>
          </p:cNvPr>
          <p:cNvSpPr txBox="1"/>
          <p:nvPr/>
        </p:nvSpPr>
        <p:spPr>
          <a:xfrm>
            <a:off x="407709" y="3824691"/>
            <a:ext cx="88107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تْ</a:t>
            </a:r>
          </a:p>
        </p:txBody>
      </p:sp>
    </p:spTree>
    <p:extLst>
      <p:ext uri="{BB962C8B-B14F-4D97-AF65-F5344CB8AC3E}">
        <p14:creationId xmlns:p14="http://schemas.microsoft.com/office/powerpoint/2010/main" val="3143562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741749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5AEF99B9-064A-D6D7-DFA3-516A036D6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31" y="3371420"/>
            <a:ext cx="5436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4F17E366-C802-B162-2B22-4E2ADAB801A7}"/>
              </a:ext>
            </a:extLst>
          </p:cNvPr>
          <p:cNvSpPr txBox="1">
            <a:spLocks/>
          </p:cNvSpPr>
          <p:nvPr/>
        </p:nvSpPr>
        <p:spPr>
          <a:xfrm>
            <a:off x="1855803" y="387181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065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ماذا تعلمتم اليوم ؟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065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الواجب المنزلي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9F4200C-0805-8B75-CD63-B04C07D3D562}"/>
              </a:ext>
            </a:extLst>
          </p:cNvPr>
          <p:cNvSpPr txBox="1"/>
          <p:nvPr/>
        </p:nvSpPr>
        <p:spPr>
          <a:xfrm>
            <a:off x="4680374" y="3465497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04 -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اختتام الحصة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F1CCDEA-84DC-7A66-FF3A-4FE7AA7FD1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824" y="3583516"/>
            <a:ext cx="424748" cy="540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51A604E-EA26-07EE-BAC8-412163C273D7}"/>
              </a:ext>
            </a:extLst>
          </p:cNvPr>
          <p:cNvSpPr/>
          <p:nvPr/>
        </p:nvSpPr>
        <p:spPr>
          <a:xfrm>
            <a:off x="5532530" y="1894965"/>
            <a:ext cx="346976" cy="346976"/>
          </a:xfrm>
          <a:prstGeom prst="ellipse">
            <a:avLst/>
          </a:prstGeom>
          <a:solidFill>
            <a:srgbClr val="00A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CA3F35-93CC-C06C-B9D7-9724745CF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8ED59986-410B-C4DB-7E61-1DC2CCDF29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6CE89E5C-973E-C5A6-75BB-E639E28D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اكتبوا رقم التعريف المناسب للكلمة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التالية:حِقْبَةٌ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8DE46C99-FB89-1AB8-40E3-5C195EB5B3BA}"/>
              </a:ext>
            </a:extLst>
          </p:cNvPr>
          <p:cNvSpPr txBox="1"/>
          <p:nvPr/>
        </p:nvSpPr>
        <p:spPr>
          <a:xfrm>
            <a:off x="7014099" y="3564935"/>
            <a:ext cx="1497528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ED7C3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حِقْبَةٌ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xmlns="" id="{82B147E6-EE5B-0589-5B0E-306CF3BA6000}"/>
              </a:ext>
            </a:extLst>
          </p:cNvPr>
          <p:cNvSpPr txBox="1"/>
          <p:nvPr/>
        </p:nvSpPr>
        <p:spPr>
          <a:xfrm>
            <a:off x="712413" y="3072495"/>
            <a:ext cx="5076868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مَلَلٌ وَ ضَيْقٌ </a:t>
            </a:r>
            <a:r>
              <a:rPr lang="ar-MA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بِٱلْحَياةِ</a:t>
            </a:r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53DACC2-947F-BC3B-F5E0-4181BBC7C2A7}"/>
              </a:ext>
            </a:extLst>
          </p:cNvPr>
          <p:cNvSpPr txBox="1"/>
          <p:nvPr/>
        </p:nvSpPr>
        <p:spPr>
          <a:xfrm>
            <a:off x="712413" y="1910390"/>
            <a:ext cx="5076868" cy="61009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فَتْرَةٌ زَمَنِيَّةٌ مُعَيَّنَةٌ.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xmlns="" id="{765FB4F4-B6AF-E6DF-0BA8-D9A778D90003}"/>
              </a:ext>
            </a:extLst>
          </p:cNvPr>
          <p:cNvSpPr txBox="1"/>
          <p:nvPr/>
        </p:nvSpPr>
        <p:spPr>
          <a:xfrm>
            <a:off x="434869" y="5397416"/>
            <a:ext cx="5354412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عاداتُ ٱلْقَبائِلِ </a:t>
            </a:r>
            <a:r>
              <a:rPr lang="ar-MA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ٱلْإِفْريقِيَّةِ</a:t>
            </a:r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AA552650-1E5B-D41A-8B05-E35D054011A8}"/>
              </a:ext>
            </a:extLst>
          </p:cNvPr>
          <p:cNvSpPr txBox="1"/>
          <p:nvPr/>
        </p:nvSpPr>
        <p:spPr>
          <a:xfrm>
            <a:off x="434869" y="4235310"/>
            <a:ext cx="5354412" cy="61009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فَتْرَةٌ زَمَنِيَّةٌ مُعَيَّنَةٌ.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B295161-783B-8FE7-A9DF-DAC0EBE83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91" y="1988760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F5845E9-AB8F-93B4-9556-65F166D24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90" y="3082414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7F1CDC2-C8D2-384F-63C0-0A56795F9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89" y="4252573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523BD81-18CE-9D2D-A746-37AA10690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689" y="5372904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78764-1EAF-7248-26A8-785DD136F508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F2427C-2AF3-0146-8C5A-284E49F5EC91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BB110E4-348A-1CE0-F6DB-CB5C26A6F9F8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EFCF5E-960E-0893-D7F5-F05FA0B4734C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9" name="Google Shape;1246;p5">
            <a:extLst>
              <a:ext uri="{FF2B5EF4-FFF2-40B4-BE49-F238E27FC236}">
                <a16:creationId xmlns:a16="http://schemas.microsoft.com/office/drawing/2014/main" xmlns="" id="{DD4F2E44-C53D-2ED9-0EB1-14C30D6864A6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45;p5">
            <a:extLst>
              <a:ext uri="{FF2B5EF4-FFF2-40B4-BE49-F238E27FC236}">
                <a16:creationId xmlns:a16="http://schemas.microsoft.com/office/drawing/2014/main" xmlns="" id="{C61F0227-8B1B-F250-DD9D-BD417BFA086D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44;p5">
            <a:extLst>
              <a:ext uri="{FF2B5EF4-FFF2-40B4-BE49-F238E27FC236}">
                <a16:creationId xmlns:a16="http://schemas.microsoft.com/office/drawing/2014/main" xmlns="" id="{AF45C2B1-E60F-E5CF-CC2D-DBB03045EC6C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9D5414CD-8ED5-968F-CA6E-9D450F85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931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CADBDD-B6E4-325F-2B3F-156016D1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29269B98-8BE4-6462-F9AC-206D2239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ماذا تعلمتم في هذه الحصة؟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65610A37-11E0-CD9E-0A2D-5B7B475F192C}"/>
              </a:ext>
            </a:extLst>
          </p:cNvPr>
          <p:cNvCxnSpPr>
            <a:cxnSpLocks/>
            <a:stCxn id="12" idx="5"/>
            <a:endCxn id="5" idx="0"/>
          </p:cNvCxnSpPr>
          <p:nvPr/>
        </p:nvCxnSpPr>
        <p:spPr>
          <a:xfrm>
            <a:off x="5240833" y="3221314"/>
            <a:ext cx="1662997" cy="792696"/>
          </a:xfrm>
          <a:prstGeom prst="straightConnector1">
            <a:avLst/>
          </a:prstGeom>
          <a:noFill/>
          <a:ln w="38100" cap="rnd" cmpd="sng" algn="ctr">
            <a:solidFill>
              <a:srgbClr val="106585"/>
            </a:solidFill>
            <a:prstDash val="solid"/>
            <a:miter lim="800000"/>
            <a:tailEnd type="stealth"/>
          </a:ln>
          <a:effectLst/>
        </p:spPr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9E0847B-B7D1-AEAC-E6A5-D1AFE33BF917}"/>
              </a:ext>
            </a:extLst>
          </p:cNvPr>
          <p:cNvSpPr/>
          <p:nvPr/>
        </p:nvSpPr>
        <p:spPr>
          <a:xfrm>
            <a:off x="5380182" y="4014010"/>
            <a:ext cx="3047296" cy="1584000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تَدَرَّبْتُ عَلى تَوْظيفِ مُفْرَداتِ ٱلْمُعْجَمِ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ٱلْمجالِيِّ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C11D153C-812F-375D-5D40-A4A3E886E4CC}"/>
              </a:ext>
            </a:extLst>
          </p:cNvPr>
          <p:cNvSpPr/>
          <p:nvPr/>
        </p:nvSpPr>
        <p:spPr>
          <a:xfrm>
            <a:off x="632373" y="4014010"/>
            <a:ext cx="4060632" cy="1584000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تَدَرَّبْتُ عَلى تَمْييزِ وَ تَوْظيفِ ٱلْاِسْمِ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ٱلْمُذَكَّرْ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 وَ ٱلْاِسْمِ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ٱلْمُؤَنَّثِ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 وَ ٱلْاِسْمِ ٱلْمُفْرَدِ وَ ٱلْاِسْمِ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ٱلْمُثَنّى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 وَ ٱلْاِسْمِ ٱلْجَمْعِ وَ تَمْييزِ عَناصِرِ ٱلْجُمْلَةِ ٱلْفِعْلِيَّةِ وَ ٱلْفاعِلِ ٱلظّاهِرِ وَ كِتابَةِ ٱلتّاءِ في أخِرِ ٱلْكَلِمَةِ بِشَكْلٍ صَحيحٍ.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8C1CA9B3-85A3-DB63-B45C-F24D3A2A5C81}"/>
              </a:ext>
            </a:extLst>
          </p:cNvPr>
          <p:cNvCxnSpPr>
            <a:cxnSpLocks/>
            <a:stCxn id="12" idx="3"/>
            <a:endCxn id="10" idx="0"/>
          </p:cNvCxnSpPr>
          <p:nvPr/>
        </p:nvCxnSpPr>
        <p:spPr>
          <a:xfrm flipH="1">
            <a:off x="2662689" y="3221314"/>
            <a:ext cx="1354546" cy="792696"/>
          </a:xfrm>
          <a:prstGeom prst="straightConnector1">
            <a:avLst/>
          </a:prstGeom>
          <a:noFill/>
          <a:ln w="38100" cap="rnd" cmpd="sng" algn="ctr">
            <a:solidFill>
              <a:srgbClr val="106585"/>
            </a:solidFill>
            <a:prstDash val="solid"/>
            <a:miter lim="800000"/>
            <a:tailEnd type="stealth"/>
          </a:ln>
          <a:effectLst/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957758D0-3534-14B8-2C10-6910D30A616D}"/>
              </a:ext>
            </a:extLst>
          </p:cNvPr>
          <p:cNvSpPr/>
          <p:nvPr/>
        </p:nvSpPr>
        <p:spPr>
          <a:xfrm>
            <a:off x="3763819" y="1744300"/>
            <a:ext cx="1730430" cy="17304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24D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في هَذِهِ </a:t>
            </a:r>
            <a:r>
              <a:rPr kumimoji="0" lang="ar-M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ٱلْحِصَّةِ</a:t>
            </a:r>
            <a:endParaRPr kumimoji="0" lang="ar-MA" sz="36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3" name="Espace réservé pour une image  2" descr="Une image contenant habits, illustration, clipart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F7938FD-FD9C-3642-125D-B1F108C06E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62479E2-F452-1370-8C24-80978F836FC6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55A23D9-1F99-3715-0725-1A9466C2C6F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414E6D2-DBB3-AE56-660F-07C3FD5E9FA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FF13D50-297F-44C6-F5A1-F44FEBA9D7E2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9" name="Google Shape;1246;p5">
            <a:extLst>
              <a:ext uri="{FF2B5EF4-FFF2-40B4-BE49-F238E27FC236}">
                <a16:creationId xmlns:a16="http://schemas.microsoft.com/office/drawing/2014/main" xmlns="" id="{05938478-16AD-C916-FA95-1FED01B24E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45;p5">
            <a:extLst>
              <a:ext uri="{FF2B5EF4-FFF2-40B4-BE49-F238E27FC236}">
                <a16:creationId xmlns:a16="http://schemas.microsoft.com/office/drawing/2014/main" xmlns="" id="{FBC265C6-B30B-05CF-30A8-414E7590A02A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44;p5">
            <a:extLst>
              <a:ext uri="{FF2B5EF4-FFF2-40B4-BE49-F238E27FC236}">
                <a16:creationId xmlns:a16="http://schemas.microsoft.com/office/drawing/2014/main" xmlns="" id="{B3ACA495-008C-1E5A-4750-B4248ABDF1FD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FBF41D1-8673-7FD8-CBBD-EC546F7596A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907518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5A80D7-AE73-9B19-6F53-421DA0B77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2EDD1755-F5AD-1ECC-1419-ECC0244A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أنجزوا في منازلكم التمرين رقم 1 ص 111 سأراقبه في الحصة المقبلة.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Espace réservé pour une image  3" descr="Une image contenant illustration, Dessin animé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C5DBAE73-2247-2011-C88A-A5AAD48D8B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15CDC3-FCE5-E50A-FEDC-13BA5423E9F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7001378-9247-DF0F-04DF-22D17E375AF8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096D45-F68B-0083-3EC1-FB8FD3518661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AB1247-B343-F32D-9AFC-844F83E95DD0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9" name="Google Shape;1246;p5">
            <a:extLst>
              <a:ext uri="{FF2B5EF4-FFF2-40B4-BE49-F238E27FC236}">
                <a16:creationId xmlns:a16="http://schemas.microsoft.com/office/drawing/2014/main" xmlns="" id="{7E02EBAC-CA94-456F-F99C-E51E2130CD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45;p5">
            <a:extLst>
              <a:ext uri="{FF2B5EF4-FFF2-40B4-BE49-F238E27FC236}">
                <a16:creationId xmlns:a16="http://schemas.microsoft.com/office/drawing/2014/main" xmlns="" id="{84785B23-66F1-FE3A-7F8C-B711BF0C42DD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44;p5">
            <a:extLst>
              <a:ext uri="{FF2B5EF4-FFF2-40B4-BE49-F238E27FC236}">
                <a16:creationId xmlns:a16="http://schemas.microsoft.com/office/drawing/2014/main" xmlns="" id="{E019BD85-513F-0A5C-F9A1-847264AF6DF4}"/>
              </a:ext>
            </a:extLst>
          </p:cNvPr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CD5E3E1-24DD-E012-4025-37B15172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 descr="Une image contenant dessin humoristique, Dessin animé, clipart, jouet&#10;&#10;Le contenu généré par l’IA peut être incorrect.">
            <a:extLst>
              <a:ext uri="{FF2B5EF4-FFF2-40B4-BE49-F238E27FC236}">
                <a16:creationId xmlns:a16="http://schemas.microsoft.com/office/drawing/2014/main" xmlns="" id="{72E48BBB-C59B-8656-E5D8-00DB6CC727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1" y="1414272"/>
            <a:ext cx="1101436" cy="1101436"/>
          </a:xfrm>
          <a:prstGeom prst="rect">
            <a:avLst/>
          </a:prstGeom>
        </p:spPr>
      </p:pic>
      <p:pic>
        <p:nvPicPr>
          <p:cNvPr id="5" name="Image 4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0F86F3C3-72DD-ED17-1FE1-D4372F914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5709" y="1692000"/>
            <a:ext cx="3501830" cy="46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F119925C-0367-1A50-C027-EC6990E3C18C}"/>
              </a:ext>
            </a:extLst>
          </p:cNvPr>
          <p:cNvSpPr/>
          <p:nvPr/>
        </p:nvSpPr>
        <p:spPr>
          <a:xfrm>
            <a:off x="3437392" y="2515708"/>
            <a:ext cx="2778464" cy="1578310"/>
          </a:xfrm>
          <a:prstGeom prst="roundRect">
            <a:avLst>
              <a:gd name="adj" fmla="val 32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816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94AFFB-64FC-0394-75D3-DFE12EA3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6A9FE41-FCEC-58D2-E328-6DB62420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إلى اللقاء في الحصة القادمة.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اختتام الحصة4">
            <a:hlinkClick r:id="" action="ppaction://media"/>
            <a:extLst>
              <a:ext uri="{FF2B5EF4-FFF2-40B4-BE49-F238E27FC236}">
                <a16:creationId xmlns:a16="http://schemas.microsoft.com/office/drawing/2014/main" xmlns="" id="{FA24FC49-9005-7F37-9C74-F3ED635E91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706" y="1925518"/>
            <a:ext cx="8190587" cy="46072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5577AF-664B-DF0C-F5F4-B84C64C860EB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9F59679-3F4B-771E-2A4E-999BA76976F3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9299B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9299B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6D44C5-6A36-BF79-2EFE-FD3F69805AB1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D4516A-765D-D2FF-D1A8-21204BECDD6E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949AB3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1" name="Google Shape;1246;p5">
            <a:extLst>
              <a:ext uri="{FF2B5EF4-FFF2-40B4-BE49-F238E27FC236}">
                <a16:creationId xmlns:a16="http://schemas.microsoft.com/office/drawing/2014/main" xmlns="" id="{78A5E486-BEC3-ACD0-498B-BEF2DEFE05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45;p5">
            <a:extLst>
              <a:ext uri="{FF2B5EF4-FFF2-40B4-BE49-F238E27FC236}">
                <a16:creationId xmlns:a16="http://schemas.microsoft.com/office/drawing/2014/main" xmlns="" id="{C5888DE3-9E43-06BD-8E0A-CE48D1D5A2CE}"/>
              </a:ext>
            </a:extLst>
          </p:cNvPr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44;p5">
            <a:extLst>
              <a:ext uri="{FF2B5EF4-FFF2-40B4-BE49-F238E27FC236}">
                <a16:creationId xmlns:a16="http://schemas.microsoft.com/office/drawing/2014/main" xmlns="" id="{92527576-9CD7-5CE8-A61F-671A201D98BB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F7A5B41C-9798-8967-D471-00D84D173ED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711C9A6A-AB0C-586E-1628-6E8E6A354F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5423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251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E457E5-8227-88CC-76E0-CD9A099A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15FEDC0C-B684-1B35-11FC-43FEC72ED7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DC5D41B8-F9F9-C73E-2AFA-BE772A86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اكتبوا رقم التعريف المناسب للعبارة  التالية: قَبيلَةٌ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F1721329-FFD0-A2D0-232B-6F9E76786C8F}"/>
              </a:ext>
            </a:extLst>
          </p:cNvPr>
          <p:cNvSpPr txBox="1"/>
          <p:nvPr/>
        </p:nvSpPr>
        <p:spPr>
          <a:xfrm>
            <a:off x="924183" y="1986245"/>
            <a:ext cx="5076868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يَعيشُ في راحَةٍ وَ سَعادَةٍ وَ هَناءٍ.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78BD58F7-7BD2-9402-CD48-20BE0C81C8CF}"/>
              </a:ext>
            </a:extLst>
          </p:cNvPr>
          <p:cNvSpPr txBox="1"/>
          <p:nvPr/>
        </p:nvSpPr>
        <p:spPr>
          <a:xfrm>
            <a:off x="395982" y="5657101"/>
            <a:ext cx="5605069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يَعيشُ في راحَةٍ وَ سَعادَةٍ وَ هَناءٍ.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C9176927-DA5F-B70D-E372-594F94E38BAB}"/>
              </a:ext>
            </a:extLst>
          </p:cNvPr>
          <p:cNvSpPr txBox="1"/>
          <p:nvPr/>
        </p:nvSpPr>
        <p:spPr>
          <a:xfrm>
            <a:off x="646639" y="4250276"/>
            <a:ext cx="5354412" cy="1220902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مَجْموعَةٌ كَبيرَةٌ مِنَ ٱلنّاسِ تَجْمَعُهُمْ عاداتٌ وَ تَقاليدُ واحِدَةٌ.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785BABAE-9027-268C-2D3C-98E6344D3CC8}"/>
              </a:ext>
            </a:extLst>
          </p:cNvPr>
          <p:cNvSpPr txBox="1"/>
          <p:nvPr/>
        </p:nvSpPr>
        <p:spPr>
          <a:xfrm>
            <a:off x="646639" y="2904697"/>
            <a:ext cx="5354412" cy="1220902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يَنْزِلُ مِنَ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ٱلأَعْلى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إِلى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ٱلْأَسْفَلِ،أَوْ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يَأْتي مِنْ عائِلَةِ أَوْ مَكانٍ مُعَيَّنٍ.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8344B177-7A35-1D91-F91A-68AE1F24C66E}"/>
              </a:ext>
            </a:extLst>
          </p:cNvPr>
          <p:cNvSpPr txBox="1"/>
          <p:nvPr/>
        </p:nvSpPr>
        <p:spPr>
          <a:xfrm>
            <a:off x="6702137" y="3650854"/>
            <a:ext cx="1924742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قَبيلَةٌ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C9261AF-78B1-BBF6-F439-93F1F91EE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308" y="2020957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398C7F6-902C-7907-E7C7-48F93F04F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307" y="3260085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604590D-BC0B-C1E7-A776-CE6E8E876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306" y="4573105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ED92F391-05E5-1FC3-9272-52E58DF69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306" y="5706440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FF7577F-F88F-39FF-C8F4-0916714470B9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96A3963-E42A-0001-4A55-F6A1C573B12C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7DEC8E7-D9B2-1C56-91BA-829D1F7A66AF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C9AA35-382F-86F2-D107-ADC63856994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5" name="Google Shape;1246;p5">
            <a:extLst>
              <a:ext uri="{FF2B5EF4-FFF2-40B4-BE49-F238E27FC236}">
                <a16:creationId xmlns:a16="http://schemas.microsoft.com/office/drawing/2014/main" xmlns="" id="{1E675E45-B0F5-8607-01E5-CE13C93426BC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45;p5">
            <a:extLst>
              <a:ext uri="{FF2B5EF4-FFF2-40B4-BE49-F238E27FC236}">
                <a16:creationId xmlns:a16="http://schemas.microsoft.com/office/drawing/2014/main" xmlns="" id="{3326E71F-393E-7617-B6FE-7421A54EAB21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44;p5">
            <a:extLst>
              <a:ext uri="{FF2B5EF4-FFF2-40B4-BE49-F238E27FC236}">
                <a16:creationId xmlns:a16="http://schemas.microsoft.com/office/drawing/2014/main" xmlns="" id="{6CD424A7-4815-CC1F-F160-F3EF504F5203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23717727-87F2-8257-8D1F-6D325DD3C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72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DF4500-2D0D-6D8B-201A-50FCE41C2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17653F01-5F3E-0EC2-6C29-01FAA115CB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753FDCD7-D07A-BCE0-07C1-62D41906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اكتبوا رقم التعريف المناسب للكلمة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التالية:سائِحٌ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9CA33B29-BD64-D8F4-B8D9-2B098873D7FE}"/>
              </a:ext>
            </a:extLst>
          </p:cNvPr>
          <p:cNvSpPr txBox="1"/>
          <p:nvPr/>
        </p:nvSpPr>
        <p:spPr>
          <a:xfrm>
            <a:off x="6998306" y="3444319"/>
            <a:ext cx="1497528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ED7C3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سائِحٌ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xmlns="" id="{66E5FAAA-92A0-1A73-B81C-F7E87A1E77DC}"/>
              </a:ext>
            </a:extLst>
          </p:cNvPr>
          <p:cNvSpPr txBox="1"/>
          <p:nvPr/>
        </p:nvSpPr>
        <p:spPr>
          <a:xfrm>
            <a:off x="741698" y="3222502"/>
            <a:ext cx="5076868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يَتَكَيَّفُ أَوْ يَتَعَوَّدُ عَلى وَضَعٍ أَوْ بيئَةٍ جَديدَةٍ.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xmlns="" id="{910F2B23-B029-4905-26FD-B88E578CC436}"/>
              </a:ext>
            </a:extLst>
          </p:cNvPr>
          <p:cNvSpPr txBox="1"/>
          <p:nvPr/>
        </p:nvSpPr>
        <p:spPr>
          <a:xfrm>
            <a:off x="964539" y="2000902"/>
            <a:ext cx="4854027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مُسْتَمَدَّةٌ وَ مُلْهَمَةٌ.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xmlns="" id="{088443F6-9E10-850E-522D-348C4C014DCB}"/>
              </a:ext>
            </a:extLst>
          </p:cNvPr>
          <p:cNvSpPr txBox="1"/>
          <p:nvPr/>
        </p:nvSpPr>
        <p:spPr>
          <a:xfrm>
            <a:off x="464154" y="5360653"/>
            <a:ext cx="5354412" cy="1220902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شَخْصٌ يُسافِرُ إِلى بَلَدٍ آخَرَ لِلتَّنَزُّهِ وَ زِيارَةِ ٱلْأَماكِنِ ٱلْجَميلَةِ.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542DEF14-5E1D-3A26-0902-B9E76FBB1DA4}"/>
              </a:ext>
            </a:extLst>
          </p:cNvPr>
          <p:cNvSpPr txBox="1"/>
          <p:nvPr/>
        </p:nvSpPr>
        <p:spPr>
          <a:xfrm>
            <a:off x="464154" y="4444102"/>
            <a:ext cx="5354412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أَصْلٌ وَ مَصْدَرٌ.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1BBB5ADB-9DEE-B1EA-9589-E082207E4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8" y="2035069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0857F0C3-2FF8-2975-23F5-B1EE1509F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7" y="3274197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EDA40A39-DB17-2727-E67E-AB7DD49F7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6" y="4454747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E1EA2F74-8791-35E9-8F2C-51E117299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6" y="5699770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7C94FB4-9106-FB86-4F63-F11022D73556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E8C4EC9-05B9-10B6-948F-2EAC04B5DF3A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5D4FF7D-E011-49B3-66C5-96A992686270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F1AE9D6-9DB8-0B3D-7707-1E814152163C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41" name="Google Shape;1246;p5">
            <a:extLst>
              <a:ext uri="{FF2B5EF4-FFF2-40B4-BE49-F238E27FC236}">
                <a16:creationId xmlns:a16="http://schemas.microsoft.com/office/drawing/2014/main" xmlns="" id="{F9CE5548-CB75-AD3B-4E9B-1FF1E6BCE492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245;p5">
            <a:extLst>
              <a:ext uri="{FF2B5EF4-FFF2-40B4-BE49-F238E27FC236}">
                <a16:creationId xmlns:a16="http://schemas.microsoft.com/office/drawing/2014/main" xmlns="" id="{46A0328E-FBCF-B09C-9534-5DE84B85A860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244;p5">
            <a:extLst>
              <a:ext uri="{FF2B5EF4-FFF2-40B4-BE49-F238E27FC236}">
                <a16:creationId xmlns:a16="http://schemas.microsoft.com/office/drawing/2014/main" xmlns="" id="{BA8121A8-60A9-ABFF-5EF4-9EA348858588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06CF86D0-9EDD-EDE5-CB40-C5E16BEC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36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BA9DE-1F80-E547-F6ED-D8FF16B7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88F63A94-A921-0BDE-B942-C39101937F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8134B641-71FE-158C-BB64-0830C8A1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اكتبوا رقم التعريف المناسب للكلمة </a:t>
            </a:r>
            <a:r>
              <a:rPr lang="ar-MA" sz="24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التالية:رَوافِدُ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0446E22F-CAE5-0EE2-3177-AFCA2E0B8F05}"/>
              </a:ext>
            </a:extLst>
          </p:cNvPr>
          <p:cNvSpPr txBox="1"/>
          <p:nvPr/>
        </p:nvSpPr>
        <p:spPr>
          <a:xfrm>
            <a:off x="6998306" y="3444319"/>
            <a:ext cx="1497528" cy="720000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ED7C3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رَوافِدُ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51337099-D01A-34DB-2EE4-A7B4A514B135}"/>
              </a:ext>
            </a:extLst>
          </p:cNvPr>
          <p:cNvSpPr txBox="1"/>
          <p:nvPr/>
        </p:nvSpPr>
        <p:spPr>
          <a:xfrm>
            <a:off x="741698" y="3222502"/>
            <a:ext cx="5076868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رَوْنَقُ وَجَمالُ ٱلْماضي.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F0870D23-44F5-192A-B591-08581C09BC80}"/>
              </a:ext>
            </a:extLst>
          </p:cNvPr>
          <p:cNvSpPr txBox="1"/>
          <p:nvPr/>
        </p:nvSpPr>
        <p:spPr>
          <a:xfrm>
            <a:off x="964539" y="2000902"/>
            <a:ext cx="4854027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مَصادِرُ وَ طُرُقُ.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6D037920-1465-90D0-D964-9F7CF166C8EE}"/>
              </a:ext>
            </a:extLst>
          </p:cNvPr>
          <p:cNvSpPr txBox="1"/>
          <p:nvPr/>
        </p:nvSpPr>
        <p:spPr>
          <a:xfrm>
            <a:off x="464154" y="5665701"/>
            <a:ext cx="5354412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اَلْكَشْفُ عَنِ ٱلشَّيْئِ ٱلْجَديدِ أَوْ غَيْرِ </a:t>
            </a:r>
            <a:r>
              <a:rPr lang="ar-MA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ٱلْمَعْروفِ</a:t>
            </a:r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xmlns="" id="{7F6BFB24-EF8D-6AAE-0619-00B325CE2797}"/>
              </a:ext>
            </a:extLst>
          </p:cNvPr>
          <p:cNvSpPr txBox="1"/>
          <p:nvPr/>
        </p:nvSpPr>
        <p:spPr>
          <a:xfrm>
            <a:off x="464154" y="4444102"/>
            <a:ext cx="5354412" cy="610806"/>
          </a:xfrm>
          <a:prstGeom prst="roundRect">
            <a:avLst/>
          </a:prstGeom>
          <a:solidFill>
            <a:srgbClr val="ECF8FB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 rtl="1">
              <a:lnSpc>
                <a:spcPts val="3416"/>
              </a:lnSpc>
              <a:defRPr sz="4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مَجْموعَةٌ مِنَ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ٱلْمُسافِرينَ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يَسيرونَ مَعاً.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AC5C90A-DF52-9B62-22F7-B06400D54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8" y="2035069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793DFA0-D5EE-651D-E310-E95072EC8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7" y="3274197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22ADD86-D4F0-A3CA-D7C3-D6EABB65D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6" y="4454747"/>
            <a:ext cx="504000" cy="504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3C3DF3E-1759-935D-E826-A5D01C743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566" y="5699770"/>
            <a:ext cx="504000" cy="504000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4DB784-E942-0A0E-C835-74B323FD28DD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52EBCBD-E357-B055-F8B1-099E3B44EE37}"/>
              </a:ext>
            </a:extLst>
          </p:cNvPr>
          <p:cNvSpPr>
            <a:spLocks/>
          </p:cNvSpPr>
          <p:nvPr/>
        </p:nvSpPr>
        <p:spPr>
          <a:xfrm>
            <a:off x="2775214" y="152043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 - إملاء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06BE53C-8ABD-DCC5-414E-6062CB549E9F}"/>
              </a:ext>
            </a:extLst>
          </p:cNvPr>
          <p:cNvSpPr>
            <a:spLocks/>
          </p:cNvSpPr>
          <p:nvPr/>
        </p:nvSpPr>
        <p:spPr>
          <a:xfrm>
            <a:off x="4493135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صرف و تحويل</a:t>
            </a:r>
            <a:endParaRPr lang="ar-MA" sz="24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8AAD5C7-A2E0-CA41-73F8-39061B5D798D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555F87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25" name="Google Shape;1246;p5">
            <a:extLst>
              <a:ext uri="{FF2B5EF4-FFF2-40B4-BE49-F238E27FC236}">
                <a16:creationId xmlns:a16="http://schemas.microsoft.com/office/drawing/2014/main" xmlns="" id="{D866E991-89D3-FAB4-E52E-F8F73CEF026E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45;p5">
            <a:extLst>
              <a:ext uri="{FF2B5EF4-FFF2-40B4-BE49-F238E27FC236}">
                <a16:creationId xmlns:a16="http://schemas.microsoft.com/office/drawing/2014/main" xmlns="" id="{D4FBE40B-38FA-2514-1F24-D2079774CAAC}"/>
              </a:ext>
            </a:extLst>
          </p:cNvPr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3900297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44;p5">
            <a:extLst>
              <a:ext uri="{FF2B5EF4-FFF2-40B4-BE49-F238E27FC236}">
                <a16:creationId xmlns:a16="http://schemas.microsoft.com/office/drawing/2014/main" xmlns="" id="{CB64DBED-B1C8-124E-5319-BB95E0A13B8F}"/>
              </a:ext>
            </a:extLst>
          </p:cNvPr>
          <p:cNvPicPr preferRelativeResize="0"/>
          <p:nvPr/>
        </p:nvPicPr>
        <p:blipFill rotWithShape="1">
          <a:blip r:embed="rId9">
            <a:alphaModFix amt="20000"/>
          </a:blip>
          <a:srcRect/>
          <a:stretch/>
        </p:blipFill>
        <p:spPr>
          <a:xfrm>
            <a:off x="5619515" y="136738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F016C75A-AAA8-87A3-C494-C62B7D5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38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329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17067</TotalTime>
  <Words>1666</Words>
  <Application>Microsoft Office PowerPoint</Application>
  <PresentationFormat>Affichage à l'écran (4:3)</PresentationFormat>
  <Paragraphs>471</Paragraphs>
  <Slides>63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63</vt:i4>
      </vt:variant>
    </vt:vector>
  </HeadingPairs>
  <TitlesOfParts>
    <vt:vector size="84" baseType="lpstr">
      <vt:lpstr>Calibri Light</vt:lpstr>
      <vt:lpstr>Modern Love</vt:lpstr>
      <vt:lpstr>Dosis</vt:lpstr>
      <vt:lpstr>Calibri</vt:lpstr>
      <vt:lpstr>Dosis ExtraBold</vt:lpstr>
      <vt:lpstr>Wingdings</vt:lpstr>
      <vt:lpstr>Microsoft Himalaya</vt:lpstr>
      <vt:lpstr>Dosis Medium</vt:lpstr>
      <vt:lpstr>Microsoft Uighur</vt:lpstr>
      <vt:lpstr>Dosis SemiBold</vt:lpstr>
      <vt:lpstr>Arial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6_Env-Enseignant</vt:lpstr>
      <vt:lpstr>Présentation PowerPoint</vt:lpstr>
      <vt:lpstr>في هذه الحصة ستتدربون على وصل كل كلمة بتعريفها المناسب.</vt:lpstr>
      <vt:lpstr>خذوا ألواحكم. اكتبوا رقم التعريف المناسب للكلمة التالية:أَعْلامٌ - يضغط الأستاذ على زر جهاز التحكم لتظهر الإجابة.</vt:lpstr>
      <vt:lpstr>اكتبوا رقم التعريف المناسب للكلمة التالية:أَسْلافٌ</vt:lpstr>
      <vt:lpstr>اكتبوا رقم التعريف المناسب للكلمة التالية:قافِلَةٌ</vt:lpstr>
      <vt:lpstr>اكتبوا رقم التعريف المناسب للكلمة التالية:حِقْبَةٌ</vt:lpstr>
      <vt:lpstr>اكتبوا رقم التعريف المناسب للعبارة  التالية: قَبيلَةٌ</vt:lpstr>
      <vt:lpstr>اكتبوا رقم التعريف المناسب للكلمة التالية:سائِحٌ</vt:lpstr>
      <vt:lpstr>اكتبوا رقم التعريف المناسب للكلمة التالية:رَوافِدُ</vt:lpstr>
      <vt:lpstr>صرف و تحويل</vt:lpstr>
      <vt:lpstr>من يذكرنا أولا بالاسم و كيف نميزه؟</vt:lpstr>
      <vt:lpstr>نتذكر على ماذا يدل الاسم وبماذا نميزه.  من يقرأ؟ </vt:lpstr>
      <vt:lpstr>الآن من يذكرنا بكيف نميز الاسم من حيث النوع: مذكر و مؤنث؟</vt:lpstr>
      <vt:lpstr>أحسنتم. من يقرأ؟ يقدم الأستاذ التوضيحات اللازمة لمزيد من الفهم.</vt:lpstr>
      <vt:lpstr>خذوا الواحكم. اكتبوا  الرقم المناسب لنوع الاسم: مذكر أو مؤنث </vt:lpstr>
      <vt:lpstr>صححوا: عادَةُ اسم مؤنث. لماذا؟</vt:lpstr>
      <vt:lpstr>كلمة أخرى</vt:lpstr>
      <vt:lpstr>صححوا: مَقْهى اسم مؤنث. لماذا؟</vt:lpstr>
      <vt:lpstr>كلمة أخرى</vt:lpstr>
      <vt:lpstr>صححوا: جَبَلٌ اسم مذكر. لماذا؟</vt:lpstr>
      <vt:lpstr>كلمة أخرى</vt:lpstr>
      <vt:lpstr>صححوا: خَضْراءُ اسم مؤنث. لماذا؟</vt:lpstr>
      <vt:lpstr>أحسنتم. الآن من منكم يذكرنا بالاسم:اَلْعَدَدُ</vt:lpstr>
      <vt:lpstr>أحسنتم . من يقرأ؟</vt:lpstr>
      <vt:lpstr>خذوا ألواحكم  و اكتبوا  الرقم المناسب للكلمة التالية:</vt:lpstr>
      <vt:lpstr>صححوا. من يشرح لنا كيف توصل للجواب الصحيح؟ </vt:lpstr>
      <vt:lpstr>كلمة أخرى</vt:lpstr>
      <vt:lpstr>صححوا. من يشرح لنا كيف توصل للجواب الصحيح؟ </vt:lpstr>
      <vt:lpstr>كلمة أخرى</vt:lpstr>
      <vt:lpstr>صححوا. من يشرح لنا كيف توصل للجواب الصحيح؟ </vt:lpstr>
      <vt:lpstr>كلمة أخرى</vt:lpstr>
      <vt:lpstr>صححوا. من يشرح لنا كيف توصل للجواب الصحيح؟ </vt:lpstr>
      <vt:lpstr>الآن خذوا كراساتكم على الصفحة رقم 114 و أجيبوا  بشكل فردي عن التمرينين 1و2:</vt:lpstr>
      <vt:lpstr>انتبهوا للتصحيح نصحح التمرين الاول</vt:lpstr>
      <vt:lpstr>انتبهوا للتصحيح نصحح التمرين الثاني - يقدم الأستاذ التغذية الراجعة الفورية المناسبة.</vt:lpstr>
      <vt:lpstr>تراكيب - إملاء</vt:lpstr>
      <vt:lpstr>من يذكرنا بِعَناصِرِ الْجملة الفعلية؟</vt:lpstr>
      <vt:lpstr>أحسنتم . من يقرأ؟</vt:lpstr>
      <vt:lpstr>خذوا ألواحكم</vt:lpstr>
      <vt:lpstr>خذوا ألواحكم.  انقلوا الجملة التالية ثم ضعوا سطرا تحت الفعل و سطرين تحت الفاعل</vt:lpstr>
      <vt:lpstr>صححوا. من يعلل الجواب؟</vt:lpstr>
      <vt:lpstr>جملة أخرى</vt:lpstr>
      <vt:lpstr>صححوا. من يعلل الجواب؟</vt:lpstr>
      <vt:lpstr>جملة أخرى</vt:lpstr>
      <vt:lpstr>صححوا. من يعلل الجواب؟</vt:lpstr>
      <vt:lpstr>أحسنتم . الآن من يذكرنا بمميزات الفاعل ظاهرا؟</vt:lpstr>
      <vt:lpstr>أحسنتم . من يقرأ؟</vt:lpstr>
      <vt:lpstr>اكتبوا الفاعل الوارد في الجملة الفعلية التالية:</vt:lpstr>
      <vt:lpstr>انتبهوا للتصحيح . الفاعل هو: ٱلْمَغْرِبُ.             كيف وجدتم الإجابة الصحيحة؟</vt:lpstr>
      <vt:lpstr>جملة أخرى</vt:lpstr>
      <vt:lpstr>انتبهوا للتصحيح . الفاعل هو: فاسٌ.             كيف وجدتم الإجابة الصحيحة؟</vt:lpstr>
      <vt:lpstr>الآن خذوا كراساتكم على الصفحة رقم 114 و أجيبوا  بشكل فردي عن التمرينين 3و4 التاليين:</vt:lpstr>
      <vt:lpstr>انتبهوا للتصحيح نصحح التمرين الأول يقدم التغذية الراجعة المناسبة.</vt:lpstr>
      <vt:lpstr>انتبهوا للتصحيح نصحح التمرين الثاني يكتب الأستاذ بعض إجابات المتعلمين على السبورة و يقدم التغذية الراجعة المناسبة.</vt:lpstr>
      <vt:lpstr>أحسنتم . الآن من يذكرنا كيف نكتب التاء في آخر الكلمة : مبسوطة أو مربوطة؟</vt:lpstr>
      <vt:lpstr>أحسنتم . من يقرأ؟</vt:lpstr>
      <vt:lpstr>الآن خذوا كراساتكم على الصفحة رقم 114 و أجيبوا  بشكل فردي عن التمرين 5 التالي:</vt:lpstr>
      <vt:lpstr>انتبهوا للتصحيح نصحح التمرين الخامس يقدم الأستاذ التغذية الراجعة المناسبة.</vt:lpstr>
      <vt:lpstr>اختتام الحصة </vt:lpstr>
      <vt:lpstr>ماذا تعلمتم في هذه الحصة؟</vt:lpstr>
      <vt:lpstr>أنجزوا في منازلكم التمرين رقم 1 ص 111 سأراقبه في الحصة المقبلة.</vt:lpstr>
      <vt:lpstr>إلى اللقاء في الحصة القادمة.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219</cp:revision>
  <dcterms:created xsi:type="dcterms:W3CDTF">2023-09-20T21:35:22Z</dcterms:created>
  <dcterms:modified xsi:type="dcterms:W3CDTF">2026-01-14T02:11:27Z</dcterms:modified>
</cp:coreProperties>
</file>