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9" r:id="rId15"/>
    <p:sldMasterId id="2147483859" r:id="rId16"/>
    <p:sldMasterId id="2147483869" r:id="rId17"/>
  </p:sldMasterIdLst>
  <p:notesMasterIdLst>
    <p:notesMasterId r:id="rId62"/>
  </p:notesMasterIdLst>
  <p:handoutMasterIdLst>
    <p:handoutMasterId r:id="rId63"/>
  </p:handoutMasterIdLst>
  <p:sldIdLst>
    <p:sldId id="922" r:id="rId18"/>
    <p:sldId id="951" r:id="rId19"/>
    <p:sldId id="567" r:id="rId20"/>
    <p:sldId id="984" r:id="rId21"/>
    <p:sldId id="799" r:id="rId22"/>
    <p:sldId id="779" r:id="rId23"/>
    <p:sldId id="780" r:id="rId24"/>
    <p:sldId id="784" r:id="rId25"/>
    <p:sldId id="1032" r:id="rId26"/>
    <p:sldId id="1033" r:id="rId27"/>
    <p:sldId id="800" r:id="rId28"/>
    <p:sldId id="902" r:id="rId29"/>
    <p:sldId id="867" r:id="rId30"/>
    <p:sldId id="1036" r:id="rId31"/>
    <p:sldId id="1064" r:id="rId32"/>
    <p:sldId id="1065" r:id="rId33"/>
    <p:sldId id="1068" r:id="rId34"/>
    <p:sldId id="1066" r:id="rId35"/>
    <p:sldId id="1067" r:id="rId36"/>
    <p:sldId id="1069" r:id="rId37"/>
    <p:sldId id="1070" r:id="rId38"/>
    <p:sldId id="1071" r:id="rId39"/>
    <p:sldId id="1072" r:id="rId40"/>
    <p:sldId id="1073" r:id="rId41"/>
    <p:sldId id="1074" r:id="rId42"/>
    <p:sldId id="1039" r:id="rId43"/>
    <p:sldId id="805" r:id="rId44"/>
    <p:sldId id="1076" r:id="rId45"/>
    <p:sldId id="1084" r:id="rId46"/>
    <p:sldId id="1086" r:id="rId47"/>
    <p:sldId id="1087" r:id="rId48"/>
    <p:sldId id="1091" r:id="rId49"/>
    <p:sldId id="1094" r:id="rId50"/>
    <p:sldId id="1095" r:id="rId51"/>
    <p:sldId id="1096" r:id="rId52"/>
    <p:sldId id="1097" r:id="rId53"/>
    <p:sldId id="1098" r:id="rId54"/>
    <p:sldId id="1099" r:id="rId55"/>
    <p:sldId id="1100" r:id="rId56"/>
    <p:sldId id="1101" r:id="rId57"/>
    <p:sldId id="895" r:id="rId58"/>
    <p:sldId id="1013" r:id="rId59"/>
    <p:sldId id="1014" r:id="rId60"/>
    <p:sldId id="983" r:id="rId61"/>
  </p:sldIdLst>
  <p:sldSz cx="9144000" cy="6858000" type="screen4x3"/>
  <p:notesSz cx="6735763" cy="9866313"/>
  <p:embeddedFontLst>
    <p:embeddedFont>
      <p:font typeface="Dosis" pitchFamily="2" charset="0"/>
      <p:regular r:id="rId64"/>
      <p:bold r:id="rId65"/>
    </p:embeddedFont>
    <p:embeddedFont>
      <p:font typeface="Dosis ExtraBold" pitchFamily="2" charset="0"/>
      <p:bold r:id="rId66"/>
    </p:embeddedFont>
    <p:embeddedFont>
      <p:font typeface="Dosis Medium" pitchFamily="2" charset="0"/>
      <p:regular r:id="rId67"/>
    </p:embeddedFont>
    <p:embeddedFont>
      <p:font typeface="Dosis SemiBold" pitchFamily="2" charset="0"/>
      <p:bold r:id="rId6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00ACA4"/>
    <a:srgbClr val="F26553"/>
    <a:srgbClr val="E84234"/>
    <a:srgbClr val="2AB6D7"/>
    <a:srgbClr val="55B7DE"/>
    <a:srgbClr val="A1A6BC"/>
    <a:srgbClr val="424D7B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740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font" Target="fonts/font3.fntdata"/><Relationship Id="rId74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font" Target="fonts/font1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font" Target="fonts/font4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notesMaster" Target="notesMasters/notesMaster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font" Target="fonts/font2.fntdata"/><Relationship Id="rId73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8E69A76-CC9A-4CAB-0DD3-EAB2DD0938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4C9BAF-6A10-052C-63BB-C652082001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A5921-9957-4897-9968-90007B6EA16F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7085AA-038F-4B5C-0A1D-D5E15752AD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219909-8CF1-5877-4D0E-CD409DEB4F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4724A-AD15-4737-9983-ED686C9FBEA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030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001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426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739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589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756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7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832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50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158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638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830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857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906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479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4805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0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370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827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658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827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088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470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242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307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02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64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368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733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480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330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562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130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32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70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477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83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2745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495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749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812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591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572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2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30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10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39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48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09" y="209734"/>
            <a:ext cx="14902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357086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4902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95895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6891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91846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6481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4.png"/><Relationship Id="rId5" Type="http://schemas.openxmlformats.org/officeDocument/2006/relationships/image" Target="../media/image390.png"/><Relationship Id="rId4" Type="http://schemas.openxmlformats.org/officeDocument/2006/relationships/customXml" Target="../ink/ink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5.xml"/><Relationship Id="rId5" Type="http://schemas.openxmlformats.org/officeDocument/2006/relationships/image" Target="../media/image36.png"/><Relationship Id="rId4" Type="http://schemas.openxmlformats.org/officeDocument/2006/relationships/customXml" Target="../ink/ink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9.xml"/><Relationship Id="rId5" Type="http://schemas.openxmlformats.org/officeDocument/2006/relationships/image" Target="../media/image36.png"/><Relationship Id="rId4" Type="http://schemas.openxmlformats.org/officeDocument/2006/relationships/customXml" Target="../ink/ink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png"/><Relationship Id="rId7" Type="http://schemas.openxmlformats.org/officeDocument/2006/relationships/customXml" Target="../ink/ink14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13.xml"/><Relationship Id="rId5" Type="http://schemas.openxmlformats.org/officeDocument/2006/relationships/image" Target="../media/image36.png"/><Relationship Id="rId4" Type="http://schemas.openxmlformats.org/officeDocument/2006/relationships/customXml" Target="../ink/ink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png"/><Relationship Id="rId7" Type="http://schemas.openxmlformats.org/officeDocument/2006/relationships/customXml" Target="../ink/ink18.xml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17.xml"/><Relationship Id="rId5" Type="http://schemas.openxmlformats.org/officeDocument/2006/relationships/image" Target="../media/image36.png"/><Relationship Id="rId4" Type="http://schemas.openxmlformats.org/officeDocument/2006/relationships/customXml" Target="../ink/ink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png"/><Relationship Id="rId7" Type="http://schemas.openxmlformats.org/officeDocument/2006/relationships/customXml" Target="../ink/ink22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21.xml"/><Relationship Id="rId5" Type="http://schemas.openxmlformats.org/officeDocument/2006/relationships/image" Target="../media/image36.png"/><Relationship Id="rId4" Type="http://schemas.openxmlformats.org/officeDocument/2006/relationships/customXml" Target="../ink/ink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customXml" Target="../ink/ink26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25.xml"/><Relationship Id="rId5" Type="http://schemas.openxmlformats.org/officeDocument/2006/relationships/image" Target="../media/image36.png"/><Relationship Id="rId4" Type="http://schemas.openxmlformats.org/officeDocument/2006/relationships/customXml" Target="../ink/ink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customXml" Target="../ink/ink2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png"/><Relationship Id="rId7" Type="http://schemas.openxmlformats.org/officeDocument/2006/relationships/customXml" Target="../ink/ink32.xml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1.xml"/><Relationship Id="rId5" Type="http://schemas.openxmlformats.org/officeDocument/2006/relationships/image" Target="../media/image36.png"/><Relationship Id="rId4" Type="http://schemas.openxmlformats.org/officeDocument/2006/relationships/customXml" Target="../ink/ink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png"/><Relationship Id="rId7" Type="http://schemas.openxmlformats.org/officeDocument/2006/relationships/customXml" Target="../ink/ink36.xml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5.xml"/><Relationship Id="rId5" Type="http://schemas.openxmlformats.org/officeDocument/2006/relationships/image" Target="../media/image36.png"/><Relationship Id="rId4" Type="http://schemas.openxmlformats.org/officeDocument/2006/relationships/customXml" Target="../ink/ink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customXml" Target="../ink/ink40.xml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9.xml"/><Relationship Id="rId5" Type="http://schemas.openxmlformats.org/officeDocument/2006/relationships/image" Target="../media/image36.png"/><Relationship Id="rId4" Type="http://schemas.openxmlformats.org/officeDocument/2006/relationships/customXml" Target="../ink/ink3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png"/><Relationship Id="rId7" Type="http://schemas.openxmlformats.org/officeDocument/2006/relationships/customXml" Target="../ink/ink44.xml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43.xml"/><Relationship Id="rId5" Type="http://schemas.openxmlformats.org/officeDocument/2006/relationships/image" Target="../media/image36.png"/><Relationship Id="rId4" Type="http://schemas.openxmlformats.org/officeDocument/2006/relationships/customXml" Target="../ink/ink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7" Type="http://schemas.openxmlformats.org/officeDocument/2006/relationships/image" Target="../media/image230.png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93.xml"/><Relationship Id="rId6" Type="http://schemas.openxmlformats.org/officeDocument/2006/relationships/customXml" Target="../ink/ink46.xml"/><Relationship Id="rId5" Type="http://schemas.openxmlformats.org/officeDocument/2006/relationships/image" Target="../media/image220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customXml" Target="../ink/ink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50.xml"/><Relationship Id="rId11" Type="http://schemas.openxmlformats.org/officeDocument/2006/relationships/image" Target="../media/image28.gif"/><Relationship Id="rId5" Type="http://schemas.openxmlformats.org/officeDocument/2006/relationships/image" Target="../media/image47.png"/><Relationship Id="rId10" Type="http://schemas.openxmlformats.org/officeDocument/2006/relationships/image" Target="../media/image37.png"/><Relationship Id="rId4" Type="http://schemas.openxmlformats.org/officeDocument/2006/relationships/customXml" Target="../ink/ink49.xml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customXml" Target="../ink/ink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customXml" Target="../ink/ink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5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customXml" Target="../ink/ink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5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customXml" Target="../ink/ink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customXml" Target="../ink/ink6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ustomXml" Target="../ink/ink62.xml"/><Relationship Id="rId11" Type="http://schemas.openxmlformats.org/officeDocument/2006/relationships/image" Target="../media/image28.gif"/><Relationship Id="rId5" Type="http://schemas.openxmlformats.org/officeDocument/2006/relationships/image" Target="../media/image47.png"/><Relationship Id="rId10" Type="http://schemas.openxmlformats.org/officeDocument/2006/relationships/image" Target="../media/image37.png"/><Relationship Id="rId4" Type="http://schemas.openxmlformats.org/officeDocument/2006/relationships/customXml" Target="../ink/ink61.xml"/><Relationship Id="rId9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customXml" Target="../ink/ink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6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customXml" Target="../ink/ink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6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customXml" Target="../ink/ink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6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customXml" Target="../ink/ink7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4.png"/><Relationship Id="rId2" Type="http://schemas.openxmlformats.org/officeDocument/2006/relationships/customXml" Target="../ink/ink7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0.png"/><Relationship Id="rId5" Type="http://schemas.openxmlformats.org/officeDocument/2006/relationships/image" Target="../media/image51.png"/><Relationship Id="rId4" Type="http://schemas.openxmlformats.org/officeDocument/2006/relationships/customXml" Target="../ink/ink7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2" Type="http://schemas.openxmlformats.org/officeDocument/2006/relationships/customXml" Target="../ink/ink7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0.png"/><Relationship Id="rId5" Type="http://schemas.openxmlformats.org/officeDocument/2006/relationships/image" Target="../media/image470.png"/><Relationship Id="rId4" Type="http://schemas.openxmlformats.org/officeDocument/2006/relationships/customXml" Target="../ink/ink7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customXml" Target="../ink/ink7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4.png"/><Relationship Id="rId5" Type="http://schemas.openxmlformats.org/officeDocument/2006/relationships/image" Target="../media/image470.png"/><Relationship Id="rId4" Type="http://schemas.openxmlformats.org/officeDocument/2006/relationships/customXml" Target="../ink/ink7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5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3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B6BFA58-7612-14BE-4017-E173B0CA17C8}"/>
              </a:ext>
            </a:extLst>
          </p:cNvPr>
          <p:cNvSpPr txBox="1"/>
          <p:nvPr/>
        </p:nvSpPr>
        <p:spPr>
          <a:xfrm>
            <a:off x="5733392" y="5043164"/>
            <a:ext cx="162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Séance 5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E9D7DBC-01B1-500E-747D-CE7C8CA8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des matières et des activités à son voisin. Je vais passer entre les rangs pour vous aider.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7186A8E-1B42-F4C8-C122-7CD548078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2B0E816-C668-91EC-D2B7-C93A034CD3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14736" y="3497177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Prendre la parole  pour parler des matières et des activités.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Comprendre un texte.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</a:t>
            </a:r>
            <a:r>
              <a:rPr lang="fr-MA" sz="3600" dirty="0"/>
              <a:t>5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98C3C06-2D8E-AF68-B654-DA3B4FF1E942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5281BF-748D-A560-1AD4-493798AD74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10697C-28AF-D182-445D-99ADF9615DE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009A0FA1-8E19-B5B4-0631-CD4C341EEE8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7242A26-0ACF-F71F-1F62-F486DF0A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57150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11. Nous avons déjà lu ce texte. Maintenant, on va essayer de le comprendre, partie par partie.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EA3B04-7166-827A-5FC8-7BF634A2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7ED5C80-1DBE-30E2-1035-09B636AE3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3"/>
          <a:stretch>
            <a:fillRect/>
          </a:stretch>
        </p:blipFill>
        <p:spPr>
          <a:xfrm>
            <a:off x="2861519" y="1497724"/>
            <a:ext cx="3420961" cy="5283276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E1285D4-5FFA-11B1-58A0-9536805CAB9B}"/>
              </a:ext>
            </a:extLst>
          </p:cNvPr>
          <p:cNvSpPr/>
          <p:nvPr/>
        </p:nvSpPr>
        <p:spPr>
          <a:xfrm>
            <a:off x="2792362" y="2302653"/>
            <a:ext cx="3559273" cy="148107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7ECBABE-9167-9ED8-2DF5-63E26C3DE859}"/>
              </a:ext>
            </a:extLst>
          </p:cNvPr>
          <p:cNvSpPr/>
          <p:nvPr/>
        </p:nvSpPr>
        <p:spPr>
          <a:xfrm>
            <a:off x="6131192" y="2752343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C002DEF-1B99-872A-35D7-0FBE02BABFFC}"/>
              </a:ext>
            </a:extLst>
          </p:cNvPr>
          <p:cNvSpPr/>
          <p:nvPr/>
        </p:nvSpPr>
        <p:spPr>
          <a:xfrm>
            <a:off x="3463691" y="2754821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7E2AD42-3DE7-FF72-068B-B8B2F9B0B7A5}"/>
              </a:ext>
            </a:extLst>
          </p:cNvPr>
          <p:cNvSpPr/>
          <p:nvPr/>
        </p:nvSpPr>
        <p:spPr>
          <a:xfrm>
            <a:off x="754185" y="2791327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F8BD085-C810-AE70-36F6-50BBF564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Pour chaque partie du texte, on va suivre les mêmes étapes.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9E2316-7816-20E6-09FC-C4EFDBEBC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79B56BC-9190-2EDE-B796-B65BB3CAB36E}"/>
              </a:ext>
            </a:extLst>
          </p:cNvPr>
          <p:cNvSpPr/>
          <p:nvPr/>
        </p:nvSpPr>
        <p:spPr>
          <a:xfrm>
            <a:off x="1310092" y="259882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6A6EDB-9980-670F-71CA-C770C6B1AF63}"/>
              </a:ext>
            </a:extLst>
          </p:cNvPr>
          <p:cNvSpPr txBox="1"/>
          <p:nvPr/>
        </p:nvSpPr>
        <p:spPr>
          <a:xfrm>
            <a:off x="1512091" y="262840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4D93103-DCB7-2E10-8546-B4551CE1BFA7}"/>
              </a:ext>
            </a:extLst>
          </p:cNvPr>
          <p:cNvSpPr txBox="1"/>
          <p:nvPr/>
        </p:nvSpPr>
        <p:spPr>
          <a:xfrm>
            <a:off x="1112433" y="343963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lis en silence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j’essaie de comprendre le texte.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2AA33DB-479C-C198-EDEC-310DC8B5E439}"/>
              </a:ext>
            </a:extLst>
          </p:cNvPr>
          <p:cNvSpPr/>
          <p:nvPr/>
        </p:nvSpPr>
        <p:spPr>
          <a:xfrm>
            <a:off x="3990246" y="2503812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3FFFCA-E165-27FA-310D-7EDC2B6BCD56}"/>
              </a:ext>
            </a:extLst>
          </p:cNvPr>
          <p:cNvSpPr txBox="1"/>
          <p:nvPr/>
        </p:nvSpPr>
        <p:spPr>
          <a:xfrm>
            <a:off x="4211494" y="253339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4C80AA-83FC-68D0-EA4F-621537FB920E}"/>
              </a:ext>
            </a:extLst>
          </p:cNvPr>
          <p:cNvSpPr txBox="1"/>
          <p:nvPr/>
        </p:nvSpPr>
        <p:spPr>
          <a:xfrm>
            <a:off x="3661683" y="3336989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repère les mots difficiles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je demande à mon enseignant(e) de me les expliquer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77AC3F7-D1BA-328F-FCCE-53E9341EC2CF}"/>
              </a:ext>
            </a:extLst>
          </p:cNvPr>
          <p:cNvSpPr/>
          <p:nvPr/>
        </p:nvSpPr>
        <p:spPr>
          <a:xfrm>
            <a:off x="6665737" y="2503812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38572A1-A560-C96B-3E8A-2679F9394C19}"/>
              </a:ext>
            </a:extLst>
          </p:cNvPr>
          <p:cNvSpPr txBox="1"/>
          <p:nvPr/>
        </p:nvSpPr>
        <p:spPr>
          <a:xfrm>
            <a:off x="6867736" y="253339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6BD9437-2A03-318E-C18C-60BD2838D929}"/>
              </a:ext>
            </a:extLst>
          </p:cNvPr>
          <p:cNvSpPr txBox="1"/>
          <p:nvPr/>
        </p:nvSpPr>
        <p:spPr>
          <a:xfrm>
            <a:off x="6352572" y="3373497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lis la question, puis </a:t>
            </a: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cherche la réponse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2F61-CF3A-554E-EBB6-F85CAD80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EAFA9CC-A684-296B-9EB9-BFABE122E5E0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FABE667-62A4-2A47-2821-35C1295C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la comprendre.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E1B4D0-62A7-3937-4C60-CCFF192CB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E1A9947-5F3E-AA4C-329C-D62292E4EF9C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9BBD6D-4C64-E22E-EA8A-DDFBE45BAC21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1/3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F679B62-59FC-455E-B086-7CAE348123A2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459D30-7F53-BC09-4BCF-A5F7129918BC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8841A36-98E6-2863-87C6-1D523A76B0F6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5FC351-DAF4-280B-2AC6-8C138F737BC8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C4FC97-09F7-0960-64C3-52A7F4AD4761}"/>
              </a:ext>
            </a:extLst>
          </p:cNvPr>
          <p:cNvSpPr txBox="1"/>
          <p:nvPr/>
        </p:nvSpPr>
        <p:spPr>
          <a:xfrm>
            <a:off x="921386" y="2717584"/>
            <a:ext cx="7278611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l’école, Amine apprend les leçons présentées par ses maitres et ses maitresses.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maths, il compte, il mesure, il compare et il cherche les solutions. Parfois, c’est difficile, mais il essaie toujours de trouver le résultat !</a:t>
            </a:r>
          </a:p>
        </p:txBody>
      </p:sp>
    </p:spTree>
    <p:extLst>
      <p:ext uri="{BB962C8B-B14F-4D97-AF65-F5344CB8AC3E}">
        <p14:creationId xmlns:p14="http://schemas.microsoft.com/office/powerpoint/2010/main" val="195451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8685C-90E9-8040-4CEB-F98008E85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5D9D66A-79DD-051D-902F-456B478E168B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0981CC0-CA09-A9BD-C802-73FF3AED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D9AA370-96FA-9B11-3F37-DC1ABAFBD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5B57BC2-5A1D-EF79-939D-72EA4D1554E7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AFD4AF-9F86-B5E6-FCCA-CBB1D7B8E7D6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0F4DC5-A0A3-EC84-EB87-85FB439F29BD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1/3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8916F2-1DDB-7A75-00BE-27174D22E719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ED5F23B-66DF-8C7F-95B7-7DCB7B4186AB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AD8A81-4116-F7BF-9C93-B86080D712A0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9177AB3-0C97-F67C-325E-B4E9515005A9}"/>
              </a:ext>
            </a:extLst>
          </p:cNvPr>
          <p:cNvSpPr txBox="1"/>
          <p:nvPr/>
        </p:nvSpPr>
        <p:spPr>
          <a:xfrm>
            <a:off x="921386" y="2717584"/>
            <a:ext cx="7278611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l’école, Amine apprend les leçons présentées par ses maitres et ses maitresses.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maths, il compte, il mesure, il compare et il cherche les solutions. Parfois, c’est difficile, mais il essaie toujours de trouver le résultat !</a:t>
            </a:r>
          </a:p>
        </p:txBody>
      </p:sp>
    </p:spTree>
    <p:extLst>
      <p:ext uri="{BB962C8B-B14F-4D97-AF65-F5344CB8AC3E}">
        <p14:creationId xmlns:p14="http://schemas.microsoft.com/office/powerpoint/2010/main" val="222521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3F8C9-3506-E40E-4D90-C3B41CF3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2899167A-D5DA-F647-F4FD-892E5F56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96EEC795-98DB-E3B5-2A4C-D1C89C0314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1F5F9E-7E9F-442A-6B2F-A46B2B1442C6}"/>
              </a:ext>
            </a:extLst>
          </p:cNvPr>
          <p:cNvSpPr txBox="1"/>
          <p:nvPr/>
        </p:nvSpPr>
        <p:spPr>
          <a:xfrm>
            <a:off x="1512066" y="25479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 1 : Que fait Amine en maths ?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1D37D0-E2DC-3129-0E35-739B9AAB57C2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00C24F-F3CA-0B5D-0F8E-8FBB85E20B47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263BF0-A762-8723-2BD5-585B001926F9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1/3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97DC67-1216-204D-A24F-15576ED9954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9956C1-564A-F6D6-EB13-3C7CC24DCCBF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A208A2B-4982-1967-254C-25A2C3418B92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1212CF-CEC8-DF68-F0D8-1EF5A1A67571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7333B9-A71D-185C-3B61-86749F912FAB}"/>
              </a:ext>
            </a:extLst>
          </p:cNvPr>
          <p:cNvSpPr txBox="1"/>
          <p:nvPr/>
        </p:nvSpPr>
        <p:spPr>
          <a:xfrm>
            <a:off x="921386" y="3123979"/>
            <a:ext cx="7278611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l’école, Amine apprend les leçons présentées par ses maitres et ses maitresses.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maths, il compte, il mesure, il compare et il cherche les solutions. Parfois, c’est difficile, mais il essaie toujours de trouver le résultat !</a:t>
            </a:r>
          </a:p>
        </p:txBody>
      </p:sp>
    </p:spTree>
    <p:extLst>
      <p:ext uri="{BB962C8B-B14F-4D97-AF65-F5344CB8AC3E}">
        <p14:creationId xmlns:p14="http://schemas.microsoft.com/office/powerpoint/2010/main" val="121803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F263C-4AA4-9B47-4241-C90130DB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ECFA55C6-C8B9-5A23-4E5C-3986C882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En maths, il compte, il mesure, il compare et il cherche les solutions.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9DFF3F-4901-D9F3-64C6-1A4E501B777A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6CEEB-EAC8-E877-CC78-32976936467C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3B9DAB-1890-F763-5F1E-DA459322EBC0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FF56E45-2F8C-2E0F-0410-6719905BE15D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C32EAF-B07C-1907-C01F-49811C6D640D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A837AAC-3DAB-4912-444A-C88133BFF838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F6A21D-D32F-E79E-FEB6-CAFED51A4AB4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77057BC-5E3B-94C8-5BBB-D1262842A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F84F4E-7EB8-343F-FAD5-D87C63377E5A}"/>
              </a:ext>
            </a:extLst>
          </p:cNvPr>
          <p:cNvSpPr txBox="1"/>
          <p:nvPr/>
        </p:nvSpPr>
        <p:spPr>
          <a:xfrm>
            <a:off x="1512066" y="25479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 1 : Que fait Amine en maths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1E0DBA-93C7-6571-C1CD-E58B0296ADA9}"/>
              </a:ext>
            </a:extLst>
          </p:cNvPr>
          <p:cNvSpPr txBox="1"/>
          <p:nvPr/>
        </p:nvSpPr>
        <p:spPr>
          <a:xfrm>
            <a:off x="921386" y="3123979"/>
            <a:ext cx="7278611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l’école, Amine apprend les leçons présentées par ses maitres et ses maitresses.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maths, il compte, il mesure, il compare et il cherche les solutions. 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Parfois, c’est difficile, mais il essaie toujours de trouver le résultat !</a:t>
            </a:r>
          </a:p>
        </p:txBody>
      </p:sp>
    </p:spTree>
    <p:extLst>
      <p:ext uri="{BB962C8B-B14F-4D97-AF65-F5344CB8AC3E}">
        <p14:creationId xmlns:p14="http://schemas.microsoft.com/office/powerpoint/2010/main" val="148739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46F97-31A5-CF94-1459-90EFE07E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6A53CB8-A6F4-1505-7331-8931629D00E1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DE8E616-CA42-08CA-C630-AB4E6A09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8AD1276-34C6-CEE2-3007-838B47E80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FFF747A-4C9F-6DF2-7ACC-AE59CF2B87C2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823CAD-6398-F5E6-6668-FED4557D1F6B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2/3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D9BB762-6ADE-0C4E-FAB9-4563E1EB461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F7DE5F-46A8-F43E-3E06-DA4511287DE0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CEDB74-E910-D574-C91B-D74146D1B42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9BF061-A34E-A07B-2940-D7766CCDE4CB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7EA1BC-FAB8-E4EC-A726-A800FA027756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Amine apprend aussi l’arabe parce qu’il adore lire, écouter de nouveaux contes et découvrir de nouvelles histoires. Il apprend aussi à écrire des phrases et à raconter ses aventures.</a:t>
            </a:r>
          </a:p>
        </p:txBody>
      </p:sp>
    </p:spTree>
    <p:extLst>
      <p:ext uri="{BB962C8B-B14F-4D97-AF65-F5344CB8AC3E}">
        <p14:creationId xmlns:p14="http://schemas.microsoft.com/office/powerpoint/2010/main" val="228400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28E3-C175-8D1E-5B29-1C399378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FBCE2D4-1E63-C735-6F46-B751C1D9E1E8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A99DF69-C09E-A611-C017-00660DFE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EE881A2-BB4F-4467-E7C0-052273D2A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14E49D-9D5D-F270-C69D-34C9BD3286F8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2761D5-5E37-AB5A-7C7C-1CB0ABAB963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D1E162-E540-1FD7-C06D-593CBDF7B250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2/3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EB0CAD-49B8-F85D-7760-9641A593971B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349A73B-3ACF-02B7-3B39-441F7758BFD4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207E26-094B-C642-C94C-825487FAB47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5BEF85-E986-0BF2-A50E-EF687C1C2364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Amine apprend aussi l’arabe parce qu’il adore lire, écouter de nouveaux contes et découvrir de nouvelles histoires. Il apprend aussi à écrire des phrases et à raconter ses aventures.</a:t>
            </a:r>
          </a:p>
        </p:txBody>
      </p:sp>
    </p:spTree>
    <p:extLst>
      <p:ext uri="{BB962C8B-B14F-4D97-AF65-F5344CB8AC3E}">
        <p14:creationId xmlns:p14="http://schemas.microsoft.com/office/powerpoint/2010/main" val="271256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F813B-9136-DDC6-FA14-EE2E2D8B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14E68EDE-7397-82C3-B2F9-19971929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BF675FBB-E0E3-0AD5-BA3D-AA78C4ACD9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3D7C677-C9B4-DE55-1896-14774F8AC7D7}"/>
              </a:ext>
            </a:extLst>
          </p:cNvPr>
          <p:cNvSpPr txBox="1"/>
          <p:nvPr/>
        </p:nvSpPr>
        <p:spPr>
          <a:xfrm>
            <a:off x="1383550" y="2601521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 2 : Pourquoi Amine apprend-il l’arabe ?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171E87-B158-E27F-1CD3-B03A86613A26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E66E052-3C4E-BC3F-5406-F57E24F9815D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D0A7273-0CDA-F85E-1A94-74618B08531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2/3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17328AB-20A6-21B1-BDB0-DB247E8ABC32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8F2FC4-DB39-AC39-C622-C2489BD8096E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605CA8-0BC4-95DF-3CC6-D587F7406479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4232EEA-EF31-F56C-A025-2AEB6AD4C788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14AC966-11EE-4960-F22E-21073DADBEA9}"/>
              </a:ext>
            </a:extLst>
          </p:cNvPr>
          <p:cNvSpPr txBox="1"/>
          <p:nvPr/>
        </p:nvSpPr>
        <p:spPr>
          <a:xfrm>
            <a:off x="458163" y="3288102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Amine apprend aussi l’arabe parce qu’il adore lire, écouter de nouveaux contes et découvrir de nouvelles histoires. Il apprend aussi à écrire des phrases et à raconter ses aventures.</a:t>
            </a:r>
          </a:p>
        </p:txBody>
      </p:sp>
    </p:spTree>
    <p:extLst>
      <p:ext uri="{BB962C8B-B14F-4D97-AF65-F5344CB8AC3E}">
        <p14:creationId xmlns:p14="http://schemas.microsoft.com/office/powerpoint/2010/main" val="72290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E668-9D20-0799-EE38-A0550C50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7E9B770F-3BC3-39D1-29DC-1C0A830D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Amine apprend l’arabe parce qu’il adore lire, écouter de nouveaux contes et découvrir de nouvelles histoires.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5C9F7C-F2A7-44C9-896F-C514C6F98B60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2/3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9B338F-2BA5-0656-3C78-1BD26DD87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7841050-D435-3586-4187-5625D0D2675D}"/>
              </a:ext>
            </a:extLst>
          </p:cNvPr>
          <p:cNvSpPr txBox="1"/>
          <p:nvPr/>
        </p:nvSpPr>
        <p:spPr>
          <a:xfrm>
            <a:off x="1383550" y="2601521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 2 : Pourquoi Amine apprend-il l’arabe 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780540-E32F-D27C-F06D-F6C340293B96}"/>
              </a:ext>
            </a:extLst>
          </p:cNvPr>
          <p:cNvSpPr txBox="1"/>
          <p:nvPr/>
        </p:nvSpPr>
        <p:spPr>
          <a:xfrm>
            <a:off x="458163" y="3288102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Amine apprend aussi l’arabe parce qu’il adore lire, écouter de nouveaux contes et découvrir de nouvelles histoires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Il apprend aussi à écrire des phrases et à raconter ses aventures.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D522D1C-4830-6B16-1E8F-962D8AFA8297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B967B0-39DD-AFD6-5CAE-63104FEBA423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043B15-C534-97DF-37B0-D1A27B5C9F1D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669DBE-3B08-6B25-BDDB-E820E9F52B54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624599F-B890-727F-7ED2-0E86F3DC9026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ADFED23-F61F-11A1-E635-080BDBDA7680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6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FAF9A-7FC0-9DA3-B488-CF9703A0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7A966D5-8948-DAAD-7EFB-555DC7A2EC25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84EA90E-5A5E-365C-087D-3E15ECBDA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E09ABFC-4350-029D-D456-EEB27FD4E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4474B6-ECE3-7206-D2DB-405F4E939E4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068326-B118-36AF-2A22-CA3BE24E7545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3/3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66A193C-B876-179D-CFF1-31C4EC6769B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B66E19-B553-42E1-E89A-CD757BEAEE1A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B14365-3FD5-D087-52BD-C4017916FA22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E6CA1B-041B-5B6F-EA82-39BF7A359248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0F87B5-27B0-D634-B18E-C7E8636C454C}"/>
              </a:ext>
            </a:extLst>
          </p:cNvPr>
          <p:cNvSpPr txBox="1"/>
          <p:nvPr/>
        </p:nvSpPr>
        <p:spPr>
          <a:xfrm>
            <a:off x="525456" y="3089734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Amine apprend aussi à parler le français parce qu’il veut discuter avec les gens et lire des livres dans cette langue.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puis, tous les camarades et leur maitre, écoutent de la musique et chantent parce qu’ils aiment s’amuser aussi.</a:t>
            </a:r>
          </a:p>
        </p:txBody>
      </p:sp>
    </p:spTree>
    <p:extLst>
      <p:ext uri="{BB962C8B-B14F-4D97-AF65-F5344CB8AC3E}">
        <p14:creationId xmlns:p14="http://schemas.microsoft.com/office/powerpoint/2010/main" val="163156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329D-E117-9C71-B05F-C5F151089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D07CAA5-19EB-C010-E9F1-E449D6E3AC50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33E69FD-03A4-A8FC-5F5C-7C654430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0B930AF-E233-629C-4652-9179FF671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F76E61-9645-C40D-D38F-978C09D43867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685025-D78C-7FF6-0BD1-4BE2485BA76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924772-1489-0868-A528-B0C764E94D56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3/3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D2B7C3-8129-5A0E-F70C-95862453A471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DA76441-4B1F-9C55-0F18-D32BF3C269AC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FFB5B7-1C2F-97E9-63E2-2DCE681DAF4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7F1BA00-3D54-B17B-5191-47ADE8491B25}"/>
              </a:ext>
            </a:extLst>
          </p:cNvPr>
          <p:cNvSpPr txBox="1"/>
          <p:nvPr/>
        </p:nvSpPr>
        <p:spPr>
          <a:xfrm>
            <a:off x="525456" y="3089734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Amine apprend aussi à parler le français parce qu’il veut discuter avec les gens et lire des livres dans cette langue.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puis, tous les camarades et leur maitre, écoutent de la musique et chantent parce qu’ils aiment s’amuser aussi.</a:t>
            </a:r>
          </a:p>
        </p:txBody>
      </p:sp>
    </p:spTree>
    <p:extLst>
      <p:ext uri="{BB962C8B-B14F-4D97-AF65-F5344CB8AC3E}">
        <p14:creationId xmlns:p14="http://schemas.microsoft.com/office/powerpoint/2010/main" val="200732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4CA3B-9961-77D8-173C-E124A2CC4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9252AAD3-6371-D874-50AA-F965424E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44F8D82D-896F-8B70-163E-4C18106C3E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B02AEA-C555-29E6-33FB-E5D1CC0F1872}"/>
              </a:ext>
            </a:extLst>
          </p:cNvPr>
          <p:cNvSpPr txBox="1"/>
          <p:nvPr/>
        </p:nvSpPr>
        <p:spPr>
          <a:xfrm>
            <a:off x="1383550" y="2601521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 3 :  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Q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font les 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élèves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avec leur maitre?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6EB8BF7-8C48-DE1F-6A2A-7ADD3B43CE00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2B20DA-58C6-B492-A546-FA3DE7F90C5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784E6D-FD30-FB41-FA64-8819AD553C3A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3/3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FCEC048-3FF3-5FA5-C94C-0484D22DA00D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8B7D98-0733-5029-7D11-906CED9F6D38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CFC23D3-C195-9CD6-41A1-366453F2BF22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52CF78-3CA5-03BC-EF4E-81650EE0F9A7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C4215D-0411-29F3-B68A-A68A9AB66A40}"/>
              </a:ext>
            </a:extLst>
          </p:cNvPr>
          <p:cNvSpPr txBox="1"/>
          <p:nvPr/>
        </p:nvSpPr>
        <p:spPr>
          <a:xfrm>
            <a:off x="525456" y="3309866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Amine apprend aussi à parler le français parce qu’il veut discuter avec les gens et lire des livres dans cette langue.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puis, tous les camarades et leur maitre, écoutent de la musique et chantent parce qu’ils aiment s’amuser aussi.</a:t>
            </a:r>
          </a:p>
        </p:txBody>
      </p:sp>
    </p:spTree>
    <p:extLst>
      <p:ext uri="{BB962C8B-B14F-4D97-AF65-F5344CB8AC3E}">
        <p14:creationId xmlns:p14="http://schemas.microsoft.com/office/powerpoint/2010/main" val="379688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73528-9F9B-4D24-2D5A-9EEBB78C6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8095D223-EF77-AC87-ECC9-D78C502E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Ils écoutent de la musique et ils chantent.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6AB1519-0C1D-7E1B-2089-26A95247284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8F8F3B-42FE-D805-1D4B-DBEB01ADDF2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69EB62-7BE8-2830-86FF-6D4092FCFB09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Partie 3/3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CAA678D-C773-F027-7DBC-0236D5D3DEC1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4FD697-92B3-57F8-A47A-4147528EEDCF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D007F49-195D-72CD-E691-FF382DD69524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B85EE2-BCA3-DC1C-6620-EDC0D658E64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0E719BC-8F07-57CF-86E2-046A2266F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36A0BCB-90DF-802D-2E86-CD5F7C1630F2}"/>
              </a:ext>
            </a:extLst>
          </p:cNvPr>
          <p:cNvSpPr txBox="1"/>
          <p:nvPr/>
        </p:nvSpPr>
        <p:spPr>
          <a:xfrm>
            <a:off x="1383550" y="2601521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 3 :  Que font les 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élèves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avec leur maitre 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82CF35-7742-2319-C673-09939C74B515}"/>
              </a:ext>
            </a:extLst>
          </p:cNvPr>
          <p:cNvSpPr txBox="1"/>
          <p:nvPr/>
        </p:nvSpPr>
        <p:spPr>
          <a:xfrm>
            <a:off x="525456" y="3309866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Amine apprend aussi à parler le français parce qu’il veut discuter avec les gens et lire des livres dans cette langue.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puis, tous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les camarades et leur maitre, écoutent de la musique et chantent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qu’ils aiment s’amuser aussi.</a:t>
            </a:r>
          </a:p>
        </p:txBody>
      </p:sp>
    </p:spTree>
    <p:extLst>
      <p:ext uri="{BB962C8B-B14F-4D97-AF65-F5344CB8AC3E}">
        <p14:creationId xmlns:p14="http://schemas.microsoft.com/office/powerpoint/2010/main" val="1516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2AC17-7A7E-79B4-1347-BB211F439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ECBE6AE4-DF3F-3BC8-3221-E1676FCF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11. Relisez le texte en silence pour le comprendre. Si vous ne comprenez pas un mot, demandez à votre voisin ou levez la main pour que je vous aide.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69EC9C-D706-2FC1-000A-0E90BED9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0B23CF-A2AB-6F4A-8D63-3AF31B539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3"/>
          <a:stretch>
            <a:fillRect/>
          </a:stretch>
        </p:blipFill>
        <p:spPr>
          <a:xfrm>
            <a:off x="2861519" y="1497724"/>
            <a:ext cx="3420961" cy="528327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EE1DD7-566A-9386-9BF3-75F4713E0C4A}"/>
              </a:ext>
            </a:extLst>
          </p:cNvPr>
          <p:cNvSpPr/>
          <p:nvPr/>
        </p:nvSpPr>
        <p:spPr>
          <a:xfrm>
            <a:off x="2792362" y="2302653"/>
            <a:ext cx="3559273" cy="148107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165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326F116-0B3B-22A7-E59B-9844B25FE9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24715" y="5007713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un texte.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Prendre la parole pour parler des matières et des activités.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 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C02BC1B-704A-1658-BE6D-9546A24FFD97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08BF98-F3A9-6079-526A-A06775282D9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FDDCF9-C46D-908A-6E90-9FDCCB10A9F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238CFC-3237-6DAC-90A7-D2BA4E68F16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D90BECDA-7FF6-2297-9B6F-D68831D2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l’écriture.  Prenez vos cahiers.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89BBAC-7A06-3409-EC30-D28A328722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3A3A46-15FE-AD54-170D-AF0E4294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8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2B60-9B95-EE19-E53F-4C42148C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C591B86B-5AE3-6C48-E7F8-4130E14EC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35F64DC-D814-866A-CB2C-D43292056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Vous allez l’écrire après.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712A35-0E84-0EFE-C94C-B39FC14F3D68}"/>
              </a:ext>
            </a:extLst>
          </p:cNvPr>
          <p:cNvSpPr txBox="1"/>
          <p:nvPr/>
        </p:nvSpPr>
        <p:spPr>
          <a:xfrm>
            <a:off x="1166201" y="2898085"/>
            <a:ext cx="733303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A l’école, j’apprends l’arabe.</a:t>
            </a:r>
          </a:p>
        </p:txBody>
      </p:sp>
    </p:spTree>
    <p:extLst>
      <p:ext uri="{BB962C8B-B14F-4D97-AF65-F5344CB8AC3E}">
        <p14:creationId xmlns:p14="http://schemas.microsoft.com/office/powerpoint/2010/main" val="296100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9AF2EA-C092-7362-4FDB-425C283EA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0" y="2477705"/>
            <a:ext cx="3141658" cy="24219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0DF012-35BD-C125-715B-24B5C53C9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69" y="2479529"/>
            <a:ext cx="3141660" cy="24219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0D8FFD-3B95-3F99-FC93-B9269BDEE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20" y="2479529"/>
            <a:ext cx="1577031" cy="242008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05D767A-9EFE-FEAB-F3CF-FBF69DF01BAE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AB9411-714D-2CEC-1384-CBB9F53E48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4F2278-00B9-26FC-E97C-CA889A3A244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703D642C-BBF2-7E53-9C9A-578D6616A97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tlcharger-22">
            <a:hlinkClick r:id="" action="ppaction://media"/>
            <a:extLst>
              <a:ext uri="{FF2B5EF4-FFF2-40B4-BE49-F238E27FC236}">
                <a16:creationId xmlns:a16="http://schemas.microsoft.com/office/drawing/2014/main" id="{CEF72D4C-12DD-634E-BA01-1163B0BE3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33895" y="842185"/>
            <a:ext cx="406400" cy="406400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CAD28F-2527-C269-ECB0-0FDE98A4C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2A5E7CF-931D-07C8-4979-C993C34095F2}"/>
              </a:ext>
            </a:extLst>
          </p:cNvPr>
          <p:cNvSpPr txBox="1"/>
          <p:nvPr/>
        </p:nvSpPr>
        <p:spPr>
          <a:xfrm>
            <a:off x="1166201" y="2898085"/>
            <a:ext cx="733303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C00000"/>
                </a:solidFill>
                <a:latin typeface="Dosis Medium" pitchFamily="2" charset="0"/>
              </a:rPr>
              <a:t>A l’école, j’apprends l’arabe.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34F53-348A-881C-A3A1-F1FF5A4D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170AA31-1878-19D4-A94B-B87BACFCE0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FA97A32-2CF8-FE46-DA6A-E5325567901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75B7399F-6262-B923-EA49-510D48E5D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093E587-CAA5-81B8-36BD-02A97DC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écrivez sur vos cahiers une phrase correcte avec les deux mots suivants.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93D29D-2E36-45FB-1413-7496A5AB5D72}"/>
              </a:ext>
            </a:extLst>
          </p:cNvPr>
          <p:cNvSpPr txBox="1"/>
          <p:nvPr/>
        </p:nvSpPr>
        <p:spPr>
          <a:xfrm>
            <a:off x="1487457" y="3364029"/>
            <a:ext cx="6380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école   -    le français</a:t>
            </a:r>
          </a:p>
        </p:txBody>
      </p:sp>
    </p:spTree>
    <p:extLst>
      <p:ext uri="{BB962C8B-B14F-4D97-AF65-F5344CB8AC3E}">
        <p14:creationId xmlns:p14="http://schemas.microsoft.com/office/powerpoint/2010/main" val="215007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4DBEC-E480-2A95-5B3D-F658B19AA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0AF6F80-A8E4-6403-A05B-D7C3909EF4B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0AF6F80-A8E4-6403-A05B-D7C3909EF4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2699F46-41A5-FE2F-3A23-CD4AF920EF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2699F46-41A5-FE2F-3A23-CD4AF920EF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6954501E-E9D8-50E9-E381-E744D0C9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0D907B-0E86-4016-958A-7B44DE1420F4}"/>
              </a:ext>
            </a:extLst>
          </p:cNvPr>
          <p:cNvSpPr txBox="1"/>
          <p:nvPr/>
        </p:nvSpPr>
        <p:spPr>
          <a:xfrm>
            <a:off x="1487457" y="3364029"/>
            <a:ext cx="6380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école   -    le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9815CA-258A-A726-497E-FB7A44E958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706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460DA-DA3C-C4AA-F333-7F954A920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E1DAA2B-DC99-3C80-DD79-60C7DB6B13D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E1DAA2B-DC99-3C80-DD79-60C7DB6B13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48B0734-5F0D-CD2B-0E61-E424C9742B8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48B0734-5F0D-CD2B-0E61-E424C9742B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06202ABF-D48A-C777-5C6F-E698AEE9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Une phrase correcte est : A l’école, j’apprends le français.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58497B-A832-EFF7-95C5-E993CEFCF2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59BDE4-39B9-9C77-72D2-650922F521F7}"/>
              </a:ext>
            </a:extLst>
          </p:cNvPr>
          <p:cNvSpPr txBox="1"/>
          <p:nvPr/>
        </p:nvSpPr>
        <p:spPr>
          <a:xfrm>
            <a:off x="1020279" y="2938481"/>
            <a:ext cx="7873598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C00000"/>
                </a:solidFill>
                <a:latin typeface="Dosis Medium" pitchFamily="2" charset="0"/>
              </a:rPr>
              <a:t>A l’école, j’apprends le français.</a:t>
            </a:r>
          </a:p>
        </p:txBody>
      </p:sp>
    </p:spTree>
    <p:extLst>
      <p:ext uri="{BB962C8B-B14F-4D97-AF65-F5344CB8AC3E}">
        <p14:creationId xmlns:p14="http://schemas.microsoft.com/office/powerpoint/2010/main" val="369356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C8EE1-1E25-8063-8FF7-3FBFF3031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1A6FADF-179C-A3DA-C476-6540E212103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DE2D7C5-2A4C-32FC-A361-EE5606496A3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93BBF83E-81FB-DDE6-D1DD-609D9CD77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B54EA8A-A231-E047-BA41-DB6745F0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Vous allez l’écrire après.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A97272-3641-B3AF-1EAA-8368BABE3E82}"/>
              </a:ext>
            </a:extLst>
          </p:cNvPr>
          <p:cNvSpPr txBox="1"/>
          <p:nvPr/>
        </p:nvSpPr>
        <p:spPr>
          <a:xfrm>
            <a:off x="1098825" y="2938481"/>
            <a:ext cx="8314683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Medium" pitchFamily="2" charset="0"/>
              </a:rPr>
              <a:t>En français, je fais de la lecture.</a:t>
            </a:r>
          </a:p>
        </p:txBody>
      </p:sp>
    </p:spTree>
    <p:extLst>
      <p:ext uri="{BB962C8B-B14F-4D97-AF65-F5344CB8AC3E}">
        <p14:creationId xmlns:p14="http://schemas.microsoft.com/office/powerpoint/2010/main" val="369416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4349E-96B9-02BA-CE56-60552230D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9583205-9AE0-6029-7C0F-A90F1750D5A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D05D2BC-B07C-1FF8-76F7-44BA172F2F1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1F850BB6-A0AA-0474-2ACC-62FF3807F9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7196CC6D-EFC9-D950-3A68-BA71C4013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B3EFB38-9F01-6709-88CA-754599F9F3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tlcharger-23">
            <a:hlinkClick r:id="" action="ppaction://media"/>
            <a:extLst>
              <a:ext uri="{FF2B5EF4-FFF2-40B4-BE49-F238E27FC236}">
                <a16:creationId xmlns:a16="http://schemas.microsoft.com/office/drawing/2014/main" id="{4D9C6A20-842D-44FD-C622-571B60E3E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89516" y="842185"/>
            <a:ext cx="406400" cy="406400"/>
          </a:xfrm>
          <a:prstGeom prst="rect">
            <a:avLst/>
          </a:prstGeom>
        </p:spPr>
      </p:pic>
      <p:pic>
        <p:nvPicPr>
          <p:cNvPr id="4" name="tlcharger-23">
            <a:hlinkClick r:id="" action="ppaction://media"/>
            <a:extLst>
              <a:ext uri="{FF2B5EF4-FFF2-40B4-BE49-F238E27FC236}">
                <a16:creationId xmlns:a16="http://schemas.microsoft.com/office/drawing/2014/main" id="{395E9199-CDD3-296E-3FEC-671985962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05709" y="858800"/>
            <a:ext cx="406400" cy="406400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5737C2-4A40-D3AB-03A3-A674BC6983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8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35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D6758-37E7-F36E-C709-33053A8DB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2D15A15-29AF-9740-FF17-9D62FC577FF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F926E18-21D8-4EBE-DC98-8DF3F1D62EE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5E9C7429-B28C-7FB7-3166-99B102FF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075EDF2-98D8-6C45-A2E9-A30B2EC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D8516FD-E041-500C-8BF3-A637C538DD71}"/>
              </a:ext>
            </a:extLst>
          </p:cNvPr>
          <p:cNvSpPr txBox="1"/>
          <p:nvPr/>
        </p:nvSpPr>
        <p:spPr>
          <a:xfrm>
            <a:off x="1098825" y="2938481"/>
            <a:ext cx="8314683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C00000"/>
                </a:solidFill>
                <a:latin typeface="Dosis Medium" pitchFamily="2" charset="0"/>
              </a:rPr>
              <a:t>En français, je fais de la lecture.</a:t>
            </a:r>
          </a:p>
        </p:txBody>
      </p:sp>
    </p:spTree>
    <p:extLst>
      <p:ext uri="{BB962C8B-B14F-4D97-AF65-F5344CB8AC3E}">
        <p14:creationId xmlns:p14="http://schemas.microsoft.com/office/powerpoint/2010/main" val="367355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20902-6A63-E4A5-AF30-891F99971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115F9FA-6EF4-4C6F-8502-BDC2BA30665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EC152B2-0BD3-CDB6-10FB-9B1D3DAF2FB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557E3CDE-FBE9-289C-76F6-07FD17966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654C69E-D74D-BB80-26B6-CFB70CF8B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écrivez sur vos cahiers une phrase avec les deux mots suivants.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C28C12-1875-34E1-1C26-6B0FDF8132CF}"/>
              </a:ext>
            </a:extLst>
          </p:cNvPr>
          <p:cNvSpPr txBox="1"/>
          <p:nvPr/>
        </p:nvSpPr>
        <p:spPr>
          <a:xfrm>
            <a:off x="1487457" y="3364029"/>
            <a:ext cx="6380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0" dirty="0">
                <a:solidFill>
                  <a:srgbClr val="565F88"/>
                </a:solidFill>
                <a:latin typeface="Dosis" pitchFamily="2" charset="0"/>
              </a:rPr>
              <a:t>arabe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   -    l’</a:t>
            </a:r>
            <a:r>
              <a:rPr lang="fr-FR" sz="5400" b="1" kern="0" dirty="0">
                <a:solidFill>
                  <a:srgbClr val="565F88"/>
                </a:solidFill>
                <a:latin typeface="Dosis" pitchFamily="2" charset="0"/>
              </a:rPr>
              <a:t>écriture</a:t>
            </a:r>
            <a:endParaRPr kumimoji="0" lang="fr-FR" sz="54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61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D50A4-7059-289D-AD32-5B106AC33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ED17872-D44D-8C2E-36FA-082FEF8F16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ED17872-D44D-8C2E-36FA-082FEF8F16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6064180-D6D2-8861-07B4-52F10ACDE61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6064180-D6D2-8861-07B4-52F10ACDE6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CC004564-7F67-FCE0-CAEC-8BF3BA0AE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AED527-08BF-EE33-927A-84366B3E39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F7A847A-4F9B-4DE0-3F01-4BD17AA67258}"/>
              </a:ext>
            </a:extLst>
          </p:cNvPr>
          <p:cNvSpPr txBox="1"/>
          <p:nvPr/>
        </p:nvSpPr>
        <p:spPr>
          <a:xfrm>
            <a:off x="1487457" y="3364029"/>
            <a:ext cx="6380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0" dirty="0">
                <a:solidFill>
                  <a:srgbClr val="565F88"/>
                </a:solidFill>
                <a:latin typeface="Dosis" pitchFamily="2" charset="0"/>
              </a:rPr>
              <a:t>arabe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   -    l’</a:t>
            </a:r>
            <a:r>
              <a:rPr lang="fr-FR" sz="5400" b="1" kern="0" dirty="0">
                <a:solidFill>
                  <a:srgbClr val="565F88"/>
                </a:solidFill>
                <a:latin typeface="Dosis" pitchFamily="2" charset="0"/>
              </a:rPr>
              <a:t>écriture</a:t>
            </a:r>
            <a:endParaRPr kumimoji="0" lang="fr-FR" sz="54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C85AE0FC-9C7B-458D-731F-6EF7D01F7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40" y="3429000"/>
            <a:ext cx="3831420" cy="136201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131462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87946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51350" y="38908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19493" y="34065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5" name="Titre 30">
            <a:extLst>
              <a:ext uri="{FF2B5EF4-FFF2-40B4-BE49-F238E27FC236}">
                <a16:creationId xmlns:a16="http://schemas.microsoft.com/office/drawing/2014/main" id="{3A62F5C4-B38E-F186-259E-EA60FEA9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2DF38F5-C0DA-A36F-337B-527EC6D85F6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F38EC9-5BCA-A7F3-C479-6B1FD2937AF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17B273-259F-FF9B-189B-5D919532C7F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8BF125DD-36A8-6481-1294-6A2E37F96FF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76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68962-2482-1866-5250-D571AF26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84BEC66-2F53-0D69-69CE-283B99CF536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84BEC66-2F53-0D69-69CE-283B99CF53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FA1C883-58BB-384D-99E9-6CB4F115AFB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FA1C883-58BB-384D-99E9-6CB4F115AF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461AE60D-272A-E94C-840D-824653F7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Une phrase correcte est : En arabe, je fais de l’écriture.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1BE389-EB94-B118-FFB8-23349C35CE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750FF2-3700-1758-69C0-98509F540647}"/>
              </a:ext>
            </a:extLst>
          </p:cNvPr>
          <p:cNvSpPr txBox="1"/>
          <p:nvPr/>
        </p:nvSpPr>
        <p:spPr>
          <a:xfrm>
            <a:off x="1020279" y="2938481"/>
            <a:ext cx="7873598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C00000"/>
                </a:solidFill>
                <a:latin typeface="Dosis Medium" pitchFamily="2" charset="0"/>
              </a:rPr>
              <a:t>En arabe, je fais de l’écriture.</a:t>
            </a:r>
          </a:p>
        </p:txBody>
      </p:sp>
    </p:spTree>
    <p:extLst>
      <p:ext uri="{BB962C8B-B14F-4D97-AF65-F5344CB8AC3E}">
        <p14:creationId xmlns:p14="http://schemas.microsoft.com/office/powerpoint/2010/main" val="143083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D840D-776B-0E04-4FFF-763299480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F61BB38-7CA4-A746-1F1D-B80ACE12B5B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245B913-089E-3ADD-60AE-792610C3070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9145ECC-000C-F876-22B9-FF30903C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Dosis Medium" pitchFamily="2" charset="0"/>
              </a:rPr>
              <a:t>Prenez vos livrets à la page 12.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0E8045-28E3-6C32-7651-FE0055B69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70" y="1512000"/>
            <a:ext cx="3376258" cy="518114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13E8E53-ECA6-2E00-6969-E6B0AC9D7A1A}"/>
              </a:ext>
            </a:extLst>
          </p:cNvPr>
          <p:cNvSpPr/>
          <p:nvPr/>
        </p:nvSpPr>
        <p:spPr>
          <a:xfrm>
            <a:off x="3389586" y="5156300"/>
            <a:ext cx="2790497" cy="100876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C7856C-ABE3-8D94-20DE-72DCCF706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9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54150-2F35-6754-C451-065CB5A81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149C274-74C8-8CDE-5BB8-C39F2485BA8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149C274-74C8-8CDE-5BB8-C39F2485BA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DE2E85C-6FF4-AD7C-00F1-42032D59E01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DE2E85C-6FF4-AD7C-00F1-42032D59E0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3">
            <a:extLst>
              <a:ext uri="{FF2B5EF4-FFF2-40B4-BE49-F238E27FC236}">
                <a16:creationId xmlns:a16="http://schemas.microsoft.com/office/drawing/2014/main" id="{8D95F4D8-E026-1B34-DB03-C19445F7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Dosis Medium" pitchFamily="2" charset="0"/>
              </a:rPr>
              <a:t>Vous allez faire l’activité 4. Je vais vous expliquer la consigne et passer entre les rangs pour vous aider.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AE4167A-FC47-BACA-CDC1-A9BE801E8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81" y="3214371"/>
            <a:ext cx="4658532" cy="1532411"/>
          </a:xfrm>
          <a:prstGeom prst="round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5C09244-6C0F-16D7-A59A-C37CC0765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5895393-41AA-0107-90E0-6A7A4AD739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9009" y="2283104"/>
            <a:ext cx="2463678" cy="24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5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4C273-1C3B-6C88-E92A-39B97BA1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0FEA410-8C89-B2D2-3ECB-3B00E96B8AB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0FEA410-8C89-B2D2-3ECB-3B00E96B8A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983A57-E8E8-D81E-A47F-5FC185AE346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983A57-E8E8-D81E-A47F-5FC185AE34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3">
            <a:extLst>
              <a:ext uri="{FF2B5EF4-FFF2-40B4-BE49-F238E27FC236}">
                <a16:creationId xmlns:a16="http://schemas.microsoft.com/office/drawing/2014/main" id="{B2400517-9BD0-6361-0CEA-F3209493A1A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F2FD95-E5F4-3C74-0949-AD956C4B7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BE3D9E-0A1B-D05A-23E0-75EC01694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957" y="2428838"/>
            <a:ext cx="7126842" cy="2231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6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vous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allez relisez  le texte de la page 11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aux questions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23E013-2343-3F8E-7703-6BA83A537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3"/>
          <a:stretch>
            <a:fillRect/>
          </a:stretch>
        </p:blipFill>
        <p:spPr>
          <a:xfrm>
            <a:off x="4184992" y="1624017"/>
            <a:ext cx="3236028" cy="499766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1D38EB-BCD9-C153-6788-1DA638A5D8C2}"/>
              </a:ext>
            </a:extLst>
          </p:cNvPr>
          <p:cNvSpPr/>
          <p:nvPr/>
        </p:nvSpPr>
        <p:spPr>
          <a:xfrm>
            <a:off x="4314094" y="2269067"/>
            <a:ext cx="3106926" cy="383293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majd_wave">
            <a:hlinkClick r:id="" action="ppaction://media"/>
            <a:extLst>
              <a:ext uri="{FF2B5EF4-FFF2-40B4-BE49-F238E27FC236}">
                <a16:creationId xmlns:a16="http://schemas.microsoft.com/office/drawing/2014/main" id="{D37332B7-627B-1F75-C982-7A6A57E77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2000" y="2458238"/>
            <a:ext cx="1893393" cy="3366033"/>
          </a:xfrm>
          <a:prstGeom prst="rect">
            <a:avLst/>
          </a:prstGeom>
        </p:spPr>
      </p:pic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4900A19-DE1F-7396-B1CD-71527197F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058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473BA22-D869-734A-7B4D-1403F5019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73208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un texte.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162541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parler des matières et des activités à l’école.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423D451-1907-A573-C8FB-AD8AFFFD8EC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D5DDEE-348F-CD58-BBF8-05D44BD5AB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F10EC1-68BA-4D60-5D3C-5D10D3839EE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CE2A1C11-7711-631D-3DAF-3EDC7D35CF6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  <p:pic>
        <p:nvPicPr>
          <p:cNvPr id="8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ED3811F-732C-FA60-DCB3-8990F9D83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30910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Aujourd’hui, on va apprendre à parler de nos activités à l’école.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Mdia5">
            <a:hlinkClick r:id="" action="ppaction://media"/>
            <a:extLst>
              <a:ext uri="{FF2B5EF4-FFF2-40B4-BE49-F238E27FC236}">
                <a16:creationId xmlns:a16="http://schemas.microsoft.com/office/drawing/2014/main" id="{76C849C0-12B9-87EE-041B-AC81DC96C2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31" y="1896974"/>
            <a:ext cx="7238199" cy="40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80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DE7D9E-626E-4727-5672-2E56845B26DD}"/>
              </a:ext>
            </a:extLst>
          </p:cNvPr>
          <p:cNvSpPr/>
          <p:nvPr/>
        </p:nvSpPr>
        <p:spPr>
          <a:xfrm>
            <a:off x="3671994" y="2727758"/>
            <a:ext cx="4783577" cy="240728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EACE67-1A64-757B-1F71-99C293481358}"/>
              </a:ext>
            </a:extLst>
          </p:cNvPr>
          <p:cNvSpPr txBox="1"/>
          <p:nvPr/>
        </p:nvSpPr>
        <p:spPr>
          <a:xfrm>
            <a:off x="3833983" y="2899144"/>
            <a:ext cx="5135744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A l’école j’apprends  _______________</a:t>
            </a:r>
          </a:p>
          <a:p>
            <a:pPr>
              <a:lnSpc>
                <a:spcPct val="150000"/>
              </a:lnSpc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En français, je _______________</a:t>
            </a:r>
          </a:p>
          <a:p>
            <a:pPr>
              <a:lnSpc>
                <a:spcPct val="150000"/>
              </a:lnSpc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En arabe, je ___________________</a:t>
            </a:r>
          </a:p>
          <a:p>
            <a:pPr>
              <a:lnSpc>
                <a:spcPct val="150000"/>
              </a:lnSpc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En maths, je ___________________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3F00714-E29A-F667-7E60-4C1443D5C379}"/>
              </a:ext>
            </a:extLst>
          </p:cNvPr>
          <p:cNvSpPr txBox="1">
            <a:spLocks/>
          </p:cNvSpPr>
          <p:nvPr/>
        </p:nvSpPr>
        <p:spPr>
          <a:xfrm>
            <a:off x="1701625" y="74990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 votre tour ! Qui veut parler de ce qu’il apprend à l’école ? 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faut parler des matières et des activités.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BB59B32-6216-524A-F409-24F5A226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513148"/>
            <a:ext cx="2133600" cy="3200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DD4087-928B-9AAB-C62D-22742D2E85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1949718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8400</TotalTime>
  <Words>1544</Words>
  <PresentationFormat>Affichage à l'écran (4:3)</PresentationFormat>
  <Paragraphs>187</Paragraphs>
  <Slides>44</Slides>
  <Notes>1</Notes>
  <HiddenSlides>0</HiddenSlides>
  <MMClips>7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44</vt:i4>
      </vt:variant>
    </vt:vector>
  </HeadingPairs>
  <TitlesOfParts>
    <vt:vector size="69" baseType="lpstr">
      <vt:lpstr>Dosis</vt:lpstr>
      <vt:lpstr>Dosis SemiBold</vt:lpstr>
      <vt:lpstr>Wingdings</vt:lpstr>
      <vt:lpstr>Arial</vt:lpstr>
      <vt:lpstr>Calibri</vt:lpstr>
      <vt:lpstr>Dosis Medium</vt:lpstr>
      <vt:lpstr>Dosis ExtraBold</vt:lpstr>
      <vt:lpstr>Aptos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2_Oral</vt:lpstr>
      <vt:lpstr>4_Lecture</vt:lpstr>
      <vt:lpstr>5_Lecture</vt:lpstr>
      <vt:lpstr>2_Ecriture</vt:lpstr>
      <vt:lpstr>Présentation PowerPoint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on va apprendre à parler de nos activités à l’école. Écoutez bien.</vt:lpstr>
      <vt:lpstr>Lecture de la vidéo.</vt:lpstr>
      <vt:lpstr>Présentation PowerPoint</vt:lpstr>
      <vt:lpstr>Maintenant, tout le monde participe. Chacun parle des matières et des activités à son voisin. Je vais passer entre les rangs pour vous aider.</vt:lpstr>
      <vt:lpstr>Plan de la séance  5 </vt:lpstr>
      <vt:lpstr>Prenez vos livrets à la page 11. Nous avons déjà lu ce texte. Maintenant, on va essayer de le comprendre, partie par partie. </vt:lpstr>
      <vt:lpstr>Pour chaque partie du texte, on va suivre les mêmes étapes. </vt:lpstr>
      <vt:lpstr>Lisez silencieusement le texte et essayez de la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En maths, il compte, il mesure, il compare et il cherche les solutions. 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Amine apprend l’arabe parce qu’il adore lire, écouter de nouveaux contes et découvrir de nouvelles histoires.</vt:lpstr>
      <vt:lpstr>On passe à la troisième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Ils écoutent de la musique et ils chantent. </vt:lpstr>
      <vt:lpstr>Prenez vos livrets à la page 11. Relisez le texte en silence pour le comprendre. Si vous ne comprenez pas un mot, demandez à votre voisin ou levez la main pour que je vous aide.</vt:lpstr>
      <vt:lpstr>Plan de la séance 5</vt:lpstr>
      <vt:lpstr>Maintenant, nous allons faire de l’écriture.  Prenez vos cahiers.</vt:lpstr>
      <vt:lpstr>Lisez et observez cette phrase. Vous allez l’écrire après. Tenez-vous prêts.  </vt:lpstr>
      <vt:lpstr>Dictée en cours.</vt:lpstr>
      <vt:lpstr>Corrigez. </vt:lpstr>
      <vt:lpstr>Maintenant, écrivez sur vos cahiers une phrase correcte avec les deux mots suivants. </vt:lpstr>
      <vt:lpstr>Qui veut lire sa phrase ?</vt:lpstr>
      <vt:lpstr>Corrigez. Une phrase correcte est : A l’école, j’apprends le français. </vt:lpstr>
      <vt:lpstr>Lisez et observez cette phrase. Vous allez l’écrire après. Tenez-vous prêts.  </vt:lpstr>
      <vt:lpstr>Dictée en cours.</vt:lpstr>
      <vt:lpstr>Corrigez. </vt:lpstr>
      <vt:lpstr>Maintenant, écrivez sur vos cahiers une phrase avec les deux mots suivants. </vt:lpstr>
      <vt:lpstr>Qui veut lire sa phrase ?</vt:lpstr>
      <vt:lpstr>Corrigez. Une phrase correcte est : En arabe, je fais de l’écriture.</vt:lpstr>
      <vt:lpstr>Prenez vos livrets à la page 12.</vt:lpstr>
      <vt:lpstr>Vous allez faire l’activité 4. Je vais vous expliquer la consigne et passer entre les rangs pour vous aider.</vt:lpstr>
      <vt:lpstr>Présentation PowerPoint</vt:lpstr>
      <vt:lpstr>La séance d’aujourd’hui est terminée. À la maison vous allez relisez  le texte de la page 11 et répondez aux questions.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2025-10-30T16:37:32Z</dcterms:modified>
</cp:coreProperties>
</file>