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4" r:id="rId15"/>
  </p:sldMasterIdLst>
  <p:notesMasterIdLst>
    <p:notesMasterId r:id="rId61"/>
  </p:notesMasterIdLst>
  <p:sldIdLst>
    <p:sldId id="922" r:id="rId16"/>
    <p:sldId id="1029" r:id="rId17"/>
    <p:sldId id="951" r:id="rId18"/>
    <p:sldId id="567" r:id="rId19"/>
    <p:sldId id="798" r:id="rId20"/>
    <p:sldId id="799" r:id="rId21"/>
    <p:sldId id="917" r:id="rId22"/>
    <p:sldId id="899" r:id="rId23"/>
    <p:sldId id="900" r:id="rId24"/>
    <p:sldId id="1055" r:id="rId25"/>
    <p:sldId id="1070" r:id="rId26"/>
    <p:sldId id="1056" r:id="rId27"/>
    <p:sldId id="1058" r:id="rId28"/>
    <p:sldId id="1059" r:id="rId29"/>
    <p:sldId id="800" r:id="rId30"/>
    <p:sldId id="902" r:id="rId31"/>
    <p:sldId id="904" r:id="rId32"/>
    <p:sldId id="905" r:id="rId33"/>
    <p:sldId id="1062" r:id="rId34"/>
    <p:sldId id="1030" r:id="rId35"/>
    <p:sldId id="1036" r:id="rId36"/>
    <p:sldId id="906" r:id="rId37"/>
    <p:sldId id="907" r:id="rId38"/>
    <p:sldId id="1041" r:id="rId39"/>
    <p:sldId id="1042" r:id="rId40"/>
    <p:sldId id="1043" r:id="rId41"/>
    <p:sldId id="1044" r:id="rId42"/>
    <p:sldId id="1045" r:id="rId43"/>
    <p:sldId id="1046" r:id="rId44"/>
    <p:sldId id="1039" r:id="rId45"/>
    <p:sldId id="1040" r:id="rId46"/>
    <p:sldId id="805" r:id="rId47"/>
    <p:sldId id="941" r:id="rId48"/>
    <p:sldId id="1074" r:id="rId49"/>
    <p:sldId id="888" r:id="rId50"/>
    <p:sldId id="889" r:id="rId51"/>
    <p:sldId id="1063" r:id="rId52"/>
    <p:sldId id="933" r:id="rId53"/>
    <p:sldId id="1067" r:id="rId54"/>
    <p:sldId id="1064" r:id="rId55"/>
    <p:sldId id="1066" r:id="rId56"/>
    <p:sldId id="1071" r:id="rId57"/>
    <p:sldId id="1072" r:id="rId58"/>
    <p:sldId id="1073" r:id="rId59"/>
    <p:sldId id="983" r:id="rId60"/>
  </p:sldIdLst>
  <p:sldSz cx="9144000" cy="6858000" type="screen4x3"/>
  <p:notesSz cx="6735763" cy="9866313"/>
  <p:embeddedFontLst>
    <p:embeddedFont>
      <p:font typeface="Dosis" panose="02010503020202060003" pitchFamily="2" charset="0"/>
      <p:regular r:id="rId62"/>
      <p:bold r:id="rId63"/>
    </p:embeddedFont>
    <p:embeddedFont>
      <p:font typeface="Dosis ExtraBold" panose="02010903020202060003" pitchFamily="2" charset="0"/>
      <p:bold r:id="rId64"/>
    </p:embeddedFont>
    <p:embeddedFont>
      <p:font typeface="Dosis Medium" panose="02010603020202060003" pitchFamily="2" charset="0"/>
      <p:regular r:id="rId65"/>
    </p:embeddedFont>
    <p:embeddedFont>
      <p:font typeface="Dosis SemiBold" panose="02010703020202060003" pitchFamily="2" charset="0"/>
      <p:bold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565F88"/>
    <a:srgbClr val="00ACA4"/>
    <a:srgbClr val="F26553"/>
    <a:srgbClr val="E84234"/>
    <a:srgbClr val="2AB6D7"/>
    <a:srgbClr val="55B7DE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9" d="100"/>
          <a:sy n="69" d="100"/>
        </p:scale>
        <p:origin x="135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font" Target="fonts/font2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font" Target="fonts/font3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presProps" Target="pres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font" Target="fonts/font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809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54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47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96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24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73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965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63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5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97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9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645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68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3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1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66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572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89856BE-0D62-71AB-4C3B-599FAF3D73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" b="5556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16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0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4122188" y="194717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6402380" y="235371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002BFE-177B-4B13-8D6C-759741F5B1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8CF30A0-71C6-D211-0586-2F430F06001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419639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91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2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25.png"/><Relationship Id="rId5" Type="http://schemas.openxmlformats.org/officeDocument/2006/relationships/image" Target="../media/image390.png"/><Relationship Id="rId4" Type="http://schemas.openxmlformats.org/officeDocument/2006/relationships/customXml" Target="../ink/ink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slideLayout" Target="../slideLayouts/slideLayout53.xml"/><Relationship Id="rId7" Type="http://schemas.openxmlformats.org/officeDocument/2006/relationships/customXml" Target="../ink/ink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80.png"/><Relationship Id="rId11" Type="http://schemas.openxmlformats.org/officeDocument/2006/relationships/image" Target="../media/image40.png"/><Relationship Id="rId10" Type="http://schemas.openxmlformats.org/officeDocument/2006/relationships/image" Target="../media/image30.gif"/><Relationship Id="rId4" Type="http://schemas.openxmlformats.org/officeDocument/2006/relationships/customXml" Target="../ink/ink3.xml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5.png"/><Relationship Id="rId5" Type="http://schemas.openxmlformats.org/officeDocument/2006/relationships/image" Target="../media/image390.png"/><Relationship Id="rId4" Type="http://schemas.openxmlformats.org/officeDocument/2006/relationships/customXml" Target="../ink/ink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26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25.png"/><Relationship Id="rId5" Type="http://schemas.openxmlformats.org/officeDocument/2006/relationships/image" Target="../media/image330.png"/><Relationship Id="rId4" Type="http://schemas.openxmlformats.org/officeDocument/2006/relationships/customXml" Target="../ink/ink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slideLayout" Target="../slideLayouts/slideLayout53.xml"/><Relationship Id="rId7" Type="http://schemas.openxmlformats.org/officeDocument/2006/relationships/customXml" Target="../ink/ink10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20.png"/><Relationship Id="rId11" Type="http://schemas.openxmlformats.org/officeDocument/2006/relationships/image" Target="../media/image41.png"/><Relationship Id="rId10" Type="http://schemas.openxmlformats.org/officeDocument/2006/relationships/image" Target="../media/image30.gif"/><Relationship Id="rId4" Type="http://schemas.openxmlformats.org/officeDocument/2006/relationships/customXml" Target="../ink/ink9.xml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5.png"/><Relationship Id="rId5" Type="http://schemas.openxmlformats.org/officeDocument/2006/relationships/image" Target="../media/image330.png"/><Relationship Id="rId4" Type="http://schemas.openxmlformats.org/officeDocument/2006/relationships/customXml" Target="../ink/ink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26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25.png"/><Relationship Id="rId5" Type="http://schemas.openxmlformats.org/officeDocument/2006/relationships/image" Target="../media/image330.png"/><Relationship Id="rId4" Type="http://schemas.openxmlformats.org/officeDocument/2006/relationships/customXml" Target="../ink/ink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slideLayout" Target="../slideLayouts/slideLayout53.xml"/><Relationship Id="rId7" Type="http://schemas.openxmlformats.org/officeDocument/2006/relationships/customXml" Target="../ink/ink16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20.png"/><Relationship Id="rId11" Type="http://schemas.openxmlformats.org/officeDocument/2006/relationships/image" Target="../media/image42.png"/><Relationship Id="rId10" Type="http://schemas.openxmlformats.org/officeDocument/2006/relationships/image" Target="../media/image30.gif"/><Relationship Id="rId4" Type="http://schemas.openxmlformats.org/officeDocument/2006/relationships/customXml" Target="../ink/ink15.xml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5.png"/><Relationship Id="rId5" Type="http://schemas.openxmlformats.org/officeDocument/2006/relationships/image" Target="../media/image330.png"/><Relationship Id="rId4" Type="http://schemas.openxmlformats.org/officeDocument/2006/relationships/customXml" Target="../ink/ink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5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300.png"/><Relationship Id="rId5" Type="http://schemas.openxmlformats.org/officeDocument/2006/relationships/customXml" Target="../ink/ink20.xml"/><Relationship Id="rId4" Type="http://schemas.openxmlformats.org/officeDocument/2006/relationships/image" Target="../media/image32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5.png"/><Relationship Id="rId5" Type="http://schemas.openxmlformats.org/officeDocument/2006/relationships/image" Target="../media/image46.png"/><Relationship Id="rId4" Type="http://schemas.openxmlformats.org/officeDocument/2006/relationships/customXml" Target="../ink/ink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5F995F7B-5EF3-40CE-06BB-2D876D4087E1}"/>
              </a:ext>
            </a:extLst>
          </p:cNvPr>
          <p:cNvSpPr txBox="1"/>
          <p:nvPr/>
        </p:nvSpPr>
        <p:spPr>
          <a:xfrm>
            <a:off x="5100314" y="5211156"/>
            <a:ext cx="83465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</a:p>
        </p:txBody>
      </p:sp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924554-2B13-810E-9859-1959C66C4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6F1DC-8B3D-6742-236F-520D3111C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E2F83D3-C1D9-9B6E-8D5B-4E76368A2F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6E1EA527-7DAB-9279-E02A-3E0ECE830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0F65841-E709-42CE-AFD5-CEC9B39EA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dialogue niv 4 semaine 3">
            <a:hlinkClick r:id="" action="ppaction://media"/>
            <a:extLst>
              <a:ext uri="{FF2B5EF4-FFF2-40B4-BE49-F238E27FC236}">
                <a16:creationId xmlns:a16="http://schemas.microsoft.com/office/drawing/2014/main" id="{68387405-C39B-09C1-F96D-36D35D8124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4361" r="2749"/>
          <a:stretch>
            <a:fillRect/>
          </a:stretch>
        </p:blipFill>
        <p:spPr>
          <a:xfrm>
            <a:off x="407005" y="2204565"/>
            <a:ext cx="8329990" cy="349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62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2F7D502-27F6-DDE0-AC5C-E3ADEE451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473" y="1857676"/>
            <a:ext cx="5464309" cy="47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54191D9-6290-0870-0BC2-FD4DE2845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705" y="3229138"/>
            <a:ext cx="4300889" cy="2867259"/>
          </a:xfrm>
          <a:prstGeom prst="roundRect">
            <a:avLst>
              <a:gd name="adj" fmla="val 13509"/>
            </a:avLst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9C7E567-50B6-5290-BECF-7FFB18753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/>
              </a:rPr>
              <a:t>Qui veut jouer le dialogue en français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7D69DA-6FC9-4AC8-A2D7-030BD389D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30FEEE-B674-01D5-1E0B-448446D5691F}"/>
              </a:ext>
            </a:extLst>
          </p:cNvPr>
          <p:cNvSpPr txBox="1"/>
          <p:nvPr/>
        </p:nvSpPr>
        <p:spPr>
          <a:xfrm>
            <a:off x="1856265" y="1705422"/>
            <a:ext cx="545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garçon et la fille sont à l’école. Ils parlent de ce que font les personnes qui travaillent à l’école.</a:t>
            </a: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7352" y="27206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2A118A7-1726-04DB-7AF6-F8BC9BFD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08998" y="2540346"/>
            <a:ext cx="1383692" cy="12241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5C31E40-AEA4-4CCB-CC61-3F9C00F789A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742129" y="2413308"/>
            <a:ext cx="1383692" cy="1224189"/>
          </a:xfrm>
          <a:prstGeom prst="rect">
            <a:avLst/>
          </a:prstGeom>
        </p:spPr>
      </p:pic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E0C82F0E-BE1E-FDAF-4129-A91554DD46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00350" y="3076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77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7E3D76B-A925-CD05-952E-EC1567C2B3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60880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Dialogue reprenant les actes de parole « que fait la directrice ? Que fait la bibliothécaire? ».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Fluidité.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4</a:t>
            </a:r>
            <a:r>
              <a:rPr lang="fr-MA" sz="3600" dirty="0"/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F19515A-B2C0-72F6-EE67-1403C4F2A0A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CDB3E6-79E7-FC7D-5414-7C93ABBA48F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892528-B9D7-ABDA-3DAC-0D20ECD0547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A2D94659-EC1E-8AF8-8A4F-2D34654C3B18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AD0B4-3A1D-DA25-9EDA-03A4934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Maintenant, on va faire de la lecture. </a:t>
            </a:r>
            <a:endParaRPr lang="fr-FR" dirty="0">
              <a:latin typeface="Dosis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9A22F12-4906-2BC9-187A-D571A25EDDE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9B6935A-EB7A-50D7-D814-9E9DF1ABB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B2EA27-86E2-1784-7843-98C88EB86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B2E9222-73F3-C9E8-5F61-7F6189D3D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419" y="2405966"/>
            <a:ext cx="3917162" cy="261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2173C-C338-B285-83B2-2DD104BF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8E558E-EBD6-E804-C076-4DED6849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mot : beaucoup.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/>
              </a:rPr>
              <a:t>On va l’épeler 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b- e- a- u - c - o - u - p.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FDACAE-E2E1-1655-7CB4-C7EE82C39C2B}"/>
              </a:ext>
            </a:extLst>
          </p:cNvPr>
          <p:cNvSpPr txBox="1"/>
          <p:nvPr/>
        </p:nvSpPr>
        <p:spPr>
          <a:xfrm>
            <a:off x="2585432" y="2789365"/>
            <a:ext cx="4267756" cy="15061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000" b="1" kern="0" dirty="0">
                <a:solidFill>
                  <a:schemeClr val="accent5">
                    <a:lumMod val="50000"/>
                  </a:schemeClr>
                </a:solidFill>
                <a:latin typeface="Dosis"/>
              </a:rPr>
              <a:t>beaucoup</a:t>
            </a:r>
            <a:endParaRPr kumimoji="0" lang="fr-FR" sz="7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3F8FBC4-D982-9B78-F6CC-0EDE044B16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138E780-FFB3-76DE-81F6-9C06FFC5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F3A045-70A2-351E-C386-E58EB5A36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62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B07A5-2912-5F41-AA9D-CEB59FA2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mot : tout.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/>
              </a:rPr>
              <a:t>On va l’épeler ensemble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t -o – u - t- 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23C9E7-70D0-6207-F16D-FD23E22DAD47}"/>
              </a:ext>
            </a:extLst>
          </p:cNvPr>
          <p:cNvSpPr txBox="1"/>
          <p:nvPr/>
        </p:nvSpPr>
        <p:spPr>
          <a:xfrm>
            <a:off x="2970442" y="2882087"/>
            <a:ext cx="3013285" cy="15337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fr-FR" sz="7000" b="1" kern="0" dirty="0">
                <a:solidFill>
                  <a:schemeClr val="accent5">
                    <a:lumMod val="50000"/>
                  </a:schemeClr>
                </a:solidFill>
                <a:latin typeface="Dosis"/>
              </a:rPr>
              <a:t>tout</a:t>
            </a:r>
            <a:endParaRPr lang="fr-FR" sz="7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4005F7B-A550-2D16-0EDB-C0B9C9E2F8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C1D68BF-FE28-B583-0D17-11C8A3F0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7621D3C-E11D-850A-B2BB-1103BF81B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9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1E4E1-5BBA-9D54-8AD4-36D43A015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9A0D0CF-C51F-B8A2-CBD3-CCB95CE3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Qui veut lire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4868EA-0FE7-5DF9-6AD9-EFB922036602}"/>
              </a:ext>
            </a:extLst>
          </p:cNvPr>
          <p:cNvSpPr txBox="1"/>
          <p:nvPr/>
        </p:nvSpPr>
        <p:spPr>
          <a:xfrm>
            <a:off x="1205419" y="2915594"/>
            <a:ext cx="6733161" cy="12032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457200">
              <a:lnSpc>
                <a:spcPct val="150000"/>
              </a:lnSpc>
              <a:defRPr/>
            </a:pPr>
            <a:r>
              <a:rPr lang="fr-FR" sz="5500" b="1" kern="0" spc="300" dirty="0">
                <a:solidFill>
                  <a:srgbClr val="424D7B"/>
                </a:solidFill>
                <a:latin typeface="Dosis"/>
              </a:rPr>
              <a:t>Beaucoup      tout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261B3B8-BD67-878C-5244-049A3E74F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049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lire ensemble ce texte du livret. On va le découper en 5 parties. Après, vous allez le lire tout seuls.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7A700DC-CE44-0EE5-22E4-F26919A0739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BD98166-1126-BEED-CF93-474B7F31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76FF7AE-DCA9-27DC-06DA-225AC26D5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CB36328-3D36-2C7C-3F64-A1D0510EC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251" y="1492383"/>
            <a:ext cx="3435207" cy="5000052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38FFD7-A5B3-F4C9-31CD-6FAC8F75D44A}"/>
              </a:ext>
            </a:extLst>
          </p:cNvPr>
          <p:cNvSpPr/>
          <p:nvPr/>
        </p:nvSpPr>
        <p:spPr>
          <a:xfrm>
            <a:off x="2536030" y="2583608"/>
            <a:ext cx="3121428" cy="140449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8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2F61-CF3A-554E-EBB6-F85CAD80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96515949-D048-873A-9629-7931FF67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première partie du texte silencieusement. Après je vais diffuser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e 24">
            <a:extLst>
              <a:ext uri="{FF2B5EF4-FFF2-40B4-BE49-F238E27FC236}">
                <a16:creationId xmlns:a16="http://schemas.microsoft.com/office/drawing/2014/main" id="{A2F3A26C-2B33-0EDC-84B5-4BD87EEFF9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FA020592-1F85-4D20-4641-DFD62CC55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EC97878-8AA6-43EA-E199-5DBECA86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CD5C0E00-5332-AC42-DE6B-FA141403C508}"/>
              </a:ext>
            </a:extLst>
          </p:cNvPr>
          <p:cNvSpPr/>
          <p:nvPr/>
        </p:nvSpPr>
        <p:spPr>
          <a:xfrm>
            <a:off x="2566987" y="2058177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CFAC4C15-1371-9574-A749-5F16EFB93F2C}"/>
              </a:ext>
            </a:extLst>
          </p:cNvPr>
          <p:cNvSpPr/>
          <p:nvPr/>
        </p:nvSpPr>
        <p:spPr>
          <a:xfrm>
            <a:off x="4012989" y="2073933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829B58D-22DE-66BD-69E4-1ACE1ED534C1}"/>
              </a:ext>
            </a:extLst>
          </p:cNvPr>
          <p:cNvSpPr txBox="1"/>
          <p:nvPr/>
        </p:nvSpPr>
        <p:spPr>
          <a:xfrm>
            <a:off x="2665901" y="2037496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6EB04F3-CB5A-99DC-9ACD-AF107FD70AC8}"/>
              </a:ext>
            </a:extLst>
          </p:cNvPr>
          <p:cNvSpPr txBox="1"/>
          <p:nvPr/>
        </p:nvSpPr>
        <p:spPr>
          <a:xfrm>
            <a:off x="4070523" y="204511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FAC4C15-1371-9574-A749-5F16EFB93F2C}"/>
              </a:ext>
            </a:extLst>
          </p:cNvPr>
          <p:cNvSpPr/>
          <p:nvPr/>
        </p:nvSpPr>
        <p:spPr>
          <a:xfrm>
            <a:off x="5475145" y="206631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EB04F3-CB5A-99DC-9ACD-AF107FD70AC8}"/>
              </a:ext>
            </a:extLst>
          </p:cNvPr>
          <p:cNvSpPr txBox="1"/>
          <p:nvPr/>
        </p:nvSpPr>
        <p:spPr>
          <a:xfrm>
            <a:off x="5532679" y="2037496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B96ACD-1E8B-D9EA-9EF6-9CD5585257FC}"/>
              </a:ext>
            </a:extLst>
          </p:cNvPr>
          <p:cNvSpPr txBox="1"/>
          <p:nvPr/>
        </p:nvSpPr>
        <p:spPr>
          <a:xfrm>
            <a:off x="970406" y="2744730"/>
            <a:ext cx="7203187" cy="27622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2800" b="1" dirty="0">
                <a:solidFill>
                  <a:srgbClr val="424D7B"/>
                </a:solidFill>
                <a:latin typeface="Dosis Medium" pitchFamily="2" charset="0"/>
                <a:ea typeface="+mn-lt"/>
                <a:cs typeface="+mn-lt"/>
              </a:rPr>
              <a:t>À l’école, on s’occupe bien de nous </a:t>
            </a:r>
          </a:p>
          <a:p>
            <a:pPr algn="just">
              <a:lnSpc>
                <a:spcPct val="150000"/>
              </a:lnSpc>
            </a:pPr>
            <a:br>
              <a:rPr lang="fr-FR" sz="2800" dirty="0">
                <a:latin typeface="Dosis" pitchFamily="2" charset="0"/>
              </a:rPr>
            </a:br>
            <a:r>
              <a:rPr lang="fr-FR" sz="2400" dirty="0">
                <a:solidFill>
                  <a:srgbClr val="002060"/>
                </a:solidFill>
                <a:latin typeface="Dosis Medium" pitchFamily="2" charset="0"/>
                <a:ea typeface="+mn-lt"/>
                <a:cs typeface="+mn-lt"/>
              </a:rPr>
              <a:t>Beaucoup de personnes s’occupent de nous à l’école. Quand nous arrivons le matin, les maitres et les maitresses nous accueillent gentiment en classe.</a:t>
            </a:r>
            <a:endParaRPr lang="fr-FR" sz="2800" dirty="0">
              <a:solidFill>
                <a:srgbClr val="002060"/>
              </a:solidFill>
              <a:latin typeface="Dosis Medium" pitchFamily="2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45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37197-E242-12EF-49DC-0BEFAF2C1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333B199-6C1F-4DEA-3430-98A66713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655A82A2-0270-C2E4-53B2-5477E0068E7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655A82A2-0270-C2E4-53B2-5477E0068E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7D9CB77B-E12A-E708-F8A7-04D025F3D2F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7D9CB77B-E12A-E708-F8A7-04D025F3D2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C25E96B-EA08-E57D-A384-FE3D4A2F8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D74E064-76FE-81B6-FB44-866D111AB3C7}"/>
              </a:ext>
            </a:extLst>
          </p:cNvPr>
          <p:cNvSpPr/>
          <p:nvPr/>
        </p:nvSpPr>
        <p:spPr>
          <a:xfrm>
            <a:off x="2761737" y="1941995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5A6B308-5812-5D7A-94EC-022275C630DC}"/>
              </a:ext>
            </a:extLst>
          </p:cNvPr>
          <p:cNvSpPr/>
          <p:nvPr/>
        </p:nvSpPr>
        <p:spPr>
          <a:xfrm>
            <a:off x="4207739" y="1957751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99B971-09C0-71D6-1EC4-570C9D00FDCA}"/>
              </a:ext>
            </a:extLst>
          </p:cNvPr>
          <p:cNvSpPr txBox="1"/>
          <p:nvPr/>
        </p:nvSpPr>
        <p:spPr>
          <a:xfrm>
            <a:off x="2860651" y="192131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3D7717-646C-8E7B-A246-A689D7A833AB}"/>
              </a:ext>
            </a:extLst>
          </p:cNvPr>
          <p:cNvSpPr txBox="1"/>
          <p:nvPr/>
        </p:nvSpPr>
        <p:spPr>
          <a:xfrm>
            <a:off x="4265273" y="1928933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C751252-002F-72E8-69C5-111DD479A6D3}"/>
              </a:ext>
            </a:extLst>
          </p:cNvPr>
          <p:cNvSpPr/>
          <p:nvPr/>
        </p:nvSpPr>
        <p:spPr>
          <a:xfrm>
            <a:off x="5669895" y="1950132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0BEF254-44B2-F7E3-0BE5-BFEE132EE648}"/>
              </a:ext>
            </a:extLst>
          </p:cNvPr>
          <p:cNvSpPr txBox="1"/>
          <p:nvPr/>
        </p:nvSpPr>
        <p:spPr>
          <a:xfrm>
            <a:off x="5727429" y="192131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8465582-7B9F-E1CC-8E4A-C1F8E169E8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11" name="p1 À l’école, on s’occupe bien de nous !">
            <a:hlinkClick r:id="" action="ppaction://media"/>
            <a:extLst>
              <a:ext uri="{FF2B5EF4-FFF2-40B4-BE49-F238E27FC236}">
                <a16:creationId xmlns:a16="http://schemas.microsoft.com/office/drawing/2014/main" id="{CAE1D99E-FFAE-0D54-B2C4-EBC4420578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8"/>
                </p14:media>
              </p:ext>
            </p:extLst>
          </p:nvPr>
        </p:nvPicPr>
        <p:blipFill>
          <a:blip r:embed="rId11"/>
          <a:srcRect l="5205" t="17801" r="5923" b="30964"/>
          <a:stretch>
            <a:fillRect/>
          </a:stretch>
        </p:blipFill>
        <p:spPr>
          <a:xfrm>
            <a:off x="774290" y="2718615"/>
            <a:ext cx="7595419" cy="32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75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A6708-D657-39EE-3039-F3C43CF89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766B6BA7-8C49-D5A1-0CBA-8960EC5F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86B3979-9F9B-ED96-4E0B-9F80997145D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86B3979-9F9B-ED96-4E0B-9F80997145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68533D4-0F78-AE29-7881-9087696CE5A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68533D4-0F78-AE29-7881-9087696CE5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B922FE4-C980-032B-F126-486E3C3494B5}"/>
              </a:ext>
            </a:extLst>
          </p:cNvPr>
          <p:cNvSpPr/>
          <p:nvPr/>
        </p:nvSpPr>
        <p:spPr>
          <a:xfrm>
            <a:off x="2566987" y="2093378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4E571E-2B36-8F60-0FE1-9400321A9B09}"/>
              </a:ext>
            </a:extLst>
          </p:cNvPr>
          <p:cNvSpPr/>
          <p:nvPr/>
        </p:nvSpPr>
        <p:spPr>
          <a:xfrm>
            <a:off x="4012989" y="210913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66E9F8-0B1C-E10D-C8D6-19F5CDC94698}"/>
              </a:ext>
            </a:extLst>
          </p:cNvPr>
          <p:cNvSpPr txBox="1"/>
          <p:nvPr/>
        </p:nvSpPr>
        <p:spPr>
          <a:xfrm>
            <a:off x="2665901" y="2072697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5259C4-6592-0E30-A285-BA1291E837B1}"/>
              </a:ext>
            </a:extLst>
          </p:cNvPr>
          <p:cNvSpPr txBox="1"/>
          <p:nvPr/>
        </p:nvSpPr>
        <p:spPr>
          <a:xfrm>
            <a:off x="4070523" y="2080316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6530558-3DD2-D641-465C-151CA37EFF55}"/>
              </a:ext>
            </a:extLst>
          </p:cNvPr>
          <p:cNvSpPr/>
          <p:nvPr/>
        </p:nvSpPr>
        <p:spPr>
          <a:xfrm>
            <a:off x="5475145" y="2101515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8C4752-D3D3-70F4-1A9A-31826096F871}"/>
              </a:ext>
            </a:extLst>
          </p:cNvPr>
          <p:cNvSpPr txBox="1"/>
          <p:nvPr/>
        </p:nvSpPr>
        <p:spPr>
          <a:xfrm>
            <a:off x="5532679" y="2072697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2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A0B786-4B78-1AA2-3BCB-2E047B727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0740299-F34A-DDAF-0426-E9CF5336CCFF}"/>
              </a:ext>
            </a:extLst>
          </p:cNvPr>
          <p:cNvSpPr txBox="1"/>
          <p:nvPr/>
        </p:nvSpPr>
        <p:spPr>
          <a:xfrm>
            <a:off x="970406" y="2744730"/>
            <a:ext cx="7203187" cy="27622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2800" b="1" dirty="0">
                <a:solidFill>
                  <a:srgbClr val="424D7B"/>
                </a:solidFill>
                <a:latin typeface="Dosis Medium" pitchFamily="2" charset="0"/>
                <a:ea typeface="+mn-lt"/>
                <a:cs typeface="+mn-lt"/>
              </a:rPr>
              <a:t>À l’école, on s’occupe bien de nous </a:t>
            </a:r>
          </a:p>
          <a:p>
            <a:pPr algn="just">
              <a:lnSpc>
                <a:spcPct val="150000"/>
              </a:lnSpc>
            </a:pPr>
            <a:br>
              <a:rPr lang="fr-FR" sz="2800" dirty="0">
                <a:latin typeface="Dosis" pitchFamily="2" charset="0"/>
              </a:rPr>
            </a:br>
            <a:r>
              <a:rPr lang="fr-FR" sz="2400" dirty="0">
                <a:solidFill>
                  <a:srgbClr val="002060"/>
                </a:solidFill>
                <a:latin typeface="Dosis Medium" pitchFamily="2" charset="0"/>
                <a:ea typeface="+mn-lt"/>
                <a:cs typeface="+mn-lt"/>
              </a:rPr>
              <a:t>Beaucoup de personnes s’occupent de nous à l’école. Quand nous arrivons le matin, les maitres et les maitresses nous accueillent gentiment en classe.</a:t>
            </a:r>
            <a:endParaRPr lang="fr-FR" sz="2800" dirty="0">
              <a:solidFill>
                <a:srgbClr val="002060"/>
              </a:solidFill>
              <a:latin typeface="Dosis Medium" pitchFamily="2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6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8B5D1-B0BC-95CC-AEE2-4E37CADAF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A1AEA4C4-88AA-A130-4757-91C6FC9F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22C5969D-CE6C-5DAD-3B88-A643F0C3B8A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22C5969D-CE6C-5DAD-3B88-A643F0C3B8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8F78381B-3CFD-F004-CA6B-1D69B86ECF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8F78381B-3CFD-F004-CA6B-1D69B86ECF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e 24">
            <a:extLst>
              <a:ext uri="{FF2B5EF4-FFF2-40B4-BE49-F238E27FC236}">
                <a16:creationId xmlns:a16="http://schemas.microsoft.com/office/drawing/2014/main" id="{BC75D0F8-E6F1-770C-BC8F-8D7E424E2A9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23EC420F-B71C-2CFF-71EE-BB31EC9F2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31A4EDD-0FC6-6E89-89B8-441B04B7A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98786B33-323D-9548-9030-FA6F19BCA892}"/>
              </a:ext>
            </a:extLst>
          </p:cNvPr>
          <p:cNvSpPr/>
          <p:nvPr/>
        </p:nvSpPr>
        <p:spPr>
          <a:xfrm>
            <a:off x="3971609" y="1997610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9F203A2-5438-AFB9-6AE6-37FA0527EE9A}"/>
              </a:ext>
            </a:extLst>
          </p:cNvPr>
          <p:cNvSpPr/>
          <p:nvPr/>
        </p:nvSpPr>
        <p:spPr>
          <a:xfrm>
            <a:off x="2530142" y="1997013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816BCD6-20EA-933F-00D1-27DD73D75F78}"/>
              </a:ext>
            </a:extLst>
          </p:cNvPr>
          <p:cNvSpPr txBox="1"/>
          <p:nvPr/>
        </p:nvSpPr>
        <p:spPr>
          <a:xfrm>
            <a:off x="2587677" y="197879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5711F3C-FE97-A2D7-327A-8B618AA7DA9F}"/>
              </a:ext>
            </a:extLst>
          </p:cNvPr>
          <p:cNvSpPr txBox="1"/>
          <p:nvPr/>
        </p:nvSpPr>
        <p:spPr>
          <a:xfrm>
            <a:off x="4070523" y="1966796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45FEC9-8A1E-60F6-EFCB-F0FDE0B1C8AE}"/>
              </a:ext>
            </a:extLst>
          </p:cNvPr>
          <p:cNvSpPr/>
          <p:nvPr/>
        </p:nvSpPr>
        <p:spPr>
          <a:xfrm>
            <a:off x="5454455" y="2003233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91A3DA-469F-01F8-3CD6-F44C23E5C5D7}"/>
              </a:ext>
            </a:extLst>
          </p:cNvPr>
          <p:cNvSpPr txBox="1"/>
          <p:nvPr/>
        </p:nvSpPr>
        <p:spPr>
          <a:xfrm>
            <a:off x="5511989" y="197441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DDA4626-EA20-0415-E833-20C9B4844807}"/>
              </a:ext>
            </a:extLst>
          </p:cNvPr>
          <p:cNvSpPr txBox="1"/>
          <p:nvPr/>
        </p:nvSpPr>
        <p:spPr>
          <a:xfrm>
            <a:off x="818831" y="3242854"/>
            <a:ext cx="7203187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  <a:ea typeface="+mn-lt"/>
                <a:cs typeface="+mn-lt"/>
              </a:rPr>
              <a:t> Le directeur aide les élèves quand ils ont un problème. Il les écoute et leur donne des conseils. La bibliothécaire nous prête des livres. Elle nous aide aussi à choisir de belles histoires à lire.</a:t>
            </a:r>
          </a:p>
        </p:txBody>
      </p:sp>
    </p:spTree>
    <p:extLst>
      <p:ext uri="{BB962C8B-B14F-4D97-AF65-F5344CB8AC3E}">
        <p14:creationId xmlns:p14="http://schemas.microsoft.com/office/powerpoint/2010/main" val="27317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23C14-5B15-D039-02BC-13A23C545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50C7D6B-F6BF-F33A-5E96-C2B4E97D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2AA200BB-00DA-ADF8-B09F-5389CE073A0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2AA200BB-00DA-ADF8-B09F-5389CE073A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EE4F42EA-1E34-3F46-5697-07ED631E358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EE4F42EA-1E34-3F46-5697-07ED631E35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675BE47-DDBE-AE02-576C-5314FE28E8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5D448F-38E9-9CEA-9831-164FD55A5845}"/>
              </a:ext>
            </a:extLst>
          </p:cNvPr>
          <p:cNvSpPr/>
          <p:nvPr/>
        </p:nvSpPr>
        <p:spPr>
          <a:xfrm>
            <a:off x="3862584" y="2069825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CA5BED2-6131-DCFE-2332-3D9B3708C8ED}"/>
              </a:ext>
            </a:extLst>
          </p:cNvPr>
          <p:cNvSpPr/>
          <p:nvPr/>
        </p:nvSpPr>
        <p:spPr>
          <a:xfrm>
            <a:off x="2421117" y="2069228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EA2F6F4-CA5D-E429-FA25-6B08F8290BD6}"/>
              </a:ext>
            </a:extLst>
          </p:cNvPr>
          <p:cNvSpPr txBox="1"/>
          <p:nvPr/>
        </p:nvSpPr>
        <p:spPr>
          <a:xfrm>
            <a:off x="2478652" y="2051009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DA4027B-1921-6234-9375-75D8823E92D7}"/>
              </a:ext>
            </a:extLst>
          </p:cNvPr>
          <p:cNvSpPr txBox="1"/>
          <p:nvPr/>
        </p:nvSpPr>
        <p:spPr>
          <a:xfrm>
            <a:off x="3961498" y="2039011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5BBF45D-D776-4FFB-3E27-9DD6A9890E7D}"/>
              </a:ext>
            </a:extLst>
          </p:cNvPr>
          <p:cNvSpPr/>
          <p:nvPr/>
        </p:nvSpPr>
        <p:spPr>
          <a:xfrm>
            <a:off x="5345430" y="2075448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3E967B1-F425-FE5E-75DA-FF4FE45FCE90}"/>
              </a:ext>
            </a:extLst>
          </p:cNvPr>
          <p:cNvSpPr txBox="1"/>
          <p:nvPr/>
        </p:nvSpPr>
        <p:spPr>
          <a:xfrm>
            <a:off x="5402964" y="2046630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3B47E95-676A-A18A-31F3-0F45F6545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p2 À l’école, on s’occupe bien de nous !">
            <a:hlinkClick r:id="" action="ppaction://media"/>
            <a:extLst>
              <a:ext uri="{FF2B5EF4-FFF2-40B4-BE49-F238E27FC236}">
                <a16:creationId xmlns:a16="http://schemas.microsoft.com/office/drawing/2014/main" id="{D0ED14A1-22AD-B7DA-111E-F733D238F5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7"/>
                </p14:media>
              </p:ext>
            </p:extLst>
          </p:nvPr>
        </p:nvPicPr>
        <p:blipFill>
          <a:blip r:embed="rId11"/>
          <a:srcRect l="3054" t="33381" r="4687" b="25304"/>
          <a:stretch>
            <a:fillRect/>
          </a:stretch>
        </p:blipFill>
        <p:spPr>
          <a:xfrm>
            <a:off x="453758" y="2888910"/>
            <a:ext cx="8018431" cy="26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6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35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57EE0-5E8F-8149-E055-D475D899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9A63CB3F-C4F8-87FC-481E-278F29BD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098DAD4-EA17-F034-A72D-CF1D6B8514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098DAD4-EA17-F034-A72D-CF1D6B8514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F75A976-40D4-5DCD-052D-7A43B635DD8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F75A976-40D4-5DCD-052D-7A43B635DD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1F5D77F-E146-7BD3-2AB8-23CC0F93B7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5D89623-E939-A175-5D5B-9FBF1486A61F}"/>
              </a:ext>
            </a:extLst>
          </p:cNvPr>
          <p:cNvSpPr/>
          <p:nvPr/>
        </p:nvSpPr>
        <p:spPr>
          <a:xfrm>
            <a:off x="4128056" y="1953291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9E76BFB-0321-F17C-2F1E-A258A3335A30}"/>
              </a:ext>
            </a:extLst>
          </p:cNvPr>
          <p:cNvSpPr/>
          <p:nvPr/>
        </p:nvSpPr>
        <p:spPr>
          <a:xfrm>
            <a:off x="2686589" y="195269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7E72D5-62B0-3301-0974-97BBD5532930}"/>
              </a:ext>
            </a:extLst>
          </p:cNvPr>
          <p:cNvSpPr txBox="1"/>
          <p:nvPr/>
        </p:nvSpPr>
        <p:spPr>
          <a:xfrm>
            <a:off x="2744124" y="193447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541BFE7-E48B-6EC8-CDA9-3530927CDCEC}"/>
              </a:ext>
            </a:extLst>
          </p:cNvPr>
          <p:cNvSpPr txBox="1"/>
          <p:nvPr/>
        </p:nvSpPr>
        <p:spPr>
          <a:xfrm>
            <a:off x="4226970" y="1922477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DD5CB97-9066-86F7-6119-8E240F8B27FA}"/>
              </a:ext>
            </a:extLst>
          </p:cNvPr>
          <p:cNvSpPr/>
          <p:nvPr/>
        </p:nvSpPr>
        <p:spPr>
          <a:xfrm>
            <a:off x="5610902" y="195891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9ECDBBE-7B2B-422C-6A2D-E11819C9783A}"/>
              </a:ext>
            </a:extLst>
          </p:cNvPr>
          <p:cNvSpPr txBox="1"/>
          <p:nvPr/>
        </p:nvSpPr>
        <p:spPr>
          <a:xfrm>
            <a:off x="5668436" y="1930096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0B4FAE3-F8DA-2FC6-3691-B2CB1AE2A422}"/>
              </a:ext>
            </a:extLst>
          </p:cNvPr>
          <p:cNvSpPr txBox="1"/>
          <p:nvPr/>
        </p:nvSpPr>
        <p:spPr>
          <a:xfrm>
            <a:off x="818831" y="3242854"/>
            <a:ext cx="7203187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  <a:ea typeface="+mn-lt"/>
                <a:cs typeface="+mn-lt"/>
              </a:rPr>
              <a:t> Le directeur aide les élèves quand ils ont un problème. Il les écoute et leur donne des conseils. La bibliothécaire nous prête des livres. Elle nous aide aussi à choisir de belles histoires à lire.</a:t>
            </a:r>
          </a:p>
        </p:txBody>
      </p:sp>
    </p:spTree>
    <p:extLst>
      <p:ext uri="{BB962C8B-B14F-4D97-AF65-F5344CB8AC3E}">
        <p14:creationId xmlns:p14="http://schemas.microsoft.com/office/powerpoint/2010/main" val="36912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FE3CF-4A67-E4A9-63AA-86F89485C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BF520019-C25D-C524-F192-F0356911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troisième partie du texte silencieusement.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4B792299-AEC9-9031-9237-1E08101BB34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4B792299-AEC9-9031-9237-1E08101BB34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8EF9A8F3-ED79-6359-FF9C-412EB0885C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8EF9A8F3-ED79-6359-FF9C-412EB0885C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e 24">
            <a:extLst>
              <a:ext uri="{FF2B5EF4-FFF2-40B4-BE49-F238E27FC236}">
                <a16:creationId xmlns:a16="http://schemas.microsoft.com/office/drawing/2014/main" id="{3862843E-DAE3-BFFA-67BD-ADE630A237E8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0100BF8-4705-E021-7F06-95E1BF525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171A6B-A53E-97CD-43C2-AD9B98190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0DF9B9D-25B3-C78C-06FE-97FD5504355D}"/>
              </a:ext>
            </a:extLst>
          </p:cNvPr>
          <p:cNvSpPr/>
          <p:nvPr/>
        </p:nvSpPr>
        <p:spPr>
          <a:xfrm>
            <a:off x="5295974" y="2037893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EBD868A8-905D-C3F6-2917-52CBB64C102B}"/>
              </a:ext>
            </a:extLst>
          </p:cNvPr>
          <p:cNvSpPr/>
          <p:nvPr/>
        </p:nvSpPr>
        <p:spPr>
          <a:xfrm>
            <a:off x="3883275" y="2069942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8AD5E96-9864-2AD4-54D0-ABF0D210F604}"/>
              </a:ext>
            </a:extLst>
          </p:cNvPr>
          <p:cNvSpPr txBox="1"/>
          <p:nvPr/>
        </p:nvSpPr>
        <p:spPr>
          <a:xfrm>
            <a:off x="5394888" y="2017212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47D2D1B-D658-BAFB-8FB2-EF9BC6ACE125}"/>
              </a:ext>
            </a:extLst>
          </p:cNvPr>
          <p:cNvSpPr txBox="1"/>
          <p:nvPr/>
        </p:nvSpPr>
        <p:spPr>
          <a:xfrm>
            <a:off x="3940809" y="204112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49E7265-43B2-4223-AF40-C08179E9843F}"/>
              </a:ext>
            </a:extLst>
          </p:cNvPr>
          <p:cNvSpPr/>
          <p:nvPr/>
        </p:nvSpPr>
        <p:spPr>
          <a:xfrm>
            <a:off x="2421119" y="2062323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8D859D2-8A6D-21CF-BAA3-DF271F9F3255}"/>
              </a:ext>
            </a:extLst>
          </p:cNvPr>
          <p:cNvSpPr txBox="1"/>
          <p:nvPr/>
        </p:nvSpPr>
        <p:spPr>
          <a:xfrm>
            <a:off x="2478653" y="203350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296B08D-0C6D-F368-E7BF-44E555DA9B1B}"/>
              </a:ext>
            </a:extLst>
          </p:cNvPr>
          <p:cNvSpPr txBox="1"/>
          <p:nvPr/>
        </p:nvSpPr>
        <p:spPr>
          <a:xfrm>
            <a:off x="876283" y="3035756"/>
            <a:ext cx="7391434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  <a:ea typeface="+mn-lt"/>
                <a:cs typeface="+mn-lt"/>
              </a:rPr>
              <a:t>Le cuisinier prépare le repas de midi avec soin. Il nous fait de bons plats. Miam !  À la récréation, les maitres nous surveillent pour que tout se passe bien.  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  <a:ea typeface="+mn-lt"/>
                <a:cs typeface="+mn-lt"/>
              </a:rPr>
              <a:t>À l’école, tout le monde travaille pour nous aider à apprendre et à grandir.</a:t>
            </a:r>
          </a:p>
        </p:txBody>
      </p:sp>
    </p:spTree>
    <p:extLst>
      <p:ext uri="{BB962C8B-B14F-4D97-AF65-F5344CB8AC3E}">
        <p14:creationId xmlns:p14="http://schemas.microsoft.com/office/powerpoint/2010/main" val="26882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0E197-6A8F-D810-CF0C-00146B2E9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FD08434-C75C-4A0C-DF04-CD2217605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BEF12DD7-EEBF-1A8C-FC1F-162DF3472DA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BEF12DD7-EEBF-1A8C-FC1F-162DF3472D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34989BF4-BE79-7DE1-1E41-54206D5077A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34989BF4-BE79-7DE1-1E41-54206D5077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8E2716-B1B8-274D-BD4C-C23B4BE04F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450A23D-63E6-6187-E2B4-815070CBAC42}"/>
              </a:ext>
            </a:extLst>
          </p:cNvPr>
          <p:cNvSpPr/>
          <p:nvPr/>
        </p:nvSpPr>
        <p:spPr>
          <a:xfrm>
            <a:off x="5546697" y="2132620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E12ED5A-121A-D786-76F4-924FD26FC07E}"/>
              </a:ext>
            </a:extLst>
          </p:cNvPr>
          <p:cNvSpPr/>
          <p:nvPr/>
        </p:nvSpPr>
        <p:spPr>
          <a:xfrm>
            <a:off x="4133998" y="2164669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1C45FE-0183-BA22-F145-D9E886B594FC}"/>
              </a:ext>
            </a:extLst>
          </p:cNvPr>
          <p:cNvSpPr txBox="1"/>
          <p:nvPr/>
        </p:nvSpPr>
        <p:spPr>
          <a:xfrm>
            <a:off x="5645611" y="2111939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98DBFBA-1834-A62B-4BE3-8C9A225C838C}"/>
              </a:ext>
            </a:extLst>
          </p:cNvPr>
          <p:cNvSpPr txBox="1"/>
          <p:nvPr/>
        </p:nvSpPr>
        <p:spPr>
          <a:xfrm>
            <a:off x="4191532" y="2135851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A1DBF3C-1582-2C8D-5005-5B27E5236892}"/>
              </a:ext>
            </a:extLst>
          </p:cNvPr>
          <p:cNvSpPr/>
          <p:nvPr/>
        </p:nvSpPr>
        <p:spPr>
          <a:xfrm>
            <a:off x="2671842" y="2157050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F525588-59AE-3877-87F1-8B4433922A31}"/>
              </a:ext>
            </a:extLst>
          </p:cNvPr>
          <p:cNvSpPr txBox="1"/>
          <p:nvPr/>
        </p:nvSpPr>
        <p:spPr>
          <a:xfrm>
            <a:off x="2729376" y="2128232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14CCD96-57D5-CCCD-0441-F0F31D7404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p3 À l’école, on s’occupe bien de nous !">
            <a:hlinkClick r:id="" action="ppaction://media"/>
            <a:extLst>
              <a:ext uri="{FF2B5EF4-FFF2-40B4-BE49-F238E27FC236}">
                <a16:creationId xmlns:a16="http://schemas.microsoft.com/office/drawing/2014/main" id="{D1546A8A-E03D-3372-7CD2-25B36818077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67"/>
                </p14:media>
              </p:ext>
            </p:extLst>
          </p:nvPr>
        </p:nvPicPr>
        <p:blipFill>
          <a:blip r:embed="rId11"/>
          <a:srcRect l="6948" t="21336" r="5791" b="23712"/>
          <a:stretch>
            <a:fillRect/>
          </a:stretch>
        </p:blipFill>
        <p:spPr>
          <a:xfrm>
            <a:off x="1042142" y="2710814"/>
            <a:ext cx="7244199" cy="34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92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B3658-DA60-BBF0-F98A-0BCF52CB2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C093B2F4-8F70-F4A8-7661-974AC5A6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47FBD05-FA78-ABD1-549E-F1E6F56E5F5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47FBD05-FA78-ABD1-549E-F1E6F56E5F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B232B23-2609-E718-4C54-058B63A0D60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B232B23-2609-E718-4C54-058B63A0D6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2D5643E-0F4E-BE73-BA79-2634B1F12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F9C2019-6BB7-3CFE-BB79-08824C98A5BC}"/>
              </a:ext>
            </a:extLst>
          </p:cNvPr>
          <p:cNvSpPr/>
          <p:nvPr/>
        </p:nvSpPr>
        <p:spPr>
          <a:xfrm>
            <a:off x="5207484" y="2025937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053BFD1-3A74-3962-8493-1AFE7284CCFF}"/>
              </a:ext>
            </a:extLst>
          </p:cNvPr>
          <p:cNvSpPr/>
          <p:nvPr/>
        </p:nvSpPr>
        <p:spPr>
          <a:xfrm>
            <a:off x="3794785" y="2057986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FDC7E8B-1C39-1439-1906-D137D765636C}"/>
              </a:ext>
            </a:extLst>
          </p:cNvPr>
          <p:cNvSpPr txBox="1"/>
          <p:nvPr/>
        </p:nvSpPr>
        <p:spPr>
          <a:xfrm>
            <a:off x="5306398" y="2005256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A9041D2-CCC7-6A60-A10E-EE04B27D38CA}"/>
              </a:ext>
            </a:extLst>
          </p:cNvPr>
          <p:cNvSpPr txBox="1"/>
          <p:nvPr/>
        </p:nvSpPr>
        <p:spPr>
          <a:xfrm>
            <a:off x="3852319" y="2029168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4AC581B-CE4E-AB31-17E6-A2E807E1DE27}"/>
              </a:ext>
            </a:extLst>
          </p:cNvPr>
          <p:cNvSpPr/>
          <p:nvPr/>
        </p:nvSpPr>
        <p:spPr>
          <a:xfrm>
            <a:off x="2332629" y="2050367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DEA582A-AE55-9805-3F4F-FC987594A325}"/>
              </a:ext>
            </a:extLst>
          </p:cNvPr>
          <p:cNvSpPr txBox="1"/>
          <p:nvPr/>
        </p:nvSpPr>
        <p:spPr>
          <a:xfrm>
            <a:off x="2390163" y="2021549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03BE60-E0A3-C6E4-0971-F68F2D8250E3}"/>
              </a:ext>
            </a:extLst>
          </p:cNvPr>
          <p:cNvSpPr txBox="1"/>
          <p:nvPr/>
        </p:nvSpPr>
        <p:spPr>
          <a:xfrm>
            <a:off x="876283" y="3035756"/>
            <a:ext cx="7391434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  <a:ea typeface="+mn-lt"/>
                <a:cs typeface="+mn-lt"/>
              </a:rPr>
              <a:t>Le cuisinier prépare le repas de midi avec soin. Il nous fait de bons plats. Miam !  À la récréation, les maitres nous surveillent pour que tout se passe bien.  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  <a:ea typeface="+mn-lt"/>
                <a:cs typeface="+mn-lt"/>
              </a:rPr>
              <a:t>À l’école, tout le monde travaille pour nous aider à apprendre et à grandir.</a:t>
            </a:r>
          </a:p>
        </p:txBody>
      </p:sp>
    </p:spTree>
    <p:extLst>
      <p:ext uri="{BB962C8B-B14F-4D97-AF65-F5344CB8AC3E}">
        <p14:creationId xmlns:p14="http://schemas.microsoft.com/office/powerpoint/2010/main" val="23702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0075F40-FD09-BBC4-302C-1C1B9A311184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6BFDF9-3A48-227F-A2A1-286FB26A750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8657A0-2C6A-8253-9625-7B5C67543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F8614F97-F732-24CE-C3D4-483ACFAAF01E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2AC17-7A7E-79B4-1347-BB211F439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ECBE6AE4-DF3F-3BC8-3221-E1676FCF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16.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645E427-208C-128B-2FDF-F37EC6FD919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1842B98-9A24-CA97-B664-C0294B80F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3D217F-A2BB-24D7-9260-8918DEB09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9D71FD6-07FD-F5DC-5E66-FF4EE492F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193" y="1513532"/>
            <a:ext cx="3435207" cy="500005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55583B2-0C03-5DD9-691B-1EB459309E85}"/>
              </a:ext>
            </a:extLst>
          </p:cNvPr>
          <p:cNvSpPr/>
          <p:nvPr/>
        </p:nvSpPr>
        <p:spPr>
          <a:xfrm>
            <a:off x="2428243" y="2650842"/>
            <a:ext cx="3194157" cy="136271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6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74752-98D4-3421-78C8-FA9DEAE30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AE5CF02D-7F0B-85E9-DBBE-C24C1D631C0F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Lisez le texte à votre voisin. Je vais passer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BC7C4C-7005-314B-FECC-B6021E77972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730F00B-E75D-C791-5DB8-D5FCE5612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87B7A6-C5BC-CA7B-58CC-832BFC895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94E09683-B439-58B0-F1DC-FBCCEBD4B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8F9F9"/>
              </a:clrFrom>
              <a:clrTo>
                <a:srgbClr val="F8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r="11290"/>
          <a:stretch>
            <a:fillRect/>
          </a:stretch>
        </p:blipFill>
        <p:spPr bwMode="auto">
          <a:xfrm>
            <a:off x="5933955" y="2587593"/>
            <a:ext cx="2570445" cy="221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2EBE5D-4626-3AE3-25C6-884636BC0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31" y="2587593"/>
            <a:ext cx="4320914" cy="22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705C632-4CBE-4E9D-7D32-EA9DB5D233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5627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Dialogue comprenant les actes de parole « que fait la directrice ? Que fait la bibliothécaire? ».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008F22B-535C-1F5C-95C9-7796E72D55C0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214FC5-68A1-6050-18B0-B549825314F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5BDBA9-F6EC-1C73-0690-627D4F8F36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id="{D87B37EE-6F69-4FFC-35B9-F5EC9C2B25B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406360" y="5083745"/>
            <a:ext cx="1566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30805" y="549811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phrases.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7A99F-39D6-B461-BAB1-59F8CA91E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2FC9A-9E42-1769-EB10-3E087CF8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l’écriture. On va apprendre à écrire des phrases comme celles-ci. Qui veut les lire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D535D36-E9E2-29AD-9723-67246F0C554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0CCC3CF-765E-85D7-C178-00F59D32D1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6255B9-25B5-A3DA-06ED-AB6957900F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7457504-0317-D716-35A2-2B83760D0D83}"/>
              </a:ext>
            </a:extLst>
          </p:cNvPr>
          <p:cNvSpPr txBox="1"/>
          <p:nvPr/>
        </p:nvSpPr>
        <p:spPr>
          <a:xfrm>
            <a:off x="1411123" y="2451927"/>
            <a:ext cx="5529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directeur accueille les enfants.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9576B2C-00D4-2A1E-3A5A-3520F1084E71}"/>
              </a:ext>
            </a:extLst>
          </p:cNvPr>
          <p:cNvSpPr txBox="1"/>
          <p:nvPr/>
        </p:nvSpPr>
        <p:spPr>
          <a:xfrm>
            <a:off x="1411124" y="3359673"/>
            <a:ext cx="6250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La maîtresse nous apprend le français.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F8EAA5-AC0F-7075-9194-2A3AC52D601B}"/>
              </a:ext>
            </a:extLst>
          </p:cNvPr>
          <p:cNvSpPr txBox="1"/>
          <p:nvPr/>
        </p:nvSpPr>
        <p:spPr>
          <a:xfrm>
            <a:off x="1411123" y="4267419"/>
            <a:ext cx="5336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maître nous explique la leçon.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CBA0EB-CB32-9403-76F7-07F6675E35BE}"/>
              </a:ext>
            </a:extLst>
          </p:cNvPr>
          <p:cNvSpPr txBox="1"/>
          <p:nvPr/>
        </p:nvSpPr>
        <p:spPr>
          <a:xfrm>
            <a:off x="1411123" y="5189840"/>
            <a:ext cx="5062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gardien nous ouvre la porte.</a:t>
            </a:r>
          </a:p>
        </p:txBody>
      </p:sp>
    </p:spTree>
    <p:extLst>
      <p:ext uri="{BB962C8B-B14F-4D97-AF65-F5344CB8AC3E}">
        <p14:creationId xmlns:p14="http://schemas.microsoft.com/office/powerpoint/2010/main" val="42442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26312-F5F7-7112-79A7-B7874936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C07DD-6DFB-FBF9-4D6F-45478C3A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6B58276F-E847-B2CA-36E8-6F59CAF4643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B58276F-E847-B2CA-36E8-6F59CAF464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651ED25-E8DD-1079-B97F-8B6AE531996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651ED25-E8DD-1079-B97F-8B6AE53199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75B7B9-ACFB-1E26-41A8-858F42043A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6460E7-6DA9-AFA1-2B2D-AB1F81EDC84B}"/>
              </a:ext>
            </a:extLst>
          </p:cNvPr>
          <p:cNvSpPr txBox="1"/>
          <p:nvPr/>
        </p:nvSpPr>
        <p:spPr>
          <a:xfrm>
            <a:off x="1388275" y="2844225"/>
            <a:ext cx="6367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La bibliothécaire nous donne des livres.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94308D-56C1-EF3F-4A6C-EA435B837197}"/>
              </a:ext>
            </a:extLst>
          </p:cNvPr>
          <p:cNvSpPr txBox="1"/>
          <p:nvPr/>
        </p:nvSpPr>
        <p:spPr>
          <a:xfrm>
            <a:off x="1388274" y="3751971"/>
            <a:ext cx="5336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maître nous explique la leçon.</a:t>
            </a:r>
          </a:p>
        </p:txBody>
      </p:sp>
    </p:spTree>
    <p:extLst>
      <p:ext uri="{BB962C8B-B14F-4D97-AF65-F5344CB8AC3E}">
        <p14:creationId xmlns:p14="http://schemas.microsoft.com/office/powerpoint/2010/main" val="29341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8ADF8-3F67-A334-DF08-9334A7C81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FF0914-7893-EDAC-1F53-095D9DE6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352D183-32BB-055D-C1CF-9F54C85F034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E12558E-AEF2-71AB-FCCB-E5861D64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721EE8-30A7-5678-DF1E-CCB2B75D6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069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580590-6504-C831-8811-1B4479EF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Ces mots sont en désordre. Ecrivez sur vos cahiers une phrase correcte à partir de ces mots.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E3576C5-610E-CD40-A61D-D9D21911484A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1D62B88-05C4-B0E6-1937-454259A2BE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56D7BD8-3630-365F-637E-1AD6360D6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1616892-D024-97F5-13FE-91E7F8577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991EE52-B65D-0BBE-7B68-2DE3FB5CE541}"/>
              </a:ext>
            </a:extLst>
          </p:cNvPr>
          <p:cNvSpPr txBox="1"/>
          <p:nvPr/>
        </p:nvSpPr>
        <p:spPr>
          <a:xfrm>
            <a:off x="1159987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accueille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5A2ECA6-90E8-D464-5EC9-3615AF206259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4B6D0BE-798B-C9C3-4783-EFF988B24150}"/>
              </a:ext>
            </a:extLst>
          </p:cNvPr>
          <p:cNvSpPr txBox="1"/>
          <p:nvPr/>
        </p:nvSpPr>
        <p:spPr>
          <a:xfrm>
            <a:off x="3812789" y="3534191"/>
            <a:ext cx="198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les élèves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6374A7C-1BDA-F37C-68D1-DA9326E92BBD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F0B25C8-4310-E9F9-D6D5-62E99140937C}"/>
              </a:ext>
            </a:extLst>
          </p:cNvPr>
          <p:cNvSpPr txBox="1"/>
          <p:nvPr/>
        </p:nvSpPr>
        <p:spPr>
          <a:xfrm>
            <a:off x="5994152" y="3534191"/>
            <a:ext cx="2537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la directrice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1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549A0-BE4E-4929-FDB4-40470EEBD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BAE92-FFB2-00F5-7389-53CC4528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F870B3-2CCD-A1E4-C929-28CED4D5CA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1130A18-9E4B-A38D-CBCA-1E53BDB771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689"/>
          <a:stretch>
            <a:fillRect/>
          </a:stretch>
        </p:blipFill>
        <p:spPr>
          <a:xfrm>
            <a:off x="3352077" y="1951908"/>
            <a:ext cx="2750339" cy="3445616"/>
          </a:xfrm>
          <a:prstGeom prst="roundRect">
            <a:avLst>
              <a:gd name="adj" fmla="val 27319"/>
            </a:avLst>
          </a:prstGeom>
        </p:spPr>
      </p:pic>
    </p:spTree>
    <p:extLst>
      <p:ext uri="{BB962C8B-B14F-4D97-AF65-F5344CB8AC3E}">
        <p14:creationId xmlns:p14="http://schemas.microsoft.com/office/powerpoint/2010/main" val="111338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3FD6-227D-FE35-DCDF-F97E51972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A6D2D-21D0-E0A2-908F-8AD98F44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5707FB7-9921-6AA7-D3C8-BB77A7B411D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A5ECE97-B81C-C245-6DEC-AA88B4EB7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C3F232B-AB4D-F4CF-85E0-A99DD7693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F527DF3C-8D60-BA60-F4E9-4FA7125408F9}"/>
              </a:ext>
            </a:extLst>
          </p:cNvPr>
          <p:cNvSpPr txBox="1"/>
          <p:nvPr/>
        </p:nvSpPr>
        <p:spPr>
          <a:xfrm>
            <a:off x="618494" y="2978877"/>
            <a:ext cx="790701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L</a:t>
            </a:r>
            <a:r>
              <a:rPr lang="fr-FR" sz="40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a directrice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accueille</a:t>
            </a:r>
            <a:r>
              <a:rPr lang="fr-FR" sz="40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les élèves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55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37D05-2D10-EBDE-AD4D-817C8EB52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293DC3-9C98-ADE7-B6E0-5A29951C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Ecrivez sur vos cahiers une phrase correcte à partir de ces mots.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7279290-D7EE-EBC7-42BF-367BCF8CC0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4A6C81B-A9C1-7F65-9F3E-7ABBFFA92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6FC538-0C6D-81C0-1B3E-DFF79DD37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B039F50-C6C5-49EB-7340-B88B96A5BE15}"/>
              </a:ext>
            </a:extLst>
          </p:cNvPr>
          <p:cNvSpPr/>
          <p:nvPr/>
        </p:nvSpPr>
        <p:spPr>
          <a:xfrm>
            <a:off x="463838" y="3427000"/>
            <a:ext cx="1865498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1B258F-EABB-630D-EAEA-9A823C5D46F9}"/>
              </a:ext>
            </a:extLst>
          </p:cNvPr>
          <p:cNvSpPr txBox="1"/>
          <p:nvPr/>
        </p:nvSpPr>
        <p:spPr>
          <a:xfrm>
            <a:off x="627006" y="3506603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des livres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45B295B-70B1-4EF2-537D-2059A6D62523}"/>
              </a:ext>
            </a:extLst>
          </p:cNvPr>
          <p:cNvSpPr/>
          <p:nvPr/>
        </p:nvSpPr>
        <p:spPr>
          <a:xfrm>
            <a:off x="2529997" y="3427000"/>
            <a:ext cx="1407674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26C463-6819-31F2-E285-30875B0C24A9}"/>
              </a:ext>
            </a:extLst>
          </p:cNvPr>
          <p:cNvSpPr txBox="1"/>
          <p:nvPr/>
        </p:nvSpPr>
        <p:spPr>
          <a:xfrm>
            <a:off x="2410919" y="3506603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donne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30FE5CE-1107-8C34-32A2-BA1277FBD4B6}"/>
              </a:ext>
            </a:extLst>
          </p:cNvPr>
          <p:cNvSpPr/>
          <p:nvPr/>
        </p:nvSpPr>
        <p:spPr>
          <a:xfrm>
            <a:off x="4138332" y="3429000"/>
            <a:ext cx="2601681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F44FF72-7664-B1C5-4F77-E7F0F3C79BCD}"/>
              </a:ext>
            </a:extLst>
          </p:cNvPr>
          <p:cNvSpPr txBox="1"/>
          <p:nvPr/>
        </p:nvSpPr>
        <p:spPr>
          <a:xfrm>
            <a:off x="4031498" y="3506603"/>
            <a:ext cx="2815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l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maîtresse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117CF2B-5C44-7B68-5F3F-143A7CBD3470}"/>
              </a:ext>
            </a:extLst>
          </p:cNvPr>
          <p:cNvSpPr/>
          <p:nvPr/>
        </p:nvSpPr>
        <p:spPr>
          <a:xfrm>
            <a:off x="6953680" y="3427000"/>
            <a:ext cx="1407674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60">
              <a:defRPr/>
            </a:pPr>
            <a:r>
              <a:rPr lang="fr-FR" sz="2800" b="1" kern="0" dirty="0">
                <a:solidFill>
                  <a:srgbClr val="106585"/>
                </a:solidFill>
              </a:rPr>
              <a:t>nous</a:t>
            </a:r>
          </a:p>
        </p:txBody>
      </p:sp>
    </p:spTree>
    <p:extLst>
      <p:ext uri="{BB962C8B-B14F-4D97-AF65-F5344CB8AC3E}">
        <p14:creationId xmlns:p14="http://schemas.microsoft.com/office/powerpoint/2010/main" val="408741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D1D6045-79EE-0726-8EA6-3EEB7A3C84BF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1A0837-106E-1795-B8C1-64E0FB40E4D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977A6F-ABB8-0135-73AA-D6357C045B3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466A1E97-2BA9-89FC-5A17-E9908BB4AF3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7C08408-D30C-608B-FE8F-EA7231249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70" y="2263183"/>
            <a:ext cx="8086381" cy="2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BD770-80F9-DAB7-EFDE-A24214047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B687C9-8A73-289A-40C0-4A70E1C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B8C9F56-25DD-9B6F-76D2-791FFB4A85A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BEE839C-A1C5-C38A-F4AF-089F2EAA7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20F3C29-52CF-4D7A-FB27-214D83E99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1843A54-99EC-0E18-7FA2-1F89E80D3D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04" t="4749" r="47093" b="-4749"/>
          <a:stretch>
            <a:fillRect/>
          </a:stretch>
        </p:blipFill>
        <p:spPr>
          <a:xfrm>
            <a:off x="2764936" y="1980783"/>
            <a:ext cx="2750339" cy="3445616"/>
          </a:xfrm>
          <a:prstGeom prst="roundRect">
            <a:avLst>
              <a:gd name="adj" fmla="val 27319"/>
            </a:avLst>
          </a:prstGeom>
        </p:spPr>
      </p:pic>
    </p:spTree>
    <p:extLst>
      <p:ext uri="{BB962C8B-B14F-4D97-AF65-F5344CB8AC3E}">
        <p14:creationId xmlns:p14="http://schemas.microsoft.com/office/powerpoint/2010/main" val="137303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1B513-D36D-E261-EF76-546034490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9198A6-D702-16B5-D75D-E92FB515F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A41C55C-D657-BDF7-2967-160852A883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C3A443D-1527-6131-3C33-7195B638C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7F7FC84-08DD-50FE-5C02-7460B708E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744D300A-5CB7-97A8-82D3-DBDAE99E1407}"/>
              </a:ext>
            </a:extLst>
          </p:cNvPr>
          <p:cNvSpPr txBox="1"/>
          <p:nvPr/>
        </p:nvSpPr>
        <p:spPr>
          <a:xfrm>
            <a:off x="-188334" y="2885970"/>
            <a:ext cx="952066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L</a:t>
            </a:r>
            <a:r>
              <a:rPr lang="fr-FR" sz="40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a maîtresse nous donne des livres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54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A4F3D-F4B6-42DA-7139-621F60130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B263D-EA86-0B96-A032-3BBF35F46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Ecrivez sur vos cahiers une phrase correcte à partir de ces mots.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440F377-5883-B23B-9B8B-13D8BE8EB4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EFEEE91-77BA-ADD4-C526-5D1ED80C6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C4C868F-8355-2414-CD99-523177A41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469A345-7633-8C98-0074-0A581F8BB49E}"/>
              </a:ext>
            </a:extLst>
          </p:cNvPr>
          <p:cNvSpPr/>
          <p:nvPr/>
        </p:nvSpPr>
        <p:spPr>
          <a:xfrm>
            <a:off x="463838" y="3427000"/>
            <a:ext cx="1865498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8C968E-F5FB-F041-D04B-53BF71DDF4E4}"/>
              </a:ext>
            </a:extLst>
          </p:cNvPr>
          <p:cNvSpPr txBox="1"/>
          <p:nvPr/>
        </p:nvSpPr>
        <p:spPr>
          <a:xfrm>
            <a:off x="627006" y="3506603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788C4AB-095B-869D-B4CD-4D2E9D151DEC}"/>
              </a:ext>
            </a:extLst>
          </p:cNvPr>
          <p:cNvSpPr/>
          <p:nvPr/>
        </p:nvSpPr>
        <p:spPr>
          <a:xfrm>
            <a:off x="2529997" y="3427000"/>
            <a:ext cx="1407674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F9B2781-25D9-6C34-C9A6-6D4301A26332}"/>
              </a:ext>
            </a:extLst>
          </p:cNvPr>
          <p:cNvSpPr txBox="1"/>
          <p:nvPr/>
        </p:nvSpPr>
        <p:spPr>
          <a:xfrm>
            <a:off x="2410919" y="3506603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C0286DA-2356-84CE-6538-1CC2D808A012}"/>
              </a:ext>
            </a:extLst>
          </p:cNvPr>
          <p:cNvSpPr/>
          <p:nvPr/>
        </p:nvSpPr>
        <p:spPr>
          <a:xfrm>
            <a:off x="4138332" y="3429000"/>
            <a:ext cx="2601681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159B29-8EAB-C540-B230-1ED8869B961F}"/>
              </a:ext>
            </a:extLst>
          </p:cNvPr>
          <p:cNvSpPr txBox="1"/>
          <p:nvPr/>
        </p:nvSpPr>
        <p:spPr>
          <a:xfrm>
            <a:off x="4031498" y="3506603"/>
            <a:ext cx="2815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le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maître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37CBB96-639E-AFDA-BC41-24339811BF5D}"/>
              </a:ext>
            </a:extLst>
          </p:cNvPr>
          <p:cNvSpPr/>
          <p:nvPr/>
        </p:nvSpPr>
        <p:spPr>
          <a:xfrm>
            <a:off x="6953680" y="3427000"/>
            <a:ext cx="1407674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60">
              <a:defRPr/>
            </a:pPr>
            <a:r>
              <a:rPr lang="fr-FR" sz="2800" b="1" kern="0" dirty="0">
                <a:solidFill>
                  <a:srgbClr val="106585"/>
                </a:solidFill>
              </a:rPr>
              <a:t>la leçon</a:t>
            </a:r>
          </a:p>
        </p:txBody>
      </p:sp>
    </p:spTree>
    <p:extLst>
      <p:ext uri="{BB962C8B-B14F-4D97-AF65-F5344CB8AC3E}">
        <p14:creationId xmlns:p14="http://schemas.microsoft.com/office/powerpoint/2010/main" val="28360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415B1-C323-AF0B-EA2E-8704742D9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5B6516-55E6-A0AA-A10C-F67E3036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1A66BFC-0B13-F66E-2DDB-03CE6ADCDE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0A483A2-F57D-83BD-1BC1-1013DD3A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427380-D87D-7959-21DF-5DD40948C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0DBEE184-CC24-9F07-C6C1-4382E23D8F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689"/>
          <a:stretch>
            <a:fillRect/>
          </a:stretch>
        </p:blipFill>
        <p:spPr>
          <a:xfrm>
            <a:off x="3352077" y="1951908"/>
            <a:ext cx="2750339" cy="3445616"/>
          </a:xfrm>
          <a:prstGeom prst="roundRect">
            <a:avLst>
              <a:gd name="adj" fmla="val 27319"/>
            </a:avLst>
          </a:prstGeom>
        </p:spPr>
      </p:pic>
    </p:spTree>
    <p:extLst>
      <p:ext uri="{BB962C8B-B14F-4D97-AF65-F5344CB8AC3E}">
        <p14:creationId xmlns:p14="http://schemas.microsoft.com/office/powerpoint/2010/main" val="40466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7283C-6693-D267-4C8A-9D48B248C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87BAE-FA22-031B-66DE-93EF21CE5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436ACE2-E90A-BD5E-7D18-19E9C8311F0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B245E62-17D0-1FA9-9C9D-8F9D6CF11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04E388-5583-F705-BCF5-04286C183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F8E5CE8E-3491-6197-52B2-0FD281BA053D}"/>
              </a:ext>
            </a:extLst>
          </p:cNvPr>
          <p:cNvSpPr txBox="1"/>
          <p:nvPr/>
        </p:nvSpPr>
        <p:spPr>
          <a:xfrm>
            <a:off x="-188334" y="2885970"/>
            <a:ext cx="952066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L</a:t>
            </a:r>
            <a:r>
              <a:rPr lang="fr-FR" sz="40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e maître nous explique la leçon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28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 vous allez mettre ordre ces mots pour écrire une phrase correcte.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8F03A6ED-8091-1670-C590-B575DFF48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5834" y="2310978"/>
            <a:ext cx="1985162" cy="31703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67F329-B94D-BB84-DE3E-7C834A88E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5593A9-D05F-2998-6A63-EE3FC5F59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180" y="1599548"/>
            <a:ext cx="3533566" cy="4922015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9531340-0F32-6E85-7607-5F5CD3761F22}"/>
              </a:ext>
            </a:extLst>
          </p:cNvPr>
          <p:cNvSpPr/>
          <p:nvPr/>
        </p:nvSpPr>
        <p:spPr>
          <a:xfrm>
            <a:off x="4119613" y="4851133"/>
            <a:ext cx="3009525" cy="63017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5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C85AE0FC-9C7B-458D-731F-6EF7D01F7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50" y="1991350"/>
            <a:ext cx="3831420" cy="136201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15350" y="2477857"/>
            <a:ext cx="38314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350" y="196562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B430B05-EC30-57FA-801F-3AC01E34451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DE8597-7630-A7CC-4843-FC2F9FA4399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F5A7BB-509A-ADE0-387D-F420432A2EA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C6BF8326-6966-C31E-C8EC-E956F02E0019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457D6A-9F73-A3B0-CDF6-F09432AB9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088283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199" y="2162542"/>
            <a:ext cx="132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les actes de parole « Que fait la directrice ? Que fait la bibliothécaire? ».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2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9845B39-41CF-27BB-0979-BFAA5EAEC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30910"/>
            <a:ext cx="540000" cy="540000"/>
          </a:xfrm>
          <a:prstGeom prst="rect">
            <a:avLst/>
          </a:prstGeom>
          <a:noFill/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7475046-A3B9-AA1C-D9C4-AA90DAF6356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323A8D-68AF-933E-80E7-EC57E95DB1C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8C6463-9B3F-9361-812E-81C10F5C324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2808714-507A-CCD6-3AE6-5348FF115AE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CA4A7C54-FE33-D84F-DDAA-495A41683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3412" y="2264121"/>
            <a:ext cx="2251426" cy="3595561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0E09B66C-7DB6-C609-1E7D-4DD8A3CD871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3380"/>
          <a:stretch>
            <a:fillRect/>
          </a:stretch>
        </p:blipFill>
        <p:spPr>
          <a:xfrm>
            <a:off x="2521073" y="2261937"/>
            <a:ext cx="2050927" cy="35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Soyez attentifs.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1575" y="2225731"/>
            <a:ext cx="4480850" cy="360636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EFC34A2-CE78-702C-1D72-06E6FF5715C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280AFC8-1E6D-790B-F6ED-186C5B9D0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18684E-93FF-3E2B-C1EB-8972A268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dialogue niv 4 semaine 3">
            <a:hlinkClick r:id="" action="ppaction://media"/>
            <a:extLst>
              <a:ext uri="{FF2B5EF4-FFF2-40B4-BE49-F238E27FC236}">
                <a16:creationId xmlns:a16="http://schemas.microsoft.com/office/drawing/2014/main" id="{0C5E3166-CB09-2E3A-C0E5-1D22BC0D58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4361" r="2749"/>
          <a:stretch>
            <a:fillRect/>
          </a:stretch>
        </p:blipFill>
        <p:spPr>
          <a:xfrm>
            <a:off x="407005" y="2204565"/>
            <a:ext cx="8329990" cy="349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62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8439</TotalTime>
  <Words>1130</Words>
  <Application>Microsoft Office PowerPoint</Application>
  <PresentationFormat>Affichage à l'écran (4:3)</PresentationFormat>
  <Paragraphs>155</Paragraphs>
  <Slides>45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45</vt:i4>
      </vt:variant>
    </vt:vector>
  </HeadingPairs>
  <TitlesOfParts>
    <vt:vector size="67" baseType="lpstr">
      <vt:lpstr>Arial</vt:lpstr>
      <vt:lpstr>Dosis</vt:lpstr>
      <vt:lpstr>Dosis SemiBold</vt:lpstr>
      <vt:lpstr>Dosis ExtraBold</vt:lpstr>
      <vt:lpstr>Wingdings</vt:lpstr>
      <vt:lpstr>Calibri</vt:lpstr>
      <vt:lpstr>Dosis Medium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4_Lecture</vt:lpstr>
      <vt:lpstr>2_Env-Enseignant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 </vt:lpstr>
      <vt:lpstr>Aujourd’hui, nous allons apprendre un dialogue en français avec Majd et Nada. Soyez attentifs.</vt:lpstr>
      <vt:lpstr>Lecture de la vidéo </vt:lpstr>
      <vt:lpstr>Nous allons écouter le dialogue une deuxième fois.</vt:lpstr>
      <vt:lpstr>Lecture de la vidéo </vt:lpstr>
      <vt:lpstr>Maintenant, on va répéter le dialogue ensemble. Je vais lire chaque réplique et vous allez répéter après moi. </vt:lpstr>
      <vt:lpstr>Qui veut jouer le dialogue en français ? </vt:lpstr>
      <vt:lpstr>Maintenant, tout le monde participe. Jouez le dialogue avec votre voisin.</vt:lpstr>
      <vt:lpstr>Plan de la séance  4 </vt:lpstr>
      <vt:lpstr>Maintenant, on va faire de la lecture. </vt:lpstr>
      <vt:lpstr>C’est le mot : beaucoup.  On va l’épeler  : b- e- a- u - c - o - u - p. </vt:lpstr>
      <vt:lpstr>C’est le mot : tout.  On va l’épeler ensemble : t -o – u - t- . </vt:lpstr>
      <vt:lpstr>Qui veut lire ? </vt:lpstr>
      <vt:lpstr>On va lire ensemble ce texte du livret. On va le découper en 5 parties. Après, vous allez le lire tout seuls. </vt:lpstr>
      <vt:lpstr>Lisez la première partie du texte silencieusement. Après je vais diffuser une lecture audio. </vt:lpstr>
      <vt:lpstr>Lecture en cours. </vt:lpstr>
      <vt:lpstr>Qui veut lire le texte ?</vt:lpstr>
      <vt:lpstr>On passe à la deuxième partie du texte. Lisez en silence.</vt:lpstr>
      <vt:lpstr>Lecture en cours. </vt:lpstr>
      <vt:lpstr>Qui veut lire le texte ?</vt:lpstr>
      <vt:lpstr>Lisez la troisième partie du texte silencieusement. </vt:lpstr>
      <vt:lpstr>Lecture en cours. </vt:lpstr>
      <vt:lpstr>Qui veut lire le texte ?</vt:lpstr>
      <vt:lpstr>Prenez vos livrets à la page 16.</vt:lpstr>
      <vt:lpstr>Présentation PowerPoint</vt:lpstr>
      <vt:lpstr>Plan de la séance 4</vt:lpstr>
      <vt:lpstr>Maintenant, on va faire de l’écriture. On va apprendre à écrire des phrases comme celles-ci. Qui veut les lire ?  </vt:lpstr>
      <vt:lpstr>Qui veut lire ? </vt:lpstr>
      <vt:lpstr>Prenez vos cahiers.  </vt:lpstr>
      <vt:lpstr>Ces mots sont en désordre. Ecrivez sur vos cahiers une phrase correcte à partir de ces mots. </vt:lpstr>
      <vt:lpstr>Qui veut lire sa phrase ? </vt:lpstr>
      <vt:lpstr>Corrigez. Je n’oublie pas la majuscule au début de la phrase et le point à la fin.  </vt:lpstr>
      <vt:lpstr>Ces mots sont en désordre. Ecrivez sur vos cahiers une phrase correcte à partir de ces mots. </vt:lpstr>
      <vt:lpstr>Qui veut lire sa phrase ?</vt:lpstr>
      <vt:lpstr>Corrigez. Je n’oublie pas la majuscule au début de la phrase et le point à la fin.  </vt:lpstr>
      <vt:lpstr>Ces mots sont en désordre. Ecrivez sur vos cahiers une phrase correcte à partir de ces mots. </vt:lpstr>
      <vt:lpstr>Qui veut lire sa phrase ?</vt:lpstr>
      <vt:lpstr>Corrigez. Je n’oublie pas la majuscule au début de la phrase et le point à la fin.  </vt:lpstr>
      <vt:lpstr>La séance d’aujourd’hui est terminée. À la maison vous allez mettre ordre ces mots pour écrire une phrase correcte.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BABANA</dc:creator>
  <cp:lastModifiedBy>hassan fadel</cp:lastModifiedBy>
  <cp:revision>1</cp:revision>
  <cp:lastPrinted>2025-08-13T10:11:39Z</cp:lastPrinted>
  <dcterms:created xsi:type="dcterms:W3CDTF">2025-08-01T12:31:49Z</dcterms:created>
  <dcterms:modified xsi:type="dcterms:W3CDTF">2025-11-06T14:49:36Z</dcterms:modified>
</cp:coreProperties>
</file>