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9" r:id="rId15"/>
    <p:sldMasterId id="2147483859" r:id="rId16"/>
    <p:sldMasterId id="2147483869" r:id="rId17"/>
  </p:sldMasterIdLst>
  <p:notesMasterIdLst>
    <p:notesMasterId r:id="rId62"/>
  </p:notesMasterIdLst>
  <p:handoutMasterIdLst>
    <p:handoutMasterId r:id="rId63"/>
  </p:handoutMasterIdLst>
  <p:sldIdLst>
    <p:sldId id="922" r:id="rId18"/>
    <p:sldId id="1103" r:id="rId19"/>
    <p:sldId id="951" r:id="rId20"/>
    <p:sldId id="567" r:id="rId21"/>
    <p:sldId id="984" r:id="rId22"/>
    <p:sldId id="799" r:id="rId23"/>
    <p:sldId id="779" r:id="rId24"/>
    <p:sldId id="780" r:id="rId25"/>
    <p:sldId id="784" r:id="rId26"/>
    <p:sldId id="1032" r:id="rId27"/>
    <p:sldId id="1033" r:id="rId28"/>
    <p:sldId id="800" r:id="rId29"/>
    <p:sldId id="902" r:id="rId30"/>
    <p:sldId id="867" r:id="rId31"/>
    <p:sldId id="1102" r:id="rId32"/>
    <p:sldId id="1064" r:id="rId33"/>
    <p:sldId id="1065" r:id="rId34"/>
    <p:sldId id="1068" r:id="rId35"/>
    <p:sldId id="1066" r:id="rId36"/>
    <p:sldId id="1067" r:id="rId37"/>
    <p:sldId id="1069" r:id="rId38"/>
    <p:sldId id="1070" r:id="rId39"/>
    <p:sldId id="1071" r:id="rId40"/>
    <p:sldId id="1072" r:id="rId41"/>
    <p:sldId id="1073" r:id="rId42"/>
    <p:sldId id="1074" r:id="rId43"/>
    <p:sldId id="1039" r:id="rId44"/>
    <p:sldId id="805" r:id="rId45"/>
    <p:sldId id="1076" r:id="rId46"/>
    <p:sldId id="1084" r:id="rId47"/>
    <p:sldId id="1086" r:id="rId48"/>
    <p:sldId id="1040" r:id="rId49"/>
    <p:sldId id="1104" r:id="rId50"/>
    <p:sldId id="1091" r:id="rId51"/>
    <p:sldId id="1094" r:id="rId52"/>
    <p:sldId id="1105" r:id="rId53"/>
    <p:sldId id="1106" r:id="rId54"/>
    <p:sldId id="1107" r:id="rId55"/>
    <p:sldId id="1108" r:id="rId56"/>
    <p:sldId id="1109" r:id="rId57"/>
    <p:sldId id="1110" r:id="rId58"/>
    <p:sldId id="1111" r:id="rId59"/>
    <p:sldId id="1112" r:id="rId60"/>
    <p:sldId id="983" r:id="rId61"/>
  </p:sldIdLst>
  <p:sldSz cx="9144000" cy="6858000" type="screen4x3"/>
  <p:notesSz cx="6735763" cy="9866313"/>
  <p:embeddedFontLst>
    <p:embeddedFont>
      <p:font typeface="Dosis" pitchFamily="2" charset="0"/>
      <p:regular r:id="rId64"/>
      <p:bold r:id="rId65"/>
    </p:embeddedFont>
    <p:embeddedFont>
      <p:font typeface="Dosis ExtraBold" pitchFamily="2" charset="0"/>
      <p:bold r:id="rId66"/>
    </p:embeddedFont>
    <p:embeddedFont>
      <p:font typeface="Dosis Medium" pitchFamily="2" charset="0"/>
      <p:regular r:id="rId67"/>
    </p:embeddedFont>
    <p:embeddedFont>
      <p:font typeface="Dosis SemiBold" pitchFamily="2" charset="0"/>
      <p:bold r:id="rId68"/>
    </p:embeddedFont>
    <p:embeddedFont>
      <p:font typeface="KG Primary Penmanship" panose="02000506000000020003" pitchFamily="2" charset="0"/>
      <p:regular r:id="rId6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565F88"/>
    <a:srgbClr val="00ACA4"/>
    <a:srgbClr val="F26553"/>
    <a:srgbClr val="E84234"/>
    <a:srgbClr val="2AB6D7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7B1528-D622-49FA-8823-03DD0F4371F7}" v="18" dt="2025-11-02T22:43:16.1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1300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font" Target="fonts/font3.fntdata"/><Relationship Id="rId7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font" Target="fonts/font4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notesMaster" Target="notesMasters/notesMaster1.xml"/><Relationship Id="rId70" Type="http://schemas.openxmlformats.org/officeDocument/2006/relationships/presProps" Target="presProps.xml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font" Target="fonts/font2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8E69A76-CC9A-4CAB-0DD3-EAB2DD0938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4C9BAF-6A10-052C-63BB-C652082001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A5921-9957-4897-9968-90007B6EA16F}" type="datetimeFigureOut">
              <a:rPr lang="fr-MA" smtClean="0"/>
              <a:t>07/11/2025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7085AA-038F-4B5C-0A1D-D5E15752AD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219909-8CF1-5877-4D0E-CD409DEB4F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4724A-AD15-4737-9983-ED686C9FBEA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030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00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426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73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58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75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83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5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15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63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83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85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906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47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4805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37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82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65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827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08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47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24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30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0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6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36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733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48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33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56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13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3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70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47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8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274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495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74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81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59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572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2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30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10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39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48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09" y="209734"/>
            <a:ext cx="14902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357086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4902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95895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6891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91846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6481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6.png"/><Relationship Id="rId5" Type="http://schemas.openxmlformats.org/officeDocument/2006/relationships/image" Target="../media/image390.png"/><Relationship Id="rId4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5.xml"/><Relationship Id="rId5" Type="http://schemas.openxmlformats.org/officeDocument/2006/relationships/image" Target="../media/image36.png"/><Relationship Id="rId4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5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9.xml"/><Relationship Id="rId5" Type="http://schemas.openxmlformats.org/officeDocument/2006/relationships/image" Target="../media/image36.png"/><Relationship Id="rId4" Type="http://schemas.openxmlformats.org/officeDocument/2006/relationships/customXml" Target="../ink/ink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customXml" Target="../ink/ink14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13.xml"/><Relationship Id="rId5" Type="http://schemas.openxmlformats.org/officeDocument/2006/relationships/image" Target="../media/image36.png"/><Relationship Id="rId4" Type="http://schemas.openxmlformats.org/officeDocument/2006/relationships/customXml" Target="../ink/ink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customXml" Target="../ink/ink18.xml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17.xml"/><Relationship Id="rId5" Type="http://schemas.openxmlformats.org/officeDocument/2006/relationships/image" Target="../media/image36.png"/><Relationship Id="rId4" Type="http://schemas.openxmlformats.org/officeDocument/2006/relationships/customXml" Target="../ink/ink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customXml" Target="../ink/ink22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21.xml"/><Relationship Id="rId5" Type="http://schemas.openxmlformats.org/officeDocument/2006/relationships/image" Target="../media/image36.png"/><Relationship Id="rId4" Type="http://schemas.openxmlformats.org/officeDocument/2006/relationships/customXml" Target="../ink/ink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5.png"/><Relationship Id="rId7" Type="http://schemas.openxmlformats.org/officeDocument/2006/relationships/customXml" Target="../ink/ink26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25.xml"/><Relationship Id="rId5" Type="http://schemas.openxmlformats.org/officeDocument/2006/relationships/image" Target="../media/image36.png"/><Relationship Id="rId4" Type="http://schemas.openxmlformats.org/officeDocument/2006/relationships/customXml" Target="../ink/ink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customXml" Target="../ink/ink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customXml" Target="../ink/ink32.xml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1.xml"/><Relationship Id="rId5" Type="http://schemas.openxmlformats.org/officeDocument/2006/relationships/image" Target="../media/image36.png"/><Relationship Id="rId4" Type="http://schemas.openxmlformats.org/officeDocument/2006/relationships/customXml" Target="../ink/ink3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customXml" Target="../ink/ink36.xml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5.xml"/><Relationship Id="rId5" Type="http://schemas.openxmlformats.org/officeDocument/2006/relationships/image" Target="../media/image36.png"/><Relationship Id="rId4" Type="http://schemas.openxmlformats.org/officeDocument/2006/relationships/customXml" Target="../ink/ink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5.png"/><Relationship Id="rId7" Type="http://schemas.openxmlformats.org/officeDocument/2006/relationships/customXml" Target="../ink/ink40.xml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9.xml"/><Relationship Id="rId5" Type="http://schemas.openxmlformats.org/officeDocument/2006/relationships/image" Target="../media/image36.png"/><Relationship Id="rId4" Type="http://schemas.openxmlformats.org/officeDocument/2006/relationships/customXml" Target="../ink/ink3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customXml" Target="../ink/ink44.xml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43.xml"/><Relationship Id="rId5" Type="http://schemas.openxmlformats.org/officeDocument/2006/relationships/image" Target="../media/image36.png"/><Relationship Id="rId4" Type="http://schemas.openxmlformats.org/officeDocument/2006/relationships/customXml" Target="../ink/ink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7" Type="http://schemas.openxmlformats.org/officeDocument/2006/relationships/image" Target="../media/image230.png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93.xml"/><Relationship Id="rId6" Type="http://schemas.openxmlformats.org/officeDocument/2006/relationships/customXml" Target="../ink/ink46.xml"/><Relationship Id="rId5" Type="http://schemas.openxmlformats.org/officeDocument/2006/relationships/image" Target="../media/image220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42.png"/><Relationship Id="rId4" Type="http://schemas.openxmlformats.org/officeDocument/2006/relationships/customXml" Target="../ink/ink4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50.xml"/><Relationship Id="rId11" Type="http://schemas.openxmlformats.org/officeDocument/2006/relationships/image" Target="../media/image38.png"/><Relationship Id="rId5" Type="http://schemas.openxmlformats.org/officeDocument/2006/relationships/image" Target="../media/image47.png"/><Relationship Id="rId10" Type="http://schemas.openxmlformats.org/officeDocument/2006/relationships/image" Target="../media/image37.png"/><Relationship Id="rId4" Type="http://schemas.openxmlformats.org/officeDocument/2006/relationships/customXml" Target="../ink/ink49.xml"/><Relationship Id="rId9" Type="http://schemas.openxmlformats.org/officeDocument/2006/relationships/image" Target="../media/image28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480.png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93.xml"/><Relationship Id="rId6" Type="http://schemas.openxmlformats.org/officeDocument/2006/relationships/customXml" Target="../ink/ink52.xml"/><Relationship Id="rId5" Type="http://schemas.openxmlformats.org/officeDocument/2006/relationships/image" Target="../media/image470.png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customXml" Target="../ink/ink5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420.png"/><Relationship Id="rId4" Type="http://schemas.openxmlformats.org/officeDocument/2006/relationships/customXml" Target="../ink/ink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42.png"/><Relationship Id="rId4" Type="http://schemas.openxmlformats.org/officeDocument/2006/relationships/customXml" Target="../ink/ink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7" Type="http://schemas.openxmlformats.org/officeDocument/2006/relationships/image" Target="../media/image40.png"/><Relationship Id="rId2" Type="http://schemas.openxmlformats.org/officeDocument/2006/relationships/customXml" Target="../ink/ink5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8.png"/><Relationship Id="rId5" Type="http://schemas.openxmlformats.org/officeDocument/2006/relationships/image" Target="../media/image391.png"/><Relationship Id="rId4" Type="http://schemas.openxmlformats.org/officeDocument/2006/relationships/customXml" Target="../ink/ink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43.png"/><Relationship Id="rId2" Type="http://schemas.openxmlformats.org/officeDocument/2006/relationships/customXml" Target="../ink/ink5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420.png"/><Relationship Id="rId4" Type="http://schemas.openxmlformats.org/officeDocument/2006/relationships/customXml" Target="../ink/ink6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42.png"/><Relationship Id="rId4" Type="http://schemas.openxmlformats.org/officeDocument/2006/relationships/customXml" Target="../ink/ink6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4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customXml" Target="../ink/ink64.xml"/><Relationship Id="rId11" Type="http://schemas.openxmlformats.org/officeDocument/2006/relationships/image" Target="../media/image37.png"/><Relationship Id="rId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customXml" Target="../ink/ink63.xml"/><Relationship Id="rId9" Type="http://schemas.openxmlformats.org/officeDocument/2006/relationships/image" Target="../media/image28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480.png"/><Relationship Id="rId2" Type="http://schemas.openxmlformats.org/officeDocument/2006/relationships/customXml" Target="../ink/ink65.xml"/><Relationship Id="rId1" Type="http://schemas.openxmlformats.org/officeDocument/2006/relationships/slideLayout" Target="../slideLayouts/slideLayout93.xml"/><Relationship Id="rId6" Type="http://schemas.openxmlformats.org/officeDocument/2006/relationships/customXml" Target="../ink/ink66.xml"/><Relationship Id="rId5" Type="http://schemas.openxmlformats.org/officeDocument/2006/relationships/image" Target="../media/image470.png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44.png"/><Relationship Id="rId2" Type="http://schemas.openxmlformats.org/officeDocument/2006/relationships/customXml" Target="../ink/ink6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420.png"/><Relationship Id="rId4" Type="http://schemas.openxmlformats.org/officeDocument/2006/relationships/customXml" Target="../ink/ink6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6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42.png"/><Relationship Id="rId4" Type="http://schemas.openxmlformats.org/officeDocument/2006/relationships/customXml" Target="../ink/ink7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7" Type="http://schemas.openxmlformats.org/officeDocument/2006/relationships/image" Target="../media/image40.png"/><Relationship Id="rId2" Type="http://schemas.openxmlformats.org/officeDocument/2006/relationships/customXml" Target="../ink/ink7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8.png"/><Relationship Id="rId5" Type="http://schemas.openxmlformats.org/officeDocument/2006/relationships/image" Target="../media/image391.png"/><Relationship Id="rId4" Type="http://schemas.openxmlformats.org/officeDocument/2006/relationships/customXml" Target="../ink/ink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customXml" Target="../ink/ink7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6.png"/><Relationship Id="rId5" Type="http://schemas.openxmlformats.org/officeDocument/2006/relationships/image" Target="../media/image420.png"/><Relationship Id="rId4" Type="http://schemas.openxmlformats.org/officeDocument/2006/relationships/customXml" Target="../ink/ink7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3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B6BFA58-7612-14BE-4017-E173B0CA17C8}"/>
              </a:ext>
            </a:extLst>
          </p:cNvPr>
          <p:cNvSpPr txBox="1"/>
          <p:nvPr/>
        </p:nvSpPr>
        <p:spPr>
          <a:xfrm>
            <a:off x="5733392" y="5043164"/>
            <a:ext cx="162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Séance 5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E9D7DBC-01B1-500E-747D-CE7C8CA8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 7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6177E39-4B1B-E143-A980-3D1FEC28D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3F00714-E29A-F667-7E60-4C1443D5C379}"/>
              </a:ext>
            </a:extLst>
          </p:cNvPr>
          <p:cNvSpPr txBox="1">
            <a:spLocks/>
          </p:cNvSpPr>
          <p:nvPr/>
        </p:nvSpPr>
        <p:spPr>
          <a:xfrm>
            <a:off x="1701625" y="74990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 ! Qui veut parler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des ingrédients de sa recette. Chacun choisit des exemples différents.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EDADF9-B254-0D63-0103-4D99FA449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513148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59572B-0F71-0ED4-CEEF-2B70A28B30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1949718"/>
            <a:ext cx="1219370" cy="136226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2D7B1E6-90E7-BB8D-96B9-BAE5576C36AB}"/>
              </a:ext>
            </a:extLst>
          </p:cNvPr>
          <p:cNvSpPr/>
          <p:nvPr/>
        </p:nvSpPr>
        <p:spPr>
          <a:xfrm>
            <a:off x="3903758" y="3186985"/>
            <a:ext cx="4247016" cy="141128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6588C6-6B41-D7FE-E7C4-8A81CFF116FC}"/>
              </a:ext>
            </a:extLst>
          </p:cNvPr>
          <p:cNvSpPr txBox="1"/>
          <p:nvPr/>
        </p:nvSpPr>
        <p:spPr>
          <a:xfrm>
            <a:off x="4254188" y="3208280"/>
            <a:ext cx="4572000" cy="1286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À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l’école, 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directrice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maitresse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________________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gardien _____________________ .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des ingrédients de sa recette. Je vais passer entre les rangs pour vous aider.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7186A8E-1B42-F4C8-C122-7CD548078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2B0E816-C668-91EC-D2B7-C93A034CD3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14736" y="3497177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>
                <a:solidFill>
                  <a:srgbClr val="424D7B"/>
                </a:solidFill>
              </a:rPr>
              <a:t>Prendre la parole pour </a:t>
            </a:r>
            <a:r>
              <a:rPr lang="fr-FR" sz="1400" dirty="0"/>
              <a:t>parler des métiers de l’école.  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Comprendre un texte.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</a:t>
            </a:r>
            <a:r>
              <a:rPr lang="fr-MA" sz="3600" dirty="0"/>
              <a:t>5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98C3C06-2D8E-AF68-B654-DA3B4FF1E942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5281BF-748D-A560-1AD4-493798AD74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10697C-28AF-D182-445D-99ADF9615DE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009A0FA1-8E19-B5B4-0631-CD4C341EEE8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7242A26-0ACF-F71F-1F62-F486DF0A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57150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16. Nous avons déjà lu ce texte. Maintenant, on va essayer de le comprendre, partie par partie.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EA3B04-7166-827A-5FC8-7BF634A2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0B961C-2275-ED94-CF49-5486150D4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153" y="1588347"/>
            <a:ext cx="3569006" cy="483424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E1285D4-5FFA-11B1-58A0-9536805CAB9B}"/>
              </a:ext>
            </a:extLst>
          </p:cNvPr>
          <p:cNvSpPr/>
          <p:nvPr/>
        </p:nvSpPr>
        <p:spPr>
          <a:xfrm>
            <a:off x="2564780" y="2546147"/>
            <a:ext cx="3559273" cy="148107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7ECBABE-9167-9ED8-2DF5-63E26C3DE859}"/>
              </a:ext>
            </a:extLst>
          </p:cNvPr>
          <p:cNvSpPr/>
          <p:nvPr/>
        </p:nvSpPr>
        <p:spPr>
          <a:xfrm>
            <a:off x="6131192" y="2752343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C002DEF-1B99-872A-35D7-0FBE02BABFFC}"/>
              </a:ext>
            </a:extLst>
          </p:cNvPr>
          <p:cNvSpPr/>
          <p:nvPr/>
        </p:nvSpPr>
        <p:spPr>
          <a:xfrm>
            <a:off x="3463691" y="2754821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7E2AD42-3DE7-FF72-068B-B8B2F9B0B7A5}"/>
              </a:ext>
            </a:extLst>
          </p:cNvPr>
          <p:cNvSpPr/>
          <p:nvPr/>
        </p:nvSpPr>
        <p:spPr>
          <a:xfrm>
            <a:off x="754185" y="2791327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F8BD085-C810-AE70-36F6-50BBF564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Pour chaque partie du texte, on va suivre les mêmes étapes.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9E2316-7816-20E6-09FC-C4EFDBEBC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79B56BC-9190-2EDE-B796-B65BB3CAB36E}"/>
              </a:ext>
            </a:extLst>
          </p:cNvPr>
          <p:cNvSpPr/>
          <p:nvPr/>
        </p:nvSpPr>
        <p:spPr>
          <a:xfrm>
            <a:off x="1310092" y="259882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6A6EDB-9980-670F-71CA-C770C6B1AF63}"/>
              </a:ext>
            </a:extLst>
          </p:cNvPr>
          <p:cNvSpPr txBox="1"/>
          <p:nvPr/>
        </p:nvSpPr>
        <p:spPr>
          <a:xfrm>
            <a:off x="1512091" y="262840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4D93103-DCB7-2E10-8546-B4551CE1BFA7}"/>
              </a:ext>
            </a:extLst>
          </p:cNvPr>
          <p:cNvSpPr txBox="1"/>
          <p:nvPr/>
        </p:nvSpPr>
        <p:spPr>
          <a:xfrm>
            <a:off x="1112433" y="343963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lis en silence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j’essaie de comprendre le texte.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2AA33DB-479C-C198-EDEC-310DC8B5E439}"/>
              </a:ext>
            </a:extLst>
          </p:cNvPr>
          <p:cNvSpPr/>
          <p:nvPr/>
        </p:nvSpPr>
        <p:spPr>
          <a:xfrm>
            <a:off x="3990246" y="2503812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3FFFCA-E165-27FA-310D-7EDC2B6BCD56}"/>
              </a:ext>
            </a:extLst>
          </p:cNvPr>
          <p:cNvSpPr txBox="1"/>
          <p:nvPr/>
        </p:nvSpPr>
        <p:spPr>
          <a:xfrm>
            <a:off x="4211494" y="253339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4C80AA-83FC-68D0-EA4F-621537FB920E}"/>
              </a:ext>
            </a:extLst>
          </p:cNvPr>
          <p:cNvSpPr txBox="1"/>
          <p:nvPr/>
        </p:nvSpPr>
        <p:spPr>
          <a:xfrm>
            <a:off x="3661683" y="3336989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repère les mots difficiles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je demande à mon enseignant(e) de me les expliquer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77AC3F7-D1BA-328F-FCCE-53E9341EC2CF}"/>
              </a:ext>
            </a:extLst>
          </p:cNvPr>
          <p:cNvSpPr/>
          <p:nvPr/>
        </p:nvSpPr>
        <p:spPr>
          <a:xfrm>
            <a:off x="6665737" y="2503812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38572A1-A560-C96B-3E8A-2679F9394C19}"/>
              </a:ext>
            </a:extLst>
          </p:cNvPr>
          <p:cNvSpPr txBox="1"/>
          <p:nvPr/>
        </p:nvSpPr>
        <p:spPr>
          <a:xfrm>
            <a:off x="6867736" y="253339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6BD9437-2A03-318E-C18C-60BD2838D929}"/>
              </a:ext>
            </a:extLst>
          </p:cNvPr>
          <p:cNvSpPr txBox="1"/>
          <p:nvPr/>
        </p:nvSpPr>
        <p:spPr>
          <a:xfrm>
            <a:off x="6352572" y="3373497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lis la question, puis </a:t>
            </a: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cherche la réponse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2F61-CF3A-554E-EBB6-F85CAD80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EAFA9CC-A684-296B-9EB9-BFABE122E5E0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FABE667-62A4-2A47-2821-35C1295C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le comprendre.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E1B4D0-62A7-3937-4C60-CCFF192CB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E1A9947-5F3E-AA4C-329C-D62292E4EF9C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9BBD6D-4C64-E22E-EA8A-DDFBE45BAC21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F679B62-59FC-455E-B086-7CAE348123A2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459D30-7F53-BC09-4BCF-A5F7129918BC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8841A36-98E6-2863-87C6-1D523A76B0F6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5FC351-DAF4-280B-2AC6-8C138F737BC8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C4FC97-09F7-0960-64C3-52A7F4AD4761}"/>
              </a:ext>
            </a:extLst>
          </p:cNvPr>
          <p:cNvSpPr txBox="1"/>
          <p:nvPr/>
        </p:nvSpPr>
        <p:spPr>
          <a:xfrm>
            <a:off x="1065223" y="2771189"/>
            <a:ext cx="7278611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                        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À l’école, on s’occupe bien de nous 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Beaucoup de personnes s’occupent de nous à l’école. Quand nous arrivons le matin, les maitres et les maitresses nous accueillent gentiment en classe.</a:t>
            </a:r>
          </a:p>
        </p:txBody>
      </p:sp>
    </p:spTree>
    <p:extLst>
      <p:ext uri="{BB962C8B-B14F-4D97-AF65-F5344CB8AC3E}">
        <p14:creationId xmlns:p14="http://schemas.microsoft.com/office/powerpoint/2010/main" val="223597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8685C-90E9-8040-4CEB-F98008E85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5D9D66A-79DD-051D-902F-456B478E168B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0981CC0-CA09-A9BD-C802-73FF3AED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D9AA370-96FA-9B11-3F37-DC1ABAFBD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5B57BC2-5A1D-EF79-939D-72EA4D1554E7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AFD4AF-9F86-B5E6-FCCA-CBB1D7B8E7D6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0F4DC5-A0A3-EC84-EB87-85FB439F29BD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8916F2-1DDB-7A75-00BE-27174D22E719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ED5F23B-66DF-8C7F-95B7-7DCB7B4186AB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AD8A81-4116-F7BF-9C93-B86080D712A0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B0CA39-1D95-43C3-F74E-01894C0ABE15}"/>
              </a:ext>
            </a:extLst>
          </p:cNvPr>
          <p:cNvSpPr txBox="1"/>
          <p:nvPr/>
        </p:nvSpPr>
        <p:spPr>
          <a:xfrm>
            <a:off x="1094098" y="2780814"/>
            <a:ext cx="7278611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                        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À l’école, on s’occupe bien de nous 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Beaucoup de personnes s’occupent de nous à l’école. Quand nous arrivons le matin, les maitres et les maitresses nous accueillent gentiment en classe.</a:t>
            </a:r>
          </a:p>
        </p:txBody>
      </p:sp>
    </p:spTree>
    <p:extLst>
      <p:ext uri="{BB962C8B-B14F-4D97-AF65-F5344CB8AC3E}">
        <p14:creationId xmlns:p14="http://schemas.microsoft.com/office/powerpoint/2010/main" val="22252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3F8C9-3506-E40E-4D90-C3B41CF3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2899167A-D5DA-F647-F4FD-892E5F56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96EEC795-98DB-E3B5-2A4C-D1C89C0314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1F5F9E-7E9F-442A-6B2F-A46B2B1442C6}"/>
              </a:ext>
            </a:extLst>
          </p:cNvPr>
          <p:cNvSpPr txBox="1"/>
          <p:nvPr/>
        </p:nvSpPr>
        <p:spPr>
          <a:xfrm>
            <a:off x="1309888" y="2734764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: Que font les maitres et les maitresses ?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1D37D0-E2DC-3129-0E35-739B9AAB57C2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00C24F-F3CA-0B5D-0F8E-8FBB85E20B47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263BF0-A762-8723-2BD5-585B001926F9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97DC67-1216-204D-A24F-15576ED9954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9956C1-564A-F6D6-EB13-3C7CC24DCCBF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A208A2B-4982-1967-254C-25A2C3418B92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1212CF-CEC8-DF68-F0D8-1EF5A1A67571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BECFAD-55AC-7242-2545-F434EF5360E8}"/>
              </a:ext>
            </a:extLst>
          </p:cNvPr>
          <p:cNvSpPr txBox="1"/>
          <p:nvPr/>
        </p:nvSpPr>
        <p:spPr>
          <a:xfrm>
            <a:off x="1007472" y="3664982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Beaucoup de personnes s’occupent de nous à l’école. Quand nous arrivons le matin, les maitres et les maitresses nous accueillent gentiment en classe.</a:t>
            </a:r>
          </a:p>
        </p:txBody>
      </p:sp>
    </p:spTree>
    <p:extLst>
      <p:ext uri="{BB962C8B-B14F-4D97-AF65-F5344CB8AC3E}">
        <p14:creationId xmlns:p14="http://schemas.microsoft.com/office/powerpoint/2010/main" val="12180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F263C-4AA4-9B47-4241-C90130DB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ECFA55C6-C8B9-5A23-4E5C-3986C882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Les maitres et les maitresses nous accueillent en classe 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5823D71E-0BFA-0E5E-90C5-E007314E99E4}"/>
              </a:ext>
            </a:extLst>
          </p:cNvPr>
          <p:cNvSpPr txBox="1"/>
          <p:nvPr/>
        </p:nvSpPr>
        <p:spPr>
          <a:xfrm>
            <a:off x="1512066" y="25479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: Que font les maitres et les maitresses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9DFF3F-4901-D9F3-64C6-1A4E501B777A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6CEEB-EAC8-E877-CC78-32976936467C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3B9DAB-1890-F763-5F1E-DA459322EBC0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FF56E45-2F8C-2E0F-0410-6719905BE15D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C32EAF-B07C-1907-C01F-49811C6D640D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A837AAC-3DAB-4912-444A-C88133BFF838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F6A21D-D32F-E79E-FEB6-CAFED51A4AB4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77057BC-5E3B-94C8-5BBB-D1262842A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CC68E51-C18A-2126-B42C-E813DC87D411}"/>
              </a:ext>
            </a:extLst>
          </p:cNvPr>
          <p:cNvSpPr txBox="1"/>
          <p:nvPr/>
        </p:nvSpPr>
        <p:spPr>
          <a:xfrm>
            <a:off x="1045972" y="3518961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Beaucoup de personnes s’occupent de nous à l’école. Quand nous arrivons le matin,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</a:rPr>
              <a:t>les maitres et les maitresses nous accueillent gentiment en classe.</a:t>
            </a:r>
          </a:p>
        </p:txBody>
      </p:sp>
    </p:spTree>
    <p:extLst>
      <p:ext uri="{BB962C8B-B14F-4D97-AF65-F5344CB8AC3E}">
        <p14:creationId xmlns:p14="http://schemas.microsoft.com/office/powerpoint/2010/main" val="14873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46F97-31A5-CF94-1459-90EFE07E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6A53CB8-A6F4-1505-7331-8931629D00E1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DE8E616-CA42-08CA-C630-AB4E6A09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8AD1276-34C6-CEE2-3007-838B47E80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FFF747A-4C9F-6DF2-7ACC-AE59CF2B87C2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823CAD-6398-F5E6-6668-FED4557D1F6B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D9BB762-6ADE-0C4E-FAB9-4563E1EB461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F7DE5F-46A8-F43E-3E06-DA4511287DE0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CEDB74-E910-D574-C91B-D74146D1B42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9BF061-A34E-A07B-2940-D7766CCDE4CB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7EA1BC-FAB8-E4EC-A726-A800FA027756}"/>
              </a:ext>
            </a:extLst>
          </p:cNvPr>
          <p:cNvSpPr txBox="1"/>
          <p:nvPr/>
        </p:nvSpPr>
        <p:spPr>
          <a:xfrm>
            <a:off x="676028" y="2698773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directeur aide les élèves quand ils ont un problème. Il les écoute et leur donne des conseils.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bibliothécaire nous prête des livres. Elle nous aide aussi à choisir de belles histoires à lire.</a:t>
            </a:r>
          </a:p>
        </p:txBody>
      </p:sp>
    </p:spTree>
    <p:extLst>
      <p:ext uri="{BB962C8B-B14F-4D97-AF65-F5344CB8AC3E}">
        <p14:creationId xmlns:p14="http://schemas.microsoft.com/office/powerpoint/2010/main" val="22840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400846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28E3-C175-8D1E-5B29-1C399378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FBCE2D4-1E63-C735-6F46-B751C1D9E1E8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A99DF69-C09E-A611-C017-00660DFE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EE881A2-BB4F-4467-E7C0-052273D2A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14E49D-9D5D-F270-C69D-34C9BD3286F8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2761D5-5E37-AB5A-7C7C-1CB0ABAB963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D1E162-E540-1FD7-C06D-593CBDF7B250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EB0CAD-49B8-F85D-7760-9641A593971B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349A73B-3ACF-02B7-3B39-441F7758BFD4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207E26-094B-C642-C94C-825487FAB47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2CE1CBC-E6B0-7D4E-D659-86DA9EB0AD28}"/>
              </a:ext>
            </a:extLst>
          </p:cNvPr>
          <p:cNvSpPr txBox="1"/>
          <p:nvPr/>
        </p:nvSpPr>
        <p:spPr>
          <a:xfrm>
            <a:off x="458163" y="2729943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directeur aide les élèves quand ils ont un problème. Il les écoute et leur donne des conseils.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bibliothécaire nous prête des livres. Elle nous aide aussi à choisir de belles histoires à lire.</a:t>
            </a:r>
          </a:p>
        </p:txBody>
      </p:sp>
    </p:spTree>
    <p:extLst>
      <p:ext uri="{BB962C8B-B14F-4D97-AF65-F5344CB8AC3E}">
        <p14:creationId xmlns:p14="http://schemas.microsoft.com/office/powerpoint/2010/main" val="27125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F813B-9136-DDC6-FA14-EE2E2D8B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14E68EDE-7397-82C3-B2F9-19971929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BF675FBB-E0E3-0AD5-BA3D-AA78C4ACD9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3D7C677-C9B4-DE55-1896-14774F8AC7D7}"/>
              </a:ext>
            </a:extLst>
          </p:cNvPr>
          <p:cNvSpPr txBox="1"/>
          <p:nvPr/>
        </p:nvSpPr>
        <p:spPr>
          <a:xfrm>
            <a:off x="2010550" y="2569136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 : Que fait la bibliothécaire ?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171E87-B158-E27F-1CD3-B03A86613A26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E66E052-3C4E-BC3F-5406-F57E24F9815D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D0A7273-0CDA-F85E-1A94-74618B08531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17328AB-20A6-21B1-BDB0-DB247E8ABC32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8F2FC4-DB39-AC39-C622-C2489BD8096E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605CA8-0BC4-95DF-3CC6-D587F7406479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4232EEA-EF31-F56C-A025-2AEB6AD4C788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D2D976-EBFB-281F-3C1F-FB1F30A9FEA9}"/>
              </a:ext>
            </a:extLst>
          </p:cNvPr>
          <p:cNvSpPr txBox="1"/>
          <p:nvPr/>
        </p:nvSpPr>
        <p:spPr>
          <a:xfrm>
            <a:off x="458163" y="3346408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directeur aide les élèves quand ils ont un problème. Il les écoute et leur donne des conseils.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bibliothécaire nous prête des livres. Elle nous aide aussi à choisir de belles histoires à lire.</a:t>
            </a:r>
          </a:p>
        </p:txBody>
      </p:sp>
    </p:spTree>
    <p:extLst>
      <p:ext uri="{BB962C8B-B14F-4D97-AF65-F5344CB8AC3E}">
        <p14:creationId xmlns:p14="http://schemas.microsoft.com/office/powerpoint/2010/main" val="7229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E668-9D20-0799-EE38-A0550C50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7E9B770F-3BC3-39D1-29DC-1C0A830D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« la bibliothécaire nous prête des livres. Elle nous aide aussi à choisir de belles histoires à lire ».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CCFAA8-4036-86CA-264F-E248DBA6DB44}"/>
              </a:ext>
            </a:extLst>
          </p:cNvPr>
          <p:cNvSpPr txBox="1"/>
          <p:nvPr/>
        </p:nvSpPr>
        <p:spPr>
          <a:xfrm>
            <a:off x="2326826" y="2641286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 : Que fait la bibliothécaire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5C9F7C-F2A7-44C9-896F-C514C6F98B60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9B338F-2BA5-0656-3C78-1BD26DD87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8D8623F-AF22-9E93-4A88-928AA9D8FA66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0548DE-5D7A-0701-82F1-87E25BD5F442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0D7EE1-99F4-9C87-8967-A9AE58F30A7F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9687DC-1C8B-8B7D-52F2-0811FFF8A93B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2C9B3A-FDB0-EA10-BB90-29E9AFC413B4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B4F3D89-5736-BF2B-4360-0AB24FB1B818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1E4EA4-6808-CA36-8669-E884944F5954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BED89E5-4C53-D776-ACA8-FA07C4415800}"/>
              </a:ext>
            </a:extLst>
          </p:cNvPr>
          <p:cNvSpPr txBox="1"/>
          <p:nvPr/>
        </p:nvSpPr>
        <p:spPr>
          <a:xfrm>
            <a:off x="458163" y="3346408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directeur aide les élèves quand ils ont un problème. Il les écoute et leur donne des conseils.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bibliothécaire nous prête des livres. Elle nous aide aussi à choisir de belles histoires à lire.</a:t>
            </a:r>
          </a:p>
        </p:txBody>
      </p:sp>
    </p:spTree>
    <p:extLst>
      <p:ext uri="{BB962C8B-B14F-4D97-AF65-F5344CB8AC3E}">
        <p14:creationId xmlns:p14="http://schemas.microsoft.com/office/powerpoint/2010/main" val="41591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FAF9A-7FC0-9DA3-B488-CF9703A0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7A966D5-8948-DAAD-7EFB-555DC7A2EC25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84EA90E-5A5E-365C-087D-3E15ECBDA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E09ABFC-4350-029D-D456-EEB27FD4E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4474B6-ECE3-7206-D2DB-405F4E939E4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068326-B118-36AF-2A22-CA3BE24E7545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66A193C-B876-179D-CFF1-31C4EC6769B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B66E19-B553-42E1-E89A-CD757BEAEE1A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B14365-3FD5-D087-52BD-C4017916FA22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E6CA1B-041B-5B6F-EA82-39BF7A359248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0F87B5-27B0-D634-B18E-C7E8636C454C}"/>
              </a:ext>
            </a:extLst>
          </p:cNvPr>
          <p:cNvSpPr txBox="1"/>
          <p:nvPr/>
        </p:nvSpPr>
        <p:spPr>
          <a:xfrm>
            <a:off x="525456" y="3089734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cuisinier prépare le repas de midi avec soin. Il nous fait de bons plats. Miam 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la récréation, les maitres nous surveillent pour que tout se passe bien.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l’école, tout le monde travaille pour nous aider à apprendre et à grandir.</a:t>
            </a:r>
          </a:p>
        </p:txBody>
      </p:sp>
    </p:spTree>
    <p:extLst>
      <p:ext uri="{BB962C8B-B14F-4D97-AF65-F5344CB8AC3E}">
        <p14:creationId xmlns:p14="http://schemas.microsoft.com/office/powerpoint/2010/main" val="16315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329D-E117-9C71-B05F-C5F151089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D07CAA5-19EB-C010-E9F1-E449D6E3AC50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33E69FD-03A4-A8FC-5F5C-7C654430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0B930AF-E233-629C-4652-9179FF671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F76E61-9645-C40D-D38F-978C09D43867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685025-D78C-7FF6-0BD1-4BE2485BA76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924772-1489-0868-A528-B0C764E94D56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D2B7C3-8129-5A0E-F70C-95862453A471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DA76441-4B1F-9C55-0F18-D32BF3C269AC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FFB5B7-1C2F-97E9-63E2-2DCE681DAF4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EAD982B-B130-5659-82B6-BFEF84CB7971}"/>
              </a:ext>
            </a:extLst>
          </p:cNvPr>
          <p:cNvSpPr txBox="1"/>
          <p:nvPr/>
        </p:nvSpPr>
        <p:spPr>
          <a:xfrm>
            <a:off x="525456" y="3089734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cuisinier prépare le repas de midi avec soin. Il nous fait de bons plats. Miam 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la récréation, les maitres nous surveillent pour que tout se passe bien.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l’école, tout le monde travaille pour nous aider à apprendre et à grandir.</a:t>
            </a:r>
          </a:p>
        </p:txBody>
      </p:sp>
    </p:spTree>
    <p:extLst>
      <p:ext uri="{BB962C8B-B14F-4D97-AF65-F5344CB8AC3E}">
        <p14:creationId xmlns:p14="http://schemas.microsoft.com/office/powerpoint/2010/main" val="20073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4CA3B-9961-77D8-173C-E124A2CC4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9252AAD3-6371-D874-50AA-F965424E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44F8D82D-896F-8B70-163E-4C18106C3E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6EB8BF7-8C48-DE1F-6A2A-7ADD3B43CE00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2B20DA-58C6-B492-A546-FA3DE7F90C5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784E6D-FD30-FB41-FA64-8819AD553C3A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FCEC048-3FF3-5FA5-C94C-0484D22DA00D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8B7D98-0733-5029-7D11-906CED9F6D38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CFC23D3-C195-9CD6-41A1-366453F2BF22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52CF78-3CA5-03BC-EF4E-81650EE0F9A7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9E5011E-1219-BABC-6572-2A7CBB1056F0}"/>
              </a:ext>
            </a:extLst>
          </p:cNvPr>
          <p:cNvSpPr txBox="1"/>
          <p:nvPr/>
        </p:nvSpPr>
        <p:spPr>
          <a:xfrm>
            <a:off x="2519331" y="2543295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 :  Que fait le cuisinier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1F800C-C152-5E7D-81EE-BA32757685EB}"/>
              </a:ext>
            </a:extLst>
          </p:cNvPr>
          <p:cNvSpPr txBox="1"/>
          <p:nvPr/>
        </p:nvSpPr>
        <p:spPr>
          <a:xfrm>
            <a:off x="535081" y="3248417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cuisinier prépare le repas de midi avec soin. Il nous fait de bons plats. Miam 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la récréation, les maitres nous surveillent pour que tout se passe bien.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l’école, tout le monde travaille pour nous aider à apprendre et à grandir.</a:t>
            </a:r>
          </a:p>
        </p:txBody>
      </p:sp>
    </p:spTree>
    <p:extLst>
      <p:ext uri="{BB962C8B-B14F-4D97-AF65-F5344CB8AC3E}">
        <p14:creationId xmlns:p14="http://schemas.microsoft.com/office/powerpoint/2010/main" val="37968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73528-9F9B-4D24-2D5A-9EEBB78C6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8095D223-EF77-AC87-ECC9-D78C502E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le cuisinier prépare le repas de midi.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6AB1519-0C1D-7E1B-2089-26A95247284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8F8F3B-42FE-D805-1D4B-DBEB01ADDF2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69EB62-7BE8-2830-86FF-6D4092FCFB09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CAA678D-C773-F027-7DBC-0236D5D3DEC1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4FD697-92B3-57F8-A47A-4147528EEDCF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D007F49-195D-72CD-E691-FF382DD69524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B85EE2-BCA3-DC1C-6620-EDC0D658E64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F9C33C6-BA40-8173-F5BB-9549A8A254A1}"/>
              </a:ext>
            </a:extLst>
          </p:cNvPr>
          <p:cNvSpPr txBox="1"/>
          <p:nvPr/>
        </p:nvSpPr>
        <p:spPr>
          <a:xfrm>
            <a:off x="2276424" y="2525679"/>
            <a:ext cx="70578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 :  Que fait le cuisinier ? </a:t>
            </a:r>
          </a:p>
          <a:p>
            <a:endParaRPr lang="fr-FR" sz="2400" b="1" dirty="0">
              <a:solidFill>
                <a:schemeClr val="accent1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0E719BC-8F07-57CF-86E2-046A2266F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B5AF4F5-F611-8EC6-53E7-146CADE22053}"/>
              </a:ext>
            </a:extLst>
          </p:cNvPr>
          <p:cNvSpPr txBox="1"/>
          <p:nvPr/>
        </p:nvSpPr>
        <p:spPr>
          <a:xfrm>
            <a:off x="689079" y="3429000"/>
            <a:ext cx="8073837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cuisinier prépare le repas de midi </a:t>
            </a:r>
            <a:r>
              <a:rPr kumimoji="0" lang="fr-FR" sz="2200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avec soin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Il 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nous fait de bons plats. Miam 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la récréation, les maitres nous surveillent pour que tout se passe bien.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l’école, tout le monde travaille pour nous aider à apprendre et à grandir.</a:t>
            </a:r>
          </a:p>
        </p:txBody>
      </p:sp>
    </p:spTree>
    <p:extLst>
      <p:ext uri="{BB962C8B-B14F-4D97-AF65-F5344CB8AC3E}">
        <p14:creationId xmlns:p14="http://schemas.microsoft.com/office/powerpoint/2010/main" val="151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2AC17-7A7E-79B4-1347-BB211F439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ECBE6AE4-DF3F-3BC8-3221-E1676FCF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16. Relisez le texte en silence pour le comprendre. Si vous ne comprenez pas un mot, demandez à votre voisin ou levez la main pour que je vous aide.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69EC9C-D706-2FC1-000A-0E90BED9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A0D3C0-D259-47B9-8B87-861E6B81A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153" y="1588347"/>
            <a:ext cx="3569006" cy="483424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018D892-5851-20E5-7267-D21522693756}"/>
              </a:ext>
            </a:extLst>
          </p:cNvPr>
          <p:cNvSpPr/>
          <p:nvPr/>
        </p:nvSpPr>
        <p:spPr>
          <a:xfrm>
            <a:off x="2422886" y="2524399"/>
            <a:ext cx="3559273" cy="148107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16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326F116-0B3B-22A7-E59B-9844B25FE9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24715" y="5007713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un texte.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Prendre la parole pour parler des métiers de l’école.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 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C02BC1B-704A-1658-BE6D-9546A24FFD97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08BF98-F3A9-6079-526A-A06775282D9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FDDCF9-C46D-908A-6E90-9FDCCB10A9F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238CFC-3237-6DAC-90A7-D2BA4E68F16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D90BECDA-7FF6-2297-9B6F-D68831D2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l’écriture.  Prenez vos cahiers.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89BBAC-7A06-3409-EC30-D28A328722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3A3A46-15FE-AD54-170D-AF0E4294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2B60-9B95-EE19-E53F-4C42148C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C591B86B-5AE3-6C48-E7F8-4130E14EC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35F64DC-D814-866A-CB2C-D43292056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Vous allez l’écrire après.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712A35-0E84-0EFE-C94C-B39FC14F3D68}"/>
              </a:ext>
            </a:extLst>
          </p:cNvPr>
          <p:cNvSpPr txBox="1"/>
          <p:nvPr/>
        </p:nvSpPr>
        <p:spPr>
          <a:xfrm>
            <a:off x="273274" y="2938481"/>
            <a:ext cx="8597452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Medium" pitchFamily="2" charset="0"/>
              </a:rPr>
              <a:t>Le maitre nous explique la leçon.</a:t>
            </a:r>
          </a:p>
        </p:txBody>
      </p:sp>
    </p:spTree>
    <p:extLst>
      <p:ext uri="{BB962C8B-B14F-4D97-AF65-F5344CB8AC3E}">
        <p14:creationId xmlns:p14="http://schemas.microsoft.com/office/powerpoint/2010/main" val="29610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CAD28F-2527-C269-ECB0-0FDE98A4C6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dictée 4AP sem3">
            <a:hlinkClick r:id="" action="ppaction://media"/>
            <a:extLst>
              <a:ext uri="{FF2B5EF4-FFF2-40B4-BE49-F238E27FC236}">
                <a16:creationId xmlns:a16="http://schemas.microsoft.com/office/drawing/2014/main" id="{FC044B79-7612-306D-6024-FCE00783E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52000" y="855057"/>
            <a:ext cx="413886" cy="413886"/>
          </a:xfrm>
          <a:prstGeom prst="rect">
            <a:avLst/>
          </a:prstGeom>
        </p:spPr>
      </p:pic>
      <p:pic>
        <p:nvPicPr>
          <p:cNvPr id="7" name="dictée 4AP sem3">
            <a:hlinkClick r:id="" action="ppaction://media"/>
            <a:extLst>
              <a:ext uri="{FF2B5EF4-FFF2-40B4-BE49-F238E27FC236}">
                <a16:creationId xmlns:a16="http://schemas.microsoft.com/office/drawing/2014/main" id="{96F89A92-5075-0090-68BD-A17117E2C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2000" y="876442"/>
            <a:ext cx="413886" cy="413886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8E6FB93B-FAA3-DAA7-6257-59F91E6C1CCA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F4CC267-DEF1-ABD7-66BB-157C798B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3BF2D2-F6B0-3A05-91A6-6C5F7B84255D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refaire la dictée. 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3DA050F-F832-64CA-B39F-B8AE43CAC5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F48BC4-A424-3F6E-863E-649D3397E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217E19D-20E3-6AFC-B9F9-5CFDACD59BE1}"/>
              </a:ext>
            </a:extLst>
          </p:cNvPr>
          <p:cNvGrpSpPr/>
          <p:nvPr/>
        </p:nvGrpSpPr>
        <p:grpSpPr>
          <a:xfrm>
            <a:off x="2053389" y="2071836"/>
            <a:ext cx="5037221" cy="3358147"/>
            <a:chOff x="2053389" y="2071836"/>
            <a:chExt cx="5037221" cy="3358147"/>
          </a:xfrm>
        </p:grpSpPr>
        <p:sp>
          <p:nvSpPr>
            <p:cNvPr id="9" name="AutoShape 2" descr="Image générée">
              <a:extLst>
                <a:ext uri="{FF2B5EF4-FFF2-40B4-BE49-F238E27FC236}">
                  <a16:creationId xmlns:a16="http://schemas.microsoft.com/office/drawing/2014/main" id="{E9C0A135-94A2-4F1E-43AE-D1894AE154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69BFB7D-24E3-7D86-26EA-3D4BFBD6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3389" y="2071836"/>
              <a:ext cx="5037221" cy="3358147"/>
            </a:xfrm>
            <a:prstGeom prst="roundRect">
              <a:avLst>
                <a:gd name="adj" fmla="val 34983"/>
              </a:avLst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D678423-9804-DD2E-BF2D-56574F576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C8D"/>
                </a:clrFrom>
                <a:clrTo>
                  <a:srgbClr val="FFCC8D">
                    <a:alpha val="0"/>
                  </a:srgbClr>
                </a:clrTo>
              </a:clrChange>
            </a:blip>
            <a:srcRect l="32225" t="46810" r="53016" b="43097"/>
            <a:stretch>
              <a:fillRect/>
            </a:stretch>
          </p:blipFill>
          <p:spPr>
            <a:xfrm>
              <a:off x="5823283" y="2974206"/>
              <a:ext cx="310843" cy="18929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5BFFC18-A1C6-9D8A-51DF-1F148E4DF173}"/>
              </a:ext>
            </a:extLst>
          </p:cNvPr>
          <p:cNvSpPr/>
          <p:nvPr/>
        </p:nvSpPr>
        <p:spPr>
          <a:xfrm>
            <a:off x="2568340" y="1956332"/>
            <a:ext cx="2723950" cy="10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838E309-92C9-7ABF-547F-1E8855B83D4F}"/>
              </a:ext>
            </a:extLst>
          </p:cNvPr>
          <p:cNvGrpSpPr/>
          <p:nvPr/>
        </p:nvGrpSpPr>
        <p:grpSpPr>
          <a:xfrm>
            <a:off x="587142" y="3201348"/>
            <a:ext cx="8345008" cy="1736412"/>
            <a:chOff x="1511167" y="2646947"/>
            <a:chExt cx="6343048" cy="2223436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4491378-E65D-AEE5-153D-BB3FF8C4D9E4}"/>
                </a:ext>
              </a:extLst>
            </p:cNvPr>
            <p:cNvSpPr txBox="1"/>
            <p:nvPr/>
          </p:nvSpPr>
          <p:spPr>
            <a:xfrm>
              <a:off x="2350971" y="2852590"/>
              <a:ext cx="5037568" cy="1364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600" dirty="0">
                  <a:solidFill>
                    <a:schemeClr val="accent1">
                      <a:lumMod val="50000"/>
                    </a:schemeClr>
                  </a:solidFill>
                  <a:latin typeface="KG Primary Penmanship" panose="02000506000000020003" pitchFamily="2" charset="0"/>
                </a:rPr>
                <a:t>Le maître nous expli</a:t>
              </a:r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Medium" pitchFamily="2" charset="0"/>
                </a:rPr>
                <a:t>q</a:t>
              </a:r>
              <a:r>
                <a:rPr lang="fr-FR" sz="4600" dirty="0">
                  <a:solidFill>
                    <a:schemeClr val="accent1">
                      <a:lumMod val="50000"/>
                    </a:schemeClr>
                  </a:solidFill>
                  <a:latin typeface="KG Primary Penmanship" panose="02000506000000020003" pitchFamily="2" charset="0"/>
                </a:rPr>
                <a:t>ue la leçon.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CB380883-8F62-BC59-C4E2-F5203F0C8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0417" y="3534877"/>
              <a:ext cx="6314173" cy="67378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1E8B39C-1471-570C-234C-1CCDAD56112E}"/>
                </a:ext>
              </a:extLst>
            </p:cNvPr>
            <p:cNvCxnSpPr/>
            <p:nvPr/>
          </p:nvCxnSpPr>
          <p:spPr>
            <a:xfrm flipV="1">
              <a:off x="1540042" y="3899033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1B80FAFD-7168-697E-2767-04028246CA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261" y="2646947"/>
              <a:ext cx="0" cy="222343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C0D6085D-1BE1-6EF6-AC74-D1FF23D64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0792" y="2765657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A6946D55-E161-9882-3D21-9977D49E353A}"/>
                </a:ext>
              </a:extLst>
            </p:cNvPr>
            <p:cNvCxnSpPr/>
            <p:nvPr/>
          </p:nvCxnSpPr>
          <p:spPr>
            <a:xfrm flipV="1">
              <a:off x="1530417" y="3129813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DB337BBC-F1E0-D29A-4595-B93795905D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1167" y="4304097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8C5607BF-5858-B17D-EA48-C0BF379CB88B}"/>
                </a:ext>
              </a:extLst>
            </p:cNvPr>
            <p:cNvCxnSpPr/>
            <p:nvPr/>
          </p:nvCxnSpPr>
          <p:spPr>
            <a:xfrm flipV="1">
              <a:off x="1520792" y="4668253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666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34F53-348A-881C-A3A1-F1FF5A4D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170AA31-1878-19D4-A94B-B87BACFCE0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FA97A32-2CF8-FE46-DA6A-E5325567901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75B7399F-6262-B923-EA49-510D48E5D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093E587-CAA5-81B8-36BD-02A97DC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écrivez sur vos cahiers une phrase correcte avec les deux mots suivants.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93D29D-2E36-45FB-1413-7496A5AB5D72}"/>
              </a:ext>
            </a:extLst>
          </p:cNvPr>
          <p:cNvSpPr txBox="1"/>
          <p:nvPr/>
        </p:nvSpPr>
        <p:spPr>
          <a:xfrm>
            <a:off x="662864" y="3364029"/>
            <a:ext cx="786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leçon   -    </a:t>
            </a:r>
            <a:r>
              <a:rPr lang="fr-FR" sz="5400" b="1" kern="0" dirty="0">
                <a:solidFill>
                  <a:srgbClr val="565F88"/>
                </a:solidFill>
                <a:latin typeface="Dosis" pitchFamily="2" charset="0"/>
              </a:rPr>
              <a:t>maîtresse</a:t>
            </a:r>
            <a:endParaRPr kumimoji="0" lang="fr-FR" sz="54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4DBEC-E480-2A95-5B3D-F658B19AA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0AF6F80-A8E4-6403-A05B-D7C3909EF4B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0AF6F80-A8E4-6403-A05B-D7C3909EF4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2699F46-41A5-FE2F-3A23-CD4AF920EF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2699F46-41A5-FE2F-3A23-CD4AF920EF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6954501E-E9D8-50E9-E381-E744D0C9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9815CA-258A-A726-497E-FB7A44E958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264656B-97F5-5533-51EB-1B88615ACB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37670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A99A7-AE7E-1885-5035-15852489C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0C23970-E662-5699-1B09-4722ECE5727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CFC20B9-BB3F-6DF2-365E-5B0F414D040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1971FD8-3C95-1683-4FC6-BCF55BCCE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9CC9CC7-8C2A-0E58-60D8-E0D5C7832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F16095-B8D0-1B44-335A-27DF41A79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356" y="3282620"/>
            <a:ext cx="8370533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9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05BC-EB6F-1019-D2C9-D69821D48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8AD4F87-51A3-AF99-7C69-BA62C3A476C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1299154-BEE8-8CF2-3AA7-B4D6805E145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9DAE32D4-EAB7-DBA9-04C1-C8B27B0F3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578441A-EFD7-3C81-91AB-A34C9BCB3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Vous allez l’écrire après.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863F73-9800-06FC-70E4-22F789171A1D}"/>
              </a:ext>
            </a:extLst>
          </p:cNvPr>
          <p:cNvSpPr txBox="1"/>
          <p:nvPr/>
        </p:nvSpPr>
        <p:spPr>
          <a:xfrm>
            <a:off x="273274" y="2938481"/>
            <a:ext cx="8597452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Medium" pitchFamily="2" charset="0"/>
              </a:rPr>
              <a:t>Le gardien nous ouvre la porte.</a:t>
            </a:r>
          </a:p>
        </p:txBody>
      </p:sp>
    </p:spTree>
    <p:extLst>
      <p:ext uri="{BB962C8B-B14F-4D97-AF65-F5344CB8AC3E}">
        <p14:creationId xmlns:p14="http://schemas.microsoft.com/office/powerpoint/2010/main" val="175196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D0626-3106-926B-32D0-07D7E3229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A3F4958-FAC0-212F-C353-F1E41FA060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6C65234-AF09-A22D-A4D5-4356ECDD55C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8B8FF8BF-31E3-B3BF-F2DB-907A3537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6EE23E6-36E4-FEE1-3748-287535AA57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5531544-34E4-685E-9E68-C7E6C67A97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E8250BD-53B1-650F-56BE-E6F778236834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712958-EA59-E3A8-2C69-9EF8BDF0B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393EBC-E77F-6034-A040-3B9EBAE68EDB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télécharger (34)">
            <a:hlinkClick r:id="" action="ppaction://media"/>
            <a:extLst>
              <a:ext uri="{FF2B5EF4-FFF2-40B4-BE49-F238E27FC236}">
                <a16:creationId xmlns:a16="http://schemas.microsoft.com/office/drawing/2014/main" id="{49A8926B-8982-06F2-A70C-7C4CEC564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69752" y="890142"/>
            <a:ext cx="406400" cy="406400"/>
          </a:xfrm>
          <a:prstGeom prst="rect">
            <a:avLst/>
          </a:prstGeom>
        </p:spPr>
      </p:pic>
      <p:pic>
        <p:nvPicPr>
          <p:cNvPr id="6" name="télécharger (34)">
            <a:hlinkClick r:id="" action="ppaction://media"/>
            <a:extLst>
              <a:ext uri="{FF2B5EF4-FFF2-40B4-BE49-F238E27FC236}">
                <a16:creationId xmlns:a16="http://schemas.microsoft.com/office/drawing/2014/main" id="{BB89BE6A-6F47-1899-4569-34BA2482E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3766" y="9185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920BB-368A-CAD0-8DDD-C8E56AC63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060229D-F85B-389C-576A-68FBECFDABE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CC35355-3471-405B-F427-24F2494E183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B60A3D72-95A3-B9DD-251D-4759F944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refaire la dictée. 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22D8ECC7-37E0-24B9-FCC5-05CD1C8095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CB6A52F-0436-E04D-D410-123D16305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B5C8475C-A06A-08C2-6DDF-AE5DB86E04C2}"/>
              </a:ext>
            </a:extLst>
          </p:cNvPr>
          <p:cNvGrpSpPr/>
          <p:nvPr/>
        </p:nvGrpSpPr>
        <p:grpSpPr>
          <a:xfrm>
            <a:off x="2053389" y="2071836"/>
            <a:ext cx="5037221" cy="3358147"/>
            <a:chOff x="2053389" y="2071836"/>
            <a:chExt cx="5037221" cy="3358147"/>
          </a:xfrm>
        </p:grpSpPr>
        <p:sp>
          <p:nvSpPr>
            <p:cNvPr id="9" name="AutoShape 2" descr="Image générée">
              <a:extLst>
                <a:ext uri="{FF2B5EF4-FFF2-40B4-BE49-F238E27FC236}">
                  <a16:creationId xmlns:a16="http://schemas.microsoft.com/office/drawing/2014/main" id="{12CB8CD1-E284-41AB-AE3E-665F3699BB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EE435CC-B81E-B3C0-1F3C-4AE1BBA20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3389" y="2071836"/>
              <a:ext cx="5037221" cy="3358147"/>
            </a:xfrm>
            <a:prstGeom prst="roundRect">
              <a:avLst>
                <a:gd name="adj" fmla="val 34983"/>
              </a:avLst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511DF7B-3CA1-C117-2940-3F51B9892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C8D"/>
                </a:clrFrom>
                <a:clrTo>
                  <a:srgbClr val="FFCC8D">
                    <a:alpha val="0"/>
                  </a:srgbClr>
                </a:clrTo>
              </a:clrChange>
            </a:blip>
            <a:srcRect l="32225" t="46810" r="53016" b="43097"/>
            <a:stretch>
              <a:fillRect/>
            </a:stretch>
          </p:blipFill>
          <p:spPr>
            <a:xfrm>
              <a:off x="5823283" y="2974206"/>
              <a:ext cx="310843" cy="18929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5874962-882E-22C0-1D5B-B580F071128F}"/>
              </a:ext>
            </a:extLst>
          </p:cNvPr>
          <p:cNvSpPr/>
          <p:nvPr/>
        </p:nvSpPr>
        <p:spPr>
          <a:xfrm>
            <a:off x="2568340" y="1956332"/>
            <a:ext cx="2723950" cy="10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318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05D767A-9EFE-FEAB-F3CF-FBF69DF01BAE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AB9411-714D-2CEC-1384-CBB9F53E48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4F2278-00B9-26FC-E97C-CA889A3A244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703D642C-BBF2-7E53-9C9A-578D6616A97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0059E2E-CA1E-B93C-416A-B9F4A76CD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21" y="2629408"/>
            <a:ext cx="7850645" cy="25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0827A-53B2-D602-5130-3A5310293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29CFFE8-BB7C-F727-9423-CFBEA7862F5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9934C04-C2DA-B045-9E7C-294A5B8F524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B9D745FB-F66F-DAB8-C18F-D00D306A6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918C66D-2291-2D4E-0CB7-1DB3847E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7ED88E-EF1F-8A34-3DB9-84A10391E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07" y="3186367"/>
            <a:ext cx="835834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0A395-7408-DADA-52B3-B80439025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61A1EB60-28A5-2240-6F67-58CF270D0E0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CE9CF15-91F8-8692-D3EA-121D1EC7087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0F00CC98-5CED-4448-0362-D6A82DF4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B6A12F3-268D-0D75-E851-270F8B51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écrivez sur vos cahiers une phrase correcte avec les deux mots suivants.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01EAB38-CE14-1EA9-68BD-EB3220B0F7BD}"/>
              </a:ext>
            </a:extLst>
          </p:cNvPr>
          <p:cNvSpPr txBox="1"/>
          <p:nvPr/>
        </p:nvSpPr>
        <p:spPr>
          <a:xfrm>
            <a:off x="662864" y="3364029"/>
            <a:ext cx="786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 porte    -    directeur</a:t>
            </a:r>
          </a:p>
        </p:txBody>
      </p:sp>
    </p:spTree>
    <p:extLst>
      <p:ext uri="{BB962C8B-B14F-4D97-AF65-F5344CB8AC3E}">
        <p14:creationId xmlns:p14="http://schemas.microsoft.com/office/powerpoint/2010/main" val="11002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19BCB-F2F3-B993-5BB3-71A179B6A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C51E1CD-7F21-BE9B-42DA-C03F8BE7E68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0AF6F80-A8E4-6403-A05B-D7C3909EF4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F660A95-0D2F-6EA8-BB22-106FBE780D6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2699F46-41A5-FE2F-3A23-CD4AF920EF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5C541D8D-5796-5495-1504-0DC2CFF44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80A457-6117-60C7-CD92-A2EAAD1074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73359F6-36AC-AB62-D637-0F93FCBF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20299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EA676-2C9D-8338-21A5-5C3E4D4EA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8B31011-9238-3252-389E-CEEC254AEAB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0145197-2524-0A8B-2CB6-EC17DB0460E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959964AD-7309-8205-A659-10582D910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4CF7391-37F4-1727-63DC-B34F2A6B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CA8D949-EC63-141D-E785-724767981F03}"/>
              </a:ext>
            </a:extLst>
          </p:cNvPr>
          <p:cNvGrpSpPr/>
          <p:nvPr/>
        </p:nvGrpSpPr>
        <p:grpSpPr>
          <a:xfrm>
            <a:off x="399496" y="3182098"/>
            <a:ext cx="8345008" cy="1736412"/>
            <a:chOff x="1511167" y="2646947"/>
            <a:chExt cx="6343048" cy="2223436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3AB4B75-2174-D7C2-8D9F-1580A4860766}"/>
                </a:ext>
              </a:extLst>
            </p:cNvPr>
            <p:cNvSpPr txBox="1"/>
            <p:nvPr/>
          </p:nvSpPr>
          <p:spPr>
            <a:xfrm>
              <a:off x="2350971" y="2852590"/>
              <a:ext cx="5474369" cy="1364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600" dirty="0">
                  <a:solidFill>
                    <a:schemeClr val="accent1">
                      <a:lumMod val="50000"/>
                    </a:schemeClr>
                  </a:solidFill>
                  <a:latin typeface="KG Primary Penmanship" panose="02000506000000020003" pitchFamily="2" charset="0"/>
                </a:rPr>
                <a:t>Le directeur nous ouvre la porte.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AA9DC6E3-A21A-5135-BA88-4ECD267FF4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0417" y="3534877"/>
              <a:ext cx="6314173" cy="67378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890E0EA7-A1D9-8D48-EB77-7B82879E68E5}"/>
                </a:ext>
              </a:extLst>
            </p:cNvPr>
            <p:cNvCxnSpPr/>
            <p:nvPr/>
          </p:nvCxnSpPr>
          <p:spPr>
            <a:xfrm flipV="1">
              <a:off x="1540042" y="3899033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26EAD492-5371-D0C8-8418-CA8452EF8B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261" y="2646947"/>
              <a:ext cx="0" cy="222343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5232C5CE-A153-3021-5DDA-78EF8355D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0792" y="2765657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9477EDC-1AC5-FDCA-E397-9F601F9F13FE}"/>
                </a:ext>
              </a:extLst>
            </p:cNvPr>
            <p:cNvCxnSpPr/>
            <p:nvPr/>
          </p:nvCxnSpPr>
          <p:spPr>
            <a:xfrm flipV="1">
              <a:off x="1530417" y="3129813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A5302E3-EAB3-32C3-E9A1-347D717B4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1167" y="4304097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729147E-2084-FEEF-283C-C8E3553A84B3}"/>
                </a:ext>
              </a:extLst>
            </p:cNvPr>
            <p:cNvCxnSpPr/>
            <p:nvPr/>
          </p:nvCxnSpPr>
          <p:spPr>
            <a:xfrm flipV="1">
              <a:off x="1520792" y="4668253"/>
              <a:ext cx="6314173" cy="67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751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relisez le texte de la page 16 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aux questions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majd_wave">
            <a:hlinkClick r:id="" action="ppaction://media"/>
            <a:extLst>
              <a:ext uri="{FF2B5EF4-FFF2-40B4-BE49-F238E27FC236}">
                <a16:creationId xmlns:a16="http://schemas.microsoft.com/office/drawing/2014/main" id="{D37332B7-627B-1F75-C982-7A6A57E77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2000" y="2458238"/>
            <a:ext cx="1893393" cy="3366033"/>
          </a:xfrm>
          <a:prstGeom prst="rect">
            <a:avLst/>
          </a:prstGeom>
        </p:spPr>
      </p:pic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4900A19-DE1F-7396-B1CD-71527197F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EA009F-DBEC-9766-FA2A-BB43F9060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393" y="1454918"/>
            <a:ext cx="3633903" cy="493538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91D38EB-BCD9-C153-6788-1DA638A5D8C2}"/>
              </a:ext>
            </a:extLst>
          </p:cNvPr>
          <p:cNvSpPr/>
          <p:nvPr/>
        </p:nvSpPr>
        <p:spPr>
          <a:xfrm>
            <a:off x="3585393" y="1599067"/>
            <a:ext cx="3487437" cy="464708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505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C85AE0FC-9C7B-458D-731F-6EF7D01F7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40" y="3429000"/>
            <a:ext cx="3831420" cy="136201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131462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87946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51350" y="38908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19493" y="34065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5" name="Titre 30">
            <a:extLst>
              <a:ext uri="{FF2B5EF4-FFF2-40B4-BE49-F238E27FC236}">
                <a16:creationId xmlns:a16="http://schemas.microsoft.com/office/drawing/2014/main" id="{3A62F5C4-B38E-F186-259E-EA60FEA9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2DF38F5-C0DA-A36F-337B-527EC6D85F6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F38EC9-5BCA-A7F3-C479-6B1FD2937AF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17B273-259F-FF9B-189B-5D919532C7F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8BF125DD-36A8-6481-1294-6A2E37F96FF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7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473BA22-D869-734A-7B4D-1403F5019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73208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un texte.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162541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parler des métiers de l’école.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423D451-1907-A573-C8FB-AD8AFFFD8EC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D5DDEE-348F-CD58-BBF8-05D44BD5AB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F10EC1-68BA-4D60-5D3C-5D10D3839EE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CE2A1C11-7711-631D-3DAF-3EDC7D35CF6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  <p:pic>
        <p:nvPicPr>
          <p:cNvPr id="8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ED3811F-732C-FA60-DCB3-8990F9D83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30910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Aujourd’hui nous allons apprendre à parler des métiers de l’école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WhatsApp Video 2025-11-07 at 19.34.21">
            <a:hlinkClick r:id="" action="ppaction://media"/>
            <a:extLst>
              <a:ext uri="{FF2B5EF4-FFF2-40B4-BE49-F238E27FC236}">
                <a16:creationId xmlns:a16="http://schemas.microsoft.com/office/drawing/2014/main" id="{A163E6F9-8E8E-0F9C-7B9C-467CDEB1C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964" y="2057584"/>
            <a:ext cx="7190072" cy="40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8503</TotalTime>
  <Words>1461</Words>
  <PresentationFormat>Affichage à l'écran (4:3)</PresentationFormat>
  <Paragraphs>191</Paragraphs>
  <Slides>44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44</vt:i4>
      </vt:variant>
    </vt:vector>
  </HeadingPairs>
  <TitlesOfParts>
    <vt:vector size="70" baseType="lpstr">
      <vt:lpstr>Calibri</vt:lpstr>
      <vt:lpstr>Wingdings</vt:lpstr>
      <vt:lpstr>Dosis SemiBold</vt:lpstr>
      <vt:lpstr>Arial</vt:lpstr>
      <vt:lpstr>Aptos</vt:lpstr>
      <vt:lpstr>Dosis ExtraBold</vt:lpstr>
      <vt:lpstr>KG Primary Penmanship</vt:lpstr>
      <vt:lpstr>Dosis Medium</vt:lpstr>
      <vt:lpstr>Dosis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2_Oral</vt:lpstr>
      <vt:lpstr>4_Lecture</vt:lpstr>
      <vt:lpstr>5_Lecture</vt:lpstr>
      <vt:lpstr>2_Ecriture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 nous allons apprendre à parler des métiers de l’école en français. Écoutez bien.</vt:lpstr>
      <vt:lpstr>Lecture de la vidéo.</vt:lpstr>
      <vt:lpstr>Présentation PowerPoint</vt:lpstr>
      <vt:lpstr>Maintenant, tout le monde participe. Chacun parle des ingrédients de sa recette. Je vais passer entre les rangs pour vous aider.</vt:lpstr>
      <vt:lpstr>Plan de la séance  5 </vt:lpstr>
      <vt:lpstr>Prenez vos livrets à la page 16. Nous avons déjà lu ce texte. Maintenant, on va essayer de le comprendre, partie par partie. </vt:lpstr>
      <vt:lpstr>Pour chaque partie du texte, on va suivre les mêmes étapes. </vt:lpstr>
      <vt:lpstr>Lisez silencieusement le texte et essayez de le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Les maitres et les maitresses nous accueillent en classe . 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« la bibliothécaire nous prête des livres. Elle nous aide aussi à choisir de belles histoires à lire ».</vt:lpstr>
      <vt:lpstr>On passe à la troisième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le cuisinier prépare le repas de midi. </vt:lpstr>
      <vt:lpstr>Prenez vos livrets à la page 16. Relisez le texte en silence pour le comprendre. Si vous ne comprenez pas un mot, demandez à votre voisin ou levez la main pour que je vous aide.</vt:lpstr>
      <vt:lpstr>Plan de la séance 5</vt:lpstr>
      <vt:lpstr>Maintenant, nous allons faire de l’écriture.  Prenez vos cahiers.</vt:lpstr>
      <vt:lpstr>Lisez et observez cette phrase. Vous allez l’écrire après. Tenez-vous prêts.  </vt:lpstr>
      <vt:lpstr>Dictée en cours.</vt:lpstr>
      <vt:lpstr>Je vais refaire la dictée. </vt:lpstr>
      <vt:lpstr>Corrigez. </vt:lpstr>
      <vt:lpstr>Maintenant, écrivez sur vos cahiers une phrase correcte avec les deux mots suivants. </vt:lpstr>
      <vt:lpstr>Qui veut lire sa phrase ?</vt:lpstr>
      <vt:lpstr>Corrigez. </vt:lpstr>
      <vt:lpstr>Lisez et observez cette phrase. Vous allez l’écrire après. Tenez-vous prêts.  </vt:lpstr>
      <vt:lpstr>Dictée en cours.</vt:lpstr>
      <vt:lpstr>Je vais refaire la dictée. </vt:lpstr>
      <vt:lpstr>Corrigez. </vt:lpstr>
      <vt:lpstr>Maintenant, écrivez sur vos cahiers une phrase correcte avec les deux mots suivants. </vt:lpstr>
      <vt:lpstr>Qui veut lire sa phrase ?</vt:lpstr>
      <vt:lpstr>Corrigez. </vt:lpstr>
      <vt:lpstr>La séance d’aujourd’hui est terminée. À la maison, relisez le texte de la page 16 et répondez aux questions.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2025-11-07T18:40:46Z</dcterms:modified>
</cp:coreProperties>
</file>