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  <p:sldMasterId id="2147483843" r:id="rId16"/>
  </p:sldMasterIdLst>
  <p:notesMasterIdLst>
    <p:notesMasterId r:id="rId76"/>
  </p:notesMasterIdLst>
  <p:sldIdLst>
    <p:sldId id="257" r:id="rId17"/>
    <p:sldId id="1029" r:id="rId18"/>
    <p:sldId id="951" r:id="rId19"/>
    <p:sldId id="954" r:id="rId20"/>
    <p:sldId id="798" r:id="rId21"/>
    <p:sldId id="1000" r:id="rId22"/>
    <p:sldId id="1146" r:id="rId23"/>
    <p:sldId id="1147" r:id="rId24"/>
    <p:sldId id="1116" r:id="rId25"/>
    <p:sldId id="1200" r:id="rId26"/>
    <p:sldId id="1250" r:id="rId27"/>
    <p:sldId id="1251" r:id="rId28"/>
    <p:sldId id="1117" r:id="rId29"/>
    <p:sldId id="1229" r:id="rId30"/>
    <p:sldId id="1256" r:id="rId31"/>
    <p:sldId id="1257" r:id="rId32"/>
    <p:sldId id="1230" r:id="rId33"/>
    <p:sldId id="1231" r:id="rId34"/>
    <p:sldId id="1232" r:id="rId35"/>
    <p:sldId id="1233" r:id="rId36"/>
    <p:sldId id="1234" r:id="rId37"/>
    <p:sldId id="1258" r:id="rId38"/>
    <p:sldId id="1259" r:id="rId39"/>
    <p:sldId id="1260" r:id="rId40"/>
    <p:sldId id="1261" r:id="rId41"/>
    <p:sldId id="1262" r:id="rId42"/>
    <p:sldId id="1263" r:id="rId43"/>
    <p:sldId id="1264" r:id="rId44"/>
    <p:sldId id="1265" r:id="rId45"/>
    <p:sldId id="1008" r:id="rId46"/>
    <p:sldId id="964" r:id="rId47"/>
    <p:sldId id="1266" r:id="rId48"/>
    <p:sldId id="1267" r:id="rId49"/>
    <p:sldId id="1284" r:id="rId50"/>
    <p:sldId id="1242" r:id="rId51"/>
    <p:sldId id="1285" r:id="rId52"/>
    <p:sldId id="1286" r:id="rId53"/>
    <p:sldId id="1287" r:id="rId54"/>
    <p:sldId id="1288" r:id="rId55"/>
    <p:sldId id="1289" r:id="rId56"/>
    <p:sldId id="1292" r:id="rId57"/>
    <p:sldId id="1293" r:id="rId58"/>
    <p:sldId id="1294" r:id="rId59"/>
    <p:sldId id="1295" r:id="rId60"/>
    <p:sldId id="1296" r:id="rId61"/>
    <p:sldId id="1297" r:id="rId62"/>
    <p:sldId id="1298" r:id="rId63"/>
    <p:sldId id="1299" r:id="rId64"/>
    <p:sldId id="1270" r:id="rId65"/>
    <p:sldId id="1301" r:id="rId66"/>
    <p:sldId id="1302" r:id="rId67"/>
    <p:sldId id="1277" r:id="rId68"/>
    <p:sldId id="1271" r:id="rId69"/>
    <p:sldId id="1300" r:id="rId70"/>
    <p:sldId id="1275" r:id="rId71"/>
    <p:sldId id="1303" r:id="rId72"/>
    <p:sldId id="1304" r:id="rId73"/>
    <p:sldId id="1305" r:id="rId74"/>
    <p:sldId id="1010" r:id="rId75"/>
  </p:sldIdLst>
  <p:sldSz cx="9144000" cy="6858000" type="screen4x3"/>
  <p:notesSz cx="6735763" cy="9866313"/>
  <p:embeddedFontLst>
    <p:embeddedFont>
      <p:font typeface="Dosis" pitchFamily="2" charset="0"/>
      <p:regular r:id="rId77"/>
      <p:bold r:id="rId78"/>
    </p:embeddedFont>
    <p:embeddedFont>
      <p:font typeface="Dosis ExtraBold" pitchFamily="2" charset="0"/>
      <p:bold r:id="rId79"/>
    </p:embeddedFont>
    <p:embeddedFont>
      <p:font typeface="Dosis Medium" pitchFamily="2" charset="0"/>
      <p:regular r:id="rId80"/>
    </p:embeddedFont>
    <p:embeddedFont>
      <p:font typeface="Dosis SemiBold" pitchFamily="2" charset="0"/>
      <p:bold r:id="rId81"/>
    </p:embeddedFont>
    <p:embeddedFont>
      <p:font typeface="Mistral" panose="03090702030407020403" pitchFamily="66" charset="0"/>
      <p:regular r:id="rId8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377"/>
    <a:srgbClr val="424D7B"/>
    <a:srgbClr val="A1A6BC"/>
    <a:srgbClr val="2196B1"/>
    <a:srgbClr val="DEEBF7"/>
    <a:srgbClr val="565F88"/>
    <a:srgbClr val="2AB6D7"/>
    <a:srgbClr val="55B7DE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font" Target="fonts/font4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microsoft.com/office/2018/10/relationships/authors" Target="authors.xml"/><Relationship Id="rId61" Type="http://schemas.openxmlformats.org/officeDocument/2006/relationships/slide" Target="slides/slide45.xml"/><Relationship Id="rId8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0989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8919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488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435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0415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1601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5689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4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1213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0793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52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7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6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09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12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07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90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8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8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3CD231-DBF2-A811-5E65-CD2738FDD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C0F4259-8E9D-CBAC-196D-78A72022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5E475E-5456-7498-F298-E33BAA20CC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B44FD0C-EA8D-C475-1EAC-D976C216673B}"/>
              </a:ext>
            </a:extLst>
          </p:cNvPr>
          <p:cNvSpPr txBox="1"/>
          <p:nvPr/>
        </p:nvSpPr>
        <p:spPr>
          <a:xfrm>
            <a:off x="640513" y="2608880"/>
            <a:ext cx="817748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 mu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ique     ro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e      ré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ultat     s’amu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e</a:t>
            </a:r>
          </a:p>
          <a:p>
            <a:pPr>
              <a:lnSpc>
                <a:spcPct val="150000"/>
              </a:lnSpc>
            </a:pP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 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acc</a:t>
            </a:r>
            <a:r>
              <a:rPr lang="fr-FR" sz="4000" dirty="0">
                <a:ln w="0"/>
                <a:solidFill>
                  <a:srgbClr val="00ACA4"/>
                </a:solidFill>
                <a:latin typeface="Dosis SemiBold" pitchFamily="2" charset="0"/>
              </a:rPr>
              <a:t>ueil      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rec</a:t>
            </a:r>
            <a:r>
              <a:rPr lang="fr-FR" sz="4000" dirty="0">
                <a:ln w="0"/>
                <a:solidFill>
                  <a:srgbClr val="00ACA4"/>
                </a:solidFill>
                <a:latin typeface="Dosis SemiBold" pitchFamily="2" charset="0"/>
              </a:rPr>
              <a:t>ueil     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c</a:t>
            </a:r>
            <a:r>
              <a:rPr lang="fr-FR" sz="4000" dirty="0">
                <a:ln w="0"/>
                <a:solidFill>
                  <a:srgbClr val="00ACA4"/>
                </a:solidFill>
                <a:latin typeface="Dosis SemiBold" pitchFamily="2" charset="0"/>
              </a:rPr>
              <a:t>ueil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lir    acc</a:t>
            </a:r>
            <a:r>
              <a:rPr lang="fr-FR" sz="4000" dirty="0">
                <a:ln w="0"/>
                <a:solidFill>
                  <a:srgbClr val="00ACA4"/>
                </a:solidFill>
                <a:latin typeface="Dosis SemiBold" pitchFamily="2" charset="0"/>
              </a:rPr>
              <a:t>ueil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lir</a:t>
            </a:r>
          </a:p>
        </p:txBody>
      </p: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ED758D0-6636-AAD0-7775-CC9D09A4C5BB}"/>
              </a:ext>
            </a:extLst>
          </p:cNvPr>
          <p:cNvSpPr txBox="1"/>
          <p:nvPr/>
        </p:nvSpPr>
        <p:spPr>
          <a:xfrm>
            <a:off x="329575" y="2491440"/>
            <a:ext cx="8814425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3600" b="1" dirty="0">
                <a:ln w="0"/>
                <a:solidFill>
                  <a:srgbClr val="565F88"/>
                </a:solidFill>
                <a:latin typeface="Dosis SemiBold" pitchFamily="2" charset="0"/>
              </a:rPr>
              <a:t>atten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t</a:t>
            </a:r>
            <a:r>
              <a:rPr lang="fr-FR" sz="3600" b="1" dirty="0">
                <a:ln w="0"/>
                <a:solidFill>
                  <a:srgbClr val="565F88"/>
                </a:solidFill>
                <a:latin typeface="Dosis SemiBold" pitchFamily="2" charset="0"/>
              </a:rPr>
              <a:t>ion          opéra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t</a:t>
            </a:r>
            <a:r>
              <a:rPr lang="fr-FR" sz="3600" b="1" dirty="0">
                <a:ln w="0"/>
                <a:solidFill>
                  <a:srgbClr val="565F88"/>
                </a:solidFill>
                <a:latin typeface="Dosis SemiBold" pitchFamily="2" charset="0"/>
              </a:rPr>
              <a:t>ion     solu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t</a:t>
            </a:r>
            <a:r>
              <a:rPr lang="fr-FR" sz="3600" b="1" dirty="0">
                <a:ln w="0"/>
                <a:solidFill>
                  <a:srgbClr val="565F88"/>
                </a:solidFill>
                <a:latin typeface="Dosis SemiBold" pitchFamily="2" charset="0"/>
              </a:rPr>
              <a:t>ion</a:t>
            </a:r>
          </a:p>
          <a:p>
            <a:pPr lvl="0" algn="ctr">
              <a:lnSpc>
                <a:spcPct val="150000"/>
              </a:lnSpc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sol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eil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appar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eil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abe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ille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AB6D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bout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eille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0772D-AFB9-FCFA-E69A-0B1555C9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2CD98C6-A1F0-7595-0CB5-BF1C92D1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30516B-1F03-B9E9-BB12-2AA28D4ADF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AC4B28-6E2A-2933-DAD4-AF105B21F3EA}"/>
              </a:ext>
            </a:extLst>
          </p:cNvPr>
          <p:cNvSpPr txBox="1"/>
          <p:nvPr/>
        </p:nvSpPr>
        <p:spPr>
          <a:xfrm>
            <a:off x="329575" y="2491440"/>
            <a:ext cx="8814425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3600" b="1" dirty="0">
                <a:ln w="0"/>
                <a:solidFill>
                  <a:srgbClr val="565F88"/>
                </a:solidFill>
                <a:latin typeface="Dosis SemiBold" pitchFamily="2" charset="0"/>
              </a:rPr>
              <a:t>atten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t</a:t>
            </a:r>
            <a:r>
              <a:rPr lang="fr-FR" sz="3600" b="1" dirty="0">
                <a:ln w="0"/>
                <a:solidFill>
                  <a:srgbClr val="565F88"/>
                </a:solidFill>
                <a:latin typeface="Dosis SemiBold" pitchFamily="2" charset="0"/>
              </a:rPr>
              <a:t>ion          opéra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t</a:t>
            </a:r>
            <a:r>
              <a:rPr lang="fr-FR" sz="3600" b="1" dirty="0">
                <a:ln w="0"/>
                <a:solidFill>
                  <a:srgbClr val="565F88"/>
                </a:solidFill>
                <a:latin typeface="Dosis SemiBold" pitchFamily="2" charset="0"/>
              </a:rPr>
              <a:t>ion     solu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t</a:t>
            </a:r>
            <a:r>
              <a:rPr lang="fr-FR" sz="3600" b="1" dirty="0">
                <a:ln w="0"/>
                <a:solidFill>
                  <a:srgbClr val="565F88"/>
                </a:solidFill>
                <a:latin typeface="Dosis SemiBold" pitchFamily="2" charset="0"/>
              </a:rPr>
              <a:t>ion</a:t>
            </a:r>
          </a:p>
          <a:p>
            <a:pPr lvl="0" algn="ctr">
              <a:lnSpc>
                <a:spcPct val="150000"/>
              </a:lnSpc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sol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eil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appar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eil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abe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ille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AB6D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bout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eille</a:t>
            </a:r>
          </a:p>
        </p:txBody>
      </p:sp>
    </p:spTree>
    <p:extLst>
      <p:ext uri="{BB962C8B-B14F-4D97-AF65-F5344CB8AC3E}">
        <p14:creationId xmlns:p14="http://schemas.microsoft.com/office/powerpoint/2010/main" val="3242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927B3ED-4D71-EE46-061A-D106B9DF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5BED81F-8D54-7D01-2A00-8A2B7EEFD2F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EB12AF4-0B14-BA04-BB17-D0139643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4D2E2AB-C2AB-F771-D083-19ED4FB4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5784E6E9-A984-93BE-92C7-710018EE599A}"/>
              </a:ext>
            </a:extLst>
          </p:cNvPr>
          <p:cNvSpPr txBox="1"/>
          <p:nvPr/>
        </p:nvSpPr>
        <p:spPr>
          <a:xfrm>
            <a:off x="818831" y="2205429"/>
            <a:ext cx="8525617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maitresse nous raconte des histoires.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Les élèves apprennent les maths.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Faites attention !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Ne courez pas trop vite ! 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3077CFFB-AE5E-1BA9-2E47-B4D1F3D0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A5EBE5-5E07-5C98-11A6-EC8741A26A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C98EBA-6287-B1C4-2AA0-10AA15E0CDED}"/>
              </a:ext>
            </a:extLst>
          </p:cNvPr>
          <p:cNvSpPr txBox="1"/>
          <p:nvPr/>
        </p:nvSpPr>
        <p:spPr>
          <a:xfrm>
            <a:off x="818832" y="2205429"/>
            <a:ext cx="7577746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maitresse nous raconte des histoires.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Les élèves apprennent les maths.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Faites attention !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Ne courez pas trop vite ! 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22BBB-10FC-25F3-151E-B25A2306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10005F-3638-237A-5B9B-D42B96E5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513584F-146B-074D-E2A9-361EDBDB908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EA22BB5-D05B-53E7-2347-5211B08A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904369-46DE-87AE-376D-76C2908DB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6E399E1-11BD-F547-4122-CAE32360C718}"/>
              </a:ext>
            </a:extLst>
          </p:cNvPr>
          <p:cNvSpPr txBox="1"/>
          <p:nvPr/>
        </p:nvSpPr>
        <p:spPr>
          <a:xfrm>
            <a:off x="818832" y="2236960"/>
            <a:ext cx="7466428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petits insectes sont dans le jardin.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poussins sortent des œufs.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connais leur histoire.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Ne faites pas tomber les petits !  </a:t>
            </a:r>
          </a:p>
        </p:txBody>
      </p:sp>
    </p:spTree>
    <p:extLst>
      <p:ext uri="{BB962C8B-B14F-4D97-AF65-F5344CB8AC3E}">
        <p14:creationId xmlns:p14="http://schemas.microsoft.com/office/powerpoint/2010/main" val="32842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BC81-0202-738A-2C62-893AC8A1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D975053-E32F-1008-1119-30020A46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ACA844-9784-AAE7-6C3D-DBEACC0805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20451C-3252-57DF-3D4F-BC7897690D1F}"/>
              </a:ext>
            </a:extLst>
          </p:cNvPr>
          <p:cNvSpPr txBox="1"/>
          <p:nvPr/>
        </p:nvSpPr>
        <p:spPr>
          <a:xfrm>
            <a:off x="818832" y="2236960"/>
            <a:ext cx="7466428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petits insectes sont dans le jardin.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poussins sortent des œufs.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connais leur histoire.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Ne faites pas tomber les petits !  </a:t>
            </a:r>
          </a:p>
        </p:txBody>
      </p:sp>
    </p:spTree>
    <p:extLst>
      <p:ext uri="{BB962C8B-B14F-4D97-AF65-F5344CB8AC3E}">
        <p14:creationId xmlns:p14="http://schemas.microsoft.com/office/powerpoint/2010/main" val="34649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61CC9B79-48A1-8970-0997-851FD509B5F2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3CCCAF-9CA2-94E1-B04A-3FDFDF5F07E2}"/>
              </a:ext>
            </a:extLst>
          </p:cNvPr>
          <p:cNvSpPr txBox="1"/>
          <p:nvPr/>
        </p:nvSpPr>
        <p:spPr>
          <a:xfrm>
            <a:off x="1851985" y="1871701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Que fait la directrice à l’école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5428C1D-5FF3-F28A-1E60-48F1BB7E7EF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AFED31F-4790-7979-3C8C-D88A1F5E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EB5EEA-FE1C-3639-7136-3FD20B02B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AC3A4F87-9707-BE0C-F064-2AA9ED5BC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984" y="2655736"/>
            <a:ext cx="4660553" cy="326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1BF7FFAD-FC57-999B-7B52-097DC049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7B462CD-F3AB-CC07-70BF-35E76E23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B632A12-BAC2-496A-C054-2F57A3D5B8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E6C61DC-9E25-5EC3-8FDF-F03AE3F0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E00A46-8442-B35C-BFDD-156557BB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13CF57F-D665-C02E-C668-77DE7272CEC8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ou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3 ).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4295B3-E54A-E9F5-FBA6-A27C467D2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6EC473-79B0-D6C5-8616-0666A58F17AC}"/>
              </a:ext>
            </a:extLst>
          </p:cNvPr>
          <p:cNvSpPr txBox="1"/>
          <p:nvPr/>
        </p:nvSpPr>
        <p:spPr>
          <a:xfrm>
            <a:off x="536630" y="2969274"/>
            <a:ext cx="4481740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explique les leçons.                    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accueille les élèves.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prête des livres aux élèves.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A9270B-2773-4358-9D32-7D65184C18EE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 la directrice à l’école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146461-F3A8-19E6-9FF6-6A73D8DB6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370" y="2832241"/>
            <a:ext cx="3486030" cy="24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DD68060C-6C86-0114-920D-60C6009E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2E51EA-A140-E22F-7DE2-2C6C81F8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DAE5403-D964-59DD-40A2-36CE7813029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E68BAE5-FFBF-DFF7-11C3-AD559D6D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ED651F4-DD74-1D28-58C1-1D9F6E872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5E9CA76-B9FF-B55E-AA9A-E2A4A5CB2E1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8C42113-FF86-53FD-7BFC-AB98CD34F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D2FFE6-636F-9CFF-9C86-1669EFC53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5D5D6B12-8B6C-8099-EB69-C53BE727FC77}"/>
              </a:ext>
            </a:extLst>
          </p:cNvPr>
          <p:cNvSpPr txBox="1">
            <a:spLocks/>
          </p:cNvSpPr>
          <p:nvPr/>
        </p:nvSpPr>
        <p:spPr>
          <a:xfrm>
            <a:off x="1664399" y="777385"/>
            <a:ext cx="706984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Elle accueille les élèves.». Qui veut lire et expliquer la réponse 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1564ED-047D-F67B-28BC-CC7D682D285E}"/>
              </a:ext>
            </a:extLst>
          </p:cNvPr>
          <p:cNvSpPr txBox="1"/>
          <p:nvPr/>
        </p:nvSpPr>
        <p:spPr>
          <a:xfrm>
            <a:off x="555832" y="2219615"/>
            <a:ext cx="456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Que fait la directrice à l’école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FB45B6-5097-FDC5-2180-0B38EE5AB62F}"/>
              </a:ext>
            </a:extLst>
          </p:cNvPr>
          <p:cNvSpPr txBox="1"/>
          <p:nvPr/>
        </p:nvSpPr>
        <p:spPr>
          <a:xfrm>
            <a:off x="536630" y="2969274"/>
            <a:ext cx="4481740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explique les leçons.                    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accueille les élèves.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prête des livres aux élèves.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5B3D75-2C7B-5E66-EB99-2A74B7E98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340" y="2481225"/>
            <a:ext cx="3486030" cy="24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9984-7A3C-CFA2-12F0-F9773D56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5382F041-B1C0-82D4-1855-4BB6A578423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5CE3C3-44C4-94E6-A2A3-388A45E48EF8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qu’on doit faire en classe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005819D-D2D0-0C87-DFDB-A7995A4FCC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2BFD3A5-6534-B139-D31E-D128E8AC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485B99-1729-4654-7D85-4D253057D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B82139E-6101-B45A-7DF6-617B21154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45" y="2546222"/>
            <a:ext cx="4848110" cy="33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6E20C-0783-5E34-FAC5-A45D0AC9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CAF44C7-A375-5C99-539C-AC0266E5222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ou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3).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BB6C3B-718D-3C73-82C8-2DF257D9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3382733-86B9-F12D-7E96-B7F536DF37FB}"/>
              </a:ext>
            </a:extLst>
          </p:cNvPr>
          <p:cNvSpPr txBox="1"/>
          <p:nvPr/>
        </p:nvSpPr>
        <p:spPr>
          <a:xfrm>
            <a:off x="515713" y="3030481"/>
            <a:ext cx="5006580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On doit crier.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On doit lever le doigt. 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  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On doit regarder par la fenêtre.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4EEEE1-0A6D-6675-B6BF-DDCF0DD81B55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Qu’est-ce qu’on doit faire en classe ?</a:t>
            </a:r>
            <a:endParaRPr lang="fr-MA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02F0A7-CCC6-45A6-618A-66E7B84AD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295" y="2717870"/>
            <a:ext cx="3179429" cy="22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5A37-3DE7-AA2D-E820-A3F0A0AA3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7F13D74F-7F16-58AA-69E0-7C10DAA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31FC24-5B60-8578-8C0E-900007946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6360F11-8240-897F-F050-E8F888117E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385C77E-5C35-7EC1-56C6-32EBB04E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27F3C1-0D2C-6029-F374-BFC17697B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7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2610-CDE7-B2BC-3D7B-74B9FE0B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EBFF21D-04DA-4759-FC3B-13E403DB463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B7DA85-8BB3-6332-6408-8FFD7C1A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DF268C5-B0AF-6989-6AD9-535722F7D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C39388D8-448A-B463-B0D4-41DC2CD0665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On doit lever le doigt.». Qui veut lire et expliquer la réponse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79043B-5809-C7A5-871F-EF965E8332F8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Qu’est-ce qu’on doit faire en classe ?</a:t>
            </a:r>
            <a:endParaRPr lang="fr-MA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D495DC-373B-D0BC-5B4B-6C816D11F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414" y="2791444"/>
            <a:ext cx="3175233" cy="22178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EA08789-4C52-08B6-12A1-CDA34969D391}"/>
              </a:ext>
            </a:extLst>
          </p:cNvPr>
          <p:cNvSpPr txBox="1"/>
          <p:nvPr/>
        </p:nvSpPr>
        <p:spPr>
          <a:xfrm>
            <a:off x="627031" y="3021052"/>
            <a:ext cx="5006580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On doit crier.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On doit lever le doigt. 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  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On doit regarder par la fenêtre. </a:t>
            </a:r>
          </a:p>
        </p:txBody>
      </p:sp>
    </p:spTree>
    <p:extLst>
      <p:ext uri="{BB962C8B-B14F-4D97-AF65-F5344CB8AC3E}">
        <p14:creationId xmlns:p14="http://schemas.microsoft.com/office/powerpoint/2010/main" val="28060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72D9B-6F2B-347F-8F93-5DD3BD8E4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29C1C0F9-0217-838C-5A68-39A2097168D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413621-D67C-D153-BF17-9986FEDE453F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vont faire les élèves au musée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888A348-B413-716D-ACF0-90ED0783E52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9F24347-5C3A-8B07-990A-AB64F421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2DFE76-AB43-0F83-EF6F-7C1691A78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4701AA6-9C2E-4851-AAD4-6AE8F9BD5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645" y="2586377"/>
            <a:ext cx="4616709" cy="32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2DA66-781A-C22F-1B63-3D8373E2F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C6868EB-3442-858F-D376-EB26C2B2DA8C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ou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3).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6F45F1-9A01-C986-8B10-40C3C0013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E7E80B-D746-DE27-E4C5-FA6C1AA5FC9E}"/>
              </a:ext>
            </a:extLst>
          </p:cNvPr>
          <p:cNvSpPr txBox="1"/>
          <p:nvPr/>
        </p:nvSpPr>
        <p:spPr>
          <a:xfrm>
            <a:off x="360551" y="3028815"/>
            <a:ext cx="3917252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Ils sont heureux.               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Ils sont avec leur maitresse.  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Ils découvriront des tableaux.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BCC917-C362-BA99-0D28-F98E21B461E4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vont faire les élèves au musée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2CE45D-DF83-7D1E-9BB8-A15F7C1BB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155" y="2791445"/>
            <a:ext cx="3758245" cy="26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5E528-AD16-C7DF-7AA5-4F832338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6241B7BB-B8AD-4B55-A342-16AD07DD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D334E2-0BA5-12FA-B816-179EDAD2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C596CDD-4E34-A631-1BAE-30223D17128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35BCB6F-DB34-C2F3-38A0-6E0323AB1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9F73EDF-8804-B4BA-13FD-632C2B842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E6304-2277-9D55-2972-0AAC596F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D278D44-1A6C-86C5-FBA7-A8182B94865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021A09E-7CA9-046D-5AFF-2362B9A93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F00867-D3DD-0928-F8E7-352A9CEC8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4E7112B4-3D4B-6B23-ECE1-952C38CBF5BE}"/>
              </a:ext>
            </a:extLst>
          </p:cNvPr>
          <p:cNvSpPr txBox="1">
            <a:spLocks/>
          </p:cNvSpPr>
          <p:nvPr/>
        </p:nvSpPr>
        <p:spPr>
          <a:xfrm>
            <a:off x="1700020" y="786118"/>
            <a:ext cx="711002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Ils découvriront des tableaux. ». Qui veut lire et expliquer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la réponse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857A6D-4B8D-9FD9-D7FD-84DF974FF5CE}"/>
              </a:ext>
            </a:extLst>
          </p:cNvPr>
          <p:cNvSpPr txBox="1"/>
          <p:nvPr/>
        </p:nvSpPr>
        <p:spPr>
          <a:xfrm>
            <a:off x="221877" y="1982634"/>
            <a:ext cx="628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vont faire les élèves au musée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9DD579-8070-9A8B-9F9B-A62870024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695" y="2665890"/>
            <a:ext cx="3398971" cy="24229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634B56-1A15-9F9C-E75F-C71D05AAA06C}"/>
              </a:ext>
            </a:extLst>
          </p:cNvPr>
          <p:cNvSpPr txBox="1"/>
          <p:nvPr/>
        </p:nvSpPr>
        <p:spPr>
          <a:xfrm>
            <a:off x="360551" y="3028815"/>
            <a:ext cx="3917252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Ils sont heureux.               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Ils sont avec leur maitresse.  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Ils découvriront des tableaux. </a:t>
            </a:r>
          </a:p>
        </p:txBody>
      </p:sp>
    </p:spTree>
    <p:extLst>
      <p:ext uri="{BB962C8B-B14F-4D97-AF65-F5344CB8AC3E}">
        <p14:creationId xmlns:p14="http://schemas.microsoft.com/office/powerpoint/2010/main" val="5238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 mots.</a:t>
            </a:r>
          </a:p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et compréhension de phrases.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Lecture et compréhension  de texte.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31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On va lire ce texte.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6E26AA-99E2-4EF1-1599-0052207C1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801" y="1518699"/>
            <a:ext cx="3534149" cy="486434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CD91730-74AB-D74F-1EFD-86FF33F8B055}"/>
              </a:ext>
            </a:extLst>
          </p:cNvPr>
          <p:cNvSpPr/>
          <p:nvPr/>
        </p:nvSpPr>
        <p:spPr>
          <a:xfrm>
            <a:off x="2595148" y="2345634"/>
            <a:ext cx="3445802" cy="126624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EAA40-4A63-0027-00AD-EC82A19E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D5AF5F9-73CD-49BB-4F7B-07602754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5442971-DB15-4BB2-58B1-BA68710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95BF2B-219F-1E53-E9B4-186FDA3E1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05" y="2173043"/>
            <a:ext cx="8114990" cy="3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65E32-835D-DED6-7B82-FE370B71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id="{71E2085E-BD13-6012-03A0-F6A73BCC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1DDE35-2043-0741-51C7-BFAE47615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C559FC9-3D42-EE1E-4C98-537CB3DA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67" y="2188946"/>
            <a:ext cx="8114990" cy="3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3C262-E40E-01D1-2434-FD2D5737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06E4416-0B2A-C73A-6C47-FF09112D69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A5948A1-7AA4-92CC-0015-643138B2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ABA6B2-33EA-6A34-7C09-E1F0CD067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3">
            <a:extLst>
              <a:ext uri="{FF2B5EF4-FFF2-40B4-BE49-F238E27FC236}">
                <a16:creationId xmlns:a16="http://schemas.microsoft.com/office/drawing/2014/main" id="{6CF6F4FE-22BA-6AF8-321B-752F8A14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51B8EF-15D0-0249-A035-610559F45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DD5619-DF80-81C3-947C-A4848F3B83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8615DA6-86C1-1A76-06E1-43D8AC62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F3959D2-405B-1906-BF61-FA439B544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5D906FDB-1CEF-BBA9-A845-D4975E2E7B2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«  À l’école, on apprend seulement  les maths  »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Écrivez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vrai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ou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faux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A0335E-3901-E8FF-DC89-4455D546ADFE}"/>
              </a:ext>
            </a:extLst>
          </p:cNvPr>
          <p:cNvSpPr txBox="1"/>
          <p:nvPr/>
        </p:nvSpPr>
        <p:spPr>
          <a:xfrm>
            <a:off x="5815975" y="1707058"/>
            <a:ext cx="1951633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  ou  </a:t>
            </a:r>
            <a:r>
              <a:rPr lang="fr-FR" sz="24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C7F000-C988-AE4D-170B-DDFA7C169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578559"/>
            <a:ext cx="8114990" cy="34246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E5D3CE-04B1-270C-35B3-D8AD556535C9}"/>
              </a:ext>
            </a:extLst>
          </p:cNvPr>
          <p:cNvSpPr txBox="1"/>
          <p:nvPr/>
        </p:nvSpPr>
        <p:spPr>
          <a:xfrm>
            <a:off x="1243975" y="188402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4B5377"/>
                </a:solidFill>
                <a:latin typeface="Dosis Medium" pitchFamily="2" charset="0"/>
              </a:rPr>
              <a:t>À l’école, on apprend seulement  les maths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  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16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38206-AFDE-ACF0-C2D4-3D3FDF7A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40C60034-0B01-AFB0-E4BE-FCD5725ABA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1EE88AF-1E73-5172-3E8C-DB79D743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953E0F-0001-5B96-7CCE-4DC744EC2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FAC78153-0068-734C-FD70-8B782C663E9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bo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nne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réponse est :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faux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  À l’école, on apprend les maths, l’arabe et le français. 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001874-25D3-3EAC-AA11-22328568663A}"/>
              </a:ext>
            </a:extLst>
          </p:cNvPr>
          <p:cNvSpPr txBox="1"/>
          <p:nvPr/>
        </p:nvSpPr>
        <p:spPr>
          <a:xfrm>
            <a:off x="5780598" y="1684248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3A7FE3-9E8D-96FA-C1FC-C9A1FCE3E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02" y="2575890"/>
            <a:ext cx="8114990" cy="34246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8EC3847-30ED-68B8-5FD9-08D1BA331C09}"/>
              </a:ext>
            </a:extLst>
          </p:cNvPr>
          <p:cNvSpPr txBox="1"/>
          <p:nvPr/>
        </p:nvSpPr>
        <p:spPr>
          <a:xfrm>
            <a:off x="1681333" y="1782582"/>
            <a:ext cx="5208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4B5377"/>
                </a:solidFill>
                <a:latin typeface="Dosis SemiBold" pitchFamily="2" charset="0"/>
              </a:rPr>
              <a:t>À l’école, on apprend seulement  les maths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SemiBold" pitchFamily="2" charset="0"/>
              </a:rPr>
              <a:t>.  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951A5-58BD-6358-6BB7-23CD73DDD865}"/>
              </a:ext>
            </a:extLst>
          </p:cNvPr>
          <p:cNvSpPr/>
          <p:nvPr/>
        </p:nvSpPr>
        <p:spPr>
          <a:xfrm>
            <a:off x="628153" y="2989909"/>
            <a:ext cx="5152445" cy="34255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50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C07FD-B44A-4DF3-D879-F908F294E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59F22EE-6567-2849-0A1D-36E80E57E59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8796A03-927F-8D2F-1516-A739230A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FC8CCDF-FB65-7E1F-DF1A-C62F44484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CCCF3035-7B75-0830-7B64-DA71ECE428FD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Les maitres et le directeur aident les élèves.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vrai ou faux sur vos ardoises. Cherchez 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12297E-785F-5D17-E7C8-8486B85DAB56}"/>
              </a:ext>
            </a:extLst>
          </p:cNvPr>
          <p:cNvSpPr txBox="1"/>
          <p:nvPr/>
        </p:nvSpPr>
        <p:spPr>
          <a:xfrm>
            <a:off x="6351996" y="1711134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ou  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F22FA7-D673-4150-AB79-140367F0D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576560"/>
            <a:ext cx="8114990" cy="34246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1281AAD-EE3F-506E-FEB5-71A0F56C528B}"/>
              </a:ext>
            </a:extLst>
          </p:cNvPr>
          <p:cNvSpPr txBox="1"/>
          <p:nvPr/>
        </p:nvSpPr>
        <p:spPr>
          <a:xfrm>
            <a:off x="1541045" y="180731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Les maitres et le directeur aident les élèves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79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8882-FFC6-E183-B834-9B227C45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C38B0BD-0A06-F6A3-6AF5-BBEFB86ED5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316CAFD-DC85-11AD-74C2-BBB38B95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21EF2BA-D734-A041-E2DE-349C92782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5C23F75F-B00E-6065-3074-19D7F3C01A89}"/>
              </a:ext>
            </a:extLst>
          </p:cNvPr>
          <p:cNvSpPr txBox="1">
            <a:spLocks/>
          </p:cNvSpPr>
          <p:nvPr/>
        </p:nvSpPr>
        <p:spPr>
          <a:xfrm>
            <a:off x="1572967" y="777385"/>
            <a:ext cx="714520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vrai. « Les maitres, le directeur, la bibliothécaire et le cuisinier  nous aident tous les jours »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2A97C5-BF6C-2421-8857-B2086D28D574}"/>
              </a:ext>
            </a:extLst>
          </p:cNvPr>
          <p:cNvSpPr txBox="1"/>
          <p:nvPr/>
        </p:nvSpPr>
        <p:spPr>
          <a:xfrm>
            <a:off x="6144967" y="1729769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Vrai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3C8B8F-C16C-49FE-FC29-32560A68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66" y="2592325"/>
            <a:ext cx="8114990" cy="34246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7067A2-8377-CB98-C1AD-CB406223830B}"/>
              </a:ext>
            </a:extLst>
          </p:cNvPr>
          <p:cNvSpPr txBox="1"/>
          <p:nvPr/>
        </p:nvSpPr>
        <p:spPr>
          <a:xfrm>
            <a:off x="1572967" y="182657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</a:rPr>
              <a:t>Les maitres et le directeur aident les élèves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. 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4F95C-A73F-56DF-F4E3-787098B02AE9}"/>
              </a:ext>
            </a:extLst>
          </p:cNvPr>
          <p:cNvSpPr/>
          <p:nvPr/>
        </p:nvSpPr>
        <p:spPr>
          <a:xfrm flipV="1">
            <a:off x="3395207" y="3428999"/>
            <a:ext cx="5176891" cy="2602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FE38D4-CE10-E080-CC72-F66CD0106837}"/>
              </a:ext>
            </a:extLst>
          </p:cNvPr>
          <p:cNvSpPr/>
          <p:nvPr/>
        </p:nvSpPr>
        <p:spPr>
          <a:xfrm flipV="1">
            <a:off x="694412" y="3804033"/>
            <a:ext cx="2494061" cy="2602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57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9CCD9-B08C-0AF4-CD5E-B63B63909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7733DB9-6639-5692-7F55-C7046FF0EC4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9223ECA-03EE-AA48-E79C-0F061E5B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8CCE0C-9564-E2DF-8ABD-D574E4A3B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E59611CF-6756-CB36-DEA1-5024BA38735F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Les élèves font un pique-nique après la visite du musée.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EF728A-EE31-CCE9-D630-47779262C56C}"/>
              </a:ext>
            </a:extLst>
          </p:cNvPr>
          <p:cNvSpPr txBox="1"/>
          <p:nvPr/>
        </p:nvSpPr>
        <p:spPr>
          <a:xfrm>
            <a:off x="6934498" y="1879897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ou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74DC7A-C14F-5FDF-5E4E-BE462113B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732354"/>
            <a:ext cx="8114990" cy="34246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234A7C-16AA-D9F9-A2D3-7E3DCA1E5D01}"/>
              </a:ext>
            </a:extLst>
          </p:cNvPr>
          <p:cNvSpPr txBox="1"/>
          <p:nvPr/>
        </p:nvSpPr>
        <p:spPr>
          <a:xfrm>
            <a:off x="571902" y="1978130"/>
            <a:ext cx="6051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4B5377"/>
                </a:solidFill>
                <a:latin typeface="Dosis" pitchFamily="2" charset="0"/>
              </a:rPr>
              <a:t>Les élèves font un pique-nique après la visite du musée. </a:t>
            </a:r>
            <a:endParaRPr lang="fr-MA" sz="2000" b="1" dirty="0">
              <a:solidFill>
                <a:srgbClr val="4B5377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de soutien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5BAE690-DEDA-9705-2B1D-FD0055D1F79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D3D0F5-EFA4-B8E5-342F-CB1C2C79E4C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C44EEB-B312-111D-753D-70D8A4B727D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8020635-6DD5-93FB-A560-2E415C0BE57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3D307BA-B4DB-E893-4345-3B648C6A0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197" y="2585041"/>
            <a:ext cx="1698778" cy="23085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234D0F-3128-588D-9510-E5CD6B394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09" y="2598650"/>
            <a:ext cx="1545908" cy="21822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FAEF504-E518-5DF0-EE6B-A7E532EC1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975" y="2585041"/>
            <a:ext cx="1642107" cy="228137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453580-CF61-AEA2-C194-0FC72BE3D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757" y="2598650"/>
            <a:ext cx="1645283" cy="22813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2800CF-1E19-A259-0F9F-6E62D96EB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303" y="2598650"/>
            <a:ext cx="1697773" cy="230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C86D2-5D67-5218-7BAA-066A5CEF5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CC11F59-FE5A-7BDE-E6D4-97AA04C72C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3CAE477-34F7-89CF-0F4F-7AD735C97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D3C9C-4F7D-2A40-5187-F26728139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66308CBB-D76D-2555-CA89-F43717D2FD3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vrai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« Après, on a fait un pique-nique dans le jardin.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420650-1E8E-CCE7-35A7-9ADC3D2101B2}"/>
              </a:ext>
            </a:extLst>
          </p:cNvPr>
          <p:cNvSpPr txBox="1"/>
          <p:nvPr/>
        </p:nvSpPr>
        <p:spPr>
          <a:xfrm>
            <a:off x="6591891" y="1764129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Vrai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959C13-9F47-4B58-1F83-062F0DFA6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681299"/>
            <a:ext cx="8114990" cy="34246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5FC869F-81F0-6757-9A69-CB10FA67F677}"/>
              </a:ext>
            </a:extLst>
          </p:cNvPr>
          <p:cNvSpPr txBox="1"/>
          <p:nvPr/>
        </p:nvSpPr>
        <p:spPr>
          <a:xfrm>
            <a:off x="913729" y="1861661"/>
            <a:ext cx="6051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4B5377"/>
                </a:solidFill>
                <a:latin typeface="Dosis" pitchFamily="2" charset="0"/>
              </a:rPr>
              <a:t>Les élèves font un pique-nique après la visite du musée. </a:t>
            </a:r>
            <a:endParaRPr lang="fr-MA" sz="2000" b="1" dirty="0">
              <a:solidFill>
                <a:srgbClr val="4B5377"/>
              </a:solidFill>
              <a:latin typeface="Dosis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4D0E0-A202-2AAF-1DDB-DD3A41B30B27}"/>
              </a:ext>
            </a:extLst>
          </p:cNvPr>
          <p:cNvSpPr/>
          <p:nvPr/>
        </p:nvSpPr>
        <p:spPr>
          <a:xfrm>
            <a:off x="559071" y="5188804"/>
            <a:ext cx="3790292" cy="3605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86EF2D-B229-DFEA-5172-BAB50324C039}"/>
              </a:ext>
            </a:extLst>
          </p:cNvPr>
          <p:cNvSpPr/>
          <p:nvPr/>
        </p:nvSpPr>
        <p:spPr>
          <a:xfrm>
            <a:off x="7811346" y="4828258"/>
            <a:ext cx="818149" cy="3605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59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F0FF-DAA6-C390-872F-A1A58F04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6BFFA11-7E48-3786-331D-AA79AF3DF3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674E5C-D39D-C741-58B7-6B24CDE3E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B281A20-43DB-EAA8-E6CA-C6D654CEE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715B967-76CB-1F21-7CAB-704801F9BFD2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synonyme de « joue 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262C7F-FA7E-B87A-24C5-30C640E9B18F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Joue =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BDEBAE-06EE-D070-8BEF-194123304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499047"/>
            <a:ext cx="8114990" cy="3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B31B-AC6C-7227-80FE-8DFD2B3CC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5C93221E-5A3F-9DFE-4388-82724E0E9B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CC30C32-F992-3C4A-0C29-AC488449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AAA5D71-B1F0-8FCB-73A4-C90C6B34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D11F10B-64F5-3531-EB86-AD17020E29E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s’amuse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EF2459-D181-2C3D-B224-73159380AF98}"/>
              </a:ext>
            </a:extLst>
          </p:cNvPr>
          <p:cNvSpPr txBox="1"/>
          <p:nvPr/>
        </p:nvSpPr>
        <p:spPr>
          <a:xfrm>
            <a:off x="4357612" y="1624017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s’amuse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5694B1-7341-AEEB-410C-88B306B5735E}"/>
              </a:ext>
            </a:extLst>
          </p:cNvPr>
          <p:cNvSpPr txBox="1"/>
          <p:nvPr/>
        </p:nvSpPr>
        <p:spPr>
          <a:xfrm>
            <a:off x="1375584" y="1624017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Joue =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E35861-C408-72BC-5084-AF48FCECD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02" y="2655940"/>
            <a:ext cx="8114990" cy="34246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D235CF-E5F4-A308-96A7-921F353366DF}"/>
              </a:ext>
            </a:extLst>
          </p:cNvPr>
          <p:cNvSpPr/>
          <p:nvPr/>
        </p:nvSpPr>
        <p:spPr>
          <a:xfrm>
            <a:off x="4036794" y="5544010"/>
            <a:ext cx="1064539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99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2DFC1-77E2-8B8C-531F-6FD619A08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A6E510A-B2BF-BA54-18AA-465C41E5FC0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510C9AE-792C-CE91-AE76-46A7B066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FD7F81-5DE9-4E22-51AF-659FAB737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1EE9C67B-F50A-12D5-85E0-6A07DE2B509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synonyme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promenade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 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66B29B-CD3A-3718-CEC6-9CB24F00F6AD}"/>
              </a:ext>
            </a:extLst>
          </p:cNvPr>
          <p:cNvSpPr txBox="1"/>
          <p:nvPr/>
        </p:nvSpPr>
        <p:spPr>
          <a:xfrm>
            <a:off x="2133489" y="1702038"/>
            <a:ext cx="4877022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MA" sz="2400" b="1" dirty="0">
                <a:latin typeface="Dosis" pitchFamily="2" charset="0"/>
              </a:rPr>
              <a:t>Promenade</a:t>
            </a:r>
            <a:r>
              <a:rPr lang="fr-MA" sz="2800" dirty="0"/>
              <a:t> =</a:t>
            </a:r>
            <a:r>
              <a:rPr lang="fr-MA" sz="2400" dirty="0"/>
              <a:t>……………..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1A4E35-7FB2-2630-EEE5-681306685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672563"/>
            <a:ext cx="8114990" cy="3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3F07F-8195-AB3E-0397-71213409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CC434A30-F5F3-F68C-9E1A-F941239DD17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DDA0AD6-53B5-96C9-C3A0-719F130D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A6E38C-9F40-CE9F-FD83-AB8C28109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688195BC-08B1-2950-4CF5-5D19B6DFC56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pique-nique.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3EA05F-680E-DB76-74EC-E32AEBD1E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609839"/>
            <a:ext cx="8114990" cy="34246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9E3FD19-B2A9-B1C2-60AD-8EF56E9181C2}"/>
              </a:ext>
            </a:extLst>
          </p:cNvPr>
          <p:cNvSpPr txBox="1"/>
          <p:nvPr/>
        </p:nvSpPr>
        <p:spPr>
          <a:xfrm>
            <a:off x="2002215" y="1782478"/>
            <a:ext cx="4877022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MA" sz="2400" b="1" dirty="0">
                <a:latin typeface="Dosis" pitchFamily="2" charset="0"/>
              </a:rPr>
              <a:t>Promenade</a:t>
            </a:r>
            <a:r>
              <a:rPr lang="fr-MA" sz="2800" dirty="0"/>
              <a:t> =</a:t>
            </a:r>
            <a:r>
              <a:rPr lang="fr-MA" sz="2400" dirty="0"/>
              <a:t>  </a:t>
            </a:r>
            <a:r>
              <a:rPr lang="fr-MA" sz="2400" b="1" dirty="0">
                <a:solidFill>
                  <a:srgbClr val="C00000"/>
                </a:solidFill>
              </a:rPr>
              <a:t>pique-nique</a:t>
            </a:r>
            <a:r>
              <a:rPr lang="fr-MA" sz="2400" dirty="0"/>
              <a:t>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B90EDF-256D-17A4-51FE-5E4A2E2F48AD}"/>
              </a:ext>
            </a:extLst>
          </p:cNvPr>
          <p:cNvSpPr/>
          <p:nvPr/>
        </p:nvSpPr>
        <p:spPr>
          <a:xfrm>
            <a:off x="1455089" y="5157208"/>
            <a:ext cx="1455088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12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FE4F-D4F7-0166-3A1E-B3391D37F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765196D-6CB8-FE30-BED4-275BC7A1BB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3B6427-8B4A-8018-76A6-554C3CE5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E353200-638F-014C-DFC2-A213C7E11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9AD09F6D-A77C-961D-9132-7B7FFA381C3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Déteste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9E37FE-22CF-2AAD-8E40-C5F1F7E84EF7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Déteste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39CB16-E249-8CC7-3ECD-214BF1A9A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655940"/>
            <a:ext cx="8114990" cy="3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8BAF-5627-6310-C347-D8CDD8AF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202EFD2-69B2-CC92-7720-99FEF62D8B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6D16B3E-5895-E961-7E15-5DE3FD92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0FE4083-00A6-0DA2-F1E4-FF6B21EA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4D7EC7C1-5CC6-C074-2BBC-2F4156573A0C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aime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9004E7-FF06-4B34-C7FC-B602162E9C10}"/>
              </a:ext>
            </a:extLst>
          </p:cNvPr>
          <p:cNvSpPr txBox="1"/>
          <p:nvPr/>
        </p:nvSpPr>
        <p:spPr>
          <a:xfrm>
            <a:off x="4357612" y="1682665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Aime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6027A1-ACD1-288A-5F9E-B65E17F36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4" y="2732354"/>
            <a:ext cx="8114990" cy="34246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176C24F-6238-5604-120B-A27DBF5B896C}"/>
              </a:ext>
            </a:extLst>
          </p:cNvPr>
          <p:cNvSpPr txBox="1"/>
          <p:nvPr/>
        </p:nvSpPr>
        <p:spPr>
          <a:xfrm>
            <a:off x="1897007" y="1731933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Déteste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A17F3-5DCF-70B7-E8F2-78CA9F6BA34C}"/>
              </a:ext>
            </a:extLst>
          </p:cNvPr>
          <p:cNvSpPr/>
          <p:nvPr/>
        </p:nvSpPr>
        <p:spPr>
          <a:xfrm>
            <a:off x="803082" y="5613885"/>
            <a:ext cx="524786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82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2DCD4-D204-FC3E-E34F-0429ED021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A6CB2C45-F44F-9CB1-0B19-07B07A381E0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D4E1054-FE7C-4098-25BA-68537EEB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5B1B24B-5307-EEEE-BE9C-DB6C49FF8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9FFCD34-8B23-94E1-0143-591AB762C52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seul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D48222-706C-2D1C-FE99-D0C79E5EF970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Seul ≠…………….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539FA4-9A31-B644-318B-3E1869C25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655940"/>
            <a:ext cx="8114990" cy="3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BC870-B87D-600C-2F37-A981CFC83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5A71A36-6F6C-ED0F-E3D4-D52FEDF9EE1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99F9E19-4FF1-246F-7401-22F7F0BDB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9FFECB5-C524-6B43-305D-682C8B44F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532BCF6E-B601-47E8-F137-EAFD1A346B3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ensemble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36ABC0-C2DD-5080-4EF1-7D2BE93F499B}"/>
              </a:ext>
            </a:extLst>
          </p:cNvPr>
          <p:cNvSpPr txBox="1"/>
          <p:nvPr/>
        </p:nvSpPr>
        <p:spPr>
          <a:xfrm>
            <a:off x="4085531" y="1624017"/>
            <a:ext cx="1684764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ensemble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7BB2B4-2FAF-26BC-08D1-C1178DAC9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4" y="2655940"/>
            <a:ext cx="8114990" cy="34246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0A4D7D3-8FAC-CC26-1F6A-890F2138461B}"/>
              </a:ext>
            </a:extLst>
          </p:cNvPr>
          <p:cNvSpPr txBox="1"/>
          <p:nvPr/>
        </p:nvSpPr>
        <p:spPr>
          <a:xfrm>
            <a:off x="1820440" y="16619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Seul ≠…………….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769EFA-4B4B-20D0-53CC-60C61446F764}"/>
              </a:ext>
            </a:extLst>
          </p:cNvPr>
          <p:cNvSpPr/>
          <p:nvPr/>
        </p:nvSpPr>
        <p:spPr>
          <a:xfrm>
            <a:off x="7418836" y="5567390"/>
            <a:ext cx="1046837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95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90F50-817A-C92B-C8B4-33AAFBDF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CF27C23-0703-3333-E956-A576CF3F5A3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04DC215-1AE3-56D1-D8D8-B5243F71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45FBFD-FFEC-7680-63B1-72F6F0307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965E8E67-B24C-11F8-3DCE-797ACF0D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C0A0D2-4CBF-4F1E-A446-E37A43F32A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1904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16457" y="41499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32457" y="38979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96457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dirty="0"/>
              <a:t>orales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567" y="213787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93877" y="213604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161976" y="2830493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525FD-6B48-B7D6-280F-1AB15C13D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6D2A5A9-4F8D-61A9-AE20-9C19BAB8D6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2B0C53E-6DC8-EA43-4122-BF46BFD4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C0339E-5A30-C227-2ABC-4F01DCC22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708558D9-8007-EA01-D98C-03F992E7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5EE4031-1DC5-93DD-E0D4-50D064ADC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401672"/>
            <a:ext cx="8114990" cy="34246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46C55EC-1F1D-1218-7F0B-39FB6AB94157}"/>
              </a:ext>
            </a:extLst>
          </p:cNvPr>
          <p:cNvSpPr txBox="1"/>
          <p:nvPr/>
        </p:nvSpPr>
        <p:spPr>
          <a:xfrm>
            <a:off x="1880484" y="1624017"/>
            <a:ext cx="5458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vont les élèves pour la sortie scolaire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9BED0-E975-BFF4-FA46-375F781E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D0D33B2A-54CF-4573-A16A-546D9EB7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EEDC48-840B-0B69-63E8-4D2C14031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15044E-0620-41D4-AC23-B800CD34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EFB618-6DDC-D5A6-2963-B76C77E5DE57}"/>
              </a:ext>
            </a:extLst>
          </p:cNvPr>
          <p:cNvSpPr txBox="1"/>
          <p:nvPr/>
        </p:nvSpPr>
        <p:spPr>
          <a:xfrm>
            <a:off x="1920240" y="1878459"/>
            <a:ext cx="5458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vont les élèves pour la sortie scolaire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86AA6-59FF-1547-0858-33FCDF26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id="{6ABF79AA-4C9E-304A-2724-9B4790E902A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où ? Je cherche un lieu dans le texte. La réponse est : au musée Mohamed VI à Rabat.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D45BFD0-F4E4-EEA1-695A-932D947B411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EEB4BED-DB28-312E-FCB7-2919D804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E303FD3-8CEA-E14E-1CBE-21AF57C46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F7C2131-92C8-3864-5374-11D996FA2F09}"/>
              </a:ext>
            </a:extLst>
          </p:cNvPr>
          <p:cNvSpPr txBox="1"/>
          <p:nvPr/>
        </p:nvSpPr>
        <p:spPr>
          <a:xfrm>
            <a:off x="438473" y="3027191"/>
            <a:ext cx="8267053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Une fois, toute la classe est allée au musée Mohamed VI à Rabat.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79B5BE-E92B-8B26-3335-821E16873ED1}"/>
              </a:ext>
            </a:extLst>
          </p:cNvPr>
          <p:cNvSpPr txBox="1"/>
          <p:nvPr/>
        </p:nvSpPr>
        <p:spPr>
          <a:xfrm>
            <a:off x="1936143" y="1936705"/>
            <a:ext cx="5458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vont les élèves pour la sortie scolaire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7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B8B6C-0FC7-ABC2-F25D-33592FC4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F81BF0B-0B5B-A9EC-9962-4C946647EA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409642F-6860-3C36-2ABF-80FCF648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047408-CF0E-A36F-1F9C-68948666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10347596-CEBA-0A46-E5EA-821F0D2A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0577B0-9E57-E438-0D69-E3A07589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" y="2490139"/>
            <a:ext cx="8114990" cy="34246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71CBE32-06BB-7878-20FF-5C0200866B71}"/>
              </a:ext>
            </a:extLst>
          </p:cNvPr>
          <p:cNvSpPr txBox="1"/>
          <p:nvPr/>
        </p:nvSpPr>
        <p:spPr>
          <a:xfrm>
            <a:off x="1626042" y="17444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4B5377"/>
                </a:solidFill>
                <a:latin typeface="Dosis" pitchFamily="2" charset="0"/>
              </a:rPr>
              <a:t>Que font les élèves au musée ?</a:t>
            </a:r>
            <a:endParaRPr lang="fr-MA" sz="2400" b="1" dirty="0">
              <a:solidFill>
                <a:srgbClr val="4B5377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D65E-F993-7A46-9F9A-E9219FD6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7F79E546-E09E-3ECB-7FBE-ECC392BB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957D24-3AA9-1C27-F78A-6EE8DA671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1C31ED-E6E5-5BA7-80D7-2DD4404560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BA4D480-7D09-FE9E-C021-2C05F4D9F926}"/>
              </a:ext>
            </a:extLst>
          </p:cNvPr>
          <p:cNvSpPr txBox="1"/>
          <p:nvPr/>
        </p:nvSpPr>
        <p:spPr>
          <a:xfrm>
            <a:off x="2209377" y="2102212"/>
            <a:ext cx="48831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4B5377"/>
                </a:solidFill>
                <a:latin typeface="Dosis" pitchFamily="2" charset="0"/>
              </a:rPr>
              <a:t>Que font les élèves au musée ?</a:t>
            </a:r>
            <a:endParaRPr lang="fr-MA" sz="2800" b="1" dirty="0">
              <a:solidFill>
                <a:srgbClr val="4B5377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9B52E-A7DA-2665-890A-11F97354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92E679E-2C05-340B-B7A1-6B65C4AB899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F4625FB-5B6D-5CC0-F642-C51A1EC0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D4011D-ED9E-1BED-75B2-64114DF6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784FFAD-62BD-1D17-E37E-831B3A22C72B}"/>
              </a:ext>
            </a:extLst>
          </p:cNvPr>
          <p:cNvSpPr txBox="1"/>
          <p:nvPr/>
        </p:nvSpPr>
        <p:spPr>
          <a:xfrm>
            <a:off x="1570816" y="2933220"/>
            <a:ext cx="563306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On a découvert de beaux tableaux et écouté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les explications du guide.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183755F-0ECD-5578-8385-51A167287F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BEA1A57-8BCE-7D78-BA52-8081D07A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062DA25-8A23-996E-8E2E-A93556E35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id="{343BC9B7-6661-3115-01D2-2EF336BC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que ? Je cherche ce que les enfants ont fait au musée. La réponse  est : « On a découvert de beaux tableaux et écouté les explications du guide.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DB1320-6CAA-C690-429B-F902E4478F89}"/>
              </a:ext>
            </a:extLst>
          </p:cNvPr>
          <p:cNvSpPr txBox="1"/>
          <p:nvPr/>
        </p:nvSpPr>
        <p:spPr>
          <a:xfrm>
            <a:off x="2285999" y="194760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4B5377"/>
                </a:solidFill>
                <a:latin typeface="Dosis" pitchFamily="2" charset="0"/>
              </a:rPr>
              <a:t>Que font les élèves au musée ?</a:t>
            </a:r>
            <a:endParaRPr lang="fr-MA" sz="2400" b="1" dirty="0">
              <a:solidFill>
                <a:srgbClr val="4B5377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FB9D9-82A4-EE61-6A21-1C834390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2BB3A1E-0951-553E-7294-B4F1FC0E9BD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EC6F351-4CCD-44BE-34BF-414DBAD5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1D00D1B-6B35-A538-7CE7-070E7141A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683969BB-A5C6-9583-4736-F9602653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0F9DAF-B61B-B699-85B1-4EA937B83065}"/>
              </a:ext>
            </a:extLst>
          </p:cNvPr>
          <p:cNvSpPr txBox="1"/>
          <p:nvPr/>
        </p:nvSpPr>
        <p:spPr>
          <a:xfrm>
            <a:off x="795670" y="1624017"/>
            <a:ext cx="755265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B5377"/>
                </a:solidFill>
                <a:latin typeface="Dosis" pitchFamily="2" charset="0"/>
              </a:rPr>
              <a:t>Que font les élèves après la visite du musée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67C582-CEA2-B2B3-9422-75E36FE26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4" y="2677325"/>
            <a:ext cx="8114990" cy="3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E428F-07D9-ED9B-9DEC-BA302D4DD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92499A86-FCC7-2D90-2C74-1F541717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CF9367-FC91-9673-C8FB-3836FA00A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130DB5-C1AA-9347-AF37-CBFC8B5AF1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CCE49DA-517B-9F37-47DB-19B28DBD21F0}"/>
              </a:ext>
            </a:extLst>
          </p:cNvPr>
          <p:cNvSpPr txBox="1"/>
          <p:nvPr/>
        </p:nvSpPr>
        <p:spPr>
          <a:xfrm>
            <a:off x="979341" y="1918879"/>
            <a:ext cx="736157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B5377"/>
                </a:solidFill>
                <a:latin typeface="Dosis" pitchFamily="2" charset="0"/>
              </a:rPr>
              <a:t>Que font les élèves après la visite du musée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32C6-A05D-8F4D-F629-6636E6E5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id="{87BFE73B-4A48-FFCC-9BD8-7CF8F35F9E8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Que font les élèves après la visite du musée ? La réponse est :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Après, on a fait un pique-nique dans le jardin.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BACF8F8-E5C8-A068-4FD2-CC362CCF462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28011C9-840B-C209-C678-94CF2353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F05C94-B493-6CC7-353F-F4AB86291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2DB91D1-71D0-DF44-C69B-9B92E929B444}"/>
              </a:ext>
            </a:extLst>
          </p:cNvPr>
          <p:cNvSpPr txBox="1"/>
          <p:nvPr/>
        </p:nvSpPr>
        <p:spPr>
          <a:xfrm>
            <a:off x="1804947" y="3140459"/>
            <a:ext cx="601118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Après, on a fait un pique-nique dans le jardin.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FF3EDB-9F37-3D28-2704-5313DBB7CDE9}"/>
              </a:ext>
            </a:extLst>
          </p:cNvPr>
          <p:cNvSpPr txBox="1"/>
          <p:nvPr/>
        </p:nvSpPr>
        <p:spPr>
          <a:xfrm>
            <a:off x="979341" y="1918879"/>
            <a:ext cx="736157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B5377"/>
                </a:solidFill>
                <a:latin typeface="Dosis" pitchFamily="2" charset="0"/>
              </a:rPr>
              <a:t>Que font les élèves après la visite du musée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relisez et faites l’activité 5.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B24319A-2A09-7C5C-89F3-F76A6962B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54A56C-181A-1348-0C08-D3DABAD5E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448" y="1526651"/>
            <a:ext cx="3534149" cy="486434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3746258" y="5272125"/>
            <a:ext cx="3456527" cy="70317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Lecture et compréhension  de texte.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mots.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fr-MA" dirty="0">
                <a:solidFill>
                  <a:srgbClr val="565F88"/>
                </a:solidFill>
              </a:rPr>
              <a:t>Lecture et compréhension de phrases</a:t>
            </a: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80173E4-66E7-B1D0-1907-2F4EBAD961B9}"/>
              </a:ext>
            </a:extLst>
          </p:cNvPr>
          <p:cNvSpPr txBox="1"/>
          <p:nvPr/>
        </p:nvSpPr>
        <p:spPr>
          <a:xfrm>
            <a:off x="425828" y="2553221"/>
            <a:ext cx="817748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 mu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ique     ro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e      ré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ultat     s’amu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e</a:t>
            </a:r>
          </a:p>
          <a:p>
            <a:pPr>
              <a:lnSpc>
                <a:spcPct val="150000"/>
              </a:lnSpc>
            </a:pPr>
            <a:r>
              <a:rPr lang="fr-FR" sz="4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 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acc</a:t>
            </a:r>
            <a:r>
              <a:rPr lang="fr-FR" sz="4000" dirty="0">
                <a:ln w="0"/>
                <a:solidFill>
                  <a:srgbClr val="00ACA4"/>
                </a:solidFill>
                <a:latin typeface="Dosis SemiBold" pitchFamily="2" charset="0"/>
              </a:rPr>
              <a:t>ueil        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rec</a:t>
            </a:r>
            <a:r>
              <a:rPr lang="fr-FR" sz="4000" dirty="0">
                <a:ln w="0"/>
                <a:solidFill>
                  <a:srgbClr val="00ACA4"/>
                </a:solidFill>
                <a:latin typeface="Dosis SemiBold" pitchFamily="2" charset="0"/>
              </a:rPr>
              <a:t>ueil   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c</a:t>
            </a:r>
            <a:r>
              <a:rPr lang="fr-FR" sz="4000" dirty="0">
                <a:ln w="0"/>
                <a:solidFill>
                  <a:srgbClr val="00ACA4"/>
                </a:solidFill>
                <a:latin typeface="Dosis SemiBold" pitchFamily="2" charset="0"/>
              </a:rPr>
              <a:t>ueil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lir      acc</a:t>
            </a:r>
            <a:r>
              <a:rPr lang="fr-FR" sz="4000" dirty="0">
                <a:ln w="0"/>
                <a:solidFill>
                  <a:srgbClr val="00ACA4"/>
                </a:solidFill>
                <a:latin typeface="Dosis SemiBold" pitchFamily="2" charset="0"/>
              </a:rPr>
              <a:t>ueil</a:t>
            </a:r>
            <a:r>
              <a:rPr lang="fr-FR" sz="4000" b="1" dirty="0">
                <a:ln w="0"/>
                <a:solidFill>
                  <a:srgbClr val="474F71"/>
                </a:solidFill>
                <a:latin typeface="Dosis SemiBold" pitchFamily="2" charset="0"/>
              </a:rPr>
              <a:t>lir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4C8770B6-636D-B375-542E-C60A2D7B1EF2}"/>
              </a:ext>
            </a:extLst>
          </p:cNvPr>
          <p:cNvSpPr txBox="1"/>
          <p:nvPr/>
        </p:nvSpPr>
        <p:spPr>
          <a:xfrm>
            <a:off x="1369008" y="4019007"/>
            <a:ext cx="18473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fr-FR" sz="24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45F23690-3E19-BC6E-D7C9-A12492B45EF1}"/>
              </a:ext>
            </a:extLst>
          </p:cNvPr>
          <p:cNvSpPr txBox="1"/>
          <p:nvPr/>
        </p:nvSpPr>
        <p:spPr>
          <a:xfrm>
            <a:off x="5241763" y="4019007"/>
            <a:ext cx="18473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450E6E45-8619-EE3B-F13E-945D21771583}"/>
              </a:ext>
            </a:extLst>
          </p:cNvPr>
          <p:cNvSpPr txBox="1"/>
          <p:nvPr/>
        </p:nvSpPr>
        <p:spPr>
          <a:xfrm>
            <a:off x="4933186" y="5668679"/>
            <a:ext cx="18473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75A66643-7391-5BE9-9CB9-5F08696DFAE2}"/>
              </a:ext>
            </a:extLst>
          </p:cNvPr>
          <p:cNvSpPr txBox="1"/>
          <p:nvPr/>
        </p:nvSpPr>
        <p:spPr>
          <a:xfrm>
            <a:off x="1427707" y="5668679"/>
            <a:ext cx="18473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8400</TotalTime>
  <Words>1483</Words>
  <Application>Microsoft Office PowerPoint</Application>
  <PresentationFormat>Affichage à l'écran (4:3)</PresentationFormat>
  <Paragraphs>182</Paragraphs>
  <Slides>59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59</vt:i4>
      </vt:variant>
    </vt:vector>
  </HeadingPairs>
  <TitlesOfParts>
    <vt:vector size="86" baseType="lpstr">
      <vt:lpstr>Arial</vt:lpstr>
      <vt:lpstr>Mistral</vt:lpstr>
      <vt:lpstr>Dosis </vt:lpstr>
      <vt:lpstr>Calibri</vt:lpstr>
      <vt:lpstr>Dosis Medium</vt:lpstr>
      <vt:lpstr>Dosis SemiBold</vt:lpstr>
      <vt:lpstr>Wingdings</vt:lpstr>
      <vt:lpstr>Aptos</vt:lpstr>
      <vt:lpstr>Dosis ExtraBold</vt:lpstr>
      <vt:lpstr>Aptos Display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3_Env-Enseignant</vt:lpstr>
      <vt:lpstr>Présentation PowerPoint</vt:lpstr>
      <vt:lpstr>Il convient de lancer le mode diaporama pour la diffusion de la leçon en classe</vt:lpstr>
      <vt:lpstr>Pictogrammes</vt:lpstr>
      <vt:lpstr>Contenu de la semaine de soutien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Lisez ces mots en silence.</vt:lpstr>
      <vt:lpstr>Qui veut lire à voix haute ? </vt:lpstr>
      <vt:lpstr>Lisez ces mots en silence.</vt:lpstr>
      <vt:lpstr>Qui veut lire à voix haute ? </vt:lpstr>
      <vt:lpstr>Lisez ces phrases silencieusement. </vt:lpstr>
      <vt:lpstr>Qui veut lire à voix haute ?</vt:lpstr>
      <vt:lpstr>Lisez ces phrases silencieusement. </vt:lpstr>
      <vt:lpstr>Qui veut lire à voix haute ?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Plan de la séance</vt:lpstr>
      <vt:lpstr>Ouvrez le manuel à la page 31. On va lire ce texte. </vt:lpstr>
      <vt:lpstr>Lisez le texte silencieusement sur votre livret.  </vt:lpstr>
      <vt:lpstr>Qui veut lire le texte ? Je vais désigner plusieurs élèves. Chacun va lire un passage. </vt:lpstr>
      <vt:lpstr>Prenez vos ardoises. On va répondre à des questions de compréhension.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Prenez vos cahiers.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La question est : que ? Je cherche ce que les enfants ont fait au musée. La réponse  est : « On a découvert de beaux tableaux et écouté les explications du guide. »</vt:lpstr>
      <vt:lpstr>Répondez à cette question sur vos cahiers. Je vais passer entre les rangs pour vous aider. </vt:lpstr>
      <vt:lpstr>Qui veut lire sa réponse ?</vt:lpstr>
      <vt:lpstr>Présentation PowerPoint</vt:lpstr>
      <vt:lpstr>La séance d’aujourd’hui est terminée. À la maison, relisez et faites l’activité 5.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31</cp:revision>
  <cp:lastPrinted>2025-08-13T10:11:39Z</cp:lastPrinted>
  <dcterms:created xsi:type="dcterms:W3CDTF">2025-08-01T12:31:49Z</dcterms:created>
  <dcterms:modified xsi:type="dcterms:W3CDTF">2025-11-26T16:32:10Z</dcterms:modified>
</cp:coreProperties>
</file>