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1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1" r:id="rId12"/>
  </p:sldMasterIdLst>
  <p:notesMasterIdLst>
    <p:notesMasterId r:id="rId82"/>
  </p:notesMasterIdLst>
  <p:sldIdLst>
    <p:sldId id="1164" r:id="rId13"/>
    <p:sldId id="951" r:id="rId14"/>
    <p:sldId id="567" r:id="rId15"/>
    <p:sldId id="984" r:id="rId16"/>
    <p:sldId id="1169" r:id="rId17"/>
    <p:sldId id="1041" r:id="rId18"/>
    <p:sldId id="1040" r:id="rId19"/>
    <p:sldId id="1155" r:id="rId20"/>
    <p:sldId id="1030" r:id="rId21"/>
    <p:sldId id="1165" r:id="rId22"/>
    <p:sldId id="1166" r:id="rId23"/>
    <p:sldId id="1092" r:id="rId24"/>
    <p:sldId id="866" r:id="rId25"/>
    <p:sldId id="1157" r:id="rId26"/>
    <p:sldId id="1170" r:id="rId27"/>
    <p:sldId id="1171" r:id="rId28"/>
    <p:sldId id="1160" r:id="rId29"/>
    <p:sldId id="986" r:id="rId30"/>
    <p:sldId id="1172" r:id="rId31"/>
    <p:sldId id="1173" r:id="rId32"/>
    <p:sldId id="1174" r:id="rId33"/>
    <p:sldId id="1146" r:id="rId34"/>
    <p:sldId id="1147" r:id="rId35"/>
    <p:sldId id="1148" r:id="rId36"/>
    <p:sldId id="1149" r:id="rId37"/>
    <p:sldId id="1150" r:id="rId38"/>
    <p:sldId id="1151" r:id="rId39"/>
    <p:sldId id="1152" r:id="rId40"/>
    <p:sldId id="1153" r:id="rId41"/>
    <p:sldId id="779" r:id="rId42"/>
    <p:sldId id="1082" r:id="rId43"/>
    <p:sldId id="1083" r:id="rId44"/>
    <p:sldId id="1084" r:id="rId45"/>
    <p:sldId id="1133" r:id="rId46"/>
    <p:sldId id="1134" r:id="rId47"/>
    <p:sldId id="1135" r:id="rId48"/>
    <p:sldId id="1035" r:id="rId49"/>
    <p:sldId id="715" r:id="rId50"/>
    <p:sldId id="1176" r:id="rId51"/>
    <p:sldId id="1177" r:id="rId52"/>
    <p:sldId id="1175" r:id="rId53"/>
    <p:sldId id="1088" r:id="rId54"/>
    <p:sldId id="1103" r:id="rId55"/>
    <p:sldId id="1178" r:id="rId56"/>
    <p:sldId id="1156" r:id="rId57"/>
    <p:sldId id="1032" r:id="rId58"/>
    <p:sldId id="1105" r:id="rId59"/>
    <p:sldId id="1179" r:id="rId60"/>
    <p:sldId id="664" r:id="rId61"/>
    <p:sldId id="1154" r:id="rId62"/>
    <p:sldId id="1120" r:id="rId63"/>
    <p:sldId id="1121" r:id="rId64"/>
    <p:sldId id="1140" r:id="rId65"/>
    <p:sldId id="1141" r:id="rId66"/>
    <p:sldId id="1037" r:id="rId67"/>
    <p:sldId id="1052" r:id="rId68"/>
    <p:sldId id="1142" r:id="rId69"/>
    <p:sldId id="1143" r:id="rId70"/>
    <p:sldId id="1144" r:id="rId71"/>
    <p:sldId id="1145" r:id="rId72"/>
    <p:sldId id="1091" r:id="rId73"/>
    <p:sldId id="1039" r:id="rId74"/>
    <p:sldId id="1124" r:id="rId75"/>
    <p:sldId id="1125" r:id="rId76"/>
    <p:sldId id="1180" r:id="rId77"/>
    <p:sldId id="1181" r:id="rId78"/>
    <p:sldId id="1056" r:id="rId79"/>
    <p:sldId id="1057" r:id="rId80"/>
    <p:sldId id="689" r:id="rId81"/>
  </p:sldIdLst>
  <p:sldSz cx="9144000" cy="6858000" type="screen4x3"/>
  <p:notesSz cx="6735763" cy="9866313"/>
  <p:embeddedFontLst>
    <p:embeddedFont>
      <p:font typeface="Dosis" pitchFamily="2" charset="0"/>
      <p:regular r:id="rId83"/>
      <p:bold r:id="rId84"/>
    </p:embeddedFont>
    <p:embeddedFont>
      <p:font typeface="Dosis ExtraBold" pitchFamily="2" charset="0"/>
      <p:bold r:id="rId85"/>
    </p:embeddedFont>
    <p:embeddedFont>
      <p:font typeface="Dosis Medium" pitchFamily="2" charset="0"/>
      <p:regular r:id="rId86"/>
    </p:embeddedFont>
    <p:embeddedFont>
      <p:font typeface="Dosis SemiBold" pitchFamily="2" charset="0"/>
      <p:bold r:id="rId87"/>
    </p:embeddedFont>
    <p:embeddedFont>
      <p:font typeface="Mistral" panose="03090702030407020403" pitchFamily="66" charset="0"/>
      <p:regular r:id="rId8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2196B1"/>
    <a:srgbClr val="565F88"/>
    <a:srgbClr val="2AB6D7"/>
    <a:srgbClr val="55B7DE"/>
    <a:srgbClr val="A1A6BC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96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font" Target="fonts/font2.fntdata"/><Relationship Id="rId89" Type="http://schemas.openxmlformats.org/officeDocument/2006/relationships/presProps" Target="presProp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font" Target="fonts/font3.fntdata"/><Relationship Id="rId93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font" Target="fonts/font5.fntdata"/><Relationship Id="rId61" Type="http://schemas.openxmlformats.org/officeDocument/2006/relationships/slide" Target="slides/slide4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E12DB-7F64-94E9-2937-ED845E40F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17D62C-22C4-DBD1-884B-9A6D27FEC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2A600D-A7C6-7438-843C-6E20AC2B0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DA23B2-30AA-77FC-E4D9-0FF99CE7A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27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6DB5-5BD6-FA0F-0F26-682405D64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8600DF-A5C7-2956-B389-E8161F9586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C74CBF-E87D-2975-21C7-ACCEB2F5E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3B9122-7EB5-421F-0789-32198172B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7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D9966-D991-2B65-35A5-BBC77A35F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71334D-52FD-BCDD-7C70-A9FE49E51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C51386-C48C-554B-0639-CB7D00B05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2AB6B7-807D-B8F9-5D91-18E9D82E8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417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7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7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73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54068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68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66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629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48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88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01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322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752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08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7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09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95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32.png"/><Relationship Id="rId4" Type="http://schemas.openxmlformats.org/officeDocument/2006/relationships/image" Target="../media/image69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2.png"/><Relationship Id="rId7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2.png"/><Relationship Id="rId7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4" Type="http://schemas.openxmlformats.org/officeDocument/2006/relationships/customXml" Target="../ink/ink4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370.png"/><Relationship Id="rId4" Type="http://schemas.openxmlformats.org/officeDocument/2006/relationships/customXml" Target="../ink/ink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4" Type="http://schemas.openxmlformats.org/officeDocument/2006/relationships/customXml" Target="../ink/ink14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6.xml"/><Relationship Id="rId5" Type="http://schemas.openxmlformats.org/officeDocument/2006/relationships/image" Target="../media/image3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0.png"/><Relationship Id="rId7" Type="http://schemas.openxmlformats.org/officeDocument/2006/relationships/customXml" Target="../ink/ink20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9.xml"/><Relationship Id="rId5" Type="http://schemas.openxmlformats.org/officeDocument/2006/relationships/image" Target="../media/image370.png"/><Relationship Id="rId4" Type="http://schemas.openxmlformats.org/officeDocument/2006/relationships/customXml" Target="../ink/ink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8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9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0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2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0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0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2AEBDA1-00F9-A7C8-AF10-D440142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0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74547-2A79-37F8-A974-77D1E9F9E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F024F-16CE-8907-0D3A-ACAF17AA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Le règlement de la classe – Le devoir–  Lever le doigt – S’excuser – Respecter - Écouter 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B10325-9607-A5B6-4163-F3FFD8AF6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6175" y="369756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devoir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857AADF-BD12-ACD7-268D-06C8E0500B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6176" y="6118028"/>
            <a:ext cx="2395762" cy="360000"/>
          </a:xfrm>
        </p:spPr>
        <p:txBody>
          <a:bodyPr/>
          <a:lstStyle/>
          <a:p>
            <a:r>
              <a:rPr lang="fr-MA" dirty="0"/>
              <a:t>Respecter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DB8FD9D9-B895-3A00-EED3-3B7CFE9AAF8D}"/>
              </a:ext>
            </a:extLst>
          </p:cNvPr>
          <p:cNvSpPr txBox="1">
            <a:spLocks/>
          </p:cNvSpPr>
          <p:nvPr/>
        </p:nvSpPr>
        <p:spPr>
          <a:xfrm>
            <a:off x="1366185" y="6109977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S’excuser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4C932F4-A467-50BD-8EB5-761C9B1D7FA7}"/>
              </a:ext>
            </a:extLst>
          </p:cNvPr>
          <p:cNvSpPr txBox="1">
            <a:spLocks/>
          </p:cNvSpPr>
          <p:nvPr/>
        </p:nvSpPr>
        <p:spPr>
          <a:xfrm>
            <a:off x="6047153" y="3697568"/>
            <a:ext cx="219673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Lever le doigt</a:t>
            </a:r>
          </a:p>
        </p:txBody>
      </p:sp>
      <p:pic>
        <p:nvPicPr>
          <p:cNvPr id="10" name="Image 9" descr="Une image contenant meubles, Dessin d’enfant, dessin, table&#10;&#10;Le contenu généré par l’IA peut être incorrect.">
            <a:extLst>
              <a:ext uri="{FF2B5EF4-FFF2-40B4-BE49-F238E27FC236}">
                <a16:creationId xmlns:a16="http://schemas.microsoft.com/office/drawing/2014/main" id="{324E6713-FDEF-7812-70DC-97E1E7D02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15" y="1753023"/>
            <a:ext cx="1506319" cy="18917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8BCE23-D80B-0B84-8971-A78AD42F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72" y="4240578"/>
            <a:ext cx="1506319" cy="18917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7EF225-8A4F-ECF8-D06D-6836B7145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76" y="1753023"/>
            <a:ext cx="1506319" cy="18917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50C7FD-7E38-8C34-7A0C-3FE6EB25E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4" y="1753023"/>
            <a:ext cx="1506319" cy="1891739"/>
          </a:xfrm>
          <a:prstGeom prst="rect">
            <a:avLst/>
          </a:prstGeom>
        </p:spPr>
      </p:pic>
      <p:pic>
        <p:nvPicPr>
          <p:cNvPr id="16" name="Image 15" descr="Une image contenant dessin, illustratio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A343CF-B502-E6A2-B27B-33ACA31EC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98" y="4240577"/>
            <a:ext cx="1506319" cy="18917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40B12EE-C9BE-2573-B8BA-E236735CE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4271704"/>
            <a:ext cx="1506319" cy="1891739"/>
          </a:xfrm>
          <a:prstGeom prst="rect">
            <a:avLst/>
          </a:prstGeo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F77A9978-B442-54D6-9A79-B9B7F8D6654D}"/>
              </a:ext>
            </a:extLst>
          </p:cNvPr>
          <p:cNvSpPr txBox="1">
            <a:spLocks/>
          </p:cNvSpPr>
          <p:nvPr/>
        </p:nvSpPr>
        <p:spPr>
          <a:xfrm>
            <a:off x="843412" y="3697568"/>
            <a:ext cx="227460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règlement de la classe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DBB7CAA-9822-9F0D-8C0B-5F6C9E70D39C}"/>
              </a:ext>
            </a:extLst>
          </p:cNvPr>
          <p:cNvSpPr txBox="1">
            <a:spLocks/>
          </p:cNvSpPr>
          <p:nvPr/>
        </p:nvSpPr>
        <p:spPr>
          <a:xfrm>
            <a:off x="6047152" y="6118028"/>
            <a:ext cx="239576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/>
              <a:t>Écouter</a:t>
            </a:r>
            <a:endParaRPr lang="fr-MA" dirty="0"/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8CAEDC-BE3D-9871-2E30-2C92808BC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77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7A762-8F45-4AC5-A55C-8CC7485A0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159CF-A4A4-A6CD-2281-87212870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Se moquer – Se disputer–  Courir – Crier – Poli - Impoli.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13F4141-18F7-FB09-0AAD-10074DE67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4944" y="3587206"/>
            <a:ext cx="2274605" cy="360000"/>
          </a:xfrm>
        </p:spPr>
        <p:txBody>
          <a:bodyPr/>
          <a:lstStyle/>
          <a:p>
            <a:r>
              <a:rPr lang="fr-MA" dirty="0"/>
              <a:t>Se moquer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7231A98-4192-8F69-4C92-08BDEEF770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7707" y="3587206"/>
            <a:ext cx="1800000" cy="360000"/>
          </a:xfrm>
        </p:spPr>
        <p:txBody>
          <a:bodyPr/>
          <a:lstStyle/>
          <a:p>
            <a:r>
              <a:rPr lang="fr-MA" dirty="0"/>
              <a:t>Se disputer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CC1262A-B619-6255-85F5-5C80B31442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14282" y="5976134"/>
            <a:ext cx="2395762" cy="360000"/>
          </a:xfrm>
        </p:spPr>
        <p:txBody>
          <a:bodyPr/>
          <a:lstStyle/>
          <a:p>
            <a:r>
              <a:rPr lang="fr-MA" dirty="0"/>
              <a:t>Poli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6389502-03A2-52CB-094E-C97F5A03A66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05258" y="5976134"/>
            <a:ext cx="2395761" cy="360000"/>
          </a:xfrm>
        </p:spPr>
        <p:txBody>
          <a:bodyPr/>
          <a:lstStyle/>
          <a:p>
            <a:r>
              <a:rPr lang="fr-MA" dirty="0"/>
              <a:t>Impoli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02F6107B-240D-BA47-8FFC-1CE990379829}"/>
              </a:ext>
            </a:extLst>
          </p:cNvPr>
          <p:cNvSpPr txBox="1">
            <a:spLocks/>
          </p:cNvSpPr>
          <p:nvPr/>
        </p:nvSpPr>
        <p:spPr>
          <a:xfrm>
            <a:off x="1224291" y="59680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Crier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5B424BF1-775E-F0D8-C1EB-195EDFC7C33E}"/>
              </a:ext>
            </a:extLst>
          </p:cNvPr>
          <p:cNvSpPr txBox="1">
            <a:spLocks/>
          </p:cNvSpPr>
          <p:nvPr/>
        </p:nvSpPr>
        <p:spPr>
          <a:xfrm>
            <a:off x="6078685" y="3587206"/>
            <a:ext cx="219673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Courir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BF8D021-91FC-52D2-14AA-41197E9DD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82" y="1784264"/>
            <a:ext cx="1444075" cy="181356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C4569C-B1B1-BAFC-7C39-CDB91E570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91" y="4199889"/>
            <a:ext cx="1444074" cy="18135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7CD9FC-D0AC-889E-73CA-5D05EEF08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64" y="4188836"/>
            <a:ext cx="1444073" cy="1813566"/>
          </a:xfrm>
          <a:prstGeom prst="rect">
            <a:avLst/>
          </a:prstGeom>
        </p:spPr>
      </p:pic>
      <p:pic>
        <p:nvPicPr>
          <p:cNvPr id="14" name="Image 13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FA083BF-3894-5D79-48F0-A0A46D7A4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83" y="4199889"/>
            <a:ext cx="1444074" cy="181356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9A94BB-CD42-F95C-DC12-947766B7B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62" y="1784264"/>
            <a:ext cx="1444075" cy="181356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7BD646-6CEF-A1BD-4D2D-FCE6C2670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91" y="1784264"/>
            <a:ext cx="1444075" cy="1813568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F91952-E529-53EB-FED4-E52A11F54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23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4367922-274F-09C6-EE53-98CCA91447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9836E3B-CDB0-BC98-41CE-4F368FDE2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D64341-C473-0240-1484-E05BE6477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Visiter – Un musée –  Un tableau – Une œuvre d’art – Une sculpture – Un atelier.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3412" y="3713334"/>
            <a:ext cx="2274605" cy="360000"/>
          </a:xfrm>
        </p:spPr>
        <p:txBody>
          <a:bodyPr/>
          <a:lstStyle/>
          <a:p>
            <a:r>
              <a:rPr lang="fr-MA" dirty="0"/>
              <a:t>Visiter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6175" y="371333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musée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6176" y="6118028"/>
            <a:ext cx="2395762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Une</a:t>
            </a:r>
            <a:r>
              <a:rPr lang="fr-MA" dirty="0"/>
              <a:t> sculpture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7152" y="6118028"/>
            <a:ext cx="2395761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 </a:t>
            </a:r>
            <a:r>
              <a:rPr lang="fr-MA" dirty="0"/>
              <a:t>atelier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843412" y="6154466"/>
            <a:ext cx="2513399" cy="2642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D45469"/>
                </a:solidFill>
              </a:rPr>
              <a:t>Une </a:t>
            </a:r>
            <a:r>
              <a:rPr lang="fr-MA" dirty="0"/>
              <a:t>œuvre d’art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951938" y="3757680"/>
            <a:ext cx="219673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Un </a:t>
            </a:r>
            <a:r>
              <a:rPr lang="fr-MA" dirty="0"/>
              <a:t>tableau</a:t>
            </a:r>
          </a:p>
        </p:txBody>
      </p:sp>
      <p:pic>
        <p:nvPicPr>
          <p:cNvPr id="12" name="Image 1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F90630-FB3F-38B5-7FD5-14FAC27F4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33" y="1826973"/>
            <a:ext cx="1726293" cy="1886360"/>
          </a:xfrm>
          <a:prstGeom prst="rect">
            <a:avLst/>
          </a:prstGeom>
        </p:spPr>
      </p:pic>
      <p:pic>
        <p:nvPicPr>
          <p:cNvPr id="14" name="Image 13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0DE93AE9-9E35-E633-11EC-B9EEF1E22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18" name="Image 17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3DABAC83-C24B-7DAC-BE49-57FB9938B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21" name="Image 20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26958003-4AC5-1AC1-44F1-3673222AD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27" name="Image 26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E141E62D-4B23-F434-182B-69ECFC49A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95" y="4139649"/>
            <a:ext cx="1839772" cy="2010361"/>
          </a:xfrm>
          <a:prstGeom prst="rect">
            <a:avLst/>
          </a:prstGeom>
        </p:spPr>
      </p:pic>
      <p:pic>
        <p:nvPicPr>
          <p:cNvPr id="4" name="Image 3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3C73241A-8364-E679-DD3C-3C57FB690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75" y="4192024"/>
            <a:ext cx="1799999" cy="1966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567F689-5022-EE85-44C6-FD5C01F8B32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489EA86-4BAF-EF7D-DA6A-C1E05FA9A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D2658EF-B222-5F29-8385-052FC8A7A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2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FC1F0-0BFF-A403-535E-182644473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AE0FF-72DF-09EC-3A25-49D22FE5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894071-532D-C760-27B6-9A0697D5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834F68D-7E6D-7AF2-B609-E37765E06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33" y="1826973"/>
            <a:ext cx="1726293" cy="1886360"/>
          </a:xfrm>
          <a:prstGeom prst="rect">
            <a:avLst/>
          </a:prstGeom>
        </p:spPr>
      </p:pic>
      <p:pic>
        <p:nvPicPr>
          <p:cNvPr id="7" name="Image 6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F79757C6-1597-C9EB-6268-C5DD22607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8" name="Image 7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89AF91C7-4EDE-77E2-4782-C952B0C97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9" name="Image 8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DA49E932-4089-2BAD-B20E-E4C4335E5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11" name="Image 10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695CFB4F-C024-DFBA-792F-331E1EC8D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15" name="Image 14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D18774A5-4574-159F-A17B-EC26089A1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17" name="Image 16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4168146A-477D-6EAA-25B9-3C8C00586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20" name="Image 19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7DE656A7-2158-8CCD-3CCA-36EB753B8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95" y="4152006"/>
            <a:ext cx="1839772" cy="2010361"/>
          </a:xfrm>
          <a:prstGeom prst="rect">
            <a:avLst/>
          </a:prstGeom>
        </p:spPr>
      </p:pic>
      <p:pic>
        <p:nvPicPr>
          <p:cNvPr id="5" name="Image 4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0B8F8650-8447-C860-0295-FD3EF17E0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4060322"/>
            <a:ext cx="1923676" cy="210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89930-D188-19D7-060A-BA5E9727E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AEDA5-456C-A685-48E6-E3B22D38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E48C57-1214-A3BF-D3FF-99713DE24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1054CDE-E0B6-0F48-D2A5-DF4C1B0D6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33" y="1826973"/>
            <a:ext cx="1726293" cy="1886360"/>
          </a:xfrm>
          <a:prstGeom prst="rect">
            <a:avLst/>
          </a:prstGeom>
        </p:spPr>
      </p:pic>
      <p:pic>
        <p:nvPicPr>
          <p:cNvPr id="8" name="Image 7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2988D06A-681C-EC4A-910B-8684E13EE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9" name="Image 8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5F117CF8-B8D9-921C-1A8C-22866C13D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15" name="Image 14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6AA2E534-08CE-E23E-C006-E7EA9F75F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17" name="Image 16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63673B9F-C076-F0DB-D779-BDC58D9E5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BB0F33-4CAC-6ADD-B192-828AF4CF35FF}"/>
              </a:ext>
            </a:extLst>
          </p:cNvPr>
          <p:cNvSpPr txBox="1"/>
          <p:nvPr/>
        </p:nvSpPr>
        <p:spPr>
          <a:xfrm>
            <a:off x="3598994" y="161318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286C0D-BDF9-D013-3125-F500C34D2C6A}"/>
              </a:ext>
            </a:extLst>
          </p:cNvPr>
          <p:cNvSpPr txBox="1"/>
          <p:nvPr/>
        </p:nvSpPr>
        <p:spPr>
          <a:xfrm>
            <a:off x="5713873" y="403173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pic>
        <p:nvPicPr>
          <p:cNvPr id="7" name="Image 6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AF61DB9E-8159-887B-BE41-E7C529480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97" y="4148475"/>
            <a:ext cx="1811450" cy="19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92A99-EBCD-5C87-8FD5-ADFAC9F33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D93727-54FC-ED9A-FD21-556528E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un musée et un atelier.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7304F05-F0F4-5697-A48D-FF8DDAD8E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33" y="1826973"/>
            <a:ext cx="1726293" cy="1886360"/>
          </a:xfrm>
          <a:prstGeom prst="rect">
            <a:avLst/>
          </a:prstGeom>
        </p:spPr>
      </p:pic>
      <p:pic>
        <p:nvPicPr>
          <p:cNvPr id="14" name="Image 13" descr="Une image contenant bâtiment, dôme, fenêtre, arbre&#10;&#10;Le contenu généré par l’IA peut être incorrect.">
            <a:extLst>
              <a:ext uri="{FF2B5EF4-FFF2-40B4-BE49-F238E27FC236}">
                <a16:creationId xmlns:a16="http://schemas.microsoft.com/office/drawing/2014/main" id="{804CE9D3-3680-593A-3963-D020103C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1" y="1852628"/>
            <a:ext cx="1726293" cy="1886360"/>
          </a:xfrm>
          <a:prstGeom prst="rect">
            <a:avLst/>
          </a:prstGeom>
        </p:spPr>
      </p:pic>
      <p:pic>
        <p:nvPicPr>
          <p:cNvPr id="18" name="Image 17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AA95334A-32B8-54EA-BF76-6BC144FDE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1" y="1807128"/>
            <a:ext cx="1799999" cy="1966900"/>
          </a:xfrm>
          <a:prstGeom prst="rect">
            <a:avLst/>
          </a:prstGeom>
        </p:spPr>
      </p:pic>
      <p:pic>
        <p:nvPicPr>
          <p:cNvPr id="21" name="Image 20" descr="Une image contenant jument, crinière, étalon, croquis&#10;&#10;Le contenu généré par l’IA peut être incorrect.">
            <a:extLst>
              <a:ext uri="{FF2B5EF4-FFF2-40B4-BE49-F238E27FC236}">
                <a16:creationId xmlns:a16="http://schemas.microsoft.com/office/drawing/2014/main" id="{FD59AAA2-C3E1-8015-CC6C-935ADA74D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94" y="4148475"/>
            <a:ext cx="1726293" cy="1886360"/>
          </a:xfrm>
          <a:prstGeom prst="rect">
            <a:avLst/>
          </a:prstGeom>
        </p:spPr>
      </p:pic>
      <p:pic>
        <p:nvPicPr>
          <p:cNvPr id="27" name="Image 26" descr="Une image contenant garçon, meubles, personne, table&#10;&#10;Le contenu généré par l’IA peut être incorrect.">
            <a:extLst>
              <a:ext uri="{FF2B5EF4-FFF2-40B4-BE49-F238E27FC236}">
                <a16:creationId xmlns:a16="http://schemas.microsoft.com/office/drawing/2014/main" id="{57AD2C92-6857-F704-55D4-AFFDA7453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95" y="4139649"/>
            <a:ext cx="1839772" cy="20103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2344CA5-EB6F-C37E-A8EC-157CFC8EE5BE}"/>
              </a:ext>
            </a:extLst>
          </p:cNvPr>
          <p:cNvSpPr/>
          <p:nvPr/>
        </p:nvSpPr>
        <p:spPr>
          <a:xfrm>
            <a:off x="3814651" y="1929810"/>
            <a:ext cx="1566388" cy="16660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4CED57-6668-9935-9467-96D62A11C69D}"/>
              </a:ext>
            </a:extLst>
          </p:cNvPr>
          <p:cNvSpPr/>
          <p:nvPr/>
        </p:nvSpPr>
        <p:spPr>
          <a:xfrm>
            <a:off x="6270751" y="4213300"/>
            <a:ext cx="1745215" cy="169323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 descr="Une image contenant statue, Buste, sculpture, art&#10;&#10;Le contenu généré par l’IA peut être incorrect.">
            <a:extLst>
              <a:ext uri="{FF2B5EF4-FFF2-40B4-BE49-F238E27FC236}">
                <a16:creationId xmlns:a16="http://schemas.microsoft.com/office/drawing/2014/main" id="{DAF82A78-C3D2-D741-6B0D-FC15A0E01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97" y="4067935"/>
            <a:ext cx="1799999" cy="1966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8A3828E-DC59-BBA2-1248-35127890307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6F9EBD7-844D-4120-BDAC-179716BFC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B3F5D0-506A-9FBE-4E24-6B6988F3B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7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7761FA5-EB17-C9B7-66DE-FC9DA79C6E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FC171CA-0FB5-7A56-7FAE-92054A88B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9DF63D-05EB-49AD-6467-67C56B2FC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8F495-35AD-80BA-53A8-6D1B1B5B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D28BC-E598-8565-AC0E-35EAF8700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peinture – Le peintre – Un artiste – Un guide – Une sortie – Un pique-nique.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C03DAE87-B610-98D6-19B8-57620FD367B3}"/>
              </a:ext>
            </a:extLst>
          </p:cNvPr>
          <p:cNvSpPr txBox="1">
            <a:spLocks/>
          </p:cNvSpPr>
          <p:nvPr/>
        </p:nvSpPr>
        <p:spPr>
          <a:xfrm>
            <a:off x="3672000" y="3484923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Le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peintre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C58F29A2-60AB-91CD-BCF5-A4B9E7D2864E}"/>
              </a:ext>
            </a:extLst>
          </p:cNvPr>
          <p:cNvSpPr txBox="1">
            <a:spLocks/>
          </p:cNvSpPr>
          <p:nvPr/>
        </p:nvSpPr>
        <p:spPr>
          <a:xfrm>
            <a:off x="5958000" y="353897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Un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artiste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D980B9-B33D-5C20-6215-2054D1783773}"/>
              </a:ext>
            </a:extLst>
          </p:cNvPr>
          <p:cNvSpPr txBox="1"/>
          <p:nvPr/>
        </p:nvSpPr>
        <p:spPr>
          <a:xfrm>
            <a:off x="235896" y="3516745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peinture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EE3514-ECCD-85EE-4025-72C2EA328E4F}"/>
              </a:ext>
            </a:extLst>
          </p:cNvPr>
          <p:cNvSpPr txBox="1"/>
          <p:nvPr/>
        </p:nvSpPr>
        <p:spPr>
          <a:xfrm>
            <a:off x="2461078" y="6072161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37">
              <a:lnSpc>
                <a:spcPct val="90000"/>
              </a:lnSpc>
              <a:spcBef>
                <a:spcPts val="563"/>
              </a:spcBef>
              <a:defRPr/>
            </a:pPr>
            <a:r>
              <a:rPr lang="fr-MA" sz="2400" b="1" dirty="0">
                <a:ln w="0"/>
                <a:solidFill>
                  <a:srgbClr val="D45469"/>
                </a:solidFill>
                <a:latin typeface="Dosis" pitchFamily="2" charset="0"/>
              </a:rPr>
              <a:t>Une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sortie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6B2CFA-3D8E-7E17-8222-F323FE59DA50}"/>
              </a:ext>
            </a:extLst>
          </p:cNvPr>
          <p:cNvSpPr txBox="1"/>
          <p:nvPr/>
        </p:nvSpPr>
        <p:spPr>
          <a:xfrm>
            <a:off x="235896" y="598141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Un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guide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FBFC5B-D47D-4317-443B-5BAF7679B9C3}"/>
              </a:ext>
            </a:extLst>
          </p:cNvPr>
          <p:cNvSpPr txBox="1"/>
          <p:nvPr/>
        </p:nvSpPr>
        <p:spPr>
          <a:xfrm>
            <a:off x="4572000" y="598879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Un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pique-nique</a:t>
            </a:r>
          </a:p>
        </p:txBody>
      </p:sp>
      <p:pic>
        <p:nvPicPr>
          <p:cNvPr id="18" name="Image 17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0C825984-785F-943D-569C-C02286CCC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58" y="4162439"/>
            <a:ext cx="1588540" cy="1735834"/>
          </a:xfrm>
          <a:prstGeom prst="rect">
            <a:avLst/>
          </a:prstGeom>
        </p:spPr>
      </p:pic>
      <p:pic>
        <p:nvPicPr>
          <p:cNvPr id="20" name="Image 19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0AFB81AD-9EED-0FDE-1CA4-F98875786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49" y="4162439"/>
            <a:ext cx="1709414" cy="1867916"/>
          </a:xfrm>
          <a:prstGeom prst="rect">
            <a:avLst/>
          </a:prstGeom>
        </p:spPr>
      </p:pic>
      <p:pic>
        <p:nvPicPr>
          <p:cNvPr id="22" name="Image 21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91FAD1DA-7565-C9CF-D079-FA934AB9B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5" y="4162439"/>
            <a:ext cx="1725731" cy="1885746"/>
          </a:xfrm>
          <a:prstGeom prst="rect">
            <a:avLst/>
          </a:prstGeom>
        </p:spPr>
      </p:pic>
      <p:pic>
        <p:nvPicPr>
          <p:cNvPr id="24" name="Image 23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548D1049-E750-4B73-D501-330FA024F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62" y="1701821"/>
            <a:ext cx="1524806" cy="1666191"/>
          </a:xfrm>
          <a:prstGeom prst="rect">
            <a:avLst/>
          </a:prstGeom>
        </p:spPr>
      </p:pic>
      <p:pic>
        <p:nvPicPr>
          <p:cNvPr id="26" name="Image 25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A5C49732-9B75-C96B-1B8A-72158E048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81" y="1681768"/>
            <a:ext cx="1567307" cy="1712632"/>
          </a:xfrm>
          <a:prstGeom prst="rect">
            <a:avLst/>
          </a:prstGeom>
        </p:spPr>
      </p:pic>
      <p:pic>
        <p:nvPicPr>
          <p:cNvPr id="28" name="Image 27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A454891A-BAC7-998F-291F-0BA03A3B3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27" y="1701821"/>
            <a:ext cx="1705259" cy="186337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F2D07DD-67E8-97A6-7C0E-A116BC459FD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351651-7096-C326-B2CD-538D792C0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6B40546-EC33-5E2B-1CAF-D8A098E85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0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BB217-9332-3507-45B7-114A2080D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84AF13-F5EA-8C66-3B77-29D5F114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0040A8-D7A5-A211-87F9-D102FB362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8" name="Image 17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57B3CBD3-6342-17FF-0D1B-5185DD691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25" y="4077381"/>
            <a:ext cx="1588540" cy="1735834"/>
          </a:xfrm>
          <a:prstGeom prst="rect">
            <a:avLst/>
          </a:prstGeom>
        </p:spPr>
      </p:pic>
      <p:pic>
        <p:nvPicPr>
          <p:cNvPr id="20" name="Image 19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C6539961-C7AF-C010-1E9F-DC7A2890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78" y="4077381"/>
            <a:ext cx="1567308" cy="1712634"/>
          </a:xfrm>
          <a:prstGeom prst="rect">
            <a:avLst/>
          </a:prstGeom>
        </p:spPr>
      </p:pic>
      <p:pic>
        <p:nvPicPr>
          <p:cNvPr id="22" name="Image 21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97C2FB31-124A-91AA-A6FE-C86111D8D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2" y="4077381"/>
            <a:ext cx="1567307" cy="1712632"/>
          </a:xfrm>
          <a:prstGeom prst="rect">
            <a:avLst/>
          </a:prstGeom>
        </p:spPr>
      </p:pic>
      <p:pic>
        <p:nvPicPr>
          <p:cNvPr id="24" name="Image 23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C2D9FF9B-9771-2056-ABEB-234908046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26" y="2091425"/>
            <a:ext cx="1588539" cy="1735834"/>
          </a:xfrm>
          <a:prstGeom prst="rect">
            <a:avLst/>
          </a:prstGeom>
        </p:spPr>
      </p:pic>
      <p:pic>
        <p:nvPicPr>
          <p:cNvPr id="26" name="Image 25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DD564E19-40BE-13EB-576D-20A0DEB7F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79" y="2091426"/>
            <a:ext cx="1567307" cy="1712632"/>
          </a:xfrm>
          <a:prstGeom prst="rect">
            <a:avLst/>
          </a:prstGeom>
        </p:spPr>
      </p:pic>
      <p:pic>
        <p:nvPicPr>
          <p:cNvPr id="28" name="Image 27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928661BD-7D91-E865-298D-F32BA1233D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2" y="2091425"/>
            <a:ext cx="1567307" cy="171263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45D47A6-44FA-0EEB-0825-037658014E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0AEA9CE-0011-A63A-B5B0-2951DC1CC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28E345B-E02B-3C44-4234-C7160C354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31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398DF-BBA6-C25B-B33C-0A88DF931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A1E6C-A839-B6E6-7A7B-1F509119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03F90E9-9ADC-C7BA-E063-35754C54F28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3045718-BF7B-CC08-3821-0134C233E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39F80A-957E-BC72-389A-CABDB3E71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51B64B73-757B-43E3-2DDA-B3D51A2DC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25" y="4077381"/>
            <a:ext cx="1588540" cy="1735834"/>
          </a:xfrm>
          <a:prstGeom prst="rect">
            <a:avLst/>
          </a:prstGeom>
        </p:spPr>
      </p:pic>
      <p:pic>
        <p:nvPicPr>
          <p:cNvPr id="7" name="Image 6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1189401F-B2FD-A4F3-86CA-AFBB768B8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78" y="4077381"/>
            <a:ext cx="1567308" cy="1712634"/>
          </a:xfrm>
          <a:prstGeom prst="rect">
            <a:avLst/>
          </a:prstGeom>
        </p:spPr>
      </p:pic>
      <p:pic>
        <p:nvPicPr>
          <p:cNvPr id="8" name="Image 7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DAB6ED7C-632C-49FE-F439-F05519EE1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79" y="2114627"/>
            <a:ext cx="1567307" cy="1712632"/>
          </a:xfrm>
          <a:prstGeom prst="rect">
            <a:avLst/>
          </a:prstGeom>
        </p:spPr>
      </p:pic>
      <p:pic>
        <p:nvPicPr>
          <p:cNvPr id="9" name="Image 8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3395A0E3-66E8-1830-A90E-0B3E0B060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26" y="2091425"/>
            <a:ext cx="1588539" cy="1735834"/>
          </a:xfrm>
          <a:prstGeom prst="rect">
            <a:avLst/>
          </a:prstGeom>
        </p:spPr>
      </p:pic>
      <p:pic>
        <p:nvPicPr>
          <p:cNvPr id="10" name="Image 9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F072A6F8-32C8-C5A3-6D73-9E6AE8738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1" y="4077381"/>
            <a:ext cx="1567307" cy="1712632"/>
          </a:xfrm>
          <a:prstGeom prst="rect">
            <a:avLst/>
          </a:prstGeom>
        </p:spPr>
      </p:pic>
      <p:pic>
        <p:nvPicPr>
          <p:cNvPr id="11" name="Image 10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95A67760-DFB6-FE08-0586-0A8AA77CAA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2" y="2091425"/>
            <a:ext cx="1567307" cy="171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F1382-E0ED-9F92-82D1-5B3B93589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18A7C-F4C9-4EA4-C873-6C25520D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sont: le guide et le peintre.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6C1477E-A57C-5013-1885-DF9C8267B3C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B710CC4-B975-05ED-B2A5-3F81150D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58B101-C058-52A4-05D9-47C90CFEB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 descr="Une image contenant garçon, habits, bébé, Visage humain&#10;&#10;Le contenu généré par l’IA peut être incorrect.">
            <a:extLst>
              <a:ext uri="{FF2B5EF4-FFF2-40B4-BE49-F238E27FC236}">
                <a16:creationId xmlns:a16="http://schemas.microsoft.com/office/drawing/2014/main" id="{733CABE6-50C9-CC9F-2ACD-4457D53AE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25" y="4077381"/>
            <a:ext cx="1588540" cy="1735834"/>
          </a:xfrm>
          <a:prstGeom prst="rect">
            <a:avLst/>
          </a:prstGeom>
        </p:spPr>
      </p:pic>
      <p:pic>
        <p:nvPicPr>
          <p:cNvPr id="7" name="Image 6" descr="Une image contenant habits, garçon, chaussures, fille&#10;&#10;Le contenu généré par l’IA peut être incorrect.">
            <a:extLst>
              <a:ext uri="{FF2B5EF4-FFF2-40B4-BE49-F238E27FC236}">
                <a16:creationId xmlns:a16="http://schemas.microsoft.com/office/drawing/2014/main" id="{53B9B643-A67B-E439-C5D9-370B64508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78" y="4077381"/>
            <a:ext cx="1567308" cy="1712634"/>
          </a:xfrm>
          <a:prstGeom prst="rect">
            <a:avLst/>
          </a:prstGeom>
        </p:spPr>
      </p:pic>
      <p:pic>
        <p:nvPicPr>
          <p:cNvPr id="8" name="Image 7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7259191A-11F5-EAF4-8E0D-C0F04C281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79" y="2114627"/>
            <a:ext cx="1567307" cy="171263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9" name="Image 8" descr="Une image contenant habits, chaussures, debout, personne&#10;&#10;Le contenu généré par l’IA peut être incorrect.">
            <a:extLst>
              <a:ext uri="{FF2B5EF4-FFF2-40B4-BE49-F238E27FC236}">
                <a16:creationId xmlns:a16="http://schemas.microsoft.com/office/drawing/2014/main" id="{66E1B70B-DD06-4212-5069-C15E81DDC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26" y="2091425"/>
            <a:ext cx="1588539" cy="1735834"/>
          </a:xfrm>
          <a:prstGeom prst="rect">
            <a:avLst/>
          </a:prstGeom>
        </p:spPr>
      </p:pic>
      <p:pic>
        <p:nvPicPr>
          <p:cNvPr id="10" name="Image 9" descr="Une image contenant habits, homme, personne, debout&#10;&#10;Le contenu généré par l’IA peut être incorrect.">
            <a:extLst>
              <a:ext uri="{FF2B5EF4-FFF2-40B4-BE49-F238E27FC236}">
                <a16:creationId xmlns:a16="http://schemas.microsoft.com/office/drawing/2014/main" id="{ACB494A8-F46D-96B9-4595-539DAD122F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1" y="4077381"/>
            <a:ext cx="1567307" cy="171263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Image 10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C791C106-04E5-A8CD-9B63-B1641FC9A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2" y="2091425"/>
            <a:ext cx="1567307" cy="171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faire de la lecture. 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BC1625-5C1C-67BB-5369-DEB808ABF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08190A8-9C33-8347-6E2E-E7BFC119F023}"/>
              </a:ext>
            </a:extLst>
          </p:cNvPr>
          <p:cNvSpPr txBox="1"/>
          <p:nvPr/>
        </p:nvSpPr>
        <p:spPr>
          <a:xfrm>
            <a:off x="613831" y="2069935"/>
            <a:ext cx="7916338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La sortie scolaire.</a:t>
            </a:r>
          </a:p>
          <a:p>
            <a:pPr algn="just">
              <a:lnSpc>
                <a:spcPct val="150000"/>
              </a:lnSpc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Avec l’école, on va faire une sortie. On va visiter le musée Dar El Bacha à Marrakech. On va tous partir en bus, les élèves, les maitres, les maitresses, et même la directrice.  </a:t>
            </a:r>
          </a:p>
        </p:txBody>
      </p:sp>
    </p:spTree>
    <p:extLst>
      <p:ext uri="{BB962C8B-B14F-4D97-AF65-F5344CB8AC3E}">
        <p14:creationId xmlns:p14="http://schemas.microsoft.com/office/powerpoint/2010/main" val="5406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sa langue ?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2FBE49-D686-82DC-F1AC-E3FB4354F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8E1764-DCC9-1AEC-77E4-7B44C251BDF2}"/>
              </a:ext>
            </a:extLst>
          </p:cNvPr>
          <p:cNvSpPr txBox="1"/>
          <p:nvPr/>
        </p:nvSpPr>
        <p:spPr>
          <a:xfrm>
            <a:off x="613831" y="2069935"/>
            <a:ext cx="7916338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La sortie scolaire.</a:t>
            </a:r>
          </a:p>
          <a:p>
            <a:pPr algn="just">
              <a:lnSpc>
                <a:spcPct val="150000"/>
              </a:lnSpc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Avec l’école, on va faire une sortie. On va visiter le musée Dar El Bacha à Marrakech. On va tous partir en bus, les élèves, les maitres, les maitresses, et même la directrice.  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3527443-C63E-3B4C-7DFE-867E47B34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1229552" y="1872497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Qu’ est-ce que les élèves vont visiter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A45C75-2E8B-E9FF-BF22-0168355477B9}"/>
              </a:ext>
            </a:extLst>
          </p:cNvPr>
          <p:cNvSpPr txBox="1"/>
          <p:nvPr/>
        </p:nvSpPr>
        <p:spPr>
          <a:xfrm>
            <a:off x="615662" y="2637737"/>
            <a:ext cx="7916338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Avec l’école, on va faire une sortie. On va visiter le musée Dar El Bacha à Marrakech. On va tous partir en bus, les élèves, les maitres, les maitresses, et même la directrice.  </a:t>
            </a:r>
          </a:p>
        </p:txBody>
      </p:sp>
    </p:spTree>
    <p:extLst>
      <p:ext uri="{BB962C8B-B14F-4D97-AF65-F5344CB8AC3E}">
        <p14:creationId xmlns:p14="http://schemas.microsoft.com/office/powerpoint/2010/main" val="3319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réponse est : Le musée Dar El Bacha, à Marrakech.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8F1DF865-9997-439F-53ED-9E18E40A22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8613" b="7585"/>
          <a:stretch>
            <a:fillRect/>
          </a:stretch>
        </p:blipFill>
        <p:spPr>
          <a:xfrm>
            <a:off x="425827" y="700971"/>
            <a:ext cx="818148" cy="923046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972DD-765B-F842-D204-793F391945AF}"/>
              </a:ext>
            </a:extLst>
          </p:cNvPr>
          <p:cNvSpPr txBox="1"/>
          <p:nvPr/>
        </p:nvSpPr>
        <p:spPr>
          <a:xfrm>
            <a:off x="1152000" y="1951402"/>
            <a:ext cx="684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Qu’ est-ce que les élèves vont visiter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133679-5B09-A86E-1B9F-86B4D935AB06}"/>
              </a:ext>
            </a:extLst>
          </p:cNvPr>
          <p:cNvSpPr txBox="1"/>
          <p:nvPr/>
        </p:nvSpPr>
        <p:spPr>
          <a:xfrm>
            <a:off x="615662" y="2683956"/>
            <a:ext cx="7916338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Avec l’école, on va faire une sortie. </a:t>
            </a:r>
            <a:r>
              <a:rPr lang="fr-FR" sz="2800" dirty="0">
                <a:ln w="0"/>
                <a:solidFill>
                  <a:srgbClr val="C00000"/>
                </a:solidFill>
                <a:latin typeface="Dosis SemiBold" pitchFamily="2" charset="0"/>
              </a:rPr>
              <a:t>On va visiter le musée Dar El Bacha à Marrakech. </a:t>
            </a: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On va tous partir en bus, les élèves, les maitres, les maitresses, et même la directrice.  </a:t>
            </a:r>
          </a:p>
        </p:txBody>
      </p:sp>
    </p:spTree>
    <p:extLst>
      <p:ext uri="{BB962C8B-B14F-4D97-AF65-F5344CB8AC3E}">
        <p14:creationId xmlns:p14="http://schemas.microsoft.com/office/powerpoint/2010/main" val="10501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832C5-F3B7-C4A6-1ECA-7D97C47A5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A46909F-4A2D-691C-B84D-5C25C9933DE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BBA1505D-5288-B0B7-9C34-00C9E35C566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52BAC717-38E6-23DF-7675-61DC493D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46150A5-68C2-696E-58E8-58A49D8F1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8955F61-0D73-5465-1A72-88A05FB8C739}"/>
              </a:ext>
            </a:extLst>
          </p:cNvPr>
          <p:cNvSpPr txBox="1"/>
          <p:nvPr/>
        </p:nvSpPr>
        <p:spPr>
          <a:xfrm>
            <a:off x="953753" y="2262032"/>
            <a:ext cx="7236494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Au musée, on découvrira des œuvres d’art, des peintures et des sculptures. Le guide va parler des peintres et des artistes marocains. Et nous allons faire un atelier de dessin.</a:t>
            </a:r>
          </a:p>
        </p:txBody>
      </p:sp>
    </p:spTree>
    <p:extLst>
      <p:ext uri="{BB962C8B-B14F-4D97-AF65-F5344CB8AC3E}">
        <p14:creationId xmlns:p14="http://schemas.microsoft.com/office/powerpoint/2010/main" val="382415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F4664-3550-F6CB-6499-07EFDD0FB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7BFDE7CF-D07E-B4FA-9564-F9D2552C04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68F80E1F-F985-A27E-1D1E-DFFD6CA1B88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2F3C9D3-C23D-E21E-B281-6C517913E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sa langue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0C59079-D52D-B7A9-95B3-288BEA512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D6079B-285D-2A19-8755-89BBBCDB5232}"/>
              </a:ext>
            </a:extLst>
          </p:cNvPr>
          <p:cNvSpPr txBox="1"/>
          <p:nvPr/>
        </p:nvSpPr>
        <p:spPr>
          <a:xfrm>
            <a:off x="953753" y="2262032"/>
            <a:ext cx="7236494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Au musée, on découvrira des œuvres d’art, des peintures et des sculptures. Le guide va parler des peintres et des artistes marocains. Et nous allons faire un atelier de dessin.</a:t>
            </a:r>
          </a:p>
        </p:txBody>
      </p:sp>
    </p:spTree>
    <p:extLst>
      <p:ext uri="{BB962C8B-B14F-4D97-AF65-F5344CB8AC3E}">
        <p14:creationId xmlns:p14="http://schemas.microsoft.com/office/powerpoint/2010/main" val="3491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ADE1E-2801-D476-804C-D620671B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6D304E-B867-3088-B2C1-E08E92CE8CF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FE9CF5F3-A402-A10C-0C36-08451EF0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67977364-1032-82B4-7746-0804AFA7AB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6B5FBAF-7D01-400B-FA81-6A955CD416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2F0A55B-F31B-0F19-E926-65AD5BF214AA}"/>
              </a:ext>
            </a:extLst>
          </p:cNvPr>
          <p:cNvSpPr txBox="1"/>
          <p:nvPr/>
        </p:nvSpPr>
        <p:spPr>
          <a:xfrm>
            <a:off x="1324496" y="2030756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Qu’est ce que va faire le guide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40DB8E-FBEE-366C-D76B-6F67DD82C797}"/>
              </a:ext>
            </a:extLst>
          </p:cNvPr>
          <p:cNvSpPr txBox="1"/>
          <p:nvPr/>
        </p:nvSpPr>
        <p:spPr>
          <a:xfrm>
            <a:off x="953753" y="2812421"/>
            <a:ext cx="7236494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Au musée, on découvrira des œuvres d’art, des peintures et des sculptures. Le guide va parler des peintres et des artistes marocains. Et nous allons faire un atelier de dessin.</a:t>
            </a:r>
          </a:p>
        </p:txBody>
      </p:sp>
    </p:spTree>
    <p:extLst>
      <p:ext uri="{BB962C8B-B14F-4D97-AF65-F5344CB8AC3E}">
        <p14:creationId xmlns:p14="http://schemas.microsoft.com/office/powerpoint/2010/main" val="29813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7AB8D-0D6C-0AA9-E723-137328E24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28A58E89-493B-A9A4-0124-48F9DF66A8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658DBE4-FD77-01F8-1106-4506BB1BB17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1D2EBB12-CE79-FDD9-FF1F-43C4EF4F2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réponse est : Le guide va parler des peintres et des artistes marocains. 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851EE70-EFCA-7EEC-D5D8-E6DAF77247B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E3447BEE-A761-1CEB-AB88-EAFF34B33C6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32B9FFBD-00A4-BFAE-9AD9-EA7724B0A1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8613" b="7585"/>
          <a:stretch>
            <a:fillRect/>
          </a:stretch>
        </p:blipFill>
        <p:spPr>
          <a:xfrm>
            <a:off x="425827" y="700971"/>
            <a:ext cx="818148" cy="923046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3A27CD-F09E-2BB1-76C8-881B3FA90BE8}"/>
              </a:ext>
            </a:extLst>
          </p:cNvPr>
          <p:cNvSpPr txBox="1"/>
          <p:nvPr/>
        </p:nvSpPr>
        <p:spPr>
          <a:xfrm>
            <a:off x="1324496" y="2030756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Qu’est ce que va faire le guide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93ACC2-8151-D548-06E2-322A61A89C02}"/>
              </a:ext>
            </a:extLst>
          </p:cNvPr>
          <p:cNvSpPr txBox="1"/>
          <p:nvPr/>
        </p:nvSpPr>
        <p:spPr>
          <a:xfrm>
            <a:off x="953753" y="2812421"/>
            <a:ext cx="7236494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Au musée, on découvrira des œuvres d’art, des peintures et des sculptures. </a:t>
            </a:r>
            <a:r>
              <a:rPr lang="fr-FR" sz="2800" dirty="0">
                <a:ln w="0"/>
                <a:solidFill>
                  <a:srgbClr val="C00000"/>
                </a:solidFill>
                <a:latin typeface="Dosis SemiBold" pitchFamily="2" charset="0"/>
              </a:rPr>
              <a:t>Le guide va parler des peintres et des artistes marocains</a:t>
            </a:r>
            <a:r>
              <a:rPr lang="fr-FR" sz="2800" dirty="0">
                <a:ln w="0"/>
                <a:solidFill>
                  <a:srgbClr val="424D7B"/>
                </a:solidFill>
                <a:latin typeface="Dosis SemiBold" pitchFamily="2" charset="0"/>
              </a:rPr>
              <a:t>. Et nous allons faire un atelier de dessin.</a:t>
            </a:r>
          </a:p>
        </p:txBody>
      </p:sp>
    </p:spTree>
    <p:extLst>
      <p:ext uri="{BB962C8B-B14F-4D97-AF65-F5344CB8AC3E}">
        <p14:creationId xmlns:p14="http://schemas.microsoft.com/office/powerpoint/2010/main" val="6459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05D767A-9EFE-FEAB-F3CF-FBF69DF01BAE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AB9411-714D-2CEC-1384-CBB9F53E48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4F2278-00B9-26FC-E97C-CA889A3A244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703D642C-BBF2-7E53-9C9A-578D6616A97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2DB635D-8FFE-7D7A-591A-FCC13A167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5" y="2542463"/>
            <a:ext cx="8405870" cy="266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1227667" y="3234406"/>
            <a:ext cx="252303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1136460" y="3267260"/>
            <a:ext cx="270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Dosis SemiBold" pitchFamily="2" charset="0"/>
              </a:rPr>
              <a:t>découvrirons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53DF62-B3F8-C739-F3F9-4567E95505EC}"/>
              </a:ext>
            </a:extLst>
          </p:cNvPr>
          <p:cNvSpPr/>
          <p:nvPr/>
        </p:nvSpPr>
        <p:spPr>
          <a:xfrm>
            <a:off x="4078335" y="3222870"/>
            <a:ext cx="1506526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11658F-3237-17BE-BE61-78D7A56E85A0}"/>
              </a:ext>
            </a:extLst>
          </p:cNvPr>
          <p:cNvSpPr txBox="1"/>
          <p:nvPr/>
        </p:nvSpPr>
        <p:spPr>
          <a:xfrm>
            <a:off x="3879614" y="3267260"/>
            <a:ext cx="1903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Dosis SemiBold" pitchFamily="2" charset="0"/>
              </a:rPr>
              <a:t>nous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977D849-EEDB-4411-E1A6-32216C3043D3}"/>
              </a:ext>
            </a:extLst>
          </p:cNvPr>
          <p:cNvSpPr/>
          <p:nvPr/>
        </p:nvSpPr>
        <p:spPr>
          <a:xfrm>
            <a:off x="6025890" y="3234406"/>
            <a:ext cx="247457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AFC107-24D4-3EE9-867E-2F6CE145D24E}"/>
              </a:ext>
            </a:extLst>
          </p:cNvPr>
          <p:cNvSpPr txBox="1"/>
          <p:nvPr/>
        </p:nvSpPr>
        <p:spPr>
          <a:xfrm>
            <a:off x="6025890" y="3278796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Dosis SemiBold" pitchFamily="2" charset="0"/>
              </a:rPr>
              <a:t>des artistes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8C3EF-34AA-E46F-25DA-301D48C3C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F5EC8D6-2DFA-CFC1-721A-E8B20190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9CCC845-12EA-8A84-8E2C-1346BE723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C092E66-805D-7F2E-CA9C-BB6CF3FF5E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904" t="3144"/>
          <a:stretch>
            <a:fillRect/>
          </a:stretch>
        </p:blipFill>
        <p:spPr>
          <a:xfrm>
            <a:off x="3570972" y="2213810"/>
            <a:ext cx="2585314" cy="3204411"/>
          </a:xfrm>
          <a:prstGeom prst="roundRect">
            <a:avLst>
              <a:gd name="adj" fmla="val 34587"/>
            </a:avLst>
          </a:prstGeom>
        </p:spPr>
      </p:pic>
    </p:spTree>
    <p:extLst>
      <p:ext uri="{BB962C8B-B14F-4D97-AF65-F5344CB8AC3E}">
        <p14:creationId xmlns:p14="http://schemas.microsoft.com/office/powerpoint/2010/main" val="283293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740A328-1301-FFC9-B358-6CE0438BB5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97" t="17565" r="21034" b="39513"/>
          <a:stretch>
            <a:fillRect/>
          </a:stretch>
        </p:blipFill>
        <p:spPr>
          <a:xfrm>
            <a:off x="653910" y="2653633"/>
            <a:ext cx="7836180" cy="19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16150-3699-43CB-788B-9258905EA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D038457-6315-5762-E14C-86E2A267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751" y="777795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sur vos cahiers une phrase correcte en utilisant ces mots. Attention, il faut ajouter d’autres mots pour obtenir une phrase correcte.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835A65B-2A0C-33CF-DE06-48632BA05A8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2007AA7-809F-AF59-2575-7A385AB3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47E8922-BFD4-2D4D-BEDD-EEBE149A0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D3F79F54-765B-318F-F750-C3BACF0DE95E}"/>
              </a:ext>
            </a:extLst>
          </p:cNvPr>
          <p:cNvSpPr txBox="1"/>
          <p:nvPr/>
        </p:nvSpPr>
        <p:spPr>
          <a:xfrm>
            <a:off x="-462012" y="2898085"/>
            <a:ext cx="988122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visiter 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musée </a:t>
            </a:r>
          </a:p>
        </p:txBody>
      </p:sp>
    </p:spTree>
    <p:extLst>
      <p:ext uri="{BB962C8B-B14F-4D97-AF65-F5344CB8AC3E}">
        <p14:creationId xmlns:p14="http://schemas.microsoft.com/office/powerpoint/2010/main" val="13961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B4058-3D21-C906-15D9-C176C8ED6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A1363EC-B00F-B500-3453-E4BFDF60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124E245-D71C-9A77-19DC-0A5916AE8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7231BFB-0C4E-C80D-FB1B-FE1D56CA75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904" t="3144"/>
          <a:stretch>
            <a:fillRect/>
          </a:stretch>
        </p:blipFill>
        <p:spPr>
          <a:xfrm>
            <a:off x="3570972" y="2213810"/>
            <a:ext cx="2585314" cy="3204411"/>
          </a:xfrm>
          <a:prstGeom prst="roundRect">
            <a:avLst>
              <a:gd name="adj" fmla="val 34587"/>
            </a:avLst>
          </a:prstGeom>
        </p:spPr>
      </p:pic>
    </p:spTree>
    <p:extLst>
      <p:ext uri="{BB962C8B-B14F-4D97-AF65-F5344CB8AC3E}">
        <p14:creationId xmlns:p14="http://schemas.microsoft.com/office/powerpoint/2010/main" val="27999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5A9AC-91B9-F210-BA34-83B14EBE4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C67D1B0-C21E-A939-B380-764DCDE0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Une phrase correcte est : Les élèves vont visiter un musée.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1AE2C2C-81CF-511A-0003-165869AA368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47772318-96A0-5CF5-3617-5A0DA86B6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28F70A-B937-04B3-E1F9-726CF0617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506F75F-214E-0477-7FDA-2067309F4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72" t="16749" r="23276" b="37211"/>
          <a:stretch>
            <a:fillRect/>
          </a:stretch>
        </p:blipFill>
        <p:spPr>
          <a:xfrm>
            <a:off x="629843" y="2766848"/>
            <a:ext cx="7884313" cy="19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apprends en français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863014" y="3942606"/>
            <a:ext cx="741797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apprends en français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10973" y="1919624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58356-93DB-4E1D-3FD9-3832B645D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3903D5-5D45-FE72-FC6F-5E16F2F1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en mathématiques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005993E-C72F-21CD-952E-78971AB494E8}"/>
              </a:ext>
            </a:extLst>
          </p:cNvPr>
          <p:cNvSpPr txBox="1">
            <a:spLocks/>
          </p:cNvSpPr>
          <p:nvPr/>
        </p:nvSpPr>
        <p:spPr>
          <a:xfrm>
            <a:off x="524434" y="4084500"/>
            <a:ext cx="809513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en mathématiques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B06290-2F2C-8AF5-00C5-AE104DDA4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23487" y="2184071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143840E-9C37-ECF2-5430-0889DE57368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67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C85AE0FC-9C7B-458D-731F-6EF7D01F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30" y="5040000"/>
            <a:ext cx="3831420" cy="136201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371853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346653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Phrases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889640" y="5501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Lecture offerte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39212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lvl="0" indent="-269875">
              <a:buFont typeface="Wingdings" panose="05000000000000000000" pitchFamily="2" charset="2"/>
              <a:buChar char="m"/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Phrases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7783" y="5017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lvl="0" indent="-269875">
              <a:buFont typeface="Wingdings" panose="05000000000000000000" pitchFamily="2" charset="2"/>
              <a:buChar char="m"/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5" name="Titre 30">
            <a:extLst>
              <a:ext uri="{FF2B5EF4-FFF2-40B4-BE49-F238E27FC236}">
                <a16:creationId xmlns:a16="http://schemas.microsoft.com/office/drawing/2014/main" id="{3A62F5C4-B38E-F186-259E-EA60FEA9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2DF38F5-C0DA-A36F-337B-527EC6D85F6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F38EC9-5BCA-A7F3-C479-6B1FD2937AF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17B273-259F-FF9B-189B-5D919532C7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8BF125DD-36A8-6481-1294-6A2E37F96FF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7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90C31-2299-1A1C-5740-B7B0F2E1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807437C-0AB6-90CC-972D-86B374E0535B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40D9E8-0CCF-07D8-29C7-8C2D0A442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fait le gardien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675E16E-7F77-0BE9-AF94-7F56C030359D}"/>
              </a:ext>
            </a:extLst>
          </p:cNvPr>
          <p:cNvSpPr txBox="1">
            <a:spLocks/>
          </p:cNvSpPr>
          <p:nvPr/>
        </p:nvSpPr>
        <p:spPr>
          <a:xfrm>
            <a:off x="1478583" y="3746549"/>
            <a:ext cx="618683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le gardien à l’école?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10B4D9F-1531-4DE1-2637-03FC8C743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457906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6D30F5D-1809-48EF-17B0-233B6514BE35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759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254D-D827-E26D-DB98-9079514AF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BC829F-2FC5-A3AD-9D49-8F1BD965E421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4BC3E5-3DE4-B856-30EC-49FF9604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veux faire pour la prochaine sortie scolaire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A1D30AB-B5F8-8235-31A8-E6D4FF3F3DEF}"/>
              </a:ext>
            </a:extLst>
          </p:cNvPr>
          <p:cNvSpPr txBox="1">
            <a:spLocks/>
          </p:cNvSpPr>
          <p:nvPr/>
        </p:nvSpPr>
        <p:spPr>
          <a:xfrm>
            <a:off x="1478583" y="4035193"/>
            <a:ext cx="618683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veux faire pour la prochaine sortie scolaire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AB7150-D167-66F6-CA70-B820DFECB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4D93DD8-1C95-B594-63B6-6E2FD73B407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8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va découvrir au musée 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891035" y="3843868"/>
            <a:ext cx="736192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va découvrir au musée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5" y="2078823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des mots et des phrases.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du cahier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49" y="4093923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1DF4-6A85-EC2F-A525-5B6CEF786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DA958E13-CAE0-4F7B-872F-51857616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trois premiers épisodes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cahier magique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ADB4258-8BE5-9E91-AFA9-B1A2DBA20F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9CFB071-E660-4570-6720-7E55F1529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09B592-809C-7357-E47D-63F05E7CB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CC4ACA5-1AF3-054F-1F4D-66192C92D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460" y="2420624"/>
            <a:ext cx="2793079" cy="29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le troisième épisode une nouvelle fois. Après, on verra le troisième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55C055C-6B4D-9F9E-5AEC-93322F124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965" y="2184603"/>
            <a:ext cx="6464070" cy="336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e cahier magique - E03 DONE-720p-251116">
            <a:hlinkClick r:id="" action="ppaction://media"/>
            <a:extLst>
              <a:ext uri="{FF2B5EF4-FFF2-40B4-BE49-F238E27FC236}">
                <a16:creationId xmlns:a16="http://schemas.microsoft.com/office/drawing/2014/main" id="{B84BD01E-BB27-DD91-3E64-66D9502CF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089" y="1976725"/>
            <a:ext cx="7333821" cy="41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294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cahier magique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ABADFCF3-0E64-87AB-8C00-93231ACE2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66" y="1898976"/>
            <a:ext cx="7559268" cy="387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8B570-D268-2A53-7D7A-8F2B2A8A7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AC7DD9B-929A-003E-C71F-FE345867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D54975B-F58E-3A26-A179-FA3223086E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C4525C-1117-2F30-BCC3-CA750D107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Vidéo de Khalid">
            <a:hlinkClick r:id="" action="ppaction://media"/>
            <a:extLst>
              <a:ext uri="{FF2B5EF4-FFF2-40B4-BE49-F238E27FC236}">
                <a16:creationId xmlns:a16="http://schemas.microsoft.com/office/drawing/2014/main" id="{71E627B9-C9B6-606A-9CD4-695B67712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540" y="1825050"/>
            <a:ext cx="7204132" cy="4052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94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177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4F138-6753-7534-C1E6-1B85E7445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D9103EA-1BD2-39E7-EFC4-5E748306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791A3E68-0AA1-6E09-5D98-10D87D2EFC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E82FBC22-33EB-0291-6778-67597AD37594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des mots et des phrases.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0D19C09-4122-1BE0-1CDB-C80C1DD1CF8F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: le cahier magique.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1B961BD8-C453-2AA4-99CB-2AB264B14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96E4DA-6671-D070-5D05-97E23EB1E635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159919A2-26D3-C655-D7D2-9094BA91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F8FAC0C-E4C7-73CC-B7DF-D7900341F81B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8D865F-9259-669B-3E4C-5F43DF4E0FF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74235-D21A-1FD2-D24A-EC52AA1B205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F499C39-C686-EB4F-1F8E-8C0089B326E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406B6-1592-322E-D1A9-6EA6F6A22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0209EBB-FA37-336E-6718-2C7CAEF6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DDB0A9F-C2D4-6C90-F8FF-B500055E33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FBCEF24-CB2C-CD51-875B-D8ACD36D9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Vidéo de Khalid">
            <a:hlinkClick r:id="" action="ppaction://media"/>
            <a:extLst>
              <a:ext uri="{FF2B5EF4-FFF2-40B4-BE49-F238E27FC236}">
                <a16:creationId xmlns:a16="http://schemas.microsoft.com/office/drawing/2014/main" id="{DD86255E-8942-1BE6-9912-4AD8E14878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9934" y="1825050"/>
            <a:ext cx="7204132" cy="4052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64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177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A1DFC-B4C6-19CD-5DF8-58780778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2A32810-AEC3-2584-D970-21563AF4F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la question qui apparaît dans le cahier magique 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4D3880D-2CBB-CD96-ABA8-ADB7653C7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769046-A21A-6AC3-F74C-53E6FC66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55" y="2106380"/>
            <a:ext cx="2849689" cy="28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5A82E-0882-54C7-9636-3268A192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6F7AB89-BF9F-59DD-E96E-79ABBAB1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question est : On va où pour la prochaine sortie scolaire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63B6357-3228-2728-8712-C179200F2A64}"/>
              </a:ext>
            </a:extLst>
          </p:cNvPr>
          <p:cNvSpPr txBox="1">
            <a:spLocks/>
          </p:cNvSpPr>
          <p:nvPr/>
        </p:nvSpPr>
        <p:spPr>
          <a:xfrm>
            <a:off x="834901" y="1787310"/>
            <a:ext cx="76086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On va où pour la prochaine sortie scolaire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B67B26-753D-2E6A-D619-D1AE7E9B8D2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A7FBF8F-0941-E392-5254-8D658C5E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B8CF87F-AECC-9224-DFDA-6DD6C564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84F174E-029D-B224-2081-1E2278B9B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254" y="3079725"/>
            <a:ext cx="2735353" cy="27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5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5ABD9-6ECC-E0FA-1594-DE6037379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21A1014-6A14-C366-6CD1-3D1DE533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veut aller Amine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38E5F3-77C9-6422-5DFB-95809D8B3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A9DE2B-E5A3-267D-EA9A-EFAA58A83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935" y="2221125"/>
            <a:ext cx="2408129" cy="24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D1CB7-3272-B5DB-B5D6-B6BDB0610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61AF5FB-F9A3-AC9F-C824-948729A7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veut aller au musée Mohamed VI d’art moderne à Rabat.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0F7AA3E-F2E6-E110-AF16-04A0BF10C551}"/>
              </a:ext>
            </a:extLst>
          </p:cNvPr>
          <p:cNvSpPr txBox="1">
            <a:spLocks/>
          </p:cNvSpPr>
          <p:nvPr/>
        </p:nvSpPr>
        <p:spPr>
          <a:xfrm>
            <a:off x="1050991" y="1681768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Amine veut aller au musée Mohamed VI d’art moderne à Rabat.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3E8D912-5A37-C5AF-CB4D-2A6253E71D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FAC3D30-2B53-9DB3-69D4-94C8749F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253CAAB-8AFB-D909-0E72-833A68AF2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FE33344-A726-ABA4-AECC-C00D0F305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335" y="2792966"/>
            <a:ext cx="2408129" cy="24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la question que Lina lit sur le cahier magique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39664F-2A43-89D6-DF5C-0E4988056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762" y="2244511"/>
            <a:ext cx="2664475" cy="26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question que Lina lit est : « Qu’est ce qu’on va faire au musée ?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1387397" y="1728226"/>
            <a:ext cx="6369205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question que Lina lit est : « Qu’est ce qu’on va faire au musée ? »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6539DED-99CF-D8F8-F30E-DD9B41544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177" y="3217574"/>
            <a:ext cx="2377646" cy="24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AA14F-A2DE-AC08-BB33-D6CA1720E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0A8DC1F-10D5-288B-3E4D-4FD0E119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Qu’écrit Yasmine sur le cahier magique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242AC66-DDBC-314E-13DE-FF8883BCE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F776F3-4F3E-0B50-6729-90B35C26D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14" y="2184522"/>
            <a:ext cx="2449572" cy="24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566B9-3774-0B0F-6EC7-BC7080BF2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09AFBE1-B47D-5127-928B-9BA841FD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Yasmine  écrit : Au musée, on découvrira des tableaux d’arts.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26275F-06E2-72F2-1CD4-F859B6CC8B73}"/>
              </a:ext>
            </a:extLst>
          </p:cNvPr>
          <p:cNvSpPr txBox="1">
            <a:spLocks/>
          </p:cNvSpPr>
          <p:nvPr/>
        </p:nvSpPr>
        <p:spPr>
          <a:xfrm>
            <a:off x="1868245" y="1649089"/>
            <a:ext cx="54075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Yasmine  écrit : Au musée, on découvrira des tableaux d’arts.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32A90B3-19E7-0E23-ABF4-571DEF0EC30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BC245BF-1859-6314-3346-46035E24B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FFE9DF-1C5F-AC15-1F01-3E8000E02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EE5F752-D414-1AD2-06E4-8C73560F5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68" y="2911629"/>
            <a:ext cx="2370025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AD0B8-D94A-7463-54D7-5ECBB0ABF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1668462-5459-2F2D-40A5-2399E2F6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étaient les peintures affichées au cahier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A3D5987-5E1F-6EB3-F036-90D370964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011053-F515-C8ED-CC8A-D8B5933C5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228" y="2224935"/>
            <a:ext cx="233954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2"/>
            <a:ext cx="6801287" cy="21722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27891" y="1810358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62754" y="3134487"/>
            <a:ext cx="533071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un texte.</a:t>
            </a:r>
            <a:endParaRPr lang="fr-FR" sz="2200" b="1" kern="0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Écrire des phrases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EDCCD-D1B1-9119-AC5A-8280FE0F7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89D017D-3DB1-7C5B-34DB-F5853024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peintures affichées au cahier étaient colorées et magnifiques.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CBF30D-5325-779A-D389-2496BEA19498}"/>
              </a:ext>
            </a:extLst>
          </p:cNvPr>
          <p:cNvSpPr txBox="1">
            <a:spLocks/>
          </p:cNvSpPr>
          <p:nvPr/>
        </p:nvSpPr>
        <p:spPr>
          <a:xfrm>
            <a:off x="1751594" y="1737299"/>
            <a:ext cx="564081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Les peintures affichées au cahier étaient colorées et magnifiques.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AE21D6C-A1D7-AD47-1FE7-E79A2DC8C08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646D9ED-A170-13E9-C0C0-7BF2EAFD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A390F9B-5AA6-5BCA-8487-1EC9A2C33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D02CB74-269B-5396-179B-9F1156958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228" y="3075539"/>
            <a:ext cx="233954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veut voir Adam au musée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71E346-0856-B321-DEF7-9D9424D24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797" y="2217315"/>
            <a:ext cx="2362405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Adam veut voir des tableaux d’artistes marocains.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571902" y="1681768"/>
            <a:ext cx="814627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Adam veut voir des tableaux d’artistes marocains.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7B1E6B1-2758-9534-CF4F-48EEFA2F7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797" y="2868641"/>
            <a:ext cx="2362405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037E6-79F8-0A6B-CC2A-575F20406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9F8EC84-BC37-8157-A656-D6A014FF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le petit dessin qui apparaît sur le cahier magique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9756F46-0218-7C99-0E09-16E990D07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913E5B-138B-6257-F906-E7C858EC5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987" y="2228746"/>
            <a:ext cx="2370025" cy="24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8E716-2259-AFE1-E390-FECCD7CA2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8FAE46A-BFF7-4C67-ACED-ACC5FC31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petit dessin qui apparaît sur le cahier magique est celui d’un bus.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DE58FEE-CD55-A5AD-E80E-7BDDDEF0ABD1}"/>
              </a:ext>
            </a:extLst>
          </p:cNvPr>
          <p:cNvSpPr txBox="1">
            <a:spLocks/>
          </p:cNvSpPr>
          <p:nvPr/>
        </p:nvSpPr>
        <p:spPr>
          <a:xfrm>
            <a:off x="1864346" y="1724687"/>
            <a:ext cx="541530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petit dessin qui apparaît sur le cahier magique est celui d’un bus.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8B666F4-9A18-BB76-3023-38ABA7802A5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A22F8AB-77D5-F1AA-FA17-C36B958DE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3F76C37-0E19-87E7-1659-D74D8F2E1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D6AA2-74BF-2858-71A2-649766493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987" y="2853809"/>
            <a:ext cx="2370025" cy="24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6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757CE-A2AA-7613-D5CF-8BD00C48B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51FF9E8-6490-62EC-A643-676639DB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quoi rêvent les enfants à la fin de l’histoire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5946B6-209E-E25A-B46F-42CC4020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4A5552-68C3-FDBC-3881-0BBDA096F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177" y="2236366"/>
            <a:ext cx="2377646" cy="23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69A9C-F661-AF3B-76A6-16D11BB5B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DE6EA50-6D0D-A028-7394-6F12E1DF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fin de l’histoire, les enfants rêvent d’une belle visite du musée.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985A12-E1F7-8423-A93A-B55490667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616993-B209-7511-9E61-8168BA8EB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987" y="2228746"/>
            <a:ext cx="2370025" cy="240050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9B7C8B0-FF03-EFD0-CAF6-6D3DC5769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177" y="2236366"/>
            <a:ext cx="2377646" cy="23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48EE80B-3185-40C5-3BC2-513031AE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Cette histoire est terminée. A la semaine prochaine avec une nouvelle histoire.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9369EB4-26CD-F166-DEB6-1B75F0F5C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871" y="2186832"/>
            <a:ext cx="4816257" cy="24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 écrivez trois phrases que vous avez entendues dans l’histoire du 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Cahier magique.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358F678-F9FC-7015-79A7-50DDA8C05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BE50DC3-6A43-61E4-239F-B6689C3A6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FDEDF06-1915-A5DC-E382-AC498EB5C4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9" name="majd_wave">
            <a:hlinkClick r:id="" action="ppaction://media"/>
            <a:extLst>
              <a:ext uri="{FF2B5EF4-FFF2-40B4-BE49-F238E27FC236}">
                <a16:creationId xmlns:a16="http://schemas.microsoft.com/office/drawing/2014/main" id="{B976E4A1-70D0-1D66-8EF1-86FC7EFECC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42D5F5A-C99F-4DF5-8676-5D4D38AECD8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9784A9E-7057-745B-B7DA-0C689816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4E86A4-9964-261A-0BCE-87B83ECC9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ensemble: La directrice – Le maitre – Le gardien – La bibliothécaire –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 cuisinier – Une nouvelle leçon.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08DA5A9A-80C2-1361-26A9-582075C18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9" y="4204470"/>
            <a:ext cx="1345525" cy="1689802"/>
          </a:xfrm>
          <a:prstGeom prst="rect">
            <a:avLst/>
          </a:prstGeom>
        </p:spPr>
      </p:pic>
      <p:pic>
        <p:nvPicPr>
          <p:cNvPr id="4" name="Image 3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04E2E165-E759-7D26-04A0-C04574973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3" y="4204470"/>
            <a:ext cx="1345524" cy="1689801"/>
          </a:xfrm>
          <a:prstGeom prst="rect">
            <a:avLst/>
          </a:prstGeom>
        </p:spPr>
      </p:pic>
      <p:pic>
        <p:nvPicPr>
          <p:cNvPr id="6" name="Image 5" descr="Une image contenant Visage humain, meubles, table, habits&#10;&#10;Le contenu généré par l’IA peut être incorrect.">
            <a:extLst>
              <a:ext uri="{FF2B5EF4-FFF2-40B4-BE49-F238E27FC236}">
                <a16:creationId xmlns:a16="http://schemas.microsoft.com/office/drawing/2014/main" id="{95CF25C3-64E1-41D8-B25F-A72D1059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9" y="1992064"/>
            <a:ext cx="1345524" cy="1689801"/>
          </a:xfrm>
          <a:prstGeom prst="rect">
            <a:avLst/>
          </a:prstGeom>
        </p:spPr>
      </p:pic>
      <p:pic>
        <p:nvPicPr>
          <p:cNvPr id="8" name="Image 7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67CCB3D-991F-D445-3641-3A34EFBED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3" y="1992063"/>
            <a:ext cx="1345524" cy="1689801"/>
          </a:xfrm>
          <a:prstGeom prst="rect">
            <a:avLst/>
          </a:prstGeom>
        </p:spPr>
      </p:pic>
      <p:pic>
        <p:nvPicPr>
          <p:cNvPr id="10" name="Image 9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3FB4CCF1-03CF-5856-AC66-2D4245F91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41" y="1992063"/>
            <a:ext cx="1345524" cy="16898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BBBE19-CB0F-89CD-B0F8-695FEAC3D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515" y="4204471"/>
            <a:ext cx="1345523" cy="16898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5567" y="3483549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La </a:t>
            </a:r>
            <a:r>
              <a:rPr lang="fr-MA" dirty="0"/>
              <a:t>directrice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16735" y="3475726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 </a:t>
            </a:r>
            <a:r>
              <a:rPr lang="fr-MA" dirty="0"/>
              <a:t>maitre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7686" y="5742001"/>
            <a:ext cx="2395762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La </a:t>
            </a:r>
            <a:r>
              <a:rPr lang="fr-MA" dirty="0"/>
              <a:t>bibliothécaire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89497" y="5726355"/>
            <a:ext cx="3680172" cy="360000"/>
          </a:xfrm>
          <a:ln>
            <a:noFill/>
          </a:ln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Une </a:t>
            </a:r>
            <a:r>
              <a:rPr lang="fr-MA" dirty="0"/>
              <a:t>nouvelle leçon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3779797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Le </a:t>
            </a:r>
            <a:r>
              <a:rPr lang="fr-MA" dirty="0"/>
              <a:t>cuisinier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27903" y="34757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gardien</a:t>
            </a: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0A6160-B66C-12A0-EA60-0F723077C1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48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ADADB-7876-3DA1-C3DD-734C176AF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AC751A-22EF-97A1-FA2C-326B8DD0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Ouvrir – Expliquer – Cuisiner – S’occuper – Accueillir – Prêter.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6E960BF8-513A-1765-2B2E-E56D3F90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2188024"/>
            <a:ext cx="1345524" cy="1689801"/>
          </a:xfrm>
          <a:prstGeom prst="rect">
            <a:avLst/>
          </a:prstGeom>
        </p:spPr>
      </p:pic>
      <p:pic>
        <p:nvPicPr>
          <p:cNvPr id="14" name="Image 13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A2C42341-2AC6-22E5-197E-1111D527B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32" y="2193388"/>
            <a:ext cx="1345524" cy="1689801"/>
          </a:xfrm>
          <a:prstGeom prst="rect">
            <a:avLst/>
          </a:prstGeom>
        </p:spPr>
      </p:pic>
      <p:pic>
        <p:nvPicPr>
          <p:cNvPr id="16" name="Image 15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A2BA8A17-48EE-BEAD-D959-5F82CA11B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2" y="2209034"/>
            <a:ext cx="1345524" cy="1689801"/>
          </a:xfrm>
          <a:prstGeom prst="rect">
            <a:avLst/>
          </a:prstGeom>
        </p:spPr>
      </p:pic>
      <p:pic>
        <p:nvPicPr>
          <p:cNvPr id="17" name="Image 16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995C0FB3-FE03-456E-8455-C3BF09E77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4442211"/>
            <a:ext cx="1345524" cy="1689801"/>
          </a:xfrm>
          <a:prstGeom prst="rect">
            <a:avLst/>
          </a:prstGeom>
        </p:spPr>
      </p:pic>
      <p:pic>
        <p:nvPicPr>
          <p:cNvPr id="18" name="Image 17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C3B47AD4-6E63-C460-4E39-2B9F2E7D6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33" y="4442212"/>
            <a:ext cx="1345523" cy="1689801"/>
          </a:xfrm>
          <a:prstGeom prst="rect">
            <a:avLst/>
          </a:prstGeom>
        </p:spPr>
      </p:pic>
      <p:pic>
        <p:nvPicPr>
          <p:cNvPr id="19" name="Image 18" descr="Une image contenant Équipement médical, soins de santé, habits, lit&#10;&#10;Le contenu généré par l’IA peut être incorrect.">
            <a:extLst>
              <a:ext uri="{FF2B5EF4-FFF2-40B4-BE49-F238E27FC236}">
                <a16:creationId xmlns:a16="http://schemas.microsoft.com/office/drawing/2014/main" id="{0423F5CF-7C35-FF0A-C8E7-B50C3ADBE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3" y="4442213"/>
            <a:ext cx="1345523" cy="16898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63F1DE3-BEB6-1495-C557-D341CE8A6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452" y="3726658"/>
            <a:ext cx="1800000" cy="360000"/>
          </a:xfrm>
        </p:spPr>
        <p:txBody>
          <a:bodyPr/>
          <a:lstStyle/>
          <a:p>
            <a:r>
              <a:rPr lang="fr-MA" dirty="0"/>
              <a:t>Ouvrir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5281363-26B2-DD4B-EFCB-D9B35AFBA9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90620" y="3718835"/>
            <a:ext cx="1800000" cy="360000"/>
          </a:xfrm>
        </p:spPr>
        <p:txBody>
          <a:bodyPr/>
          <a:lstStyle/>
          <a:p>
            <a:r>
              <a:rPr lang="fr-MA" dirty="0"/>
              <a:t>Expliquer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C0BE1EB-991A-7E8B-8784-52E65BCB32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81571" y="5975482"/>
            <a:ext cx="2395762" cy="360000"/>
          </a:xfrm>
        </p:spPr>
        <p:txBody>
          <a:bodyPr/>
          <a:lstStyle/>
          <a:p>
            <a:r>
              <a:rPr lang="fr-MA" dirty="0"/>
              <a:t>S’occuper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01457CE-4F9B-885D-6B78-5C1D279C26B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63382" y="5959836"/>
            <a:ext cx="3680172" cy="360000"/>
          </a:xfrm>
          <a:ln>
            <a:noFill/>
          </a:ln>
        </p:spPr>
        <p:txBody>
          <a:bodyPr/>
          <a:lstStyle/>
          <a:p>
            <a:r>
              <a:rPr lang="fr-MA" dirty="0"/>
              <a:t>Prêter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BF840CC7-99FD-5656-EEF5-121D2C1D8964}"/>
              </a:ext>
            </a:extLst>
          </p:cNvPr>
          <p:cNvSpPr txBox="1">
            <a:spLocks/>
          </p:cNvSpPr>
          <p:nvPr/>
        </p:nvSpPr>
        <p:spPr>
          <a:xfrm>
            <a:off x="3953682" y="597548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Accueillir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D54DFAC7-20BF-CF03-CBD0-DC327150FCF9}"/>
              </a:ext>
            </a:extLst>
          </p:cNvPr>
          <p:cNvSpPr txBox="1">
            <a:spLocks/>
          </p:cNvSpPr>
          <p:nvPr/>
        </p:nvSpPr>
        <p:spPr>
          <a:xfrm>
            <a:off x="6201788" y="3718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Cuisiner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4384CD-7208-FD18-57C5-ACC7CDFCC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43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6171</TotalTime>
  <Words>1687</Words>
  <Application>Microsoft Office PowerPoint</Application>
  <PresentationFormat>Affichage à l'écran (4:3)</PresentationFormat>
  <Paragraphs>204</Paragraphs>
  <Slides>69</Slides>
  <Notes>7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69</vt:i4>
      </vt:variant>
    </vt:vector>
  </HeadingPairs>
  <TitlesOfParts>
    <vt:vector size="91" baseType="lpstr">
      <vt:lpstr>Calibri</vt:lpstr>
      <vt:lpstr>Mistral</vt:lpstr>
      <vt:lpstr>Wingdings</vt:lpstr>
      <vt:lpstr>Dosis</vt:lpstr>
      <vt:lpstr>Arial</vt:lpstr>
      <vt:lpstr>Aptos</vt:lpstr>
      <vt:lpstr>Dosis SemiBold</vt:lpstr>
      <vt:lpstr>Dosis Medium</vt:lpstr>
      <vt:lpstr>Dosis ExtraBold</vt:lpstr>
      <vt:lpstr>Aptos Display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3_Conception personnalisée</vt:lpstr>
      <vt:lpstr>1_Env-Enseignant</vt:lpstr>
      <vt:lpstr>Présentation PowerPoint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ensemble: La directrice – Le maitre – Le gardien – La bibliothécaire –  Le cuisinier – Une nouvelle leçon.</vt:lpstr>
      <vt:lpstr>Répétons ensemble : Ouvrir – Expliquer – Cuisiner – S’occuper – Accueillir – Prêter.  </vt:lpstr>
      <vt:lpstr>Répétons ensemble :  Le règlement de la classe – Le devoir–  Lever le doigt – S’excuser – Respecter - Écouter .</vt:lpstr>
      <vt:lpstr>Répétons ensemble :  Se moquer – Se disputer–  Courir – Crier – Poli - Impoli.</vt:lpstr>
      <vt:lpstr>Nous allons jouer au jeu des mots invisibles. </vt:lpstr>
      <vt:lpstr>Répétons ensemble :  Visiter – Un musée –  Un tableau – Une œuvre d’art – Une sculpture – Un atelier.</vt:lpstr>
      <vt:lpstr>Observez bien les images. Je vais masquer deux images. Qui veut expliquer la consigne en arabe ? </vt:lpstr>
      <vt:lpstr>Quelles sont les images qui manquent ?</vt:lpstr>
      <vt:lpstr>Les deux images qui manquent sont : un musée et un atelier.</vt:lpstr>
      <vt:lpstr>Nous allons jouer au jeu des mots qui bougent. </vt:lpstr>
      <vt:lpstr>Répétons ensemble : La peinture – Le peintre – Un artiste – Un guide – Une sortie – Un pique-nique.  </vt:lpstr>
      <vt:lpstr>Observez bien. Je vais faire bouger 2 mots. Qui veut expliquer la consigne en arabe ? </vt:lpstr>
      <vt:lpstr>Quels sont les 2 mots qui ont bougé ? </vt:lpstr>
      <vt:lpstr>Les deux mots qui ont bougé sont: le guide et le peintre.</vt:lpstr>
      <vt:lpstr>Maintenant nous allons faire de la lecture. Qui veut lire ce paragraphe ? </vt:lpstr>
      <vt:lpstr>Qui veut expliquer ce paragraphe dans sa langue ? </vt:lpstr>
      <vt:lpstr>Qui veut lire la question et y répondre ? </vt:lpstr>
      <vt:lpstr>La réponse est : Le musée Dar El Bacha, à Marrakech.</vt:lpstr>
      <vt:lpstr>Qui veut lire ce paragraphe ? </vt:lpstr>
      <vt:lpstr>Qui veut expliquer ce paragraphe dans sa langue ? </vt:lpstr>
      <vt:lpstr>Qui veut lire la question et y répondre ? </vt:lpstr>
      <vt:lpstr>La réponse est : Le guide va parler des peintres et des artistes marocains.  </vt:lpstr>
      <vt:lpstr>Prenez vos cahiers.</vt:lpstr>
      <vt:lpstr>Ces mots sont en désordre. Écrivez sur vos cahiers une phrase correcte à partir de ces mots.</vt:lpstr>
      <vt:lpstr>Qui veut lire sa phrase ?</vt:lpstr>
      <vt:lpstr>Corrigez. Je n’oublie pas la majuscule au début de la phrase et le point à la fin.  </vt:lpstr>
      <vt:lpstr>Écrivez sur vos cahiers une phrase correcte en utilisant ces mots. Attention, il faut ajouter d’autres mots pour obtenir une phrase correcte. </vt:lpstr>
      <vt:lpstr>Qui veut lire sa phrase ?</vt:lpstr>
      <vt:lpstr>Corrigez. Une phrase correcte est : Les élèves vont visiter un musée. Je n’oublie pas la majuscule au début de la phrase et le point à la fin.  </vt:lpstr>
      <vt:lpstr>Maintenant, c’est l’activité des questions en rafales. Je vais désigner des élèves au hasard pour répondre. Tenez-vous prêts. </vt:lpstr>
      <vt:lpstr>Qu’est-ce que tu apprends en français ?</vt:lpstr>
      <vt:lpstr>Qu’est-ce que tu fais en mathématiques ?</vt:lpstr>
      <vt:lpstr>Qu’est-ce que fait le gardien à l’école ?</vt:lpstr>
      <vt:lpstr>Qu’est-ce que tu veux faire pour la prochaine sortie scolaire ?</vt:lpstr>
      <vt:lpstr>Qu’est-ce que tu va découvrir au musée  ?</vt:lpstr>
      <vt:lpstr>Plan de la séance 6</vt:lpstr>
      <vt:lpstr>Nous avons déjà vu les trois premiers épisodes de l’histoire le cahier magique. Qui veut nous rappeler ce qu’on a vu ?  En français ou dans votre langue. </vt:lpstr>
      <vt:lpstr>On va  regarder le troisième épisode une nouvelle fois. Après, on verra le troisième épisode. Soyez attentifs.</vt:lpstr>
      <vt:lpstr>Lecture de la vidéo.</vt:lpstr>
      <vt:lpstr>Maintenant, nous allons découvrir un nouvel épisode de l’histoire le cahier magique. Est-ce que vous êtes prêts ? Ecoutez bien. </vt:lpstr>
      <vt:lpstr>Lecture de la vidéo.</vt:lpstr>
      <vt:lpstr>Nous allons écouter l’histoire une deuxième fois. Soyez attentifs.</vt:lpstr>
      <vt:lpstr>Lecture de la vidéo.</vt:lpstr>
      <vt:lpstr>Quelle est la question qui apparaît dans le cahier magique  ? Qui veut répondre ?  </vt:lpstr>
      <vt:lpstr>La question est : On va où pour la prochaine sortie scolaire ?</vt:lpstr>
      <vt:lpstr>Où veut aller Amine ? Qui veut répondre ?  </vt:lpstr>
      <vt:lpstr>Amine veut aller au musée Mohamed VI d’art moderne à Rabat.</vt:lpstr>
      <vt:lpstr>Quelle est la question que Lina lit sur le cahier magique ? Qui veut répondre ?  </vt:lpstr>
      <vt:lpstr>La question que Lina lit est : « Qu’est ce qu’on va faire au musée ? »</vt:lpstr>
      <vt:lpstr>Qu’écrit Yasmine sur le cahier magique ? Qui veut répondre ?  </vt:lpstr>
      <vt:lpstr>Yasmine  écrit : Au musée, on découvrira des tableaux d’arts.</vt:lpstr>
      <vt:lpstr>Comment étaient les peintures affichées au cahier ? Qui veut répondre ?  </vt:lpstr>
      <vt:lpstr>Les peintures affichées au cahier étaient colorées et magnifiques.</vt:lpstr>
      <vt:lpstr>Que veut voir Adam au musée ? Qui veut répondre ?  </vt:lpstr>
      <vt:lpstr>Adam veut voir des tableaux d’artistes marocains.</vt:lpstr>
      <vt:lpstr>Quel est le petit dessin qui apparaît sur le cahier magique ? Qui veut répondre ?  </vt:lpstr>
      <vt:lpstr>Le petit dessin qui apparaît sur le cahier magique est celui d’un bus.</vt:lpstr>
      <vt:lpstr>De quoi rêvent les enfants à la fin de l’histoire ? Qui veut répondre ?  </vt:lpstr>
      <vt:lpstr>A la fin de l’histoire, les enfants rêvent d’une belle visite du musée.</vt:lpstr>
      <vt:lpstr>Cette histoire est terminée. A la semaine prochaine avec une nouvelle histoire.</vt:lpstr>
      <vt:lpstr>A la maison,  écrivez trois phrases que vous avez entendues dans l’histoire du Cahier magique.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10</cp:revision>
  <cp:lastPrinted>2025-08-13T10:11:39Z</cp:lastPrinted>
  <dcterms:created xsi:type="dcterms:W3CDTF">2025-08-01T12:31:49Z</dcterms:created>
  <dcterms:modified xsi:type="dcterms:W3CDTF">2025-11-24T23:46:20Z</dcterms:modified>
</cp:coreProperties>
</file>