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7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8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9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0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11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12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3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4"/>
    <p:sldMasterId id="2147483746" r:id="rId5"/>
    <p:sldMasterId id="2147483754" r:id="rId6"/>
    <p:sldMasterId id="2147483766" r:id="rId7"/>
    <p:sldMasterId id="2147483773" r:id="rId8"/>
    <p:sldMasterId id="2147483693" r:id="rId9"/>
    <p:sldMasterId id="2147483697" r:id="rId10"/>
    <p:sldMasterId id="2147483711" r:id="rId11"/>
    <p:sldMasterId id="2147483720" r:id="rId12"/>
    <p:sldMasterId id="2147483729" r:id="rId13"/>
    <p:sldMasterId id="2147483798" r:id="rId14"/>
    <p:sldMasterId id="2147483808" r:id="rId15"/>
    <p:sldMasterId id="2147483818" r:id="rId16"/>
    <p:sldMasterId id="2147483826" r:id="rId17"/>
  </p:sldMasterIdLst>
  <p:notesMasterIdLst>
    <p:notesMasterId r:id="rId31"/>
  </p:notesMasterIdLst>
  <p:sldIdLst>
    <p:sldId id="256" r:id="rId18"/>
    <p:sldId id="798" r:id="rId19"/>
    <p:sldId id="1256" r:id="rId20"/>
    <p:sldId id="1255" r:id="rId21"/>
    <p:sldId id="1252" r:id="rId22"/>
    <p:sldId id="1257" r:id="rId23"/>
    <p:sldId id="1260" r:id="rId24"/>
    <p:sldId id="1147" r:id="rId25"/>
    <p:sldId id="1258" r:id="rId26"/>
    <p:sldId id="1231" r:id="rId27"/>
    <p:sldId id="1259" r:id="rId28"/>
    <p:sldId id="1261" r:id="rId29"/>
    <p:sldId id="689" r:id="rId30"/>
  </p:sldIdLst>
  <p:sldSz cx="9144000" cy="6858000" type="screen4x3"/>
  <p:notesSz cx="6735763" cy="9866313"/>
  <p:embeddedFontLst>
    <p:embeddedFont>
      <p:font typeface="Dosis" pitchFamily="2" charset="0"/>
      <p:regular r:id="rId32"/>
      <p:bold r:id="rId33"/>
    </p:embeddedFont>
    <p:embeddedFont>
      <p:font typeface="Dosis ExtraBold" pitchFamily="2" charset="0"/>
      <p:bold r:id="rId34"/>
    </p:embeddedFont>
    <p:embeddedFont>
      <p:font typeface="Dosis Medium" pitchFamily="2" charset="0"/>
      <p:regular r:id="rId35"/>
      <p:bold r:id="rId36"/>
    </p:embeddedFont>
    <p:embeddedFont>
      <p:font typeface="Dosis SemiBold" pitchFamily="2" charset="0"/>
      <p:regular r:id="rId37"/>
      <p:bold r:id="rId38"/>
    </p:embeddedFont>
    <p:embeddedFont>
      <p:font typeface="Mistral" panose="03090702030407020403" pitchFamily="66" charset="0"/>
      <p:regular r:id="rId39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24D7B"/>
    <a:srgbClr val="EBE6EC"/>
    <a:srgbClr val="565F88"/>
    <a:srgbClr val="4B5377"/>
    <a:srgbClr val="2196B1"/>
    <a:srgbClr val="2AB6D7"/>
    <a:srgbClr val="55B7DE"/>
    <a:srgbClr val="A1A6BC"/>
    <a:srgbClr val="F26553"/>
    <a:srgbClr val="E84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912" autoAdjust="0"/>
    <p:restoredTop sz="95363" autoAdjust="0"/>
  </p:normalViewPr>
  <p:slideViewPr>
    <p:cSldViewPr snapToGrid="0">
      <p:cViewPr varScale="1">
        <p:scale>
          <a:sx n="61" d="100"/>
          <a:sy n="61" d="100"/>
        </p:scale>
        <p:origin x="1308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font" Target="fonts/font8.fntdata"/><Relationship Id="rId21" Type="http://schemas.openxmlformats.org/officeDocument/2006/relationships/slide" Target="slides/slide4.xml"/><Relationship Id="rId34" Type="http://schemas.openxmlformats.org/officeDocument/2006/relationships/font" Target="fonts/font3.fntdata"/><Relationship Id="rId42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7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font" Target="fonts/font5.fntdata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2.xml"/><Relationship Id="rId31" Type="http://schemas.openxmlformats.org/officeDocument/2006/relationships/notesMaster" Target="notesMasters/notesMaster1.xml"/><Relationship Id="rId44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font" Target="fonts/font4.fntdata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8.xml"/><Relationship Id="rId33" Type="http://schemas.openxmlformats.org/officeDocument/2006/relationships/font" Target="fonts/font2.fntdata"/><Relationship Id="rId38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01/12/2025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4385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2584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01/12/2025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89357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843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870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773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563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744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48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3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269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3072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0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017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263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563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5683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1782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8537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0036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224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270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229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58242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Activité 2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86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3643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8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 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6849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Activité 2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3571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4650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227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035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249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9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8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77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image" Target="../media/image9.jpg"/><Relationship Id="rId5" Type="http://schemas.openxmlformats.org/officeDocument/2006/relationships/slideLayout" Target="../slideLayouts/slideLayout86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heme" Target="../theme/theme13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4.xml"/><Relationship Id="rId9" Type="http://schemas.openxmlformats.org/officeDocument/2006/relationships/image" Target="../media/image4.jp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9.jpg"/><Relationship Id="rId5" Type="http://schemas.openxmlformats.org/officeDocument/2006/relationships/theme" Target="../theme/theme14.xml"/><Relationship Id="rId4" Type="http://schemas.openxmlformats.org/officeDocument/2006/relationships/slideLayout" Target="../slideLayouts/slideLayout10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4.jp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9.jp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3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2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1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0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27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5979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2805812" y="209734"/>
            <a:ext cx="139782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73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5088222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28105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863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0297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  <p:sldLayoutId id="214748383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0.xml"/><Relationship Id="rId6" Type="http://schemas.openxmlformats.org/officeDocument/2006/relationships/image" Target="../media/image27.jpg"/><Relationship Id="rId11" Type="http://schemas.openxmlformats.org/officeDocument/2006/relationships/image" Target="../media/image32.png"/><Relationship Id="rId5" Type="http://schemas.openxmlformats.org/officeDocument/2006/relationships/image" Target="../media/image26.jpg"/><Relationship Id="rId10" Type="http://schemas.openxmlformats.org/officeDocument/2006/relationships/image" Target="../media/image31.jpg"/><Relationship Id="rId4" Type="http://schemas.openxmlformats.org/officeDocument/2006/relationships/image" Target="../media/image25.png"/><Relationship Id="rId9" Type="http://schemas.openxmlformats.org/officeDocument/2006/relationships/image" Target="../media/image30.jpg"/><Relationship Id="rId1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4.png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5.pn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media" Target="../media/media2.mp4"/><Relationship Id="rId7" Type="http://schemas.openxmlformats.org/officeDocument/2006/relationships/image" Target="../media/image4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1.png"/><Relationship Id="rId5" Type="http://schemas.openxmlformats.org/officeDocument/2006/relationships/slideLayout" Target="../slideLayouts/slideLayout98.xml"/><Relationship Id="rId4" Type="http://schemas.openxmlformats.org/officeDocument/2006/relationships/video" Target="../media/media2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3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3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3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E7A12B5-69C3-5721-7E91-E3DBD53A24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49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Regarde les images. Je vais te dire des mots et tu vas me montrer les images qui correspondent : lire – calculer – la directrice – impoli – un guide -  difficile – poli – un tableau - le cuisinier – prêter.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84F9DF2C-BC35-41B0-A89F-20435BD89CE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7DA8F569-70ED-4E8A-B976-7309007BF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C1B2F4C-A6F1-4748-BBFE-85EB4F1430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extBox 6">
            <a:extLst>
              <a:ext uri="{FF2B5EF4-FFF2-40B4-BE49-F238E27FC236}">
                <a16:creationId xmlns:a16="http://schemas.microsoft.com/office/drawing/2014/main" id="{BE9F4498-9E4F-4D73-B435-009301C9E0E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834901" y="6177315"/>
            <a:ext cx="7610401" cy="2234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371600">
              <a:spcAft>
                <a:spcPts val="2700"/>
              </a:spcAft>
              <a:defRPr/>
            </a:pPr>
            <a:r>
              <a:rPr lang="fr-FR" sz="1400" b="1" dirty="0">
                <a:solidFill>
                  <a:srgbClr val="FF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fr-FR" sz="1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réponse  correcte </a:t>
            </a:r>
            <a:r>
              <a:rPr lang="fr-FR" sz="1400" b="1" dirty="0">
                <a:solidFill>
                  <a:srgbClr val="FF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1 point </a:t>
            </a:r>
          </a:p>
        </p:txBody>
      </p:sp>
      <p:pic>
        <p:nvPicPr>
          <p:cNvPr id="2" name="Espace réservé pour une image  37">
            <a:extLst>
              <a:ext uri="{FF2B5EF4-FFF2-40B4-BE49-F238E27FC236}">
                <a16:creationId xmlns:a16="http://schemas.microsoft.com/office/drawing/2014/main" id="{DAB33829-75A0-4FE4-E957-94B82C8F51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0" r="-4630"/>
          <a:stretch>
            <a:fillRect/>
          </a:stretch>
        </p:blipFill>
        <p:spPr>
          <a:xfrm>
            <a:off x="5363158" y="2067511"/>
            <a:ext cx="1576603" cy="1576603"/>
          </a:xfrm>
          <a:prstGeom prst="rect">
            <a:avLst/>
          </a:prstGeom>
        </p:spPr>
      </p:pic>
      <p:pic>
        <p:nvPicPr>
          <p:cNvPr id="3" name="Espace réservé pour une image  39">
            <a:extLst>
              <a:ext uri="{FF2B5EF4-FFF2-40B4-BE49-F238E27FC236}">
                <a16:creationId xmlns:a16="http://schemas.microsoft.com/office/drawing/2014/main" id="{781B1AA9-0FBE-C8EB-682A-E55860F4ED6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0" r="-4630"/>
          <a:stretch>
            <a:fillRect/>
          </a:stretch>
        </p:blipFill>
        <p:spPr>
          <a:xfrm>
            <a:off x="2179374" y="3968655"/>
            <a:ext cx="1612513" cy="161251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7F28754-6B98-C818-4DBB-37A4D91B2AD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0934" b="55480"/>
          <a:stretch>
            <a:fillRect/>
          </a:stretch>
        </p:blipFill>
        <p:spPr>
          <a:xfrm>
            <a:off x="3791887" y="3968655"/>
            <a:ext cx="1560228" cy="1522658"/>
          </a:xfrm>
          <a:prstGeom prst="rect">
            <a:avLst/>
          </a:prstGeom>
        </p:spPr>
      </p:pic>
      <p:pic>
        <p:nvPicPr>
          <p:cNvPr id="5" name="Image 4" descr="Une image contenant habits, homme, personne, manche&#10;&#10;Le contenu généré par l’IA peut être incorrect.">
            <a:extLst>
              <a:ext uri="{FF2B5EF4-FFF2-40B4-BE49-F238E27FC236}">
                <a16:creationId xmlns:a16="http://schemas.microsoft.com/office/drawing/2014/main" id="{A352FA39-A786-C8B7-AFFC-0996B9754A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887" y="2067511"/>
            <a:ext cx="1500253" cy="1884120"/>
          </a:xfrm>
          <a:prstGeom prst="rect">
            <a:avLst/>
          </a:prstGeom>
        </p:spPr>
      </p:pic>
      <p:pic>
        <p:nvPicPr>
          <p:cNvPr id="6" name="Image 5" descr="Une image contenant Visage humain, meubles, table, habits&#10;&#10;Le contenu généré par l’IA peut être incorrect.">
            <a:extLst>
              <a:ext uri="{FF2B5EF4-FFF2-40B4-BE49-F238E27FC236}">
                <a16:creationId xmlns:a16="http://schemas.microsoft.com/office/drawing/2014/main" id="{4A1C9235-3354-9FC8-CC01-0B9AF98EAD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375" y="2067511"/>
            <a:ext cx="1500253" cy="1884120"/>
          </a:xfrm>
          <a:prstGeom prst="rect">
            <a:avLst/>
          </a:prstGeom>
        </p:spPr>
      </p:pic>
      <p:pic>
        <p:nvPicPr>
          <p:cNvPr id="9" name="Image 8" descr="Une image contenant habits, poupée, Animation, chaussures&#10;&#10;Le contenu généré par l’IA peut être incorrect.">
            <a:extLst>
              <a:ext uri="{FF2B5EF4-FFF2-40B4-BE49-F238E27FC236}">
                <a16:creationId xmlns:a16="http://schemas.microsoft.com/office/drawing/2014/main" id="{C97ED84B-3E9A-7DB2-65D1-8EC76627CE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02" y="2067511"/>
            <a:ext cx="1500253" cy="188412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B2FFD18-9ADC-0A87-146F-00D51A36B0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02" y="3968655"/>
            <a:ext cx="1500253" cy="1884120"/>
          </a:xfrm>
          <a:prstGeom prst="rect">
            <a:avLst/>
          </a:prstGeom>
        </p:spPr>
      </p:pic>
      <p:pic>
        <p:nvPicPr>
          <p:cNvPr id="18" name="Image 17" descr="Une image contenant habit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56980D3-3774-4E7B-68CC-B8DCB0240CB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779" y="2055483"/>
            <a:ext cx="1500253" cy="1884121"/>
          </a:xfrm>
          <a:prstGeom prst="rect">
            <a:avLst/>
          </a:prstGeom>
        </p:spPr>
      </p:pic>
      <p:pic>
        <p:nvPicPr>
          <p:cNvPr id="19" name="Image 18" descr="Une image contenant peinture, art, dessin, illustration&#10;&#10;Le contenu généré par l’IA peut être incorrect.">
            <a:extLst>
              <a:ext uri="{FF2B5EF4-FFF2-40B4-BE49-F238E27FC236}">
                <a16:creationId xmlns:a16="http://schemas.microsoft.com/office/drawing/2014/main" id="{2C32A230-7D80-8012-0338-67D6CA3081F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526" y="3939604"/>
            <a:ext cx="1330565" cy="1453939"/>
          </a:xfrm>
          <a:prstGeom prst="rect">
            <a:avLst/>
          </a:prstGeom>
        </p:spPr>
      </p:pic>
      <p:pic>
        <p:nvPicPr>
          <p:cNvPr id="20" name="Image 19" descr="Une image contenant habits, chaussures, jeans, homme&#10;&#10;Le contenu généré par l’IA peut être incorrect.">
            <a:extLst>
              <a:ext uri="{FF2B5EF4-FFF2-40B4-BE49-F238E27FC236}">
                <a16:creationId xmlns:a16="http://schemas.microsoft.com/office/drawing/2014/main" id="{D2C4AB84-77E9-28EB-E608-87B541450E6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600" y="3939603"/>
            <a:ext cx="1410610" cy="145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68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32F636-8E8D-D487-A4D9-137F52F3AF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8E4F698E-7334-4D79-0B0C-4CBEB991A11B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8B03C75-B45E-0084-A075-1AF8A83C53EC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443809E-25CE-0DAB-0D35-19C769479DA0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93413121-EC4B-A27B-2357-C258389B4551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3041FC79-D349-FEED-0D2B-6671C17BE30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0" y="2967335"/>
            <a:ext cx="94120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C0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O2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Comprendre, à l’oral, des phrases.</a:t>
            </a:r>
          </a:p>
        </p:txBody>
      </p:sp>
    </p:spTree>
    <p:extLst>
      <p:ext uri="{BB962C8B-B14F-4D97-AF65-F5344CB8AC3E}">
        <p14:creationId xmlns:p14="http://schemas.microsoft.com/office/powerpoint/2010/main" val="395773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F7671B-53CF-3727-B45F-900DED4A19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148AC99B-ADF1-D98B-0837-34BD39C15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7064674" cy="612000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Regarde les images. Je vais te dire des phrases  et tu vas me montrer les images qui correspondent : je dois lever les doigt avant de répondre – je dois faire mes devoirs – je ne dois pas me disputer avec mes amis – je ne dois pas me moquer des autres – je dois écouter la maitresse.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42411528-97A5-B8D0-B5E2-68BC63B6FD2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02473347-C23E-2610-B5E1-E063B6BEE0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B29CF74-0D07-D7F5-757D-94AF870675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extBox 6">
            <a:extLst>
              <a:ext uri="{FF2B5EF4-FFF2-40B4-BE49-F238E27FC236}">
                <a16:creationId xmlns:a16="http://schemas.microsoft.com/office/drawing/2014/main" id="{7EE52939-BA0D-9C31-45BD-1A71D34523A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834901" y="6289078"/>
            <a:ext cx="7610401" cy="2234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371600">
              <a:spcAft>
                <a:spcPts val="2700"/>
              </a:spcAft>
              <a:defRPr/>
            </a:pPr>
            <a:r>
              <a:rPr lang="fr-FR" sz="1400" b="1" dirty="0">
                <a:solidFill>
                  <a:srgbClr val="FF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fr-FR" sz="1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réponse correcte  </a:t>
            </a:r>
            <a:r>
              <a:rPr lang="fr-FR" sz="1400" b="1" dirty="0">
                <a:solidFill>
                  <a:srgbClr val="FF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2 points</a:t>
            </a:r>
          </a:p>
        </p:txBody>
      </p:sp>
      <p:pic>
        <p:nvPicPr>
          <p:cNvPr id="5" name="Image 4" descr="Une image contenant meubles, Dessin d’enfant, dessin, table&#10;&#10;Le contenu généré par l’IA peut être incorrect.">
            <a:extLst>
              <a:ext uri="{FF2B5EF4-FFF2-40B4-BE49-F238E27FC236}">
                <a16:creationId xmlns:a16="http://schemas.microsoft.com/office/drawing/2014/main" id="{C50F3F9D-40B3-A500-6464-BDC25924E4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975" y="1723141"/>
            <a:ext cx="1832327" cy="230116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F4EC3B6-82D9-2DB1-99CC-08E7EB2380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543" y="1723140"/>
            <a:ext cx="1832327" cy="230116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D78D51B-BA81-7E29-AF2D-18610041DD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900" y="1723141"/>
            <a:ext cx="1832327" cy="230116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8EC5FB5-C549-ACF7-1653-9151C90B98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719" y="3808722"/>
            <a:ext cx="1832327" cy="230116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99DA92E-1B83-7A24-B0ED-347848C192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792" y="3744518"/>
            <a:ext cx="1832327" cy="230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2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30B7BA-C657-4500-9080-BFC92F4B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fini. Reviens à ta place !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5DFC5A5-93A6-B16F-46B2-0A9BA480AA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9" name="Nada-Wave">
            <a:hlinkClick r:id="" action="ppaction://media"/>
            <a:extLst>
              <a:ext uri="{FF2B5EF4-FFF2-40B4-BE49-F238E27FC236}">
                <a16:creationId xmlns:a16="http://schemas.microsoft.com/office/drawing/2014/main" id="{366B4315-512B-95B5-C6C5-0BE4BCB92E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A7E9F1CB-EA6C-1B6A-6840-2B76C6198EE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7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FFE98D44-242C-B857-A26E-6C7163C42EFF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88F2D0-04BB-A251-DD36-D1B8EDEBD6A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9464FC-2A84-044F-BACA-8005915C7C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76D3DCA5-D411-2F51-DEC5-EBA796C6E078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47" name="TextBox 9">
            <a:extLst>
              <a:ext uri="{FF2B5EF4-FFF2-40B4-BE49-F238E27FC236}">
                <a16:creationId xmlns:a16="http://schemas.microsoft.com/office/drawing/2014/main" id="{8F402D47-7BB1-3EE5-D92D-0A6B369E1B0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59737" y="1500989"/>
            <a:ext cx="8224526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904">
              <a:lnSpc>
                <a:spcPts val="4199"/>
              </a:lnSpc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 SemiBold" pitchFamily="2" charset="0"/>
              </a:rPr>
              <a:t>Objectif de la semaine</a:t>
            </a:r>
            <a:endParaRPr lang="ar-MA" sz="3600" b="1" dirty="0">
              <a:solidFill>
                <a:srgbClr val="4BACC6">
                  <a:lumMod val="50000"/>
                </a:srgbClr>
              </a:solidFill>
              <a:latin typeface="Dosis SemiBold" pitchFamily="2" charset="0"/>
            </a:endParaRPr>
          </a:p>
        </p:txBody>
      </p:sp>
      <p:sp>
        <p:nvSpPr>
          <p:cNvPr id="55" name="TextBox 10">
            <a:extLst>
              <a:ext uri="{FF2B5EF4-FFF2-40B4-BE49-F238E27FC236}">
                <a16:creationId xmlns:a16="http://schemas.microsoft.com/office/drawing/2014/main" id="{B761553D-2FE4-9121-D8B8-6D3E8CDA1A5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88794" y="3211919"/>
            <a:ext cx="7766412" cy="434161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85904">
              <a:lnSpc>
                <a:spcPts val="3026"/>
              </a:lnSpc>
              <a:spcAft>
                <a:spcPts val="600"/>
              </a:spcAft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 SemiBold" pitchFamily="2" charset="0"/>
              </a:rPr>
              <a:t>Évaluer les acquis de la période 1</a:t>
            </a:r>
          </a:p>
        </p:txBody>
      </p: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49E62-5D54-DEB1-59B4-B137DB639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F984329C-9080-CCA8-8A31-B0D53E4130A1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95B853A-E9BC-33AE-1774-4B1AE38649B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A7D1827-0DD5-22F7-C028-D10A701CBBB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F92A7BD9-9E88-218E-B1C9-6A2F1CF6CA0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2" name="TextBox 10">
            <a:extLst>
              <a:ext uri="{FF2B5EF4-FFF2-40B4-BE49-F238E27FC236}">
                <a16:creationId xmlns:a16="http://schemas.microsoft.com/office/drawing/2014/main" id="{CC832EE0-6DF7-A0E0-F06E-7C9F081354B1}"/>
              </a:ext>
            </a:extLst>
          </p:cNvPr>
          <p:cNvSpPr txBox="1"/>
          <p:nvPr/>
        </p:nvSpPr>
        <p:spPr>
          <a:xfrm>
            <a:off x="1071279" y="1116148"/>
            <a:ext cx="7001441" cy="395853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85904">
              <a:lnSpc>
                <a:spcPts val="3026"/>
              </a:lnSpc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Les compétences évaluées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CC3F2FF-E289-A2DF-BE54-F4F894AB4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1890" y="1713272"/>
            <a:ext cx="5440220" cy="446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68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01249-1A21-1A5E-9A63-968609E25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30">
            <a:extLst>
              <a:ext uri="{FF2B5EF4-FFF2-40B4-BE49-F238E27FC236}">
                <a16:creationId xmlns:a16="http://schemas.microsoft.com/office/drawing/2014/main" id="{9EB957A6-9B9F-C7CC-84C3-8569F2669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290" y="850434"/>
            <a:ext cx="7886700" cy="720000"/>
          </a:xfrm>
        </p:spPr>
        <p:txBody>
          <a:bodyPr/>
          <a:lstStyle/>
          <a:p>
            <a:r>
              <a:rPr lang="fr-MA" sz="2400" dirty="0"/>
              <a:t>Organisation de la semaine d’évaluation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A560E6A9-2F71-DEEE-34E3-8E6C823D42A9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0476059-E23F-1912-1F34-3ECF54AC5C9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B405B79-071B-C81A-6130-570DFCF5D7DF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3CB6B1FE-22DB-4333-B27C-407418A7B01F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ED914B7-11B4-C99F-7594-C8FF77523B07}"/>
              </a:ext>
            </a:extLst>
          </p:cNvPr>
          <p:cNvSpPr/>
          <p:nvPr/>
        </p:nvSpPr>
        <p:spPr>
          <a:xfrm>
            <a:off x="681640" y="1955560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rganigramme : Terminateur 13">
            <a:extLst>
              <a:ext uri="{FF2B5EF4-FFF2-40B4-BE49-F238E27FC236}">
                <a16:creationId xmlns:a16="http://schemas.microsoft.com/office/drawing/2014/main" id="{8C60E6C0-08DC-BADD-D493-297CF79734A1}"/>
              </a:ext>
            </a:extLst>
          </p:cNvPr>
          <p:cNvSpPr/>
          <p:nvPr/>
        </p:nvSpPr>
        <p:spPr>
          <a:xfrm>
            <a:off x="897640" y="1703560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859CF4CE-0650-2300-8F18-9F878CFFF586}"/>
              </a:ext>
            </a:extLst>
          </p:cNvPr>
          <p:cNvSpPr/>
          <p:nvPr/>
        </p:nvSpPr>
        <p:spPr>
          <a:xfrm>
            <a:off x="834251" y="2133469"/>
            <a:ext cx="3420000" cy="792000"/>
          </a:xfrm>
          <a:prstGeom prst="roundRect">
            <a:avLst/>
          </a:prstGeom>
          <a:solidFill>
            <a:srgbClr val="EAF8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E5655227-560D-7D7E-4C93-E71A1653EE8D}"/>
              </a:ext>
            </a:extLst>
          </p:cNvPr>
          <p:cNvSpPr txBox="1">
            <a:spLocks/>
          </p:cNvSpPr>
          <p:nvPr/>
        </p:nvSpPr>
        <p:spPr>
          <a:xfrm>
            <a:off x="897640" y="2154848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Évaluation des compétences :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  <a:r>
              <a:rPr lang="fr-FR" dirty="0"/>
              <a:t>CO1 – CO2  </a:t>
            </a: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E62E48EC-0D0F-180D-6F6C-315F54B41CAD}"/>
              </a:ext>
            </a:extLst>
          </p:cNvPr>
          <p:cNvSpPr/>
          <p:nvPr/>
        </p:nvSpPr>
        <p:spPr>
          <a:xfrm>
            <a:off x="4776140" y="1952546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rganigramme : Terminateur 18">
            <a:extLst>
              <a:ext uri="{FF2B5EF4-FFF2-40B4-BE49-F238E27FC236}">
                <a16:creationId xmlns:a16="http://schemas.microsoft.com/office/drawing/2014/main" id="{C457FECA-E2EA-76D8-6D6F-140FD736B295}"/>
              </a:ext>
            </a:extLst>
          </p:cNvPr>
          <p:cNvSpPr/>
          <p:nvPr/>
        </p:nvSpPr>
        <p:spPr>
          <a:xfrm>
            <a:off x="4992140" y="1700546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</a:t>
            </a:r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3</a:t>
            </a: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+mn-cs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4CEECE38-197D-8A80-0139-E998E777F602}"/>
              </a:ext>
            </a:extLst>
          </p:cNvPr>
          <p:cNvSpPr/>
          <p:nvPr/>
        </p:nvSpPr>
        <p:spPr>
          <a:xfrm>
            <a:off x="681640" y="350192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rganigramme : Terminateur 21">
            <a:extLst>
              <a:ext uri="{FF2B5EF4-FFF2-40B4-BE49-F238E27FC236}">
                <a16:creationId xmlns:a16="http://schemas.microsoft.com/office/drawing/2014/main" id="{84C4CABF-500F-083D-748D-01696F6AFABC}"/>
              </a:ext>
            </a:extLst>
          </p:cNvPr>
          <p:cNvSpPr/>
          <p:nvPr/>
        </p:nvSpPr>
        <p:spPr>
          <a:xfrm>
            <a:off x="897640" y="324992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</a:t>
            </a:r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2</a:t>
            </a: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+mn-cs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566B8CD7-4136-7800-DDF4-336D2E2FF1F2}"/>
              </a:ext>
            </a:extLst>
          </p:cNvPr>
          <p:cNvSpPr/>
          <p:nvPr/>
        </p:nvSpPr>
        <p:spPr>
          <a:xfrm>
            <a:off x="4776140" y="350192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rganigramme : Terminateur 27">
            <a:extLst>
              <a:ext uri="{FF2B5EF4-FFF2-40B4-BE49-F238E27FC236}">
                <a16:creationId xmlns:a16="http://schemas.microsoft.com/office/drawing/2014/main" id="{F212138A-4A6B-E291-2E7A-6C61CE7F55D7}"/>
              </a:ext>
            </a:extLst>
          </p:cNvPr>
          <p:cNvSpPr/>
          <p:nvPr/>
        </p:nvSpPr>
        <p:spPr>
          <a:xfrm>
            <a:off x="4992140" y="324992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1407A89F-1B70-A462-170C-A9F6D6D285E0}"/>
              </a:ext>
            </a:extLst>
          </p:cNvPr>
          <p:cNvSpPr/>
          <p:nvPr/>
        </p:nvSpPr>
        <p:spPr>
          <a:xfrm>
            <a:off x="3156199" y="508592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rganigramme : Terminateur 29">
            <a:extLst>
              <a:ext uri="{FF2B5EF4-FFF2-40B4-BE49-F238E27FC236}">
                <a16:creationId xmlns:a16="http://schemas.microsoft.com/office/drawing/2014/main" id="{F03EBF7B-B811-ADFB-1F7E-0B3186C9F5A4}"/>
              </a:ext>
            </a:extLst>
          </p:cNvPr>
          <p:cNvSpPr/>
          <p:nvPr/>
        </p:nvSpPr>
        <p:spPr>
          <a:xfrm>
            <a:off x="3372199" y="483392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33" name="Espace réservé du texte 5">
            <a:extLst>
              <a:ext uri="{FF2B5EF4-FFF2-40B4-BE49-F238E27FC236}">
                <a16:creationId xmlns:a16="http://schemas.microsoft.com/office/drawing/2014/main" id="{7E7A9BA9-216F-275B-73FE-5F028398C59B}"/>
              </a:ext>
            </a:extLst>
          </p:cNvPr>
          <p:cNvSpPr txBox="1">
            <a:spLocks/>
          </p:cNvSpPr>
          <p:nvPr/>
        </p:nvSpPr>
        <p:spPr>
          <a:xfrm>
            <a:off x="5046199" y="2134658"/>
            <a:ext cx="3420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Évaluation de la compétence : LF1 – LC1</a:t>
            </a:r>
          </a:p>
        </p:txBody>
      </p:sp>
      <p:sp>
        <p:nvSpPr>
          <p:cNvPr id="34" name="Espace réservé du texte 5">
            <a:extLst>
              <a:ext uri="{FF2B5EF4-FFF2-40B4-BE49-F238E27FC236}">
                <a16:creationId xmlns:a16="http://schemas.microsoft.com/office/drawing/2014/main" id="{E418D51A-1A95-4C26-34F2-0036C6E0CE8E}"/>
              </a:ext>
            </a:extLst>
          </p:cNvPr>
          <p:cNvSpPr txBox="1">
            <a:spLocks/>
          </p:cNvSpPr>
          <p:nvPr/>
        </p:nvSpPr>
        <p:spPr>
          <a:xfrm>
            <a:off x="897640" y="3692869"/>
            <a:ext cx="3420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Évaluation des compétences : 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PO1-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PO2 – PO3 </a:t>
            </a:r>
          </a:p>
        </p:txBody>
      </p:sp>
      <p:sp>
        <p:nvSpPr>
          <p:cNvPr id="36" name="Espace réservé du texte 5">
            <a:extLst>
              <a:ext uri="{FF2B5EF4-FFF2-40B4-BE49-F238E27FC236}">
                <a16:creationId xmlns:a16="http://schemas.microsoft.com/office/drawing/2014/main" id="{FF7FFD7C-620C-8063-4EC7-6485BBC5EEAB}"/>
              </a:ext>
            </a:extLst>
          </p:cNvPr>
          <p:cNvSpPr txBox="1">
            <a:spLocks/>
          </p:cNvSpPr>
          <p:nvPr/>
        </p:nvSpPr>
        <p:spPr>
          <a:xfrm>
            <a:off x="5046199" y="3645928"/>
            <a:ext cx="3420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Évaluation des compétences : 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 PE1 – PE2 – OL1 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  <a:sym typeface="Wingdings" panose="05000000000000000000" pitchFamily="2" charset="2"/>
            </a:endParaRPr>
          </a:p>
        </p:txBody>
      </p:sp>
      <p:sp>
        <p:nvSpPr>
          <p:cNvPr id="37" name="Espace réservé du texte 5">
            <a:extLst>
              <a:ext uri="{FF2B5EF4-FFF2-40B4-BE49-F238E27FC236}">
                <a16:creationId xmlns:a16="http://schemas.microsoft.com/office/drawing/2014/main" id="{21802068-15AC-0AA2-E49C-9D74AE23B44D}"/>
              </a:ext>
            </a:extLst>
          </p:cNvPr>
          <p:cNvSpPr txBox="1">
            <a:spLocks/>
          </p:cNvSpPr>
          <p:nvPr/>
        </p:nvSpPr>
        <p:spPr>
          <a:xfrm>
            <a:off x="3336199" y="5273726"/>
            <a:ext cx="3420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Compilation et renseignement des livrets de compétences </a:t>
            </a:r>
          </a:p>
        </p:txBody>
      </p:sp>
    </p:spTree>
    <p:extLst>
      <p:ext uri="{BB962C8B-B14F-4D97-AF65-F5344CB8AC3E}">
        <p14:creationId xmlns:p14="http://schemas.microsoft.com/office/powerpoint/2010/main" val="153934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0B710-8693-6626-47B9-5AF0530F3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432F1CFE-E3AC-6F75-1987-E1F4A7B5C13E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378E7BD-4095-31C6-AA06-A2C2C542E6B4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A1367DD-BD09-B726-FA8B-50C67B47FACF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8276346E-44C5-6BF7-0930-0969AB426842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616E3DE1-2996-B97A-6A3F-40D60F3E458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303990" y="1710825"/>
            <a:ext cx="594137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endParaRPr lang="fr-FR" sz="1000" dirty="0">
              <a:solidFill>
                <a:schemeClr val="accent2"/>
              </a:solidFill>
              <a:latin typeface="Dosis" pitchFamily="2" charset="0"/>
              <a:cs typeface="Arial" panose="020B0604020202020204" pitchFamily="34" charset="0"/>
            </a:endParaRPr>
          </a:p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r>
              <a:rPr lang="fr-FR" sz="1600" b="1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La séance 1   est</a:t>
            </a: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 consacrée à l’évaluation des compétences suivantes  : </a:t>
            </a:r>
            <a:r>
              <a:rPr lang="fr-FR" sz="1600" b="1" u="sng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CO1 et CO2</a:t>
            </a:r>
            <a:endParaRPr lang="fr-FR" sz="1000" dirty="0">
              <a:solidFill>
                <a:srgbClr val="424D7B"/>
              </a:solidFill>
              <a:latin typeface="Dosis" pitchFamily="2" charset="0"/>
              <a:cs typeface="Arial" panose="020B0604020202020204" pitchFamily="34" charset="0"/>
            </a:endParaRPr>
          </a:p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La passation se fait de manière </a:t>
            </a:r>
            <a:r>
              <a:rPr lang="fr-FR" sz="1600" b="1" u="sng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individuelle</a:t>
            </a: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 : l’enseignant évalue chaque élève en l’ invitant à son bureau</a:t>
            </a:r>
          </a:p>
          <a:p>
            <a:pPr marL="457247" lvl="1" algn="just" defTabSz="1028778">
              <a:defRPr/>
            </a:pPr>
            <a:endParaRPr lang="fr-FR" sz="1000" dirty="0">
              <a:solidFill>
                <a:srgbClr val="424D7B"/>
              </a:solidFill>
              <a:latin typeface="Dosis" pitchFamily="2" charset="0"/>
              <a:cs typeface="Arial" panose="020B0604020202020204" pitchFamily="34" charset="0"/>
            </a:endParaRPr>
          </a:p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L’enseignant est guidé par le </a:t>
            </a:r>
            <a:r>
              <a:rPr lang="fr-FR" sz="1600" dirty="0" err="1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ppt</a:t>
            </a: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 affiché sur son ordinateur qui </a:t>
            </a:r>
            <a:r>
              <a:rPr lang="fr-FR" sz="1600" b="1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ne doit pas être projeté sur l’écran </a:t>
            </a: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de la classe  (l’ordinateur doit être débranché du </a:t>
            </a:r>
            <a:r>
              <a:rPr lang="fr-FR" sz="1600" dirty="0" err="1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Datashow</a:t>
            </a: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) ;</a:t>
            </a:r>
          </a:p>
          <a:p>
            <a:pPr marL="885872" lvl="1" indent="-428625" algn="just" defTabSz="1028778">
              <a:buFont typeface="Wingdings" panose="05000000000000000000" pitchFamily="2" charset="2"/>
              <a:buChar char="§"/>
              <a:defRPr/>
            </a:pPr>
            <a:endParaRPr lang="fr-FR" sz="1000" dirty="0">
              <a:solidFill>
                <a:srgbClr val="424D7B"/>
              </a:solidFill>
              <a:latin typeface="Dosis" pitchFamily="2" charset="0"/>
              <a:cs typeface="Arial" panose="020B0604020202020204" pitchFamily="34" charset="0"/>
            </a:endParaRPr>
          </a:p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Pendant que l’enseignant évalue de manière individuelle les élèves, le reste de la classe réalise des activités pour assurer le calme : lecture, copie, dessin;</a:t>
            </a:r>
          </a:p>
          <a:p>
            <a:pPr marL="885872" lvl="1" indent="-428625" algn="just" defTabSz="1028778">
              <a:buFont typeface="Wingdings" panose="05000000000000000000" pitchFamily="2" charset="2"/>
              <a:buChar char="§"/>
              <a:defRPr/>
            </a:pPr>
            <a:endParaRPr lang="fr-FR" sz="1000" dirty="0">
              <a:solidFill>
                <a:srgbClr val="424D7B"/>
              </a:solidFill>
              <a:latin typeface="Dosis" pitchFamily="2" charset="0"/>
              <a:cs typeface="Arial" panose="020B0604020202020204" pitchFamily="34" charset="0"/>
            </a:endParaRPr>
          </a:p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L’enseignant note immédiatement chaque compétence évaluée et renseigne la grille de compilation (0-10) en s’appuyant sur les indications de compilation en dessous de chaque slide d’item</a:t>
            </a:r>
            <a:r>
              <a:rPr lang="fr-FR" sz="1600" dirty="0">
                <a:solidFill>
                  <a:schemeClr val="accent2"/>
                </a:solidFill>
                <a:latin typeface="Dosis" pitchFamily="2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9E7C1C11-FDE0-F64E-68F7-730BC06750D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2648127" y="974731"/>
            <a:ext cx="3813031" cy="612000"/>
            <a:chOff x="2403987" y="1096335"/>
            <a:chExt cx="3528511" cy="408000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A6BF9855-43D8-1A9C-F7DA-2EB8CC3E0E52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623268" y="1096335"/>
              <a:ext cx="3195019" cy="408000"/>
            </a:xfrm>
            <a:prstGeom prst="roundRect">
              <a:avLst>
                <a:gd name="adj" fmla="val 32324"/>
              </a:avLst>
            </a:prstGeom>
            <a:solidFill>
              <a:srgbClr val="424D7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4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17" name="TextBox 10">
              <a:extLst>
                <a:ext uri="{FF2B5EF4-FFF2-40B4-BE49-F238E27FC236}">
                  <a16:creationId xmlns:a16="http://schemas.microsoft.com/office/drawing/2014/main" id="{72B81DBD-DB8F-4479-719A-BB03282DAEFF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2403987" y="1169530"/>
              <a:ext cx="3528511" cy="2385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85835" eaLnBrk="1" fontAlgn="auto" latinLnBrk="0" hangingPunct="1">
                <a:lnSpc>
                  <a:spcPts val="302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 SemiBold" pitchFamily="2" charset="0"/>
                </a:rPr>
                <a:t>Séance  1</a:t>
              </a:r>
              <a:endPara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 SemiBold" pitchFamily="2" charset="0"/>
              </a:endParaRP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898AD3F-CCD0-0B01-51CF-ADECC9DFE93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063"/>
          <a:stretch>
            <a:fillRect/>
          </a:stretch>
        </p:blipFill>
        <p:spPr>
          <a:xfrm>
            <a:off x="472249" y="2831015"/>
            <a:ext cx="1831741" cy="119597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16506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A7764-08FC-69EE-EEE6-D97AFAB61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2B8B0A13-9A13-F51E-DEB1-123E69C1D82C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44AFA64-CD37-ABC3-0DC7-9CD206D254EF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69D769C-2C66-2685-49C5-F24D42E0BC5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003A084-5A78-80D2-4631-6850D4EEDB81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extBox 6">
            <a:extLst>
              <a:ext uri="{FF2B5EF4-FFF2-40B4-BE49-F238E27FC236}">
                <a16:creationId xmlns:a16="http://schemas.microsoft.com/office/drawing/2014/main" id="{84957AE1-DE25-9011-99A9-624716E700F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-223091" y="2223453"/>
            <a:ext cx="9686431" cy="16312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Aft>
                <a:spcPts val="1800"/>
              </a:spcAft>
              <a:defRPr/>
            </a:pPr>
            <a:r>
              <a:rPr lang="fr-FR" sz="2800" b="1" dirty="0">
                <a:solidFill>
                  <a:srgbClr val="C0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Avant de commencer les évaluations individuelles</a:t>
            </a:r>
          </a:p>
          <a:p>
            <a:pPr marL="442913" indent="-442913" algn="ctr">
              <a:spcAft>
                <a:spcPts val="1800"/>
              </a:spcAft>
              <a:defRPr/>
            </a:pPr>
            <a:r>
              <a:rPr lang="fr-FR" sz="24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1-  Garder à portée de main la grille de compilation </a:t>
            </a:r>
          </a:p>
          <a:p>
            <a:pPr marL="442913" indent="-442913" algn="ctr">
              <a:spcAft>
                <a:spcPts val="1800"/>
              </a:spcAft>
              <a:defRPr/>
            </a:pPr>
            <a:r>
              <a:rPr lang="fr-FR" sz="24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2- Donner une activité à réaliser au reste de la classe</a:t>
            </a:r>
          </a:p>
        </p:txBody>
      </p:sp>
    </p:spTree>
    <p:extLst>
      <p:ext uri="{BB962C8B-B14F-4D97-AF65-F5344CB8AC3E}">
        <p14:creationId xmlns:p14="http://schemas.microsoft.com/office/powerpoint/2010/main" val="90239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EE2D82-588D-EFD8-8EE8-66880EFE8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2DF388C9-95D7-6E35-500D-4E391D2B7C63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ED7A6F9-8F6D-E92A-9FFB-BD3564C1E0E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99254B4-1179-09E2-3963-E2197E18697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2AAA314B-76E1-DBFF-E27F-D8C13E1CF6EF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extBox 6">
            <a:extLst>
              <a:ext uri="{FF2B5EF4-FFF2-40B4-BE49-F238E27FC236}">
                <a16:creationId xmlns:a16="http://schemas.microsoft.com/office/drawing/2014/main" id="{1EA76800-631C-6C10-E08D-77468C90B8F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80168" y="3019152"/>
            <a:ext cx="3808054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Aft>
                <a:spcPts val="1800"/>
              </a:spcAft>
              <a:defRPr/>
            </a:pPr>
            <a:r>
              <a:rPr lang="fr-FR" sz="2400" b="1" dirty="0">
                <a:solidFill>
                  <a:srgbClr val="C00000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L’enseignant demande aux élèves de prendre le livret à la page, de lire le texte et de le copier sur leurs cahiers.</a:t>
            </a:r>
            <a:endParaRPr lang="fr-FR" sz="2000" b="1" dirty="0">
              <a:solidFill>
                <a:srgbClr val="106585"/>
              </a:solidFill>
              <a:latin typeface="Dosis SemiBold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7816BDC-2403-6A37-9C1A-1505884F6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5098" y="1148629"/>
            <a:ext cx="3030443" cy="456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74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/>
              <a:t>Bonjour cher élève. Nous allons faire quelques activités d’évaluation.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E4E50BF3-91A0-9251-A61F-775418AE5C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063"/>
          <a:stretch>
            <a:fillRect/>
          </a:stretch>
        </p:blipFill>
        <p:spPr>
          <a:xfrm>
            <a:off x="2687662" y="2198689"/>
            <a:ext cx="3768675" cy="246062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28135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6B990-9E96-4265-EAEA-24139A257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B36D694B-0251-B019-3D0F-1D60E57EAB06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578C0E4-6FBC-E5CE-2306-50551BBDE0F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36FC6D0-C015-09B3-6913-FE94842F8B67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0120C2F-F77C-9E38-2CB7-6D74C8195DCC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DB04E4D8-CED8-1B25-158A-7E9BCB967BD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-191760" y="3069811"/>
            <a:ext cx="94120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CO1.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Comprendre, à l’oral, des mots de vocabulaire.</a:t>
            </a:r>
            <a:endParaRPr kumimoji="0" lang="fr-MA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4614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5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88e595329b58a341247e0709eeaa7ee9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bec1963433db02a35e86c45a6d6fd5bd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DFD3FAE-2136-4DD8-B397-E52F55A3D2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880F8CA-9E32-43B4-9801-C91788857021}">
  <ds:schemaRefs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f0534ec5-868f-4ce6-85c7-99f0612daa52"/>
    <ds:schemaRef ds:uri="202b3bc9-e036-45c7-aea0-06aec8cd7a40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5B195F7-641D-4167-80D4-1B9CF897B5C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8123</TotalTime>
  <Words>447</Words>
  <Application>Microsoft Office PowerPoint</Application>
  <PresentationFormat>Affichage à l'écran (4:3)</PresentationFormat>
  <Paragraphs>44</Paragraphs>
  <Slides>13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14</vt:i4>
      </vt:variant>
      <vt:variant>
        <vt:lpstr>Titres des diapositives</vt:lpstr>
      </vt:variant>
      <vt:variant>
        <vt:i4>13</vt:i4>
      </vt:variant>
    </vt:vector>
  </HeadingPairs>
  <TitlesOfParts>
    <vt:vector size="35" baseType="lpstr">
      <vt:lpstr>Dosis SemiBold</vt:lpstr>
      <vt:lpstr>Arial</vt:lpstr>
      <vt:lpstr>Dosis ExtraBold</vt:lpstr>
      <vt:lpstr>Dosis Medium</vt:lpstr>
      <vt:lpstr>Calibri</vt:lpstr>
      <vt:lpstr>Mistral</vt:lpstr>
      <vt:lpstr>Wingdings</vt:lpstr>
      <vt:lpstr>Dosis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1_Env-Enseignant</vt:lpstr>
      <vt:lpstr>3_Lecture</vt:lpstr>
      <vt:lpstr>2_Env-Enseignant</vt:lpstr>
      <vt:lpstr>5_New Voc_01-Livret</vt:lpstr>
      <vt:lpstr>Présentation PowerPoint</vt:lpstr>
      <vt:lpstr>Présentation PowerPoint</vt:lpstr>
      <vt:lpstr>Présentation PowerPoint</vt:lpstr>
      <vt:lpstr>Organisation de la semaine d’évaluation </vt:lpstr>
      <vt:lpstr>Présentation PowerPoint</vt:lpstr>
      <vt:lpstr>Présentation PowerPoint</vt:lpstr>
      <vt:lpstr>Présentation PowerPoint</vt:lpstr>
      <vt:lpstr>Bonjour cher élève. Nous allons faire quelques activités d’évaluation.</vt:lpstr>
      <vt:lpstr>Présentation PowerPoint</vt:lpstr>
      <vt:lpstr>Regarde les images. Je vais te dire des mots et tu vas me montrer les images qui correspondent : lire – calculer – la directrice – impoli – un guide -  difficile – poli – un tableau - le cuisinier – prêter.</vt:lpstr>
      <vt:lpstr>Présentation PowerPoint</vt:lpstr>
      <vt:lpstr>Regarde les images. Je vais te dire des phrases  et tu vas me montrer les images qui correspondent : je dois lever les doigt avant de répondre – je dois faire mes devoirs – je ne dois pas me disputer avec mes amis – je ne dois pas me moquer des autres – je dois écouter la maitresse.</vt:lpstr>
      <vt:lpstr>C’est fini. Reviens à ta place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Adam Hakim</dc:creator>
  <cp:lastModifiedBy>KHALID.RAMNI</cp:lastModifiedBy>
  <cp:revision>39</cp:revision>
  <cp:lastPrinted>2025-08-13T10:11:39Z</cp:lastPrinted>
  <dcterms:created xsi:type="dcterms:W3CDTF">2025-08-01T12:31:49Z</dcterms:created>
  <dcterms:modified xsi:type="dcterms:W3CDTF">2025-12-01T15:26:55Z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