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4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  <p:sldMasterId id="2147483832" r:id="rId18"/>
  </p:sldMasterIdLst>
  <p:notesMasterIdLst>
    <p:notesMasterId r:id="rId33"/>
  </p:notesMasterIdLst>
  <p:sldIdLst>
    <p:sldId id="256" r:id="rId19"/>
    <p:sldId id="798" r:id="rId20"/>
    <p:sldId id="1262" r:id="rId21"/>
    <p:sldId id="1263" r:id="rId22"/>
    <p:sldId id="1252" r:id="rId23"/>
    <p:sldId id="1257" r:id="rId24"/>
    <p:sldId id="1260" r:id="rId25"/>
    <p:sldId id="1147" r:id="rId26"/>
    <p:sldId id="1231" r:id="rId27"/>
    <p:sldId id="1264" r:id="rId28"/>
    <p:sldId id="1232" r:id="rId29"/>
    <p:sldId id="1261" r:id="rId30"/>
    <p:sldId id="1233" r:id="rId31"/>
    <p:sldId id="689" r:id="rId32"/>
  </p:sldIdLst>
  <p:sldSz cx="9144000" cy="6858000" type="screen4x3"/>
  <p:notesSz cx="6735763" cy="9866313"/>
  <p:embeddedFontLst>
    <p:embeddedFont>
      <p:font typeface="Dosis" pitchFamily="2" charset="0"/>
      <p:regular r:id="rId34"/>
      <p:bold r:id="rId35"/>
    </p:embeddedFont>
    <p:embeddedFont>
      <p:font typeface="Dosis ExtraBold" pitchFamily="2" charset="0"/>
      <p:bold r:id="rId36"/>
    </p:embeddedFont>
    <p:embeddedFont>
      <p:font typeface="Dosis Medium" pitchFamily="2" charset="0"/>
      <p:regular r:id="rId37"/>
      <p:bold r:id="rId38"/>
    </p:embeddedFont>
    <p:embeddedFont>
      <p:font typeface="Dosis SemiBold" pitchFamily="2" charset="0"/>
      <p:regular r:id="rId39"/>
      <p:bold r:id="rId40"/>
    </p:embeddedFont>
    <p:embeddedFont>
      <p:font typeface="Mistral" panose="03090702030407020403" pitchFamily="66" charset="0"/>
      <p:regular r:id="rId4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EBE6EC"/>
    <a:srgbClr val="565F88"/>
    <a:srgbClr val="4B5377"/>
    <a:srgbClr val="2196B1"/>
    <a:srgbClr val="2AB6D7"/>
    <a:srgbClr val="55B7DE"/>
    <a:srgbClr val="A1A6BC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12" autoAdjust="0"/>
    <p:restoredTop sz="95363" autoAdjust="0"/>
  </p:normalViewPr>
  <p:slideViewPr>
    <p:cSldViewPr snapToGrid="0">
      <p:cViewPr varScale="1">
        <p:scale>
          <a:sx n="75" d="100"/>
          <a:sy n="75" d="100"/>
        </p:scale>
        <p:origin x="784" y="3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8.xml"/><Relationship Id="rId39" Type="http://schemas.openxmlformats.org/officeDocument/2006/relationships/font" Target="fonts/font6.fntdata"/><Relationship Id="rId21" Type="http://schemas.openxmlformats.org/officeDocument/2006/relationships/slide" Target="slides/slide3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font" Target="fonts/font3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microsoft.com/office/2018/10/relationships/authors" Target="authors.xml"/><Relationship Id="rId20" Type="http://schemas.openxmlformats.org/officeDocument/2006/relationships/slide" Target="slides/slide2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02/12/2025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4979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19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5122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798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241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372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616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3136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0539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6307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789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6665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025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02/12/2025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9357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109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  <p:sldLayoutId id="214748383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13.xml"/><Relationship Id="rId1" Type="http://schemas.openxmlformats.org/officeDocument/2006/relationships/tags" Target="../tags/tag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2.mp4"/><Relationship Id="rId7" Type="http://schemas.openxmlformats.org/officeDocument/2006/relationships/image" Target="../media/image3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98.xml"/><Relationship Id="rId4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jp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F2B08D2-B3E5-C7CB-BCE3-DE7CB9426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4BD0F-C1DA-EE8C-886B-6236F428B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9C84C5C0-8A85-F16C-49FF-E1171A806C7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566EF3-30CC-D22E-6483-0BBF49616AA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6415DF-0DA2-EDA0-CBE7-05EBE35CC0D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A780E1C-80E8-3A56-F3EA-3232764F730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EA2CF0B-6D87-6921-5C20-DF525D6F16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653358"/>
            <a:ext cx="7788166" cy="1092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Participer à un dialogue en mobilisant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les actes de parole étudiés.</a:t>
            </a:r>
          </a:p>
        </p:txBody>
      </p:sp>
    </p:spTree>
    <p:extLst>
      <p:ext uri="{BB962C8B-B14F-4D97-AF65-F5344CB8AC3E}">
        <p14:creationId xmlns:p14="http://schemas.microsoft.com/office/powerpoint/2010/main" val="56828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1 point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9F166FCF-DD94-85AD-98E1-52C417BB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te poser des questions et tu dois répondre correctement.</a:t>
            </a:r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ACD7BA4-C95F-BDDA-DD17-FE6B4A3612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5B8AEFB-80DB-1152-92A6-450ACFE44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C168F7-A80B-F3A1-F28F-7E849DF8B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8ED6E5E3-C4F1-19B3-0CA3-D422FF67D944}"/>
              </a:ext>
            </a:extLst>
          </p:cNvPr>
          <p:cNvSpPr txBox="1">
            <a:spLocks/>
          </p:cNvSpPr>
          <p:nvPr/>
        </p:nvSpPr>
        <p:spPr>
          <a:xfrm>
            <a:off x="477306" y="2054906"/>
            <a:ext cx="8193568" cy="31424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 tu t’appelles ?      Qu’est-ce que tu apprends à l’école ?     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que tu fais en maths ?         Qu’est-ce que tu fais en français ?         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 fait la directrice à l’école ?            Que fait le gardien à l’école ?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que tu dois faire à l’école ?   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que tu ne dois pas faire en classe ?   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On va où la prochaine sortie ?  Qu’est-ce que tu vas faire au musée ?</a:t>
            </a:r>
          </a:p>
        </p:txBody>
      </p:sp>
    </p:spTree>
    <p:extLst>
      <p:ext uri="{BB962C8B-B14F-4D97-AF65-F5344CB8AC3E}">
        <p14:creationId xmlns:p14="http://schemas.microsoft.com/office/powerpoint/2010/main" val="15598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599E5-2E76-1A99-F177-3A17D329E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0A6E950-5B09-DCE6-73CC-1FD7B7F465E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136519-9BE8-F951-0EE8-8B540CDDCFD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E1D604E-E9BC-57CC-154E-85365690184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63E33C0-2372-342F-3301-0395E394841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E5055A1-EBA9-EF76-516E-5BDFBAFBC6C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998113"/>
            <a:ext cx="778816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Prendre la parole pour me présenter.</a:t>
            </a:r>
          </a:p>
        </p:txBody>
      </p:sp>
    </p:spTree>
    <p:extLst>
      <p:ext uri="{BB962C8B-B14F-4D97-AF65-F5344CB8AC3E}">
        <p14:creationId xmlns:p14="http://schemas.microsoft.com/office/powerpoint/2010/main" val="406071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677166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Parle des activités de l’école en disant ce que tu fais en français, ce que tu fais en maths, ce que tu dois faire à l’école, ce que tu ne dois pas faire en classe , ce que tu vas faire pour la prochaine sortie scolaire.  Tu dois dire 5 phrases.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96D8FEE-93B5-3CB3-9E3F-62D8A8C05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474" y="3498799"/>
            <a:ext cx="1581052" cy="237157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0D574E0-A900-B463-96EE-BA5E8D9BBA4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1474" y="2714045"/>
            <a:ext cx="938876" cy="1048901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57203A5E-7501-8FC7-972C-87447E6287E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2 points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FAD7ECE-71B8-FB32-49ED-DFB4F9347E7D}"/>
              </a:ext>
            </a:extLst>
          </p:cNvPr>
          <p:cNvSpPr txBox="1"/>
          <p:nvPr/>
        </p:nvSpPr>
        <p:spPr>
          <a:xfrm>
            <a:off x="813334" y="1845063"/>
            <a:ext cx="75173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Parle des activités de l’école en disant ce que tu fais en français, ce que tu fais en maths, ce que tu dois faire à l’école, ce que tu ne dois pas faire en classe  et ce que tu vas faire pour la prochaine sortie scolaire. 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97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fini. Reviens à ta place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47" name="TextBox 9">
            <a:extLst>
              <a:ext uri="{FF2B5EF4-FFF2-40B4-BE49-F238E27FC236}">
                <a16:creationId xmlns:a16="http://schemas.microsoft.com/office/drawing/2014/main" id="{8F402D47-7BB1-3EE5-D92D-0A6B369E1B0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59737" y="1500989"/>
            <a:ext cx="822452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4199"/>
              </a:lnSpc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Objectif de la semaine</a:t>
            </a:r>
            <a:endParaRPr lang="ar-MA" sz="3600" b="1" dirty="0">
              <a:solidFill>
                <a:srgbClr val="4BACC6">
                  <a:lumMod val="50000"/>
                </a:srgbClr>
              </a:solidFill>
              <a:latin typeface="Dosis SemiBold" pitchFamily="2" charset="0"/>
            </a:endParaRPr>
          </a:p>
        </p:txBody>
      </p:sp>
      <p:sp>
        <p:nvSpPr>
          <p:cNvPr id="55" name="TextBox 10">
            <a:extLst>
              <a:ext uri="{FF2B5EF4-FFF2-40B4-BE49-F238E27FC236}">
                <a16:creationId xmlns:a16="http://schemas.microsoft.com/office/drawing/2014/main" id="{B761553D-2FE4-9121-D8B8-6D3E8CDA1A5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8794" y="3211919"/>
            <a:ext cx="7766412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Évaluer les acquis de la période 1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49E62-5D54-DEB1-59B4-B137DB639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984329C-9080-CCA8-8A31-B0D53E4130A1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5B853A-E9BC-33AE-1774-4B1AE38649B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7D1827-0DD5-22F7-C028-D10A701CBBB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F92A7BD9-9E88-218E-B1C9-6A2F1CF6CA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CC832EE0-6DF7-A0E0-F06E-7C9F081354B1}"/>
              </a:ext>
            </a:extLst>
          </p:cNvPr>
          <p:cNvSpPr txBox="1"/>
          <p:nvPr/>
        </p:nvSpPr>
        <p:spPr>
          <a:xfrm>
            <a:off x="1071279" y="990020"/>
            <a:ext cx="7001441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904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compétences évaluées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50A9C7A-2D2E-E676-D08E-58E4A466D579}"/>
              </a:ext>
            </a:extLst>
          </p:cNvPr>
          <p:cNvSpPr txBox="1"/>
          <p:nvPr/>
        </p:nvSpPr>
        <p:spPr>
          <a:xfrm>
            <a:off x="555733" y="1602020"/>
            <a:ext cx="8336019" cy="4103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Comprendre, à l’oral, des mots de vocabulaire.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Comprendre, à l’oral, des phrases.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l’oral, des mots de vocabulaire.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Participer à un dialogue en mobilisant les actes de parole étudiés.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Prendre la parole pour 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partager des informations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LF2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 des textes correctement et avec fluidité.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LC1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 et comprendre des phrases.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PE1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Ecrire 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des mots et des phrases correctement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PE2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l'écrit, des phrases pour partager des informations, décrire ou raconter.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OL1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Utiliser les outils de langue pour produire des énoncés oraux ou écrits.</a:t>
            </a:r>
          </a:p>
        </p:txBody>
      </p:sp>
    </p:spTree>
    <p:extLst>
      <p:ext uri="{BB962C8B-B14F-4D97-AF65-F5344CB8AC3E}">
        <p14:creationId xmlns:p14="http://schemas.microsoft.com/office/powerpoint/2010/main" val="108167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01249-1A21-1A5E-9A63-968609E25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0">
            <a:extLst>
              <a:ext uri="{FF2B5EF4-FFF2-40B4-BE49-F238E27FC236}">
                <a16:creationId xmlns:a16="http://schemas.microsoft.com/office/drawing/2014/main" id="{9EB957A6-9B9F-C7CC-84C3-8569F2669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90" y="850434"/>
            <a:ext cx="7886700" cy="720000"/>
          </a:xfrm>
        </p:spPr>
        <p:txBody>
          <a:bodyPr/>
          <a:lstStyle/>
          <a:p>
            <a:r>
              <a:rPr lang="fr-MA" sz="2400" dirty="0"/>
              <a:t>Organisation de la semaine d’évaluation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560E6A9-2F71-DEEE-34E3-8E6C823D42A9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476059-E23F-1912-1F34-3ECF54AC5C9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405B79-071B-C81A-6130-570DFCF5D7D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3CB6B1FE-22DB-4333-B27C-407418A7B01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62E48EC-0D0F-180D-6F6C-315F54B41CAD}"/>
              </a:ext>
            </a:extLst>
          </p:cNvPr>
          <p:cNvSpPr/>
          <p:nvPr/>
        </p:nvSpPr>
        <p:spPr>
          <a:xfrm>
            <a:off x="4776140" y="195254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rganigramme : Terminateur 18">
            <a:extLst>
              <a:ext uri="{FF2B5EF4-FFF2-40B4-BE49-F238E27FC236}">
                <a16:creationId xmlns:a16="http://schemas.microsoft.com/office/drawing/2014/main" id="{C457FECA-E2EA-76D8-6D6F-140FD736B295}"/>
              </a:ext>
            </a:extLst>
          </p:cNvPr>
          <p:cNvSpPr/>
          <p:nvPr/>
        </p:nvSpPr>
        <p:spPr>
          <a:xfrm>
            <a:off x="4992140" y="170054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66B8CD7-4136-7800-DDF4-336D2E2FF1F2}"/>
              </a:ext>
            </a:extLst>
          </p:cNvPr>
          <p:cNvSpPr/>
          <p:nvPr/>
        </p:nvSpPr>
        <p:spPr>
          <a:xfrm>
            <a:off x="4776140" y="3501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rganigramme : Terminateur 27">
            <a:extLst>
              <a:ext uri="{FF2B5EF4-FFF2-40B4-BE49-F238E27FC236}">
                <a16:creationId xmlns:a16="http://schemas.microsoft.com/office/drawing/2014/main" id="{F212138A-4A6B-E291-2E7A-6C61CE7F55D7}"/>
              </a:ext>
            </a:extLst>
          </p:cNvPr>
          <p:cNvSpPr/>
          <p:nvPr/>
        </p:nvSpPr>
        <p:spPr>
          <a:xfrm>
            <a:off x="4992140" y="3249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1407A89F-1B70-A462-170C-A9F6D6D285E0}"/>
              </a:ext>
            </a:extLst>
          </p:cNvPr>
          <p:cNvSpPr/>
          <p:nvPr/>
        </p:nvSpPr>
        <p:spPr>
          <a:xfrm>
            <a:off x="3156199" y="5085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F03EBF7B-B811-ADFB-1F7E-0B3186C9F5A4}"/>
              </a:ext>
            </a:extLst>
          </p:cNvPr>
          <p:cNvSpPr/>
          <p:nvPr/>
        </p:nvSpPr>
        <p:spPr>
          <a:xfrm>
            <a:off x="3372199" y="4833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7E7A9BA9-216F-275B-73FE-5F028398C59B}"/>
              </a:ext>
            </a:extLst>
          </p:cNvPr>
          <p:cNvSpPr txBox="1">
            <a:spLocks/>
          </p:cNvSpPr>
          <p:nvPr/>
        </p:nvSpPr>
        <p:spPr>
          <a:xfrm>
            <a:off x="5046199" y="2134658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 la compétence : LF1 – LF2 -  LC1</a:t>
            </a:r>
          </a:p>
        </p:txBody>
      </p:sp>
      <p:sp>
        <p:nvSpPr>
          <p:cNvPr id="36" name="Espace réservé du texte 5">
            <a:extLst>
              <a:ext uri="{FF2B5EF4-FFF2-40B4-BE49-F238E27FC236}">
                <a16:creationId xmlns:a16="http://schemas.microsoft.com/office/drawing/2014/main" id="{FF7FFD7C-620C-8063-4EC7-6485BBC5EEAB}"/>
              </a:ext>
            </a:extLst>
          </p:cNvPr>
          <p:cNvSpPr txBox="1">
            <a:spLocks/>
          </p:cNvSpPr>
          <p:nvPr/>
        </p:nvSpPr>
        <p:spPr>
          <a:xfrm>
            <a:off x="5046199" y="3645928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PE1 – PE2 - OL1 </a:t>
            </a:r>
          </a:p>
        </p:txBody>
      </p:sp>
      <p:sp>
        <p:nvSpPr>
          <p:cNvPr id="37" name="Espace réservé du texte 5">
            <a:extLst>
              <a:ext uri="{FF2B5EF4-FFF2-40B4-BE49-F238E27FC236}">
                <a16:creationId xmlns:a16="http://schemas.microsoft.com/office/drawing/2014/main" id="{21802068-15AC-0AA2-E49C-9D74AE23B44D}"/>
              </a:ext>
            </a:extLst>
          </p:cNvPr>
          <p:cNvSpPr txBox="1">
            <a:spLocks/>
          </p:cNvSpPr>
          <p:nvPr/>
        </p:nvSpPr>
        <p:spPr>
          <a:xfrm>
            <a:off x="3336199" y="5273726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Compilation et renseignement des livrets de compétences 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23A238F-5528-2F5B-6C41-A5A011472494}"/>
              </a:ext>
            </a:extLst>
          </p:cNvPr>
          <p:cNvSpPr/>
          <p:nvPr/>
        </p:nvSpPr>
        <p:spPr>
          <a:xfrm>
            <a:off x="756629" y="195254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1844F714-B493-3029-A03A-471278204C50}"/>
              </a:ext>
            </a:extLst>
          </p:cNvPr>
          <p:cNvSpPr/>
          <p:nvPr/>
        </p:nvSpPr>
        <p:spPr>
          <a:xfrm>
            <a:off x="972629" y="170054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0CD9BE5B-B47E-E719-EE2F-FDB5CA2DBDAA}"/>
              </a:ext>
            </a:extLst>
          </p:cNvPr>
          <p:cNvSpPr txBox="1">
            <a:spLocks/>
          </p:cNvSpPr>
          <p:nvPr/>
        </p:nvSpPr>
        <p:spPr>
          <a:xfrm>
            <a:off x="972629" y="2143487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CO1 – CO2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D169B0D-23CF-13B3-25AC-92F1D24BC1EB}"/>
              </a:ext>
            </a:extLst>
          </p:cNvPr>
          <p:cNvSpPr/>
          <p:nvPr/>
        </p:nvSpPr>
        <p:spPr>
          <a:xfrm>
            <a:off x="756629" y="3498029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rganigramme : Terminateur 10">
            <a:extLst>
              <a:ext uri="{FF2B5EF4-FFF2-40B4-BE49-F238E27FC236}">
                <a16:creationId xmlns:a16="http://schemas.microsoft.com/office/drawing/2014/main" id="{DC4A0180-AFD7-DC11-27B9-712D356F94B7}"/>
              </a:ext>
            </a:extLst>
          </p:cNvPr>
          <p:cNvSpPr/>
          <p:nvPr/>
        </p:nvSpPr>
        <p:spPr>
          <a:xfrm>
            <a:off x="972629" y="3246029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789AA8A-24C4-0230-0CAC-BE4D7B278A76}"/>
              </a:ext>
            </a:extLst>
          </p:cNvPr>
          <p:cNvSpPr/>
          <p:nvPr/>
        </p:nvSpPr>
        <p:spPr>
          <a:xfrm>
            <a:off x="909240" y="3675938"/>
            <a:ext cx="3420000" cy="79200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3B32833C-F4A2-8876-E759-D1FFC9F64DC1}"/>
              </a:ext>
            </a:extLst>
          </p:cNvPr>
          <p:cNvSpPr txBox="1">
            <a:spLocks/>
          </p:cNvSpPr>
          <p:nvPr/>
        </p:nvSpPr>
        <p:spPr>
          <a:xfrm>
            <a:off x="972629" y="3697317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PO1- PO2 – PO3 </a:t>
            </a:r>
          </a:p>
        </p:txBody>
      </p:sp>
    </p:spTree>
    <p:extLst>
      <p:ext uri="{BB962C8B-B14F-4D97-AF65-F5344CB8AC3E}">
        <p14:creationId xmlns:p14="http://schemas.microsoft.com/office/powerpoint/2010/main" val="379847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0B710-8693-6626-47B9-5AF0530F3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432F1CFE-E3AC-6F75-1987-E1F4A7B5C13E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78E7BD-4095-31C6-AA06-A2C2C542E6B4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1367DD-BD09-B726-FA8B-50C67B47FAC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8276346E-44C5-6BF7-0930-0969AB42684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16E3DE1-2996-B97A-6A3F-40D60F3E458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03990" y="1710825"/>
            <a:ext cx="59413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chemeClr val="accent2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La séance 2   est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consacrée à l’évaluation des compétences suivantes  : </a:t>
            </a:r>
            <a:r>
              <a:rPr lang="fr-FR" sz="1600" b="1" u="sng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PO1, PO2 et PO3.</a:t>
            </a: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La passation se fait de manière </a:t>
            </a:r>
            <a:r>
              <a:rPr lang="fr-FR" sz="1600" b="1" u="sng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individuelle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: l’enseignant évalue chaque élève en l’ invitant à son bureau</a:t>
            </a:r>
          </a:p>
          <a:p>
            <a:pPr marL="457247" lvl="1" algn="just" defTabSz="1028778"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L’enseignant est guidé par le </a:t>
            </a:r>
            <a:r>
              <a:rPr lang="fr-FR" sz="1600" dirty="0" err="1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ppt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affiché sur son ordinateur qui </a:t>
            </a:r>
            <a:r>
              <a:rPr lang="fr-FR" sz="16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ne doit pas être projeté sur l’écran 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de la classe  (l’ordinateur doit être débranché du </a:t>
            </a:r>
            <a:r>
              <a:rPr lang="fr-FR" sz="1600" dirty="0" err="1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Datashow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) ;</a:t>
            </a:r>
          </a:p>
          <a:p>
            <a:pPr marL="885872" lvl="1" indent="-428625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Pendant que l’enseignant évalue de manière individuelle les élèves, le reste de la classe réalise des activités pour assurer le calme : lecture, coloriage, copie, dessin;</a:t>
            </a:r>
          </a:p>
          <a:p>
            <a:pPr marL="885872" lvl="1" indent="-428625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L’enseignant note immédiatement chaque compétence évaluée et renseigne la grille de compilation (0-10) en s’appuyant sur les indications de compilation en dessous de chaque slide d’item</a:t>
            </a:r>
            <a:r>
              <a:rPr lang="fr-FR" sz="1600" dirty="0">
                <a:solidFill>
                  <a:schemeClr val="accent2"/>
                </a:solidFill>
                <a:latin typeface="Dosis" pitchFamily="2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E7C1C11-FDE0-F64E-68F7-730BC06750D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648127" y="974731"/>
            <a:ext cx="3813031" cy="612000"/>
            <a:chOff x="2403987" y="1096335"/>
            <a:chExt cx="3528511" cy="40800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A6BF9855-43D8-1A9C-F7DA-2EB8CC3E0E5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3268" y="1096335"/>
              <a:ext cx="3195019" cy="408000"/>
            </a:xfrm>
            <a:prstGeom prst="roundRect">
              <a:avLst>
                <a:gd name="adj" fmla="val 32324"/>
              </a:avLst>
            </a:prstGeom>
            <a:solidFill>
              <a:srgbClr val="424D7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72B81DBD-DB8F-4479-719A-BB03282DAEFF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2403987" y="1169530"/>
              <a:ext cx="3528511" cy="238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85835" eaLnBrk="1" fontAlgn="auto" latinLnBrk="0" hangingPunct="1">
                <a:lnSpc>
                  <a:spcPts val="30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 SemiBold" pitchFamily="2" charset="0"/>
                </a:rPr>
                <a:t>Séance  2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 SemiBold" pitchFamily="2" charset="0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898AD3F-CCD0-0B01-51CF-ADECC9DFE93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63"/>
          <a:stretch>
            <a:fillRect/>
          </a:stretch>
        </p:blipFill>
        <p:spPr>
          <a:xfrm>
            <a:off x="472249" y="2831015"/>
            <a:ext cx="1831741" cy="11959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6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7764-08FC-69EE-EEE6-D97AFAB61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B8B0A13-9A13-F51E-DEB1-123E69C1D82C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4AFA64-CD37-ABC3-0DC7-9CD206D254E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69D769C-2C66-2685-49C5-F24D42E0BC5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03A084-5A78-80D2-4631-6850D4EEDB8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84957AE1-DE25-9011-99A9-624716E700F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223091" y="2613392"/>
            <a:ext cx="9686431" cy="1631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fr-FR" sz="2800" b="1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Avant de commencer les évaluations individuelles</a:t>
            </a:r>
          </a:p>
          <a:p>
            <a:pPr marL="442913" indent="-442913"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424D7B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1-  Garder à portée de main la grille de compilation </a:t>
            </a:r>
          </a:p>
          <a:p>
            <a:pPr marL="442913" indent="-442913"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424D7B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2- Donner une activité à réaliser au reste de la classe</a:t>
            </a:r>
          </a:p>
        </p:txBody>
      </p:sp>
    </p:spTree>
    <p:extLst>
      <p:ext uri="{BB962C8B-B14F-4D97-AF65-F5344CB8AC3E}">
        <p14:creationId xmlns:p14="http://schemas.microsoft.com/office/powerpoint/2010/main" val="9023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E2D82-588D-EFD8-8EE8-66880EFE8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DF388C9-95D7-6E35-500D-4E391D2B7C6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ED7A6F9-8F6D-E92A-9FFB-BD3564C1E0E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99254B4-1179-09E2-3963-E2197E18697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2AAA314B-76E1-DBFF-E27F-D8C13E1CF6EF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1EA76800-631C-6C10-E08D-77468C90B8F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80715" y="2821848"/>
            <a:ext cx="3524274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L’enseignant demande aux élèves de prendre le livret à la page 31 et répondre aux questions sur leurs cahiers.</a:t>
            </a:r>
            <a:endParaRPr lang="fr-FR" sz="2000" b="1" dirty="0">
              <a:solidFill>
                <a:srgbClr val="106585"/>
              </a:solidFill>
              <a:latin typeface="Dosis SemiBold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2422A5B-1BC7-1FC6-530A-6A978D167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013" y="1215844"/>
            <a:ext cx="3203608" cy="502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4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Bonjour cher élève. Nous allons faire quelques activités d’évaluation.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4E50BF3-91A0-9251-A61F-775418AE5C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3"/>
          <a:stretch>
            <a:fillRect/>
          </a:stretch>
        </p:blipFill>
        <p:spPr>
          <a:xfrm>
            <a:off x="2687662" y="2198689"/>
            <a:ext cx="3768675" cy="24606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Mets ton doigt sur chaque image et dis-moi le mot en français.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34901" y="6177315"/>
            <a:ext cx="7610401" cy="223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réponse 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1 point </a:t>
            </a:r>
          </a:p>
        </p:txBody>
      </p:sp>
      <p:pic>
        <p:nvPicPr>
          <p:cNvPr id="18" name="Espace réservé pour une image  35">
            <a:extLst>
              <a:ext uri="{FF2B5EF4-FFF2-40B4-BE49-F238E27FC236}">
                <a16:creationId xmlns:a16="http://schemas.microsoft.com/office/drawing/2014/main" id="{D995EA81-110C-216B-6647-8D37E501EA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7208323" y="2294357"/>
            <a:ext cx="1440000" cy="144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495608C-E7AA-E6C9-41A1-2141762767D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6086" r="34589" b="55204"/>
          <a:stretch>
            <a:fillRect/>
          </a:stretch>
        </p:blipFill>
        <p:spPr>
          <a:xfrm>
            <a:off x="5417630" y="2294357"/>
            <a:ext cx="1479920" cy="1440000"/>
          </a:xfrm>
          <a:prstGeom prst="rect">
            <a:avLst/>
          </a:prstGeom>
        </p:spPr>
      </p:pic>
      <p:pic>
        <p:nvPicPr>
          <p:cNvPr id="20" name="Image 19" descr="Une image contenant habits, debout, Pantalons, personne&#10;&#10;Le contenu généré par l’IA peut être incorrect.">
            <a:extLst>
              <a:ext uri="{FF2B5EF4-FFF2-40B4-BE49-F238E27FC236}">
                <a16:creationId xmlns:a16="http://schemas.microsoft.com/office/drawing/2014/main" id="{952D7F48-1175-76B2-4472-D3A62DBD1E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257" y="2294357"/>
            <a:ext cx="1146600" cy="1440000"/>
          </a:xfrm>
          <a:prstGeom prst="rect">
            <a:avLst/>
          </a:prstGeom>
        </p:spPr>
      </p:pic>
      <p:pic>
        <p:nvPicPr>
          <p:cNvPr id="21" name="Image 20" descr="Une image contenant habits, chaussures, plante, jeune enfant&#10;&#10;Le contenu généré par l’IA peut être incorrect.">
            <a:extLst>
              <a:ext uri="{FF2B5EF4-FFF2-40B4-BE49-F238E27FC236}">
                <a16:creationId xmlns:a16="http://schemas.microsoft.com/office/drawing/2014/main" id="{BF0A59F4-6BE4-1AD2-138A-B3A0E76683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597" y="4030075"/>
            <a:ext cx="1146600" cy="1440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88D260D-A493-0A01-9FF4-56FD99AC59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49" y="4030075"/>
            <a:ext cx="1146600" cy="144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1608F7A-8A3D-EE65-E879-E07C4D303F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023" y="4030075"/>
            <a:ext cx="1146600" cy="1440000"/>
          </a:xfrm>
          <a:prstGeom prst="rect">
            <a:avLst/>
          </a:prstGeom>
        </p:spPr>
      </p:pic>
      <p:pic>
        <p:nvPicPr>
          <p:cNvPr id="24" name="Image 23" descr="Une image contenant bâtiment, dôme, fenêtre, arbre&#10;&#10;Le contenu généré par l’IA peut être incorrect.">
            <a:extLst>
              <a:ext uri="{FF2B5EF4-FFF2-40B4-BE49-F238E27FC236}">
                <a16:creationId xmlns:a16="http://schemas.microsoft.com/office/drawing/2014/main" id="{E124D7D4-708B-ABD8-278D-6FF0782D0B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684" y="2294357"/>
            <a:ext cx="1317800" cy="1440000"/>
          </a:xfrm>
          <a:prstGeom prst="rect">
            <a:avLst/>
          </a:prstGeom>
        </p:spPr>
      </p:pic>
      <p:pic>
        <p:nvPicPr>
          <p:cNvPr id="25" name="Image 24" descr="Une image contenant garçon, meubles, personne, table&#10;&#10;Le contenu généré par l’IA peut être incorrect.">
            <a:extLst>
              <a:ext uri="{FF2B5EF4-FFF2-40B4-BE49-F238E27FC236}">
                <a16:creationId xmlns:a16="http://schemas.microsoft.com/office/drawing/2014/main" id="{6F9D0DE4-9EE5-C97E-7228-235F18793E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02" y="2294357"/>
            <a:ext cx="1317809" cy="1440000"/>
          </a:xfrm>
          <a:prstGeom prst="rect">
            <a:avLst/>
          </a:prstGeom>
        </p:spPr>
      </p:pic>
      <p:pic>
        <p:nvPicPr>
          <p:cNvPr id="27" name="Image 26" descr="Une image contenant garçon, habits, bébé, Visage humain&#10;&#10;Le contenu généré par l’IA peut être incorrect.">
            <a:extLst>
              <a:ext uri="{FF2B5EF4-FFF2-40B4-BE49-F238E27FC236}">
                <a16:creationId xmlns:a16="http://schemas.microsoft.com/office/drawing/2014/main" id="{1482EDC0-D38D-10AD-B051-0FD94BD093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675" y="4030075"/>
            <a:ext cx="1317800" cy="1440000"/>
          </a:xfrm>
          <a:prstGeom prst="rect">
            <a:avLst/>
          </a:prstGeom>
        </p:spPr>
      </p:pic>
      <p:pic>
        <p:nvPicPr>
          <p:cNvPr id="28" name="Image 27" descr="Une image contenant habits, garçon, chaussures, fille&#10;&#10;Le contenu généré par l’IA peut être incorrect.">
            <a:extLst>
              <a:ext uri="{FF2B5EF4-FFF2-40B4-BE49-F238E27FC236}">
                <a16:creationId xmlns:a16="http://schemas.microsoft.com/office/drawing/2014/main" id="{4D0429F1-24FC-B666-C57B-5B0194AA17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1" y="4030075"/>
            <a:ext cx="13178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DFD3FAE-2136-4DD8-B397-E52F55A3D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5B195F7-641D-4167-80D4-1B9CF897B5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80F8CA-9E32-43B4-9801-C91788857021}">
  <ds:schemaRefs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purl.org/dc/terms/"/>
    <ds:schemaRef ds:uri="http://schemas.openxmlformats.org/package/2006/metadata/core-properties"/>
    <ds:schemaRef ds:uri="f0534ec5-868f-4ce6-85c7-99f0612daa52"/>
    <ds:schemaRef ds:uri="202b3bc9-e036-45c7-aea0-06aec8cd7a4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8619</TotalTime>
  <Words>667</Words>
  <Application>Microsoft Office PowerPoint</Application>
  <PresentationFormat>Affichage à l'écran (4:3)</PresentationFormat>
  <Paragraphs>64</Paragraphs>
  <Slides>14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14</vt:i4>
      </vt:variant>
    </vt:vector>
  </HeadingPairs>
  <TitlesOfParts>
    <vt:vector size="37" baseType="lpstr">
      <vt:lpstr>Dosis</vt:lpstr>
      <vt:lpstr>Dosis SemiBold</vt:lpstr>
      <vt:lpstr>Calibri</vt:lpstr>
      <vt:lpstr>Mistral</vt:lpstr>
      <vt:lpstr>Wingdings</vt:lpstr>
      <vt:lpstr>Dosis ExtraBold</vt:lpstr>
      <vt:lpstr>Arial</vt:lpstr>
      <vt:lpstr>Dosis Medium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1_Révision</vt:lpstr>
      <vt:lpstr>Présentation PowerPoint</vt:lpstr>
      <vt:lpstr>Présentation PowerPoint</vt:lpstr>
      <vt:lpstr>Présentation PowerPoint</vt:lpstr>
      <vt:lpstr>Organisation de la semaine d’évaluation </vt:lpstr>
      <vt:lpstr>Présentation PowerPoint</vt:lpstr>
      <vt:lpstr>Présentation PowerPoint</vt:lpstr>
      <vt:lpstr>Présentation PowerPoint</vt:lpstr>
      <vt:lpstr>Bonjour cher élève. Nous allons faire quelques activités d’évaluation.</vt:lpstr>
      <vt:lpstr>Mets ton doigt sur chaque image et dis-moi le mot en français.</vt:lpstr>
      <vt:lpstr>Présentation PowerPoint</vt:lpstr>
      <vt:lpstr>Je vais te poser des questions et tu dois répondre correctement.</vt:lpstr>
      <vt:lpstr>Présentation PowerPoint</vt:lpstr>
      <vt:lpstr>Parle des activités de l’école en disant ce que tu fais en français, ce que tu fais en maths, ce que tu dois faire à l’école, ce que tu ne dois pas faire en classe , ce que tu vas faire pour la prochaine sortie scolaire.  Tu dois dire 5 phrases.</vt:lpstr>
      <vt:lpstr>C’est fini. Reviens à ta place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Khalid Ramni</dc:creator>
  <cp:lastModifiedBy>EL HAMDOUNI BTIHAJ</cp:lastModifiedBy>
  <cp:revision>50</cp:revision>
  <cp:lastPrinted>2025-08-13T10:11:39Z</cp:lastPrinted>
  <dcterms:created xsi:type="dcterms:W3CDTF">2025-08-01T12:31:49Z</dcterms:created>
  <dcterms:modified xsi:type="dcterms:W3CDTF">2025-12-02T21:47:30Z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