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4"/>
    <p:sldMasterId id="2147483746" r:id="rId5"/>
    <p:sldMasterId id="2147483754" r:id="rId6"/>
    <p:sldMasterId id="2147483766" r:id="rId7"/>
    <p:sldMasterId id="2147483773" r:id="rId8"/>
    <p:sldMasterId id="2147483693" r:id="rId9"/>
    <p:sldMasterId id="2147483697" r:id="rId10"/>
    <p:sldMasterId id="2147483711" r:id="rId11"/>
    <p:sldMasterId id="2147483720" r:id="rId12"/>
    <p:sldMasterId id="2147483729" r:id="rId13"/>
    <p:sldMasterId id="2147483798" r:id="rId14"/>
    <p:sldMasterId id="2147483808" r:id="rId15"/>
    <p:sldMasterId id="2147483818" r:id="rId16"/>
    <p:sldMasterId id="2147483826" r:id="rId17"/>
    <p:sldMasterId id="2147483832" r:id="rId18"/>
  </p:sldMasterIdLst>
  <p:notesMasterIdLst>
    <p:notesMasterId r:id="rId35"/>
  </p:notesMasterIdLst>
  <p:sldIdLst>
    <p:sldId id="256" r:id="rId19"/>
    <p:sldId id="798" r:id="rId20"/>
    <p:sldId id="1262" r:id="rId21"/>
    <p:sldId id="1263" r:id="rId22"/>
    <p:sldId id="1252" r:id="rId23"/>
    <p:sldId id="1265" r:id="rId24"/>
    <p:sldId id="1257" r:id="rId25"/>
    <p:sldId id="1260" r:id="rId26"/>
    <p:sldId id="1147" r:id="rId27"/>
    <p:sldId id="1258" r:id="rId28"/>
    <p:sldId id="1231" r:id="rId29"/>
    <p:sldId id="1267" r:id="rId30"/>
    <p:sldId id="1272" r:id="rId31"/>
    <p:sldId id="1273" r:id="rId32"/>
    <p:sldId id="1232" r:id="rId33"/>
    <p:sldId id="689" r:id="rId34"/>
  </p:sldIdLst>
  <p:sldSz cx="9144000" cy="6858000" type="screen4x3"/>
  <p:notesSz cx="6735763" cy="9866313"/>
  <p:embeddedFontLst>
    <p:embeddedFont>
      <p:font typeface="Dosis" pitchFamily="2" charset="0"/>
      <p:regular r:id="rId36"/>
      <p:bold r:id="rId37"/>
    </p:embeddedFont>
    <p:embeddedFont>
      <p:font typeface="Dosis ExtraBold" pitchFamily="2" charset="0"/>
      <p:bold r:id="rId38"/>
    </p:embeddedFont>
    <p:embeddedFont>
      <p:font typeface="Dosis Medium" pitchFamily="2" charset="0"/>
      <p:regular r:id="rId39"/>
      <p:bold r:id="rId40"/>
    </p:embeddedFont>
    <p:embeddedFont>
      <p:font typeface="Dosis SemiBold" pitchFamily="2" charset="0"/>
      <p:regular r:id="rId41"/>
      <p:bold r:id="rId42"/>
    </p:embeddedFont>
    <p:embeddedFont>
      <p:font typeface="Mistral" panose="03090702030407020403" pitchFamily="66" charset="0"/>
      <p:regular r:id="rId4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D0F942-153D-7E75-C5EB-E4990782D13C}" name="Jalila El Baraka" initials="JE" userId="S::jalila.el-baraka@ifmaroc.com::ea93c961-285f-4edc-9e51-dff84fc1db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4D7B"/>
    <a:srgbClr val="EBE6EC"/>
    <a:srgbClr val="565F88"/>
    <a:srgbClr val="4B5377"/>
    <a:srgbClr val="2196B1"/>
    <a:srgbClr val="2AB6D7"/>
    <a:srgbClr val="55B7DE"/>
    <a:srgbClr val="A1A6BC"/>
    <a:srgbClr val="F26553"/>
    <a:srgbClr val="E84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5363" autoAdjust="0"/>
  </p:normalViewPr>
  <p:slideViewPr>
    <p:cSldViewPr snapToGrid="0">
      <p:cViewPr>
        <p:scale>
          <a:sx n="75" d="100"/>
          <a:sy n="75" d="100"/>
        </p:scale>
        <p:origin x="784" y="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font" Target="fonts/font4.fntdata"/><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font" Target="fonts/font1.fntdata"/><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0800" tIns="45400" rIns="90800" bIns="45400" rtlCol="0"/>
          <a:lstStyle>
            <a:lvl1pPr algn="l">
              <a:defRPr sz="1200"/>
            </a:lvl1pPr>
          </a:lstStyle>
          <a:p>
            <a:endParaRPr lang="fr-MA"/>
          </a:p>
        </p:txBody>
      </p:sp>
      <p:sp>
        <p:nvSpPr>
          <p:cNvPr id="3" name="Espace réservé de la date 2"/>
          <p:cNvSpPr>
            <a:spLocks noGrp="1"/>
          </p:cNvSpPr>
          <p:nvPr>
            <p:ph type="dt" idx="1"/>
          </p:nvPr>
        </p:nvSpPr>
        <p:spPr>
          <a:xfrm>
            <a:off x="3815373" y="0"/>
            <a:ext cx="2918831" cy="495029"/>
          </a:xfrm>
          <a:prstGeom prst="rect">
            <a:avLst/>
          </a:prstGeom>
        </p:spPr>
        <p:txBody>
          <a:bodyPr vert="horz" lIns="90800" tIns="45400" rIns="90800" bIns="45400" rtlCol="0"/>
          <a:lstStyle>
            <a:lvl1pPr algn="r">
              <a:defRPr sz="1200"/>
            </a:lvl1pPr>
          </a:lstStyle>
          <a:p>
            <a:fld id="{B170D036-93EB-4403-A328-CEEC95972C3A}" type="datetimeFigureOut">
              <a:rPr lang="fr-MA" smtClean="0"/>
              <a:t>04/12/2025</a:t>
            </a:fld>
            <a:endParaRPr lang="fr-MA"/>
          </a:p>
        </p:txBody>
      </p:sp>
      <p:sp>
        <p:nvSpPr>
          <p:cNvPr id="4" name="Espace réservé de l'image des diapositives 3"/>
          <p:cNvSpPr>
            <a:spLocks noGrp="1" noRot="1" noChangeAspect="1"/>
          </p:cNvSpPr>
          <p:nvPr>
            <p:ph type="sldImg" idx="2"/>
          </p:nvPr>
        </p:nvSpPr>
        <p:spPr>
          <a:xfrm>
            <a:off x="1147763" y="1231900"/>
            <a:ext cx="4440237" cy="3332163"/>
          </a:xfrm>
          <a:prstGeom prst="rect">
            <a:avLst/>
          </a:prstGeom>
          <a:noFill/>
          <a:ln w="12700">
            <a:solidFill>
              <a:prstClr val="black"/>
            </a:solidFill>
          </a:ln>
        </p:spPr>
        <p:txBody>
          <a:bodyPr vert="horz" lIns="90800" tIns="45400" rIns="90800" bIns="45400" rtlCol="0" anchor="ctr"/>
          <a:lstStyle/>
          <a:p>
            <a:endParaRPr lang="fr-MA"/>
          </a:p>
        </p:txBody>
      </p:sp>
      <p:sp>
        <p:nvSpPr>
          <p:cNvPr id="5" name="Espace réservé des notes 4"/>
          <p:cNvSpPr>
            <a:spLocks noGrp="1"/>
          </p:cNvSpPr>
          <p:nvPr>
            <p:ph type="body" sz="quarter" idx="3"/>
          </p:nvPr>
        </p:nvSpPr>
        <p:spPr>
          <a:xfrm>
            <a:off x="673577" y="4748164"/>
            <a:ext cx="5388610" cy="3884860"/>
          </a:xfrm>
          <a:prstGeom prst="rect">
            <a:avLst/>
          </a:prstGeom>
        </p:spPr>
        <p:txBody>
          <a:bodyPr vert="horz" lIns="90800" tIns="45400" rIns="90800" bIns="4540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9371287"/>
            <a:ext cx="2918831" cy="495028"/>
          </a:xfrm>
          <a:prstGeom prst="rect">
            <a:avLst/>
          </a:prstGeom>
        </p:spPr>
        <p:txBody>
          <a:bodyPr vert="horz" lIns="90800" tIns="45400" rIns="90800" bIns="4540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15373" y="9371287"/>
            <a:ext cx="2918831" cy="495028"/>
          </a:xfrm>
          <a:prstGeom prst="rect">
            <a:avLst/>
          </a:prstGeom>
        </p:spPr>
        <p:txBody>
          <a:bodyPr vert="horz" lIns="90800" tIns="45400" rIns="90800" bIns="45400" rtlCol="0" anchor="b"/>
          <a:lstStyle>
            <a:lvl1pPr algn="r">
              <a:defRPr sz="1200"/>
            </a:lvl1pPr>
          </a:lstStyle>
          <a:p>
            <a:fld id="{7136E571-1CA0-4C8D-985D-594239BEC5F6}" type="slidenum">
              <a:rPr lang="fr-MA" smtClean="0"/>
              <a:t>‹N°›</a:t>
            </a:fld>
            <a:endParaRPr lang="fr-MA"/>
          </a:p>
        </p:txBody>
      </p:sp>
    </p:spTree>
    <p:extLst>
      <p:ext uri="{BB962C8B-B14F-4D97-AF65-F5344CB8AC3E}">
        <p14:creationId xmlns:p14="http://schemas.microsoft.com/office/powerpoint/2010/main" val="292194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0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406341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34573" y="409213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151983" y="4063411"/>
            <a:ext cx="1720343" cy="338554"/>
          </a:xfrm>
          <a:prstGeom prst="rect">
            <a:avLst/>
          </a:prstGeom>
          <a:noFill/>
        </p:spPr>
        <p:txBody>
          <a:bodyPr wrap="none" rtlCol="0">
            <a:spAutoFit/>
          </a:bodyPr>
          <a:lstStyle/>
          <a:p>
            <a:r>
              <a:rPr lang="fr-MA" sz="1600" dirty="0">
                <a:solidFill>
                  <a:srgbClr val="757575"/>
                </a:solidFill>
                <a:latin typeface="Dosis ExtraBold" pitchFamily="2" charset="0"/>
              </a:rPr>
              <a:t>2.  Lecture offerte</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43370" y="444826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49369" y="3893415"/>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255902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34573" y="266715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175651" y="2576914"/>
            <a:ext cx="109517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Révision</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151983" y="294223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2317239"/>
            <a:ext cx="540000" cy="540000"/>
          </a:xfrm>
          <a:prstGeom prst="rect">
            <a:avLst/>
          </a:prstGeom>
          <a:noFill/>
        </p:spPr>
        <p:txBody>
          <a:bodyPr/>
          <a:lstStyle/>
          <a:p>
            <a:endParaRPr lang="fr-MA"/>
          </a:p>
        </p:txBody>
      </p:sp>
    </p:spTree>
    <p:extLst>
      <p:ext uri="{BB962C8B-B14F-4D97-AF65-F5344CB8AC3E}">
        <p14:creationId xmlns:p14="http://schemas.microsoft.com/office/powerpoint/2010/main" val="2723663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438598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258411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149798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19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5122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47980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52410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311372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046169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93136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248777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05399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63078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3789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66657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35025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818715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B5E446E-CF94-41C8-8416-A422A7E8EBB5}" type="datetimeFigureOut">
              <a:rPr lang="fr-MA" smtClean="0"/>
              <a:t>04/12/2025</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CB0EA70C-D858-421F-9F61-000EB1465D64}" type="slidenum">
              <a:rPr lang="fr-MA" smtClean="0"/>
              <a:t>‹N°›</a:t>
            </a:fld>
            <a:endParaRPr lang="fr-MA"/>
          </a:p>
        </p:txBody>
      </p:sp>
    </p:spTree>
    <p:extLst>
      <p:ext uri="{BB962C8B-B14F-4D97-AF65-F5344CB8AC3E}">
        <p14:creationId xmlns:p14="http://schemas.microsoft.com/office/powerpoint/2010/main" val="328935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181457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6782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03787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522198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34660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206246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96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0116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41816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845949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7165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55713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84791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8464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19496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1EA51F4-23A9-D1C1-61DC-1D22FA1DCC4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317982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568823" y="2126456"/>
            <a:ext cx="4758431" cy="4140064"/>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AC8A52-8834-EAD6-DDBF-B1ECE991E41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29927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8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C1B7982-2B02-A943-BB32-6FBF8BFA1F27}"/>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3836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DB50C6C-2F4F-9634-9BF6-3A80775E298C}"/>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44410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C17B4DBB-B7C0-9F57-196F-945366228CE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9166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9918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0119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2370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1663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895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95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33144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177232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9D88DA51-CD47-1659-DA9A-C5557C8DB3D1}"/>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7722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94147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516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276888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5" name="Espace réservé du texte 4">
            <a:extLst>
              <a:ext uri="{FF2B5EF4-FFF2-40B4-BE49-F238E27FC236}">
                <a16:creationId xmlns:a16="http://schemas.microsoft.com/office/drawing/2014/main" id="{C4D61BF3-63D6-6113-434D-E22D0F0F1D3F}"/>
              </a:ext>
            </a:extLst>
          </p:cNvPr>
          <p:cNvSpPr>
            <a:spLocks noGrp="1"/>
          </p:cNvSpPr>
          <p:nvPr>
            <p:ph type="body" sz="quarter" idx="18"/>
          </p:nvPr>
        </p:nvSpPr>
        <p:spPr>
          <a:xfrm>
            <a:off x="4731056" y="3792776"/>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Tree>
    <p:extLst>
      <p:ext uri="{BB962C8B-B14F-4D97-AF65-F5344CB8AC3E}">
        <p14:creationId xmlns:p14="http://schemas.microsoft.com/office/powerpoint/2010/main" val="229559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3605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063959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8952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16778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et contenu">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1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86998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46128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9391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09094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04224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4779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99811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46326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9761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059753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73570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05271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91605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82114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829934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1165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745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91416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54637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2324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3934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56030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34593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469914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19896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31973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07011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04843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4870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773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5638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97449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317848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Tree>
    <p:extLst>
      <p:ext uri="{BB962C8B-B14F-4D97-AF65-F5344CB8AC3E}">
        <p14:creationId xmlns:p14="http://schemas.microsoft.com/office/powerpoint/2010/main" val="1923179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882914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572692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413072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2274F6-07EA-052B-D9C6-9BE258D5F89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5A175E23-799E-6DE0-F6F9-02D78F922EA6}"/>
              </a:ext>
            </a:extLst>
          </p:cNvPr>
          <p:cNvSpPr>
            <a:spLocks noGrp="1"/>
          </p:cNvSpPr>
          <p:nvPr>
            <p:ph type="pic" sz="quarter" idx="10"/>
          </p:nvPr>
        </p:nvSpPr>
        <p:spPr>
          <a:xfrm>
            <a:off x="792000" y="2160000"/>
            <a:ext cx="7560000" cy="3960000"/>
          </a:xfrm>
          <a:prstGeom prst="rect">
            <a:avLst/>
          </a:prstGeom>
        </p:spPr>
        <p:txBody>
          <a:bodyPr/>
          <a:lstStyle/>
          <a:p>
            <a:endParaRPr lang="fr-FR"/>
          </a:p>
        </p:txBody>
      </p:sp>
      <p:sp>
        <p:nvSpPr>
          <p:cNvPr id="5" name="Espace réservé pour une image  16">
            <a:extLst>
              <a:ext uri="{FF2B5EF4-FFF2-40B4-BE49-F238E27FC236}">
                <a16:creationId xmlns:a16="http://schemas.microsoft.com/office/drawing/2014/main" id="{DFD8801C-D966-CA08-5553-A94A8606A16C}"/>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58038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4150171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263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5630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56831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217821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68537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0036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410383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52240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2627073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hasCustomPrompt="1"/>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Présentation du vocabulaire </a:t>
            </a:r>
          </a:p>
          <a:p>
            <a:pPr marL="266700" lvl="0" indent="-266700">
              <a:lnSpc>
                <a:spcPct val="100000"/>
              </a:lnSpc>
              <a:spcBef>
                <a:spcPts val="300"/>
              </a:spcBef>
              <a:buFont typeface="Wingdings" panose="05000000000000000000" pitchFamily="2" charset="2"/>
              <a:buChar char="m"/>
            </a:pPr>
            <a:r>
              <a:rPr lang="fr-FR" dirty="0"/>
              <a:t>Exploitation du vocabulaire</a:t>
            </a:r>
          </a:p>
          <a:p>
            <a:pPr marL="266700" lvl="0" indent="-266700">
              <a:lnSpc>
                <a:spcPct val="100000"/>
              </a:lnSpc>
              <a:spcBef>
                <a:spcPts val="300"/>
              </a:spcBef>
              <a:buFont typeface="Wingdings" panose="05000000000000000000" pitchFamily="2" charset="2"/>
              <a:buChar char="m"/>
            </a:pPr>
            <a:r>
              <a:rPr lang="fr-FR" dirty="0"/>
              <a:t>Activités de vocabulaire sur livret</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229304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hasCustomPrompt="1"/>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Présentation du vocabulaire </a:t>
            </a:r>
          </a:p>
          <a:p>
            <a:pPr lvl="0"/>
            <a:r>
              <a:rPr lang="fr-FR" dirty="0"/>
              <a:t>Exploitation du vocabulaire</a:t>
            </a:r>
          </a:p>
          <a:p>
            <a:pPr lvl="0"/>
            <a:r>
              <a:rPr lang="fr-FR" dirty="0"/>
              <a:t>Activités de vocabulaire sur livret</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824262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781531"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184940"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86787"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35364368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1181734"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57486"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40292"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41684982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226618"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3571288"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114005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1246500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8422707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203541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8524975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7.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6.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5.png"/><Relationship Id="rId5" Type="http://schemas.openxmlformats.org/officeDocument/2006/relationships/slideLayout" Target="../slideLayouts/slideLayout69.xml"/><Relationship Id="rId10" Type="http://schemas.openxmlformats.org/officeDocument/2006/relationships/image" Target="../media/image14.jpg"/><Relationship Id="rId4" Type="http://schemas.openxmlformats.org/officeDocument/2006/relationships/slideLayout" Target="../slideLayouts/slideLayout68.xml"/><Relationship Id="rId9" Type="http://schemas.openxmlformats.org/officeDocument/2006/relationships/theme" Target="../theme/theme10.xml"/><Relationship Id="rId14"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4.jpg"/><Relationship Id="rId5" Type="http://schemas.openxmlformats.org/officeDocument/2006/relationships/slideLayout" Target="../slideLayouts/slideLayout77.xml"/><Relationship Id="rId10" Type="http://schemas.openxmlformats.org/officeDocument/2006/relationships/theme" Target="../theme/theme11.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g"/><Relationship Id="rId5" Type="http://schemas.openxmlformats.org/officeDocument/2006/relationships/slideLayout" Target="../slideLayouts/slideLayout86.xml"/><Relationship Id="rId10" Type="http://schemas.openxmlformats.org/officeDocument/2006/relationships/theme" Target="../theme/theme12.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9" Type="http://schemas.openxmlformats.org/officeDocument/2006/relationships/image" Target="../media/image4.jp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9.jpg"/><Relationship Id="rId5" Type="http://schemas.openxmlformats.org/officeDocument/2006/relationships/theme" Target="../theme/theme14.xml"/><Relationship Id="rId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9.jp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9.jpg"/><Relationship Id="rId5"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4.jpg"/><Relationship Id="rId2" Type="http://schemas.openxmlformats.org/officeDocument/2006/relationships/slideLayout" Target="../slideLayouts/slideLayout40.xml"/><Relationship Id="rId16"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7.xml"/><Relationship Id="rId5" Type="http://schemas.openxmlformats.org/officeDocument/2006/relationships/slideLayout" Target="../slideLayouts/slideLayout43.xml"/><Relationship Id="rId15" Type="http://schemas.openxmlformats.org/officeDocument/2006/relationships/image" Target="../media/image1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7.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6.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5.png"/><Relationship Id="rId5" Type="http://schemas.openxmlformats.org/officeDocument/2006/relationships/slideLayout" Target="../slideLayouts/slideLayout53.xml"/><Relationship Id="rId10" Type="http://schemas.openxmlformats.org/officeDocument/2006/relationships/image" Target="../media/image14.jpg"/><Relationship Id="rId4" Type="http://schemas.openxmlformats.org/officeDocument/2006/relationships/slideLayout" Target="../slideLayouts/slideLayout52.xml"/><Relationship Id="rId9" Type="http://schemas.openxmlformats.org/officeDocument/2006/relationships/theme" Target="../theme/theme8.xml"/><Relationship Id="rId14"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5.png"/><Relationship Id="rId5" Type="http://schemas.openxmlformats.org/officeDocument/2006/relationships/slideLayout" Target="../slideLayouts/slideLayout61.xml"/><Relationship Id="rId10" Type="http://schemas.openxmlformats.org/officeDocument/2006/relationships/image" Target="../media/image14.jpg"/><Relationship Id="rId4" Type="http://schemas.openxmlformats.org/officeDocument/2006/relationships/slideLayout" Target="../slideLayouts/slideLayout60.xml"/><Relationship Id="rId9" Type="http://schemas.openxmlformats.org/officeDocument/2006/relationships/theme" Target="../theme/theme9.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465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26828476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27228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6" name="Image 5">
            <a:extLst>
              <a:ext uri="{FF2B5EF4-FFF2-40B4-BE49-F238E27FC236}">
                <a16:creationId xmlns:a16="http://schemas.microsoft.com/office/drawing/2014/main" id="{29016B5C-4F0D-8C9E-7D9C-2D5340D4A9D0}"/>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rcRect/>
          <a:stretch/>
        </p:blipFill>
        <p:spPr>
          <a:xfrm>
            <a:off x="2455979" y="249157"/>
            <a:ext cx="243310" cy="243310"/>
          </a:xfrm>
          <a:prstGeom prst="rect">
            <a:avLst/>
          </a:prstGeom>
          <a:ln>
            <a:noFill/>
          </a:ln>
        </p:spPr>
      </p:pic>
      <p:sp>
        <p:nvSpPr>
          <p:cNvPr id="9" name="ZoneTexte 8">
            <a:extLst>
              <a:ext uri="{FF2B5EF4-FFF2-40B4-BE49-F238E27FC236}">
                <a16:creationId xmlns:a16="http://schemas.microsoft.com/office/drawing/2014/main" id="{70E475D1-3C3D-105F-70AF-39B2DD05AD97}"/>
              </a:ext>
            </a:extLst>
          </p:cNvPr>
          <p:cNvSpPr txBox="1"/>
          <p:nvPr userDrawn="1"/>
        </p:nvSpPr>
        <p:spPr>
          <a:xfrm>
            <a:off x="2805812" y="209734"/>
            <a:ext cx="1397821" cy="307777"/>
          </a:xfrm>
          <a:prstGeom prst="rect">
            <a:avLst/>
          </a:prstGeom>
          <a:noFill/>
          <a:ln>
            <a:noFill/>
          </a:ln>
        </p:spPr>
        <p:txBody>
          <a:bodyPr wrap="square" rtlCol="0" anchor="ctr" anchorCtr="0">
            <a:spAutoFit/>
          </a:bodyPr>
          <a:lstStyle/>
          <a:p>
            <a:r>
              <a:rPr lang="fr-MA" sz="1400" b="1" dirty="0">
                <a:solidFill>
                  <a:srgbClr val="424D7B">
                    <a:alpha val="20000"/>
                  </a:srgbClr>
                </a:solidFill>
              </a:rPr>
              <a:t>Prise de parole</a:t>
            </a:r>
          </a:p>
        </p:txBody>
      </p:sp>
      <p:pic>
        <p:nvPicPr>
          <p:cNvPr id="14" name="Image 13">
            <a:extLst>
              <a:ext uri="{FF2B5EF4-FFF2-40B4-BE49-F238E27FC236}">
                <a16:creationId xmlns:a16="http://schemas.microsoft.com/office/drawing/2014/main" id="{D633DC7F-3541-411E-187F-37F555735247}"/>
              </a:ext>
            </a:extLst>
          </p:cNvPr>
          <p:cNvPicPr>
            <a:picLocks noChangeAspect="1"/>
          </p:cNvPicPr>
          <p:nvPr userDrawn="1"/>
        </p:nvPicPr>
        <p:blipFill>
          <a:blip r:embed="rId13">
            <a:alphaModFix/>
            <a:extLst>
              <a:ext uri="{28A0092B-C50C-407E-A947-70E740481C1C}">
                <a14:useLocalDpi xmlns:a14="http://schemas.microsoft.com/office/drawing/2010/main" val="0"/>
              </a:ext>
            </a:extLst>
          </a:blip>
          <a:srcRect/>
          <a:stretch/>
        </p:blipFill>
        <p:spPr>
          <a:xfrm>
            <a:off x="4524273" y="241967"/>
            <a:ext cx="243310" cy="243310"/>
          </a:xfrm>
          <a:prstGeom prst="rect">
            <a:avLst/>
          </a:prstGeom>
          <a:ln>
            <a:noFill/>
          </a:ln>
        </p:spPr>
      </p:pic>
      <p:sp>
        <p:nvSpPr>
          <p:cNvPr id="15" name="ZoneTexte 14">
            <a:extLst>
              <a:ext uri="{FF2B5EF4-FFF2-40B4-BE49-F238E27FC236}">
                <a16:creationId xmlns:a16="http://schemas.microsoft.com/office/drawing/2014/main" id="{78387D66-D67F-007F-9A03-274347535585}"/>
              </a:ext>
            </a:extLst>
          </p:cNvPr>
          <p:cNvSpPr txBox="1"/>
          <p:nvPr userDrawn="1"/>
        </p:nvSpPr>
        <p:spPr>
          <a:xfrm>
            <a:off x="5088222" y="209734"/>
            <a:ext cx="1614424"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solidFill>
              </a:rPr>
              <a:t>Lecture</a:t>
            </a:r>
          </a:p>
        </p:txBody>
      </p:sp>
    </p:spTree>
    <p:extLst>
      <p:ext uri="{BB962C8B-B14F-4D97-AF65-F5344CB8AC3E}">
        <p14:creationId xmlns:p14="http://schemas.microsoft.com/office/powerpoint/2010/main" val="22810501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6345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spTree>
    <p:extLst>
      <p:ext uri="{BB962C8B-B14F-4D97-AF65-F5344CB8AC3E}">
        <p14:creationId xmlns:p14="http://schemas.microsoft.com/office/powerpoint/2010/main" val="70297955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54109260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360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81" r:id="rId7"/>
    <p:sldLayoutId id="2147483753" r:id="rId8"/>
    <p:sldLayoutId id="2147483782" r:id="rId9"/>
    <p:sldLayoutId id="214748383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19618233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02"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84"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3FF78058-0E72-5849-9D36-A9B272F73A50}"/>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2429076" y="144877"/>
            <a:ext cx="287999" cy="287999"/>
          </a:xfrm>
          <a:prstGeom prst="rect">
            <a:avLst/>
          </a:prstGeom>
          <a:ln>
            <a:noFill/>
          </a:ln>
        </p:spPr>
      </p:pic>
      <p:sp>
        <p:nvSpPr>
          <p:cNvPr id="4" name="ZoneTexte 3">
            <a:extLst>
              <a:ext uri="{FF2B5EF4-FFF2-40B4-BE49-F238E27FC236}">
                <a16:creationId xmlns:a16="http://schemas.microsoft.com/office/drawing/2014/main" id="{C9EA29A3-0D9D-292C-3F41-8A2F8CBFA1A4}"/>
              </a:ext>
            </a:extLst>
          </p:cNvPr>
          <p:cNvSpPr txBox="1"/>
          <p:nvPr userDrawn="1"/>
        </p:nvSpPr>
        <p:spPr>
          <a:xfrm>
            <a:off x="271707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Révision</a:t>
            </a:r>
          </a:p>
        </p:txBody>
      </p:sp>
      <p:pic>
        <p:nvPicPr>
          <p:cNvPr id="13" name="Image 12">
            <a:extLst>
              <a:ext uri="{FF2B5EF4-FFF2-40B4-BE49-F238E27FC236}">
                <a16:creationId xmlns:a16="http://schemas.microsoft.com/office/drawing/2014/main" id="{5DD6D9EB-2A05-8B24-25EF-3CE5176D6E40}"/>
              </a:ext>
            </a:extLst>
          </p:cNvPr>
          <p:cNvPicPr>
            <a:picLocks noChangeAspect="1"/>
          </p:cNvPicPr>
          <p:nvPr userDrawn="1"/>
        </p:nvPicPr>
        <p:blipFill>
          <a:blip r:embed="rId10">
            <a:alphaModFix/>
            <a:extLst>
              <a:ext uri="{28A0092B-C50C-407E-A947-70E740481C1C}">
                <a14:useLocalDpi xmlns:a14="http://schemas.microsoft.com/office/drawing/2010/main" val="0"/>
              </a:ext>
            </a:extLst>
          </a:blip>
          <a:srcRect/>
          <a:stretch/>
        </p:blipFill>
        <p:spPr>
          <a:xfrm>
            <a:off x="4992952" y="144877"/>
            <a:ext cx="287999" cy="287999"/>
          </a:xfrm>
          <a:prstGeom prst="rect">
            <a:avLst/>
          </a:prstGeom>
          <a:ln>
            <a:noFill/>
          </a:ln>
        </p:spPr>
      </p:pic>
      <p:sp>
        <p:nvSpPr>
          <p:cNvPr id="14" name="ZoneTexte 13">
            <a:extLst>
              <a:ext uri="{FF2B5EF4-FFF2-40B4-BE49-F238E27FC236}">
                <a16:creationId xmlns:a16="http://schemas.microsoft.com/office/drawing/2014/main" id="{FEDB7032-2BAF-B5E6-47FD-53CEB5B1CAA8}"/>
              </a:ext>
            </a:extLst>
          </p:cNvPr>
          <p:cNvSpPr txBox="1"/>
          <p:nvPr userDrawn="1"/>
        </p:nvSpPr>
        <p:spPr>
          <a:xfrm>
            <a:off x="529139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Lecture offerte</a:t>
            </a:r>
          </a:p>
        </p:txBody>
      </p:sp>
    </p:spTree>
    <p:extLst>
      <p:ext uri="{BB962C8B-B14F-4D97-AF65-F5344CB8AC3E}">
        <p14:creationId xmlns:p14="http://schemas.microsoft.com/office/powerpoint/2010/main" val="165322068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6DEF7DF3-E213-111D-C3FD-A2E9C94F85E0}"/>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rcRect/>
          <a:stretch/>
        </p:blipFill>
        <p:spPr>
          <a:xfrm>
            <a:off x="1232040" y="144877"/>
            <a:ext cx="287999" cy="287999"/>
          </a:xfrm>
          <a:prstGeom prst="rect">
            <a:avLst/>
          </a:prstGeom>
          <a:ln>
            <a:noFill/>
          </a:ln>
        </p:spPr>
      </p:pic>
      <p:sp>
        <p:nvSpPr>
          <p:cNvPr id="4" name="ZoneTexte 3">
            <a:extLst>
              <a:ext uri="{FF2B5EF4-FFF2-40B4-BE49-F238E27FC236}">
                <a16:creationId xmlns:a16="http://schemas.microsoft.com/office/drawing/2014/main" id="{8BC67EEA-2455-E7A1-105F-C69486AC6D46}"/>
              </a:ext>
            </a:extLst>
          </p:cNvPr>
          <p:cNvSpPr txBox="1"/>
          <p:nvPr userDrawn="1"/>
        </p:nvSpPr>
        <p:spPr>
          <a:xfrm>
            <a:off x="1520040"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Présentation</a:t>
            </a:r>
          </a:p>
        </p:txBody>
      </p:sp>
      <p:sp>
        <p:nvSpPr>
          <p:cNvPr id="5" name="ZoneTexte 4">
            <a:extLst>
              <a:ext uri="{FF2B5EF4-FFF2-40B4-BE49-F238E27FC236}">
                <a16:creationId xmlns:a16="http://schemas.microsoft.com/office/drawing/2014/main" id="{D8CE18EC-D9F5-EDC7-0118-1018231BDE39}"/>
              </a:ext>
            </a:extLst>
          </p:cNvPr>
          <p:cNvSpPr txBox="1"/>
          <p:nvPr userDrawn="1"/>
        </p:nvSpPr>
        <p:spPr>
          <a:xfrm>
            <a:off x="6620852" y="134988"/>
            <a:ext cx="1579936"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Travail sur livret</a:t>
            </a:r>
          </a:p>
        </p:txBody>
      </p:sp>
      <p:pic>
        <p:nvPicPr>
          <p:cNvPr id="12" name="Image 11">
            <a:extLst>
              <a:ext uri="{FF2B5EF4-FFF2-40B4-BE49-F238E27FC236}">
                <a16:creationId xmlns:a16="http://schemas.microsoft.com/office/drawing/2014/main" id="{4CAA2B2E-11CB-3C0E-66EF-839B1B82D91D}"/>
              </a:ext>
            </a:extLst>
          </p:cNvPr>
          <p:cNvPicPr>
            <a:picLocks noChangeAspect="1"/>
          </p:cNvPicPr>
          <p:nvPr userDrawn="1"/>
        </p:nvPicPr>
        <p:blipFill>
          <a:blip r:embed="rId8">
            <a:alphaModFix/>
            <a:extLst>
              <a:ext uri="{28A0092B-C50C-407E-A947-70E740481C1C}">
                <a14:useLocalDpi xmlns:a14="http://schemas.microsoft.com/office/drawing/2010/main" val="0"/>
              </a:ext>
            </a:extLst>
          </a:blip>
          <a:srcRect/>
          <a:stretch/>
        </p:blipFill>
        <p:spPr>
          <a:xfrm>
            <a:off x="6332852" y="144877"/>
            <a:ext cx="287999" cy="287999"/>
          </a:xfrm>
          <a:prstGeom prst="rect">
            <a:avLst/>
          </a:prstGeom>
          <a:ln>
            <a:noFill/>
          </a:ln>
        </p:spPr>
      </p:pic>
      <p:pic>
        <p:nvPicPr>
          <p:cNvPr id="13" name="Image 12">
            <a:extLst>
              <a:ext uri="{FF2B5EF4-FFF2-40B4-BE49-F238E27FC236}">
                <a16:creationId xmlns:a16="http://schemas.microsoft.com/office/drawing/2014/main" id="{AE5B9375-7DDC-2D7F-CE56-DE28B9925499}"/>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3795916" y="144877"/>
            <a:ext cx="287999" cy="287999"/>
          </a:xfrm>
          <a:prstGeom prst="rect">
            <a:avLst/>
          </a:prstGeom>
          <a:ln>
            <a:noFill/>
          </a:ln>
        </p:spPr>
      </p:pic>
      <p:sp>
        <p:nvSpPr>
          <p:cNvPr id="14" name="ZoneTexte 13">
            <a:extLst>
              <a:ext uri="{FF2B5EF4-FFF2-40B4-BE49-F238E27FC236}">
                <a16:creationId xmlns:a16="http://schemas.microsoft.com/office/drawing/2014/main" id="{6E0ED43A-C7DF-65BD-CCBD-5DE25129238E}"/>
              </a:ext>
            </a:extLst>
          </p:cNvPr>
          <p:cNvSpPr txBox="1"/>
          <p:nvPr userDrawn="1"/>
        </p:nvSpPr>
        <p:spPr>
          <a:xfrm>
            <a:off x="4094360" y="68678"/>
            <a:ext cx="1384656" cy="44039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20000"/>
                  </a:srgbClr>
                </a:solidFill>
                <a:effectLst/>
                <a:uLnTx/>
                <a:uFillTx/>
                <a:latin typeface="Dosis" pitchFamily="2" charset="0"/>
                <a:ea typeface="+mn-ea"/>
                <a:cs typeface="+mn-cs"/>
              </a:rPr>
              <a:t>Exploitation</a:t>
            </a:r>
          </a:p>
        </p:txBody>
      </p:sp>
    </p:spTree>
    <p:extLst>
      <p:ext uri="{BB962C8B-B14F-4D97-AF65-F5344CB8AC3E}">
        <p14:creationId xmlns:p14="http://schemas.microsoft.com/office/powerpoint/2010/main" val="35882680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12598"/>
      </p:ext>
    </p:extLst>
  </p:cSld>
  <p:clrMap bg1="lt1" tx1="dk1" bg2="lt2" tx2="dk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2073310085"/>
      </p:ext>
    </p:extLst>
  </p:cSld>
  <p:clrMap bg1="lt1" tx1="dk1" bg2="lt2" tx2="dk2" accent1="accent1" accent2="accent2" accent3="accent3" accent4="accent4" accent5="accent5" accent6="accent6" hlink="hlink" folHlink="folHlink"/>
  <p:sldLayoutIdLst>
    <p:sldLayoutId id="2147483698" r:id="rId1"/>
    <p:sldLayoutId id="2147483738" r:id="rId2"/>
    <p:sldLayoutId id="2147483701" r:id="rId3"/>
    <p:sldLayoutId id="2147483700" r:id="rId4"/>
    <p:sldLayoutId id="2147483739" r:id="rId5"/>
    <p:sldLayoutId id="2147483699" r:id="rId6"/>
    <p:sldLayoutId id="2147483705" r:id="rId7"/>
    <p:sldLayoutId id="2147483706" r:id="rId8"/>
    <p:sldLayoutId id="2147483704" r:id="rId9"/>
    <p:sldLayoutId id="214748374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7859624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38171174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2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Layout" Target="../slideLayouts/slideLayout4.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10;&#10;Le contenu généré par l’IA peut être incorrect.">
            <a:extLst>
              <a:ext uri="{FF2B5EF4-FFF2-40B4-BE49-F238E27FC236}">
                <a16:creationId xmlns:a16="http://schemas.microsoft.com/office/drawing/2014/main" id="{1608486B-B0E7-666C-BD8A-26C37F0F2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74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B990-9E96-4265-EAEA-24139A25725E}"/>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B36D694B-0251-B019-3D0F-1D60E57EAB06}"/>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5578C0E4-6FBC-E5CE-2306-50551BBDE0F9}"/>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6FC6D0-C015-09B3-6913-FE94842F8B67}"/>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120C2F-F77C-9E38-2CB7-6D74C8195DCC}"/>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6" name="ZoneTexte 5">
            <a:extLst>
              <a:ext uri="{FF2B5EF4-FFF2-40B4-BE49-F238E27FC236}">
                <a16:creationId xmlns:a16="http://schemas.microsoft.com/office/drawing/2014/main" id="{DB04E4D8-CED8-1B25-158A-7E9BCB967BD4}"/>
              </a:ext>
            </a:extLst>
          </p:cNvPr>
          <p:cNvSpPr txBox="1"/>
          <p:nvPr>
            <p:custDataLst>
              <p:tags r:id="rId1"/>
            </p:custDataLst>
          </p:nvPr>
        </p:nvSpPr>
        <p:spPr>
          <a:xfrm>
            <a:off x="-134007" y="1933624"/>
            <a:ext cx="94120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LF1. </a:t>
            </a:r>
            <a:r>
              <a:rPr kumimoji="0" lang="fr-FR" sz="2400" b="1" i="0" u="none" strike="noStrike" kern="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Lire des mots et des phrases correctement et avec fluidité.</a:t>
            </a:r>
          </a:p>
        </p:txBody>
      </p:sp>
      <p:sp>
        <p:nvSpPr>
          <p:cNvPr id="7" name="TextBox 6">
            <a:extLst>
              <a:ext uri="{FF2B5EF4-FFF2-40B4-BE49-F238E27FC236}">
                <a16:creationId xmlns:a16="http://schemas.microsoft.com/office/drawing/2014/main" id="{C3EB20A1-8012-FC9F-50A0-855406E4AB23}"/>
              </a:ext>
            </a:extLst>
          </p:cNvPr>
          <p:cNvSpPr txBox="1"/>
          <p:nvPr>
            <p:custDataLst>
              <p:tags r:id="rId2"/>
            </p:custDataLst>
          </p:nvPr>
        </p:nvSpPr>
        <p:spPr>
          <a:xfrm>
            <a:off x="4620125" y="3558602"/>
            <a:ext cx="3917454"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a:t>
            </a:r>
          </a:p>
        </p:txBody>
      </p:sp>
      <p:pic>
        <p:nvPicPr>
          <p:cNvPr id="8" name="Image 7">
            <a:extLst>
              <a:ext uri="{FF2B5EF4-FFF2-40B4-BE49-F238E27FC236}">
                <a16:creationId xmlns:a16="http://schemas.microsoft.com/office/drawing/2014/main" id="{EBD0AF43-F6A7-D30A-708C-5DA8C58B7D09}"/>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1446148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5AE8B19C-F9BD-C41B-5519-216C3062AD85}"/>
              </a:ext>
            </a:extLst>
          </p:cNvPr>
          <p:cNvSpPr>
            <a:spLocks noGrp="1"/>
          </p:cNvSpPr>
          <p:nvPr>
            <p:ph type="title"/>
          </p:nvPr>
        </p:nvSpPr>
        <p:spPr>
          <a:xfrm>
            <a:off x="1653499" y="755999"/>
            <a:ext cx="6840000" cy="612000"/>
          </a:xfrm>
        </p:spPr>
        <p:txBody>
          <a:bodyPr>
            <a:normAutofit/>
          </a:bodyPr>
          <a:lstStyle/>
          <a:p>
            <a:r>
              <a:rPr lang="fr-FR" dirty="0">
                <a:solidFill>
                  <a:schemeClr val="tx1">
                    <a:lumMod val="65000"/>
                    <a:lumOff val="35000"/>
                  </a:schemeClr>
                </a:solidFill>
              </a:rPr>
              <a:t>Je vais te montrer des mots et tu dois les lire.</a:t>
            </a:r>
            <a:br>
              <a:rPr lang="fr-FR" dirty="0">
                <a:solidFill>
                  <a:schemeClr val="tx1">
                    <a:lumMod val="65000"/>
                    <a:lumOff val="35000"/>
                  </a:schemeClr>
                </a:solidFill>
              </a:rPr>
            </a:br>
            <a:r>
              <a:rPr lang="fr-FR" i="1" dirty="0">
                <a:solidFill>
                  <a:schemeClr val="tx1">
                    <a:lumMod val="65000"/>
                    <a:lumOff val="35000"/>
                  </a:schemeClr>
                </a:solidFill>
              </a:rPr>
              <a:t>L’enseignant choisit </a:t>
            </a:r>
            <a:r>
              <a:rPr lang="fr-FR" i="1" u="sng" dirty="0">
                <a:solidFill>
                  <a:schemeClr val="tx1">
                    <a:lumMod val="65000"/>
                    <a:lumOff val="35000"/>
                  </a:schemeClr>
                </a:solidFill>
              </a:rPr>
              <a:t>10 mots.</a:t>
            </a:r>
          </a:p>
        </p:txBody>
      </p:sp>
      <p:grpSp>
        <p:nvGrpSpPr>
          <p:cNvPr id="13" name="Groupe 12">
            <a:extLst>
              <a:ext uri="{FF2B5EF4-FFF2-40B4-BE49-F238E27FC236}">
                <a16:creationId xmlns:a16="http://schemas.microsoft.com/office/drawing/2014/main" id="{84F9DF2C-BC35-41B0-A89F-20435BD89CE5}"/>
              </a:ext>
            </a:extLst>
          </p:cNvPr>
          <p:cNvGrpSpPr/>
          <p:nvPr/>
        </p:nvGrpSpPr>
        <p:grpSpPr>
          <a:xfrm>
            <a:off x="96835" y="643220"/>
            <a:ext cx="1147140" cy="980797"/>
            <a:chOff x="113769" y="634753"/>
            <a:chExt cx="1147140" cy="980797"/>
          </a:xfrm>
        </p:grpSpPr>
        <p:pic>
          <p:nvPicPr>
            <p:cNvPr id="14" name="Image 13">
              <a:extLst>
                <a:ext uri="{FF2B5EF4-FFF2-40B4-BE49-F238E27FC236}">
                  <a16:creationId xmlns:a16="http://schemas.microsoft.com/office/drawing/2014/main" id="{7DA8F569-70ED-4E8A-B976-7309007BF064}"/>
                </a:ext>
              </a:extLst>
            </p:cNvPr>
            <p:cNvPicPr>
              <a:picLocks noChangeAspect="1"/>
            </p:cNvPicPr>
            <p:nvPr/>
          </p:nvPicPr>
          <p:blipFill>
            <a:blip r:embed="rId4"/>
            <a:srcRect l="-8613" b="7585"/>
            <a:stretch>
              <a:fillRect/>
            </a:stretch>
          </p:blipFill>
          <p:spPr>
            <a:xfrm>
              <a:off x="442761" y="692504"/>
              <a:ext cx="818148" cy="923046"/>
            </a:xfrm>
            <a:prstGeom prst="ellipse">
              <a:avLst/>
            </a:prstGeom>
          </p:spPr>
        </p:pic>
        <p:pic>
          <p:nvPicPr>
            <p:cNvPr id="15"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CC1B2F4C-A6F1-4748-BBFE-85EB4F1430C3}"/>
                </a:ext>
              </a:extLst>
            </p:cNvPr>
            <p:cNvPicPr>
              <a:picLocks noChangeAspect="1"/>
            </p:cNvPicPr>
            <p:nvPr/>
          </p:nvPicPr>
          <p:blipFill rotWithShape="1">
            <a:blip r:embed="rId5">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26" name="TextBox 6">
            <a:extLst>
              <a:ext uri="{FF2B5EF4-FFF2-40B4-BE49-F238E27FC236}">
                <a16:creationId xmlns:a16="http://schemas.microsoft.com/office/drawing/2014/main" id="{BE9F4498-9E4F-4D73-B435-009301C9E0E9}"/>
              </a:ext>
            </a:extLst>
          </p:cNvPr>
          <p:cNvSpPr txBox="1"/>
          <p:nvPr>
            <p:custDataLst>
              <p:tags r:id="rId1"/>
            </p:custDataLst>
          </p:nvPr>
        </p:nvSpPr>
        <p:spPr>
          <a:xfrm>
            <a:off x="834901" y="6177315"/>
            <a:ext cx="7610401" cy="223485"/>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Dosis" pitchFamily="2" charset="0"/>
                <a:ea typeface="Calibri" panose="020F0502020204030204" pitchFamily="34" charset="0"/>
                <a:cs typeface="Calibri" panose="020F0502020204030204" pitchFamily="34" charset="0"/>
              </a:rPr>
              <a:t>1 </a:t>
            </a:r>
            <a:r>
              <a:rPr kumimoji="0" lang="fr-FR" sz="14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réponse  correcte </a:t>
            </a:r>
            <a:r>
              <a:rPr kumimoji="0" lang="fr-FR" sz="1400" b="1" i="0" u="none" strike="noStrike" kern="1200" cap="none" spc="0" normalizeH="0" baseline="0" noProof="0" dirty="0">
                <a:ln>
                  <a:noFill/>
                </a:ln>
                <a:solidFill>
                  <a:srgbClr val="FF0000"/>
                </a:solidFill>
                <a:effectLst/>
                <a:uLnTx/>
                <a:uFillTx/>
                <a:latin typeface="Dosis" pitchFamily="2" charset="0"/>
                <a:ea typeface="Calibri" panose="020F0502020204030204" pitchFamily="34" charset="0"/>
                <a:cs typeface="Calibri" panose="020F0502020204030204" pitchFamily="34" charset="0"/>
              </a:rPr>
              <a:t>=  </a:t>
            </a:r>
            <a:r>
              <a:rPr lang="fr-FR" sz="1400" b="1" dirty="0">
                <a:solidFill>
                  <a:srgbClr val="FF0000"/>
                </a:solidFill>
                <a:latin typeface="Dosis" pitchFamily="2" charset="0"/>
                <a:ea typeface="Calibri" panose="020F0502020204030204" pitchFamily="34" charset="0"/>
                <a:cs typeface="Calibri" panose="020F0502020204030204" pitchFamily="34" charset="0"/>
              </a:rPr>
              <a:t>1</a:t>
            </a:r>
            <a:r>
              <a:rPr kumimoji="0" lang="fr-FR" sz="1400" b="1" i="0" u="none" strike="noStrike" kern="1200" cap="none" spc="0" normalizeH="0" baseline="0" noProof="0" dirty="0">
                <a:ln>
                  <a:noFill/>
                </a:ln>
                <a:solidFill>
                  <a:srgbClr val="FF0000"/>
                </a:solidFill>
                <a:effectLst/>
                <a:uLnTx/>
                <a:uFillTx/>
                <a:latin typeface="Dosis" pitchFamily="2" charset="0"/>
                <a:ea typeface="Calibri" panose="020F0502020204030204" pitchFamily="34" charset="0"/>
                <a:cs typeface="Calibri" panose="020F0502020204030204" pitchFamily="34" charset="0"/>
              </a:rPr>
              <a:t>  point  </a:t>
            </a:r>
          </a:p>
        </p:txBody>
      </p:sp>
      <p:sp>
        <p:nvSpPr>
          <p:cNvPr id="3" name="TextBox 6">
            <a:extLst>
              <a:ext uri="{FF2B5EF4-FFF2-40B4-BE49-F238E27FC236}">
                <a16:creationId xmlns:a16="http://schemas.microsoft.com/office/drawing/2014/main" id="{21E61060-EFA5-BBAD-EEED-3BEDEDF78E57}"/>
              </a:ext>
            </a:extLst>
          </p:cNvPr>
          <p:cNvSpPr txBox="1"/>
          <p:nvPr>
            <p:custDataLst>
              <p:tags r:id="rId2"/>
            </p:custDataLst>
          </p:nvPr>
        </p:nvSpPr>
        <p:spPr>
          <a:xfrm>
            <a:off x="294490" y="1734829"/>
            <a:ext cx="8199009"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Item 1. Lis les mots correctement ( 10 points).</a:t>
            </a:r>
          </a:p>
        </p:txBody>
      </p:sp>
      <p:sp>
        <p:nvSpPr>
          <p:cNvPr id="4" name="Titre 1">
            <a:extLst>
              <a:ext uri="{FF2B5EF4-FFF2-40B4-BE49-F238E27FC236}">
                <a16:creationId xmlns:a16="http://schemas.microsoft.com/office/drawing/2014/main" id="{C49D4DE2-AF7D-8A45-5459-76AD633A8CCB}"/>
              </a:ext>
            </a:extLst>
          </p:cNvPr>
          <p:cNvSpPr txBox="1">
            <a:spLocks/>
          </p:cNvSpPr>
          <p:nvPr/>
        </p:nvSpPr>
        <p:spPr>
          <a:xfrm>
            <a:off x="1073362" y="2351281"/>
            <a:ext cx="6997275" cy="3345890"/>
          </a:xfrm>
          <a:prstGeom prst="rect">
            <a:avLst/>
          </a:prstGeom>
        </p:spPr>
        <p:txBody>
          <a:bodyPr vert="horz" lIns="91440" tIns="45720" rIns="91440" bIns="45720" rtlCol="0" anchor="ctr">
            <a:noAutofit/>
          </a:bodyPr>
          <a:lst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a:lstStyle>
          <a:p>
            <a:pPr marL="0" marR="0" lvl="0" indent="0" algn="l" defTabSz="914400" rtl="0" eaLnBrk="1" fontAlgn="auto" latinLnBrk="0" hangingPunct="1">
              <a:lnSpc>
                <a:spcPct val="200000"/>
              </a:lnSpc>
              <a:spcBef>
                <a:spcPct val="0"/>
              </a:spcBef>
              <a:spcAft>
                <a:spcPts val="0"/>
              </a:spcAft>
              <a:buClrTx/>
              <a:buSzTx/>
              <a:buFontTx/>
              <a:buNone/>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musique        rose         s’amuse        écouter      accueillir</a:t>
            </a:r>
          </a:p>
          <a:p>
            <a:pPr marL="0" marR="0" lvl="0" indent="0" algn="l" defTabSz="914400" rtl="0" eaLnBrk="1" fontAlgn="auto" latinLnBrk="0" hangingPunct="1">
              <a:lnSpc>
                <a:spcPct val="200000"/>
              </a:lnSpc>
              <a:spcBef>
                <a:spcPct val="0"/>
              </a:spcBef>
              <a:spcAft>
                <a:spcPts val="0"/>
              </a:spcAft>
              <a:buClrTx/>
              <a:buSzTx/>
              <a:buFontTx/>
              <a:buNone/>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opération       solution       soleil        bouteille       leçon </a:t>
            </a:r>
          </a:p>
          <a:p>
            <a:pPr marL="0" marR="0" lvl="0" indent="0" algn="l" defTabSz="914400" rtl="0" eaLnBrk="1" fontAlgn="auto" latinLnBrk="0" hangingPunct="1">
              <a:lnSpc>
                <a:spcPct val="200000"/>
              </a:lnSpc>
              <a:spcBef>
                <a:spcPct val="0"/>
              </a:spcBef>
              <a:spcAft>
                <a:spcPts val="0"/>
              </a:spcAft>
              <a:buClrTx/>
              <a:buSzTx/>
              <a:buFontTx/>
              <a:buNone/>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calcul          organise         sortie        tableau          sculpture </a:t>
            </a:r>
          </a:p>
          <a:p>
            <a:pPr marL="0" marR="0" lvl="0" indent="0" algn="l" defTabSz="914400" rtl="0" eaLnBrk="1" fontAlgn="auto" latinLnBrk="0" hangingPunct="1">
              <a:lnSpc>
                <a:spcPct val="200000"/>
              </a:lnSpc>
              <a:spcBef>
                <a:spcPct val="0"/>
              </a:spcBef>
              <a:spcAft>
                <a:spcPts val="0"/>
              </a:spcAft>
              <a:buClrTx/>
              <a:buSzTx/>
              <a:buFontTx/>
              <a:buNone/>
              <a:tabLst/>
              <a:defRPr/>
            </a:pPr>
            <a:r>
              <a:rPr lang="fr-FR" sz="2400" b="1" dirty="0">
                <a:ln w="0"/>
                <a:solidFill>
                  <a:srgbClr val="424D7B"/>
                </a:solidFill>
                <a:latin typeface="Dosis SemiBold" pitchFamily="2" charset="0"/>
              </a:rPr>
              <a:t>guide            directrice            gardien        courir      crier </a:t>
            </a:r>
          </a:p>
        </p:txBody>
      </p:sp>
    </p:spTree>
    <p:extLst>
      <p:ext uri="{BB962C8B-B14F-4D97-AF65-F5344CB8AC3E}">
        <p14:creationId xmlns:p14="http://schemas.microsoft.com/office/powerpoint/2010/main" val="2448685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BD0F-C1DA-EE8C-886B-6236F428BE4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9C84C5C0-8A85-F16C-49FF-E1171A806C7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EF566EF3-30CC-D22E-6483-0BBF49616AA4}"/>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B6415DF-0DA2-EDA0-CBE7-05EBE35CC0D1}"/>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AA780E1C-80E8-3A56-F3EA-3232764F7305}"/>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7" name="TextBox 6">
            <a:extLst>
              <a:ext uri="{FF2B5EF4-FFF2-40B4-BE49-F238E27FC236}">
                <a16:creationId xmlns:a16="http://schemas.microsoft.com/office/drawing/2014/main" id="{5EA2CF0B-6D87-6921-5C20-DF525D6F1682}"/>
              </a:ext>
            </a:extLst>
          </p:cNvPr>
          <p:cNvSpPr txBox="1"/>
          <p:nvPr>
            <p:custDataLst>
              <p:tags r:id="rId1"/>
            </p:custDataLst>
          </p:nvPr>
        </p:nvSpPr>
        <p:spPr>
          <a:xfrm>
            <a:off x="677916" y="1942679"/>
            <a:ext cx="7788166" cy="43088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LF2</a:t>
            </a:r>
            <a:r>
              <a:rPr kumimoji="0" lang="fr-FR" sz="28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 Lire des textes correctement et avec fluidité.</a:t>
            </a:r>
          </a:p>
        </p:txBody>
      </p:sp>
      <p:sp>
        <p:nvSpPr>
          <p:cNvPr id="8" name="TextBox 6">
            <a:extLst>
              <a:ext uri="{FF2B5EF4-FFF2-40B4-BE49-F238E27FC236}">
                <a16:creationId xmlns:a16="http://schemas.microsoft.com/office/drawing/2014/main" id="{08725516-FBE1-A8AB-9C52-6F4E85815585}"/>
              </a:ext>
            </a:extLst>
          </p:cNvPr>
          <p:cNvSpPr txBox="1"/>
          <p:nvPr>
            <p:custDataLst>
              <p:tags r:id="rId2"/>
            </p:custDataLst>
          </p:nvPr>
        </p:nvSpPr>
        <p:spPr>
          <a:xfrm>
            <a:off x="3589655" y="3595961"/>
            <a:ext cx="5554345"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 </a:t>
            </a:r>
          </a:p>
        </p:txBody>
      </p:sp>
      <p:pic>
        <p:nvPicPr>
          <p:cNvPr id="9" name="Image 8">
            <a:extLst>
              <a:ext uri="{FF2B5EF4-FFF2-40B4-BE49-F238E27FC236}">
                <a16:creationId xmlns:a16="http://schemas.microsoft.com/office/drawing/2014/main" id="{A567325A-8282-2116-3536-B45FDB0941C3}"/>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568285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610F-7731-E7C6-CAE2-77856955A5EA}"/>
            </a:ext>
          </a:extLst>
        </p:cNvPr>
        <p:cNvGrpSpPr/>
        <p:nvPr/>
      </p:nvGrpSpPr>
      <p:grpSpPr>
        <a:xfrm>
          <a:off x="0" y="0"/>
          <a:ext cx="0" cy="0"/>
          <a:chOff x="0" y="0"/>
          <a:chExt cx="0" cy="0"/>
        </a:xfrm>
      </p:grpSpPr>
      <p:grpSp>
        <p:nvGrpSpPr>
          <p:cNvPr id="8" name="Groupe 7">
            <a:extLst>
              <a:ext uri="{FF2B5EF4-FFF2-40B4-BE49-F238E27FC236}">
                <a16:creationId xmlns:a16="http://schemas.microsoft.com/office/drawing/2014/main" id="{95BADC21-2F51-E506-B9BE-4E28D84ABADB}"/>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FEE4D2E1-060F-7AD1-1654-F0B8456D2ABD}"/>
                </a:ext>
              </a:extLst>
            </p:cNvPr>
            <p:cNvPicPr>
              <a:picLocks noChangeAspect="1"/>
            </p:cNvPicPr>
            <p:nvPr/>
          </p:nvPicPr>
          <p:blipFill>
            <a:blip r:embed="rId2"/>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35C89CF9-DC1F-8555-1595-609D2F3D17E5}"/>
                </a:ext>
              </a:extLst>
            </p:cNvPr>
            <p:cNvPicPr>
              <a:picLocks noChangeAspect="1"/>
            </p:cNvPicPr>
            <p:nvPr/>
          </p:nvPicPr>
          <p:blipFill rotWithShape="1">
            <a:blip r:embed="rId3">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094FCF6F-CB1C-8F49-4CA9-75BB38186B0C}"/>
              </a:ext>
            </a:extLst>
          </p:cNvPr>
          <p:cNvSpPr>
            <a:spLocks noGrp="1"/>
          </p:cNvSpPr>
          <p:nvPr>
            <p:ph type="title"/>
          </p:nvPr>
        </p:nvSpPr>
        <p:spPr>
          <a:xfrm>
            <a:off x="1653498" y="755999"/>
            <a:ext cx="6578543" cy="612000"/>
          </a:xfrm>
        </p:spPr>
        <p:txBody>
          <a:bodyPr>
            <a:normAutofit/>
          </a:bodyPr>
          <a:lstStyle/>
          <a:p>
            <a:r>
              <a:rPr lang="fr-FR" dirty="0">
                <a:solidFill>
                  <a:schemeClr val="tx1">
                    <a:lumMod val="65000"/>
                    <a:lumOff val="35000"/>
                  </a:schemeClr>
                </a:solidFill>
              </a:rPr>
              <a:t>Critères de notation LF2</a:t>
            </a:r>
            <a:br>
              <a:rPr lang="fr-FR" dirty="0">
                <a:solidFill>
                  <a:schemeClr val="tx1">
                    <a:lumMod val="65000"/>
                    <a:lumOff val="35000"/>
                  </a:schemeClr>
                </a:solidFill>
              </a:rPr>
            </a:br>
            <a:r>
              <a:rPr lang="fr-FR" i="1" u="sng" dirty="0">
                <a:solidFill>
                  <a:schemeClr val="tx1">
                    <a:lumMod val="65000"/>
                    <a:lumOff val="35000"/>
                  </a:schemeClr>
                </a:solidFill>
              </a:rPr>
              <a:t>L’enseignant  propose le paragraphe 1 ou 2.</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E546DA30-06DB-10C1-F566-961F286B7087}"/>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E9C43F1B-B64E-D920-5D69-EDA1C4AE2B3E}"/>
                </a:ext>
              </a:extLst>
            </p:cNvPr>
            <p:cNvPicPr>
              <a:picLocks noChangeAspect="1"/>
            </p:cNvPicPr>
            <p:nvPr/>
          </p:nvPicPr>
          <p:blipFill>
            <a:blip r:embed="rId2"/>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DE1E9EA4-5FCE-642B-EBC4-4A80133DD227}"/>
                </a:ext>
              </a:extLst>
            </p:cNvPr>
            <p:cNvPicPr>
              <a:picLocks noChangeAspect="1"/>
            </p:cNvPicPr>
            <p:nvPr/>
          </p:nvPicPr>
          <p:blipFill rotWithShape="1">
            <a:blip r:embed="rId3">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pic>
        <p:nvPicPr>
          <p:cNvPr id="6" name="Image 5">
            <a:extLst>
              <a:ext uri="{FF2B5EF4-FFF2-40B4-BE49-F238E27FC236}">
                <a16:creationId xmlns:a16="http://schemas.microsoft.com/office/drawing/2014/main" id="{FDC30DD5-5984-2999-5907-DB5085A2936D}"/>
              </a:ext>
            </a:extLst>
          </p:cNvPr>
          <p:cNvPicPr>
            <a:picLocks noChangeAspect="1"/>
          </p:cNvPicPr>
          <p:nvPr/>
        </p:nvPicPr>
        <p:blipFill>
          <a:blip r:embed="rId4"/>
          <a:stretch>
            <a:fillRect/>
          </a:stretch>
        </p:blipFill>
        <p:spPr>
          <a:xfrm>
            <a:off x="2462961" y="2637200"/>
            <a:ext cx="4429743" cy="2076740"/>
          </a:xfrm>
          <a:prstGeom prst="rect">
            <a:avLst/>
          </a:prstGeom>
        </p:spPr>
      </p:pic>
    </p:spTree>
    <p:extLst>
      <p:ext uri="{BB962C8B-B14F-4D97-AF65-F5344CB8AC3E}">
        <p14:creationId xmlns:p14="http://schemas.microsoft.com/office/powerpoint/2010/main" val="2609468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5ECB4-1FC5-BD49-30A6-E3354D355D20}"/>
            </a:ext>
          </a:extLst>
        </p:cNvPr>
        <p:cNvGrpSpPr/>
        <p:nvPr/>
      </p:nvGrpSpPr>
      <p:grpSpPr>
        <a:xfrm>
          <a:off x="0" y="0"/>
          <a:ext cx="0" cy="0"/>
          <a:chOff x="0" y="0"/>
          <a:chExt cx="0" cy="0"/>
        </a:xfrm>
      </p:grpSpPr>
      <p:grpSp>
        <p:nvGrpSpPr>
          <p:cNvPr id="8" name="Groupe 7">
            <a:extLst>
              <a:ext uri="{FF2B5EF4-FFF2-40B4-BE49-F238E27FC236}">
                <a16:creationId xmlns:a16="http://schemas.microsoft.com/office/drawing/2014/main" id="{132ACB3F-74F5-4F60-339C-2087FD61752C}"/>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9F991D2E-E051-8C64-255C-98BE2B793F7B}"/>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321DB91B-9F1B-8740-66A5-FCCF81E022FC}"/>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031C72E3-234F-0740-C8AF-BB0B99DD9EF5}"/>
              </a:ext>
            </a:extLst>
          </p:cNvPr>
          <p:cNvSpPr>
            <a:spLocks noGrp="1"/>
          </p:cNvSpPr>
          <p:nvPr>
            <p:ph type="title"/>
          </p:nvPr>
        </p:nvSpPr>
        <p:spPr>
          <a:xfrm>
            <a:off x="1653498" y="755999"/>
            <a:ext cx="6578543" cy="612000"/>
          </a:xfrm>
        </p:spPr>
        <p:txBody>
          <a:bodyPr>
            <a:normAutofit fontScale="90000"/>
          </a:bodyPr>
          <a:lstStyle/>
          <a:p>
            <a:r>
              <a:rPr lang="fr-FR" dirty="0">
                <a:solidFill>
                  <a:schemeClr val="tx1">
                    <a:lumMod val="65000"/>
                    <a:lumOff val="35000"/>
                  </a:schemeClr>
                </a:solidFill>
              </a:rPr>
              <a:t>Voici le paragraphe que tu vas lire. Observe le paragraphe pendant 30 secondes. Après tu commences la lecture. Tu dois Lire le paragraphe correctement et avec fluidité.</a:t>
            </a:r>
            <a:br>
              <a:rPr lang="fr-FR" dirty="0">
                <a:solidFill>
                  <a:schemeClr val="tx1">
                    <a:lumMod val="65000"/>
                    <a:lumOff val="35000"/>
                  </a:schemeClr>
                </a:solidFill>
              </a:rPr>
            </a:br>
            <a:r>
              <a:rPr lang="fr-FR" i="1" u="sng" dirty="0">
                <a:solidFill>
                  <a:schemeClr val="tx1">
                    <a:lumMod val="65000"/>
                    <a:lumOff val="35000"/>
                  </a:schemeClr>
                </a:solidFill>
              </a:rPr>
              <a:t>L’enseignant  propose le paragraphe 1 ou 2.</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2FC34EF8-1452-A592-337C-D71AB875FE24}"/>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A2C9FBBF-F424-5088-3F40-D177A48B4DF4}"/>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A1776BE9-EA9F-0EF2-E171-22EF7462A693}"/>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7" name="ZoneTexte 6">
            <a:extLst>
              <a:ext uri="{FF2B5EF4-FFF2-40B4-BE49-F238E27FC236}">
                <a16:creationId xmlns:a16="http://schemas.microsoft.com/office/drawing/2014/main" id="{A85C5812-268C-5288-3958-C0A3D51C9A80}"/>
              </a:ext>
            </a:extLst>
          </p:cNvPr>
          <p:cNvSpPr txBox="1"/>
          <p:nvPr/>
        </p:nvSpPr>
        <p:spPr>
          <a:xfrm>
            <a:off x="681566" y="1842378"/>
            <a:ext cx="7780867" cy="4535857"/>
          </a:xfrm>
          <a:prstGeom prst="rect">
            <a:avLst/>
          </a:prstGeom>
          <a:noFill/>
        </p:spPr>
        <p:txBody>
          <a:bodyPr wrap="square">
            <a:spAutoFit/>
          </a:bodyPr>
          <a:lstStyle/>
          <a:p>
            <a:pPr>
              <a:lnSpc>
                <a:spcPct val="150000"/>
              </a:lnSpc>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Dans notre école, tous les élèves adorent apprendre. Chaque matin, nous rencontrons la directrice  qui nous attend près du portail. En classe, nous écrivons des textes, calculons et explorons des sujets passionnants. Quand la maîtresse nous demande quelque chose, nous réfléchissons calmement avant de répondre. </a:t>
            </a:r>
          </a:p>
        </p:txBody>
      </p:sp>
      <p:sp>
        <p:nvSpPr>
          <p:cNvPr id="2" name="TextBox 6">
            <a:extLst>
              <a:ext uri="{FF2B5EF4-FFF2-40B4-BE49-F238E27FC236}">
                <a16:creationId xmlns:a16="http://schemas.microsoft.com/office/drawing/2014/main" id="{CB2E4DC1-D2FC-985D-D401-682AD61AA077}"/>
              </a:ext>
            </a:extLst>
          </p:cNvPr>
          <p:cNvSpPr txBox="1"/>
          <p:nvPr>
            <p:custDataLst>
              <p:tags r:id="rId1"/>
            </p:custDataLst>
          </p:nvPr>
        </p:nvSpPr>
        <p:spPr>
          <a:xfrm>
            <a:off x="0" y="1439351"/>
            <a:ext cx="5554345"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Paragraphe 1</a:t>
            </a:r>
          </a:p>
        </p:txBody>
      </p:sp>
    </p:spTree>
    <p:extLst>
      <p:ext uri="{BB962C8B-B14F-4D97-AF65-F5344CB8AC3E}">
        <p14:creationId xmlns:p14="http://schemas.microsoft.com/office/powerpoint/2010/main" val="17155770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2FBD7F59-4D4F-2F9C-2373-E248555710CE}"/>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0341E3D9-CA0F-6388-C0CB-C762B47551E0}"/>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145DB04F-1BEF-EA61-36BC-6F6BCBE1262B}"/>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9F166FCF-DD94-85AD-98E1-52C417BBBBCF}"/>
              </a:ext>
            </a:extLst>
          </p:cNvPr>
          <p:cNvSpPr>
            <a:spLocks noGrp="1"/>
          </p:cNvSpPr>
          <p:nvPr>
            <p:ph type="title"/>
          </p:nvPr>
        </p:nvSpPr>
        <p:spPr>
          <a:xfrm>
            <a:off x="1653498" y="755999"/>
            <a:ext cx="6578543" cy="612000"/>
          </a:xfrm>
        </p:spPr>
        <p:txBody>
          <a:bodyPr>
            <a:normAutofit fontScale="90000"/>
          </a:bodyPr>
          <a:lstStyle/>
          <a:p>
            <a:r>
              <a:rPr lang="fr-FR" dirty="0">
                <a:solidFill>
                  <a:schemeClr val="tx1">
                    <a:lumMod val="65000"/>
                    <a:lumOff val="35000"/>
                  </a:schemeClr>
                </a:solidFill>
              </a:rPr>
              <a:t>Voici le paragraphe que tu vas lire. Observe le paragraphe pendant 30 secondes. Après tu commences la lecture. Tu dois Lire le paragraphe correctement et avec fluidité.</a:t>
            </a:r>
            <a:br>
              <a:rPr lang="fr-FR" dirty="0">
                <a:solidFill>
                  <a:schemeClr val="tx1">
                    <a:lumMod val="65000"/>
                    <a:lumOff val="35000"/>
                  </a:schemeClr>
                </a:solidFill>
              </a:rPr>
            </a:br>
            <a:r>
              <a:rPr lang="fr-FR" i="1" u="sng" dirty="0">
                <a:solidFill>
                  <a:schemeClr val="tx1">
                    <a:lumMod val="65000"/>
                    <a:lumOff val="35000"/>
                  </a:schemeClr>
                </a:solidFill>
              </a:rPr>
              <a:t>L’enseignant  propose le paragraphe 1 ou 2.</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1ACD7BA4-C95F-BDDA-DD17-FE6B4A36127A}"/>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95B8AEFB-80DB-1152-92A6-450ACFE44E19}"/>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20C168F7-A80B-F3A1-F28F-7E849DF8B589}"/>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7" name="ZoneTexte 6">
            <a:extLst>
              <a:ext uri="{FF2B5EF4-FFF2-40B4-BE49-F238E27FC236}">
                <a16:creationId xmlns:a16="http://schemas.microsoft.com/office/drawing/2014/main" id="{886A0CD0-B7EB-0481-5E7E-E89D6FA16613}"/>
              </a:ext>
            </a:extLst>
          </p:cNvPr>
          <p:cNvSpPr txBox="1"/>
          <p:nvPr/>
        </p:nvSpPr>
        <p:spPr>
          <a:xfrm>
            <a:off x="741769" y="1681768"/>
            <a:ext cx="7780867" cy="4535857"/>
          </a:xfrm>
          <a:prstGeom prst="rect">
            <a:avLst/>
          </a:prstGeom>
          <a:noFill/>
        </p:spPr>
        <p:txBody>
          <a:bodyPr wrap="square">
            <a:spAutoFit/>
          </a:bodyPr>
          <a:lstStyle/>
          <a:p>
            <a:pPr>
              <a:lnSpc>
                <a:spcPct val="150000"/>
              </a:lnSpc>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Tous les lundis, la bibliothécaire nous montre comment trouver de beaux livres. Elle est vraiment sympathique. Elle  nous guide également en sorties scolaires. Un jour, on a exploré le musée de l’Art modèrne à Rabat. On a admiré des œuvres magnifiques. La classe est géniale ! On découvre, on joue, et on progresse chaque jour.</a:t>
            </a:r>
          </a:p>
        </p:txBody>
      </p:sp>
      <p:sp>
        <p:nvSpPr>
          <p:cNvPr id="10" name="TextBox 6">
            <a:extLst>
              <a:ext uri="{FF2B5EF4-FFF2-40B4-BE49-F238E27FC236}">
                <a16:creationId xmlns:a16="http://schemas.microsoft.com/office/drawing/2014/main" id="{3B900F4C-8566-02AB-BE05-EBFC01EA533A}"/>
              </a:ext>
            </a:extLst>
          </p:cNvPr>
          <p:cNvSpPr txBox="1"/>
          <p:nvPr>
            <p:custDataLst>
              <p:tags r:id="rId1"/>
            </p:custDataLst>
          </p:nvPr>
        </p:nvSpPr>
        <p:spPr>
          <a:xfrm>
            <a:off x="0" y="1439351"/>
            <a:ext cx="5554345"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Paragraphe 2</a:t>
            </a:r>
          </a:p>
        </p:txBody>
      </p:sp>
    </p:spTree>
    <p:extLst>
      <p:ext uri="{BB962C8B-B14F-4D97-AF65-F5344CB8AC3E}">
        <p14:creationId xmlns:p14="http://schemas.microsoft.com/office/powerpoint/2010/main" val="155981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0B7BA-C657-4500-9080-BFC92F4BC7F6}"/>
              </a:ext>
            </a:extLst>
          </p:cNvPr>
          <p:cNvSpPr>
            <a:spLocks noGrp="1"/>
          </p:cNvSpPr>
          <p:nvPr>
            <p:ph type="title"/>
          </p:nvPr>
        </p:nvSpPr>
        <p:spPr/>
        <p:txBody>
          <a:bodyPr/>
          <a:lstStyle/>
          <a:p>
            <a:r>
              <a:rPr lang="fr-FR" dirty="0">
                <a:solidFill>
                  <a:schemeClr val="tx1">
                    <a:lumMod val="65000"/>
                    <a:lumOff val="35000"/>
                  </a:schemeClr>
                </a:solidFill>
              </a:rPr>
              <a:t>La séance d’aujourd’hui est terminée. À la maison, réviser les exercices de la page 32. </a:t>
            </a:r>
          </a:p>
        </p:txBody>
      </p:sp>
      <p:pic>
        <p:nvPicPr>
          <p:cNvPr id="7" name="Image 6">
            <a:extLst>
              <a:ext uri="{FF2B5EF4-FFF2-40B4-BE49-F238E27FC236}">
                <a16:creationId xmlns:a16="http://schemas.microsoft.com/office/drawing/2014/main" id="{55DFC5A5-93A6-B16F-46B2-0A9BA480AAAF}"/>
              </a:ext>
            </a:extLst>
          </p:cNvPr>
          <p:cNvPicPr>
            <a:picLocks noChangeAspect="1"/>
          </p:cNvPicPr>
          <p:nvPr/>
        </p:nvPicPr>
        <p:blipFill>
          <a:blip r:embed="rId4">
            <a:extLst>
              <a:ext uri="{28A0092B-C50C-407E-A947-70E740481C1C}">
                <a14:useLocalDpi xmlns:a14="http://schemas.microsoft.com/office/drawing/2010/main" val="0"/>
              </a:ext>
            </a:extLst>
          </a:blip>
          <a:srcRect b="26481"/>
          <a:stretch>
            <a:fillRect/>
          </a:stretch>
        </p:blipFill>
        <p:spPr>
          <a:xfrm>
            <a:off x="69048" y="575254"/>
            <a:ext cx="1393241" cy="1024294"/>
          </a:xfrm>
          <a:prstGeom prst="ellipse">
            <a:avLst/>
          </a:prstGeom>
        </p:spPr>
      </p:pic>
      <p:pic>
        <p:nvPicPr>
          <p:cNvPr id="9" name="Nada-Wave">
            <a:hlinkClick r:id="" action="ppaction://media"/>
            <a:extLst>
              <a:ext uri="{FF2B5EF4-FFF2-40B4-BE49-F238E27FC236}">
                <a16:creationId xmlns:a16="http://schemas.microsoft.com/office/drawing/2014/main" id="{366B4315-512B-95B5-C6C5-0BE4BCB92EB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42492" y="2235550"/>
            <a:ext cx="2138280" cy="3414864"/>
          </a:xfrm>
          <a:prstGeom prst="rect">
            <a:avLst/>
          </a:prstGeom>
        </p:spPr>
      </p:pic>
      <p:pic>
        <p:nvPicPr>
          <p:cNvPr id="4" name="Image 3">
            <a:extLst>
              <a:ext uri="{FF2B5EF4-FFF2-40B4-BE49-F238E27FC236}">
                <a16:creationId xmlns:a16="http://schemas.microsoft.com/office/drawing/2014/main" id="{E553BAB6-0CB9-AB0B-801F-3084BA189E58}"/>
              </a:ext>
            </a:extLst>
          </p:cNvPr>
          <p:cNvPicPr>
            <a:picLocks noChangeAspect="1"/>
          </p:cNvPicPr>
          <p:nvPr/>
        </p:nvPicPr>
        <p:blipFill>
          <a:blip r:embed="rId6"/>
          <a:stretch>
            <a:fillRect/>
          </a:stretch>
        </p:blipFill>
        <p:spPr>
          <a:xfrm>
            <a:off x="4572000" y="1599548"/>
            <a:ext cx="2885605" cy="4566981"/>
          </a:xfrm>
          <a:prstGeom prst="rect">
            <a:avLst/>
          </a:prstGeom>
        </p:spPr>
      </p:pic>
    </p:spTree>
    <p:extLst>
      <p:ext uri="{BB962C8B-B14F-4D97-AF65-F5344CB8AC3E}">
        <p14:creationId xmlns:p14="http://schemas.microsoft.com/office/powerpoint/2010/main" val="150227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FFE98D44-242C-B857-A26E-6C7163C42EFF}"/>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188F2D0-04BB-A251-DD36-D1B8EDEBD6A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C9464FC-2A84-044F-BACA-8005915C7C3B}"/>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76D3DCA5-D411-2F51-DEC5-EBA796C6E078}"/>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47" name="TextBox 9">
            <a:extLst>
              <a:ext uri="{FF2B5EF4-FFF2-40B4-BE49-F238E27FC236}">
                <a16:creationId xmlns:a16="http://schemas.microsoft.com/office/drawing/2014/main" id="{8F402D47-7BB1-3EE5-D92D-0A6B369E1B09}"/>
              </a:ext>
            </a:extLst>
          </p:cNvPr>
          <p:cNvSpPr txBox="1"/>
          <p:nvPr>
            <p:custDataLst>
              <p:tags r:id="rId1"/>
            </p:custDataLst>
          </p:nvPr>
        </p:nvSpPr>
        <p:spPr>
          <a:xfrm>
            <a:off x="459737" y="1500989"/>
            <a:ext cx="8224526" cy="538609"/>
          </a:xfrm>
          <a:prstGeom prst="rect">
            <a:avLst/>
          </a:prstGeom>
        </p:spPr>
        <p:txBody>
          <a:bodyPr wrap="square" lIns="0" tIns="0" rIns="0" bIns="0" rtlCol="0" anchor="t">
            <a:spAutoFit/>
          </a:bodyPr>
          <a:lstStyle/>
          <a:p>
            <a:pPr algn="ctr" defTabSz="685904">
              <a:lnSpc>
                <a:spcPts val="4199"/>
              </a:lnSpc>
              <a:defRPr/>
            </a:pPr>
            <a:r>
              <a:rPr lang="fr-FR" sz="3600" b="1" dirty="0">
                <a:solidFill>
                  <a:srgbClr val="4BACC6">
                    <a:lumMod val="50000"/>
                  </a:srgbClr>
                </a:solidFill>
                <a:latin typeface="Dosis SemiBold" pitchFamily="2" charset="0"/>
              </a:rPr>
              <a:t>Objectif de la semaine</a:t>
            </a:r>
            <a:endParaRPr lang="ar-MA" sz="3600" b="1" dirty="0">
              <a:solidFill>
                <a:srgbClr val="4BACC6">
                  <a:lumMod val="50000"/>
                </a:srgbClr>
              </a:solidFill>
              <a:latin typeface="Dosis SemiBold" pitchFamily="2" charset="0"/>
            </a:endParaRPr>
          </a:p>
        </p:txBody>
      </p:sp>
      <p:sp>
        <p:nvSpPr>
          <p:cNvPr id="55" name="TextBox 10">
            <a:extLst>
              <a:ext uri="{FF2B5EF4-FFF2-40B4-BE49-F238E27FC236}">
                <a16:creationId xmlns:a16="http://schemas.microsoft.com/office/drawing/2014/main" id="{B761553D-2FE4-9121-D8B8-6D3E8CDA1A53}"/>
              </a:ext>
            </a:extLst>
          </p:cNvPr>
          <p:cNvSpPr txBox="1"/>
          <p:nvPr>
            <p:custDataLst>
              <p:tags r:id="rId2"/>
            </p:custDataLst>
          </p:nvPr>
        </p:nvSpPr>
        <p:spPr>
          <a:xfrm>
            <a:off x="688794" y="3211919"/>
            <a:ext cx="7766412" cy="434161"/>
          </a:xfrm>
          <a:prstGeom prst="roundRect">
            <a:avLst/>
          </a:prstGeom>
          <a:noFill/>
        </p:spPr>
        <p:txBody>
          <a:bodyPr wrap="square" lIns="0" tIns="0" rIns="0" bIns="0" rtlCol="0" anchor="t">
            <a:spAutoFit/>
          </a:bodyPr>
          <a:lstStyle/>
          <a:p>
            <a:pPr algn="ctr" defTabSz="685904">
              <a:lnSpc>
                <a:spcPts val="3026"/>
              </a:lnSpc>
              <a:spcAft>
                <a:spcPts val="600"/>
              </a:spcAft>
              <a:defRPr/>
            </a:pPr>
            <a:r>
              <a:rPr lang="fr-FR" sz="3600" b="1" dirty="0">
                <a:solidFill>
                  <a:srgbClr val="4BACC6">
                    <a:lumMod val="50000"/>
                  </a:srgbClr>
                </a:solidFill>
                <a:latin typeface="Dosis SemiBold" pitchFamily="2" charset="0"/>
              </a:rPr>
              <a:t>Évaluer les acquis de la période 1</a:t>
            </a:r>
          </a:p>
        </p:txBody>
      </p:sp>
    </p:spTree>
    <p:extLst>
      <p:ext uri="{BB962C8B-B14F-4D97-AF65-F5344CB8AC3E}">
        <p14:creationId xmlns:p14="http://schemas.microsoft.com/office/powerpoint/2010/main" val="219122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9E62-5D54-DEB1-59B4-B137DB63942B}"/>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984329C-9080-CCA8-8A31-B0D53E4130A1}"/>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295B853A-E9BC-33AE-1774-4B1AE38649B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A7D1827-0DD5-22F7-C028-D10A701CBBB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F92A7BD9-9E88-218E-B1C9-6A2F1CF6CA0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2" name="TextBox 10">
            <a:extLst>
              <a:ext uri="{FF2B5EF4-FFF2-40B4-BE49-F238E27FC236}">
                <a16:creationId xmlns:a16="http://schemas.microsoft.com/office/drawing/2014/main" id="{CC832EE0-6DF7-A0E0-F06E-7C9F081354B1}"/>
              </a:ext>
            </a:extLst>
          </p:cNvPr>
          <p:cNvSpPr txBox="1"/>
          <p:nvPr/>
        </p:nvSpPr>
        <p:spPr>
          <a:xfrm>
            <a:off x="1071279" y="990020"/>
            <a:ext cx="7001441" cy="395853"/>
          </a:xfrm>
          <a:prstGeom prst="roundRect">
            <a:avLst/>
          </a:prstGeom>
          <a:noFill/>
        </p:spPr>
        <p:txBody>
          <a:bodyPr wrap="square" lIns="0" tIns="0" rIns="0" bIns="0" rtlCol="0" anchor="t">
            <a:spAutoFit/>
          </a:bodyPr>
          <a:lstStyle/>
          <a:p>
            <a:pPr marL="0" marR="0" lvl="0" indent="0" algn="ctr" defTabSz="685904" rtl="0" eaLnBrk="1" fontAlgn="auto" latinLnBrk="0" hangingPunct="1">
              <a:lnSpc>
                <a:spcPts val="3026"/>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Les compétences évaluées</a:t>
            </a:r>
          </a:p>
        </p:txBody>
      </p:sp>
      <p:sp>
        <p:nvSpPr>
          <p:cNvPr id="4" name="TextBox 6">
            <a:extLst>
              <a:ext uri="{FF2B5EF4-FFF2-40B4-BE49-F238E27FC236}">
                <a16:creationId xmlns:a16="http://schemas.microsoft.com/office/drawing/2014/main" id="{750A9C7A-2D2E-E676-D08E-58E4A466D579}"/>
              </a:ext>
            </a:extLst>
          </p:cNvPr>
          <p:cNvSpPr txBox="1"/>
          <p:nvPr/>
        </p:nvSpPr>
        <p:spPr>
          <a:xfrm>
            <a:off x="555733" y="1602020"/>
            <a:ext cx="8336019" cy="451854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CO1 Comprendre,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CO2 Comprendre, à l’oral,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PO1 Produire,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PO2 Participer à un dialogue en mobilisant les actes de parole étudiés.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PO3 Prendre la parole pour </a:t>
            </a: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partager des informations</a:t>
            </a: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LF1 </a:t>
            </a:r>
            <a:r>
              <a:rPr lang="fr-FR" b="1" dirty="0">
                <a:solidFill>
                  <a:srgbClr val="424D7B"/>
                </a:solidFill>
                <a:latin typeface="Dosis SemiBold" pitchFamily="2" charset="0"/>
                <a:ea typeface="Calibri" panose="020F0502020204030204" pitchFamily="34" charset="0"/>
                <a:cs typeface="Calibri" panose="020F0502020204030204" pitchFamily="34" charset="0"/>
              </a:rPr>
              <a:t>L</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ire des mots</a:t>
            </a:r>
            <a:r>
              <a:rPr lang="fr-FR" b="1" dirty="0">
                <a:solidFill>
                  <a:srgbClr val="424D7B"/>
                </a:solidFill>
                <a:latin typeface="Dosis SemiBold" pitchFamily="2" charset="0"/>
                <a:ea typeface="Calibri" panose="020F0502020204030204" pitchFamily="34" charset="0"/>
                <a:cs typeface="Calibri" panose="020F0502020204030204" pitchFamily="34" charset="0"/>
              </a:rPr>
              <a:t> et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des phrases correctement et avec fluidité.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LF2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Lire des textes correctement et avec fluidité.</a:t>
            </a:r>
          </a:p>
          <a:p>
            <a:pPr marL="0" marR="0" lvl="0" indent="0" algn="l" defTabSz="914400" rtl="0" eaLnBrk="1" fontAlgn="auto" latinLnBrk="0" hangingPunct="1">
              <a:lnSpc>
                <a:spcPct val="150000"/>
              </a:lnSpc>
              <a:spcBef>
                <a:spcPts val="0"/>
              </a:spcBef>
              <a:spcAft>
                <a:spcPts val="0"/>
              </a:spcAft>
              <a:buClrTx/>
              <a:buSzTx/>
              <a:buFontTx/>
              <a:buNone/>
              <a:tabLst/>
              <a:defRPr/>
            </a:pP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LC1 Lire et comprendre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PE1 Ecrire </a:t>
            </a: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des mots et des phrases correctement</a:t>
            </a: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PE2 Produire, à l'écrit, des phrases pour partager des informations, décrire ou raconter.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OL1 Utiliser les outils de langue pour produire des énoncés oraux ou écrits.</a:t>
            </a:r>
          </a:p>
        </p:txBody>
      </p:sp>
    </p:spTree>
    <p:extLst>
      <p:ext uri="{BB962C8B-B14F-4D97-AF65-F5344CB8AC3E}">
        <p14:creationId xmlns:p14="http://schemas.microsoft.com/office/powerpoint/2010/main" val="1081674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1249-1A21-1A5E-9A63-968609E25406}"/>
            </a:ext>
          </a:extLst>
        </p:cNvPr>
        <p:cNvGrpSpPr/>
        <p:nvPr/>
      </p:nvGrpSpPr>
      <p:grpSpPr>
        <a:xfrm>
          <a:off x="0" y="0"/>
          <a:ext cx="0" cy="0"/>
          <a:chOff x="0" y="0"/>
          <a:chExt cx="0" cy="0"/>
        </a:xfrm>
      </p:grpSpPr>
      <p:sp>
        <p:nvSpPr>
          <p:cNvPr id="8" name="Titre 30">
            <a:extLst>
              <a:ext uri="{FF2B5EF4-FFF2-40B4-BE49-F238E27FC236}">
                <a16:creationId xmlns:a16="http://schemas.microsoft.com/office/drawing/2014/main" id="{9EB957A6-9B9F-C7CC-84C3-8569F2669A86}"/>
              </a:ext>
            </a:extLst>
          </p:cNvPr>
          <p:cNvSpPr>
            <a:spLocks noGrp="1"/>
          </p:cNvSpPr>
          <p:nvPr>
            <p:ph type="title"/>
          </p:nvPr>
        </p:nvSpPr>
        <p:spPr>
          <a:xfrm>
            <a:off x="518290" y="850434"/>
            <a:ext cx="7886700" cy="720000"/>
          </a:xfrm>
        </p:spPr>
        <p:txBody>
          <a:bodyPr/>
          <a:lstStyle/>
          <a:p>
            <a:r>
              <a:rPr lang="fr-MA" sz="2400" dirty="0"/>
              <a:t>Organisation de la semaine d’évaluation </a:t>
            </a:r>
          </a:p>
        </p:txBody>
      </p:sp>
      <p:grpSp>
        <p:nvGrpSpPr>
          <p:cNvPr id="5" name="Groupe 4">
            <a:extLst>
              <a:ext uri="{FF2B5EF4-FFF2-40B4-BE49-F238E27FC236}">
                <a16:creationId xmlns:a16="http://schemas.microsoft.com/office/drawing/2014/main" id="{A560E6A9-2F71-DEEE-34E3-8E6C823D42A9}"/>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00476059-E23F-1912-1F34-3ECF54AC5C9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405B79-071B-C81A-6130-570DFCF5D7DF}"/>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3CB6B1FE-22DB-4333-B27C-407418A7B01F}"/>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18" name="Rectangle : coins arrondis 17">
            <a:extLst>
              <a:ext uri="{FF2B5EF4-FFF2-40B4-BE49-F238E27FC236}">
                <a16:creationId xmlns:a16="http://schemas.microsoft.com/office/drawing/2014/main" id="{E62E48EC-0D0F-180D-6F6C-315F54B41CAD}"/>
              </a:ext>
            </a:extLst>
          </p:cNvPr>
          <p:cNvSpPr/>
          <p:nvPr/>
        </p:nvSpPr>
        <p:spPr>
          <a:xfrm>
            <a:off x="798140" y="3498029"/>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rganigramme : Terminateur 18">
            <a:extLst>
              <a:ext uri="{FF2B5EF4-FFF2-40B4-BE49-F238E27FC236}">
                <a16:creationId xmlns:a16="http://schemas.microsoft.com/office/drawing/2014/main" id="{C457FECA-E2EA-76D8-6D6F-140FD736B295}"/>
              </a:ext>
            </a:extLst>
          </p:cNvPr>
          <p:cNvSpPr/>
          <p:nvPr/>
        </p:nvSpPr>
        <p:spPr>
          <a:xfrm>
            <a:off x="1014140" y="3246029"/>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23" name="Rectangle : coins arrondis 22">
            <a:extLst>
              <a:ext uri="{FF2B5EF4-FFF2-40B4-BE49-F238E27FC236}">
                <a16:creationId xmlns:a16="http://schemas.microsoft.com/office/drawing/2014/main" id="{566B8CD7-4136-7800-DDF4-336D2E2FF1F2}"/>
              </a:ext>
            </a:extLst>
          </p:cNvPr>
          <p:cNvSpPr/>
          <p:nvPr/>
        </p:nvSpPr>
        <p:spPr>
          <a:xfrm>
            <a:off x="4776140" y="3501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rganigramme : Terminateur 27">
            <a:extLst>
              <a:ext uri="{FF2B5EF4-FFF2-40B4-BE49-F238E27FC236}">
                <a16:creationId xmlns:a16="http://schemas.microsoft.com/office/drawing/2014/main" id="{F212138A-4A6B-E291-2E7A-6C61CE7F55D7}"/>
              </a:ext>
            </a:extLst>
          </p:cNvPr>
          <p:cNvSpPr/>
          <p:nvPr/>
        </p:nvSpPr>
        <p:spPr>
          <a:xfrm>
            <a:off x="4992140" y="3249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29" name="Rectangle : coins arrondis 28">
            <a:extLst>
              <a:ext uri="{FF2B5EF4-FFF2-40B4-BE49-F238E27FC236}">
                <a16:creationId xmlns:a16="http://schemas.microsoft.com/office/drawing/2014/main" id="{1407A89F-1B70-A462-170C-A9F6D6D285E0}"/>
              </a:ext>
            </a:extLst>
          </p:cNvPr>
          <p:cNvSpPr/>
          <p:nvPr/>
        </p:nvSpPr>
        <p:spPr>
          <a:xfrm>
            <a:off x="3156199" y="5085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rganigramme : Terminateur 29">
            <a:extLst>
              <a:ext uri="{FF2B5EF4-FFF2-40B4-BE49-F238E27FC236}">
                <a16:creationId xmlns:a16="http://schemas.microsoft.com/office/drawing/2014/main" id="{F03EBF7B-B811-ADFB-1F7E-0B3186C9F5A4}"/>
              </a:ext>
            </a:extLst>
          </p:cNvPr>
          <p:cNvSpPr/>
          <p:nvPr/>
        </p:nvSpPr>
        <p:spPr>
          <a:xfrm>
            <a:off x="3372199" y="4833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33" name="Espace réservé du texte 5">
            <a:extLst>
              <a:ext uri="{FF2B5EF4-FFF2-40B4-BE49-F238E27FC236}">
                <a16:creationId xmlns:a16="http://schemas.microsoft.com/office/drawing/2014/main" id="{7E7A9BA9-216F-275B-73FE-5F028398C59B}"/>
              </a:ext>
            </a:extLst>
          </p:cNvPr>
          <p:cNvSpPr txBox="1">
            <a:spLocks/>
          </p:cNvSpPr>
          <p:nvPr/>
        </p:nvSpPr>
        <p:spPr>
          <a:xfrm>
            <a:off x="1068199" y="3680141"/>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PO1- PO2 – PO3 </a:t>
            </a:r>
          </a:p>
        </p:txBody>
      </p:sp>
      <p:sp>
        <p:nvSpPr>
          <p:cNvPr id="36" name="Espace réservé du texte 5">
            <a:extLst>
              <a:ext uri="{FF2B5EF4-FFF2-40B4-BE49-F238E27FC236}">
                <a16:creationId xmlns:a16="http://schemas.microsoft.com/office/drawing/2014/main" id="{FF7FFD7C-620C-8063-4EC7-6485BBC5EEAB}"/>
              </a:ext>
            </a:extLst>
          </p:cNvPr>
          <p:cNvSpPr txBox="1">
            <a:spLocks/>
          </p:cNvSpPr>
          <p:nvPr/>
        </p:nvSpPr>
        <p:spPr>
          <a:xfrm>
            <a:off x="5046199" y="3645928"/>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:LC1-  PE1 – PE2 - OL1 </a:t>
            </a:r>
          </a:p>
        </p:txBody>
      </p:sp>
      <p:sp>
        <p:nvSpPr>
          <p:cNvPr id="37" name="Espace réservé du texte 5">
            <a:extLst>
              <a:ext uri="{FF2B5EF4-FFF2-40B4-BE49-F238E27FC236}">
                <a16:creationId xmlns:a16="http://schemas.microsoft.com/office/drawing/2014/main" id="{21802068-15AC-0AA2-E49C-9D74AE23B44D}"/>
              </a:ext>
            </a:extLst>
          </p:cNvPr>
          <p:cNvSpPr txBox="1">
            <a:spLocks/>
          </p:cNvSpPr>
          <p:nvPr/>
        </p:nvSpPr>
        <p:spPr>
          <a:xfrm>
            <a:off x="3336199" y="5273726"/>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Compilation et renseignement des livrets de compétences </a:t>
            </a:r>
          </a:p>
        </p:txBody>
      </p:sp>
      <p:sp>
        <p:nvSpPr>
          <p:cNvPr id="2" name="Rectangle : coins arrondis 1">
            <a:extLst>
              <a:ext uri="{FF2B5EF4-FFF2-40B4-BE49-F238E27FC236}">
                <a16:creationId xmlns:a16="http://schemas.microsoft.com/office/drawing/2014/main" id="{F23A238F-5528-2F5B-6C41-A5A011472494}"/>
              </a:ext>
            </a:extLst>
          </p:cNvPr>
          <p:cNvSpPr/>
          <p:nvPr/>
        </p:nvSpPr>
        <p:spPr>
          <a:xfrm>
            <a:off x="756629" y="1952546"/>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rganigramme : Terminateur 2">
            <a:extLst>
              <a:ext uri="{FF2B5EF4-FFF2-40B4-BE49-F238E27FC236}">
                <a16:creationId xmlns:a16="http://schemas.microsoft.com/office/drawing/2014/main" id="{1844F714-B493-3029-A03A-471278204C50}"/>
              </a:ext>
            </a:extLst>
          </p:cNvPr>
          <p:cNvSpPr/>
          <p:nvPr/>
        </p:nvSpPr>
        <p:spPr>
          <a:xfrm>
            <a:off x="972629" y="1700546"/>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1</a:t>
            </a:r>
          </a:p>
        </p:txBody>
      </p:sp>
      <p:sp>
        <p:nvSpPr>
          <p:cNvPr id="4" name="Espace réservé du texte 5">
            <a:extLst>
              <a:ext uri="{FF2B5EF4-FFF2-40B4-BE49-F238E27FC236}">
                <a16:creationId xmlns:a16="http://schemas.microsoft.com/office/drawing/2014/main" id="{0CD9BE5B-B47E-E719-EE2F-FDB5CA2DBDAA}"/>
              </a:ext>
            </a:extLst>
          </p:cNvPr>
          <p:cNvSpPr txBox="1">
            <a:spLocks/>
          </p:cNvSpPr>
          <p:nvPr/>
        </p:nvSpPr>
        <p:spPr>
          <a:xfrm>
            <a:off x="972629" y="2143487"/>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CO1 – CO2 </a:t>
            </a:r>
          </a:p>
        </p:txBody>
      </p:sp>
      <p:sp>
        <p:nvSpPr>
          <p:cNvPr id="10" name="Rectangle : coins arrondis 9">
            <a:extLst>
              <a:ext uri="{FF2B5EF4-FFF2-40B4-BE49-F238E27FC236}">
                <a16:creationId xmlns:a16="http://schemas.microsoft.com/office/drawing/2014/main" id="{8FF84C2F-C5A3-303B-7A5C-41DF7CCB9076}"/>
              </a:ext>
            </a:extLst>
          </p:cNvPr>
          <p:cNvSpPr/>
          <p:nvPr/>
        </p:nvSpPr>
        <p:spPr>
          <a:xfrm>
            <a:off x="4776140" y="1966434"/>
            <a:ext cx="3780000" cy="1080000"/>
          </a:xfrm>
          <a:prstGeom prst="roundRect">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Terminateur 13">
            <a:extLst>
              <a:ext uri="{FF2B5EF4-FFF2-40B4-BE49-F238E27FC236}">
                <a16:creationId xmlns:a16="http://schemas.microsoft.com/office/drawing/2014/main" id="{188E14FC-58AE-B6DE-25CC-9CCBA2255A84}"/>
              </a:ext>
            </a:extLst>
          </p:cNvPr>
          <p:cNvSpPr/>
          <p:nvPr/>
        </p:nvSpPr>
        <p:spPr>
          <a:xfrm>
            <a:off x="4992140" y="1714434"/>
            <a:ext cx="1260000" cy="360000"/>
          </a:xfrm>
          <a:prstGeom prst="flowChartTerminator">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24D7B"/>
                </a:solidFill>
                <a:effectLst/>
                <a:uLnTx/>
                <a:uFillTx/>
                <a:latin typeface="Dosis ExtraBold" pitchFamily="2" charset="0"/>
                <a:ea typeface="+mn-ea"/>
                <a:cs typeface="+mn-cs"/>
              </a:rPr>
              <a:t>Séance 3</a:t>
            </a:r>
          </a:p>
        </p:txBody>
      </p:sp>
      <p:sp>
        <p:nvSpPr>
          <p:cNvPr id="16" name="Rectangle : coins arrondis 15">
            <a:extLst>
              <a:ext uri="{FF2B5EF4-FFF2-40B4-BE49-F238E27FC236}">
                <a16:creationId xmlns:a16="http://schemas.microsoft.com/office/drawing/2014/main" id="{2F434486-1989-4DBB-3819-1A68E43A9071}"/>
              </a:ext>
            </a:extLst>
          </p:cNvPr>
          <p:cNvSpPr/>
          <p:nvPr/>
        </p:nvSpPr>
        <p:spPr>
          <a:xfrm>
            <a:off x="4928751" y="2144343"/>
            <a:ext cx="3420000" cy="792000"/>
          </a:xfrm>
          <a:prstGeom prst="roundRect">
            <a:avLst/>
          </a:prstGeom>
          <a:solidFill>
            <a:srgbClr val="EA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texte 5">
            <a:extLst>
              <a:ext uri="{FF2B5EF4-FFF2-40B4-BE49-F238E27FC236}">
                <a16:creationId xmlns:a16="http://schemas.microsoft.com/office/drawing/2014/main" id="{0476AA74-BF0C-0131-7D02-F153F3126EE0}"/>
              </a:ext>
            </a:extLst>
          </p:cNvPr>
          <p:cNvSpPr txBox="1">
            <a:spLocks/>
          </p:cNvSpPr>
          <p:nvPr/>
        </p:nvSpPr>
        <p:spPr>
          <a:xfrm>
            <a:off x="4992140" y="2165722"/>
            <a:ext cx="3420000" cy="792000"/>
          </a:xfrm>
          <a:prstGeom prst="roundRect">
            <a:avLst/>
          </a:prstGeom>
          <a:no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474F71"/>
                </a:solidFill>
                <a:effectLst/>
                <a:uLnTx/>
                <a:uFillTx/>
                <a:latin typeface="Dosis SemiBold" pitchFamily="2" charset="0"/>
                <a:ea typeface="+mn-ea"/>
                <a:cs typeface="+mn-cs"/>
                <a:sym typeface="Wingdings" panose="05000000000000000000" pitchFamily="2" charset="2"/>
              </a:rPr>
              <a:t>Évaluation de la compétence : LF1 – LF2 </a:t>
            </a:r>
            <a:endParaRPr lang="fr-FR" sz="1800" b="1" dirty="0">
              <a:solidFill>
                <a:schemeClr val="bg1">
                  <a:lumMod val="65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47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0B710-8693-6626-47B9-5AF0530F37B3}"/>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432F1CFE-E3AC-6F75-1987-E1F4A7B5C13E}"/>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C378E7BD-4095-31C6-AA06-A2C2C542E6B4}"/>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A1367DD-BD09-B726-FA8B-50C67B47FACF}"/>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8276346E-44C5-6BF7-0930-0969AB426842}"/>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9" name="ZoneTexte 8">
            <a:extLst>
              <a:ext uri="{FF2B5EF4-FFF2-40B4-BE49-F238E27FC236}">
                <a16:creationId xmlns:a16="http://schemas.microsoft.com/office/drawing/2014/main" id="{616E3DE1-2996-B97A-6A3F-40D60F3E4588}"/>
              </a:ext>
            </a:extLst>
          </p:cNvPr>
          <p:cNvSpPr txBox="1"/>
          <p:nvPr>
            <p:custDataLst>
              <p:tags r:id="rId1"/>
            </p:custDataLst>
          </p:nvPr>
        </p:nvSpPr>
        <p:spPr>
          <a:xfrm>
            <a:off x="827449" y="3013501"/>
            <a:ext cx="7454386" cy="830997"/>
          </a:xfrm>
          <a:prstGeom prst="rect">
            <a:avLst/>
          </a:prstGeom>
          <a:noFill/>
        </p:spPr>
        <p:txBody>
          <a:bodyPr wrap="square" rtlCol="0">
            <a:spAutoFit/>
          </a:bodyPr>
          <a:lstStyle/>
          <a:p>
            <a:pPr marL="457247" marR="0" lvl="1" indent="0" algn="just" defTabSz="10287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La séance 3   est</a:t>
            </a:r>
            <a:r>
              <a:rPr kumimoji="0" lang="fr-FR" sz="24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consacrée à l’évaluation des compétences suivantes  : </a:t>
            </a:r>
            <a:r>
              <a:rPr kumimoji="0" lang="fr-FR" sz="24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LF1 et LF2 </a:t>
            </a:r>
            <a:endParaRPr kumimoji="0" lang="fr-FR" sz="12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p:txBody>
      </p:sp>
      <p:grpSp>
        <p:nvGrpSpPr>
          <p:cNvPr id="10" name="Groupe 9">
            <a:extLst>
              <a:ext uri="{FF2B5EF4-FFF2-40B4-BE49-F238E27FC236}">
                <a16:creationId xmlns:a16="http://schemas.microsoft.com/office/drawing/2014/main" id="{9E7C1C11-FDE0-F64E-68F7-730BC06750DE}"/>
              </a:ext>
            </a:extLst>
          </p:cNvPr>
          <p:cNvGrpSpPr/>
          <p:nvPr>
            <p:custDataLst>
              <p:tags r:id="rId2"/>
            </p:custDataLst>
          </p:nvPr>
        </p:nvGrpSpPr>
        <p:grpSpPr>
          <a:xfrm>
            <a:off x="2665484" y="1682827"/>
            <a:ext cx="3813031" cy="612000"/>
            <a:chOff x="2403987" y="1096335"/>
            <a:chExt cx="3528511" cy="408000"/>
          </a:xfrm>
        </p:grpSpPr>
        <p:sp>
          <p:nvSpPr>
            <p:cNvPr id="16" name="Rectangle : coins arrondis 15">
              <a:extLst>
                <a:ext uri="{FF2B5EF4-FFF2-40B4-BE49-F238E27FC236}">
                  <a16:creationId xmlns:a16="http://schemas.microsoft.com/office/drawing/2014/main" id="{A6BF9855-43D8-1A9C-F7DA-2EB8CC3E0E52}"/>
                </a:ext>
              </a:extLst>
            </p:cNvPr>
            <p:cNvSpPr/>
            <p:nvPr>
              <p:custDataLst>
                <p:tags r:id="rId3"/>
              </p:custDataLst>
            </p:nvPr>
          </p:nvSpPr>
          <p:spPr>
            <a:xfrm>
              <a:off x="2623268" y="1096335"/>
              <a:ext cx="3195019" cy="408000"/>
            </a:xfrm>
            <a:prstGeom prst="roundRect">
              <a:avLst>
                <a:gd name="adj" fmla="val 32324"/>
              </a:avLst>
            </a:prstGeom>
            <a:solidFill>
              <a:srgbClr val="424D7B"/>
            </a:solidFill>
            <a:ln w="25400" cap="flat" cmpd="sng" algn="ctr">
              <a:noFill/>
              <a:prstDash val="solid"/>
            </a:ln>
            <a:effectLst/>
          </p:spPr>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fr-MA" sz="1200" b="0" i="0" u="none" strike="noStrike" kern="0" cap="none" spc="0" normalizeH="0" baseline="0" noProof="0" dirty="0">
                <a:ln>
                  <a:noFill/>
                </a:ln>
                <a:solidFill>
                  <a:prstClr val="white"/>
                </a:solidFill>
                <a:effectLst/>
                <a:uLnTx/>
                <a:uFillTx/>
                <a:latin typeface="Dosis" pitchFamily="2" charset="0"/>
                <a:ea typeface="+mn-ea"/>
                <a:cs typeface="+mn-cs"/>
              </a:endParaRPr>
            </a:p>
          </p:txBody>
        </p:sp>
        <p:sp>
          <p:nvSpPr>
            <p:cNvPr id="17" name="TextBox 10">
              <a:extLst>
                <a:ext uri="{FF2B5EF4-FFF2-40B4-BE49-F238E27FC236}">
                  <a16:creationId xmlns:a16="http://schemas.microsoft.com/office/drawing/2014/main" id="{72B81DBD-DB8F-4479-719A-BB03282DAEFF}"/>
                </a:ext>
              </a:extLst>
            </p:cNvPr>
            <p:cNvSpPr txBox="1"/>
            <p:nvPr>
              <p:custDataLst>
                <p:tags r:id="rId4"/>
              </p:custDataLst>
            </p:nvPr>
          </p:nvSpPr>
          <p:spPr>
            <a:xfrm>
              <a:off x="2403987" y="1169530"/>
              <a:ext cx="3528511" cy="238527"/>
            </a:xfrm>
            <a:prstGeom prst="rect">
              <a:avLst/>
            </a:prstGeom>
          </p:spPr>
          <p:txBody>
            <a:bodyPr wrap="square" lIns="0" tIns="0" rIns="0" bIns="0" rtlCol="0" anchor="t">
              <a:spAutoFit/>
            </a:bodyPr>
            <a:lstStyle/>
            <a:p>
              <a:pPr marL="0" marR="0" lvl="0" indent="0" algn="ctr" defTabSz="685835" rtl="0" eaLnBrk="1" fontAlgn="auto" latinLnBrk="0" hangingPunct="1">
                <a:lnSpc>
                  <a:spcPts val="3026"/>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Dosis SemiBold" pitchFamily="2" charset="0"/>
                  <a:ea typeface="+mn-ea"/>
                  <a:cs typeface="+mn-cs"/>
                </a:rPr>
                <a:t>Séance  3</a:t>
              </a:r>
              <a:endParaRPr kumimoji="0" lang="fr-FR" sz="2800" b="1" i="0" u="none" strike="noStrike" kern="0" cap="none" spc="0" normalizeH="0" baseline="0" noProof="0" dirty="0">
                <a:ln>
                  <a:noFill/>
                </a:ln>
                <a:solidFill>
                  <a:prstClr val="white"/>
                </a:solidFill>
                <a:effectLst/>
                <a:uLnTx/>
                <a:uFillTx/>
                <a:latin typeface="Dosis SemiBold" pitchFamily="2" charset="0"/>
                <a:ea typeface="+mn-ea"/>
                <a:cs typeface="+mn-cs"/>
              </a:endParaRPr>
            </a:p>
          </p:txBody>
        </p:sp>
      </p:grpSp>
    </p:spTree>
    <p:extLst>
      <p:ext uri="{BB962C8B-B14F-4D97-AF65-F5344CB8AC3E}">
        <p14:creationId xmlns:p14="http://schemas.microsoft.com/office/powerpoint/2010/main" val="116506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CAE0-F216-F404-9011-631632A51555}"/>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02E0C60-E93B-E8F5-C95C-F904C419F634}"/>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B5CE220-2EE7-DDBF-4C84-D126778F1523}"/>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0C81533-67C7-CA08-01EE-F0E89F11378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41E61209-DCCF-87E7-B9C5-EA4E61C3FE9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9" name="ZoneTexte 8">
            <a:extLst>
              <a:ext uri="{FF2B5EF4-FFF2-40B4-BE49-F238E27FC236}">
                <a16:creationId xmlns:a16="http://schemas.microsoft.com/office/drawing/2014/main" id="{90A576C3-2E89-9B3D-76C0-1E68B14DE44C}"/>
              </a:ext>
            </a:extLst>
          </p:cNvPr>
          <p:cNvSpPr txBox="1"/>
          <p:nvPr>
            <p:custDataLst>
              <p:tags r:id="rId1"/>
            </p:custDataLst>
          </p:nvPr>
        </p:nvSpPr>
        <p:spPr>
          <a:xfrm>
            <a:off x="2524707" y="1915777"/>
            <a:ext cx="5941375" cy="3662541"/>
          </a:xfrm>
          <a:prstGeom prst="rect">
            <a:avLst/>
          </a:prstGeom>
          <a:noFill/>
        </p:spPr>
        <p:txBody>
          <a:bodyPr wrap="square" rtlCol="0">
            <a:spAutoFit/>
          </a:bodyPr>
          <a:lstStyle/>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Pour les compétences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LF1 et LF2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la passation se fait de manière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individuelle</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 l’enseignant évalue chaque élève en l’ invitant à son bureau.</a:t>
            </a:r>
          </a:p>
          <a:p>
            <a:pPr marL="457247" marR="0" lvl="1" indent="0" algn="just" defTabSz="1028778"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est guidé par le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ppt</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affiché sur son ordinateur qui </a:t>
            </a:r>
            <a:r>
              <a:rPr kumimoji="0" lang="fr-FR" sz="1600" b="1"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ne doit pas être projeté sur l’écran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de la classe  (l’ordinateur doit être débranché du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Datashow</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Pendant que l’enseignant évalue de manière individuelle les élèves, le reste de la classe réalise des activités pour assurer le calme : lecture, coloriage, copie, dessin;</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note immédiatement chaque compétence évaluée et renseigne la grille de compilation (0-10) en s’appuyant sur les indications de compilation en dessous de chaque slide d’item</a:t>
            </a:r>
            <a:r>
              <a:rPr kumimoji="0" lang="fr-FR" sz="16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rPr>
              <a:t>.</a:t>
            </a:r>
          </a:p>
        </p:txBody>
      </p:sp>
      <p:grpSp>
        <p:nvGrpSpPr>
          <p:cNvPr id="10" name="Groupe 9">
            <a:extLst>
              <a:ext uri="{FF2B5EF4-FFF2-40B4-BE49-F238E27FC236}">
                <a16:creationId xmlns:a16="http://schemas.microsoft.com/office/drawing/2014/main" id="{B0D234BC-0735-86E4-69B0-752FFB3A5855}"/>
              </a:ext>
            </a:extLst>
          </p:cNvPr>
          <p:cNvGrpSpPr/>
          <p:nvPr>
            <p:custDataLst>
              <p:tags r:id="rId2"/>
            </p:custDataLst>
          </p:nvPr>
        </p:nvGrpSpPr>
        <p:grpSpPr>
          <a:xfrm>
            <a:off x="2648127" y="1084434"/>
            <a:ext cx="3813031" cy="612000"/>
            <a:chOff x="2403987" y="1096335"/>
            <a:chExt cx="3528511" cy="408000"/>
          </a:xfrm>
        </p:grpSpPr>
        <p:sp>
          <p:nvSpPr>
            <p:cNvPr id="16" name="Rectangle : coins arrondis 15">
              <a:extLst>
                <a:ext uri="{FF2B5EF4-FFF2-40B4-BE49-F238E27FC236}">
                  <a16:creationId xmlns:a16="http://schemas.microsoft.com/office/drawing/2014/main" id="{E158037A-EDA3-459E-7840-3A295C84F4C1}"/>
                </a:ext>
              </a:extLst>
            </p:cNvPr>
            <p:cNvSpPr/>
            <p:nvPr>
              <p:custDataLst>
                <p:tags r:id="rId3"/>
              </p:custDataLst>
            </p:nvPr>
          </p:nvSpPr>
          <p:spPr>
            <a:xfrm>
              <a:off x="2623268" y="1096335"/>
              <a:ext cx="3195019" cy="408000"/>
            </a:xfrm>
            <a:prstGeom prst="roundRect">
              <a:avLst>
                <a:gd name="adj" fmla="val 32324"/>
              </a:avLst>
            </a:prstGeom>
            <a:solidFill>
              <a:srgbClr val="424D7B"/>
            </a:solidFill>
            <a:ln w="25400" cap="flat" cmpd="sng" algn="ctr">
              <a:noFill/>
              <a:prstDash val="solid"/>
            </a:ln>
            <a:effectLst/>
          </p:spPr>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fr-MA" sz="1200" b="0" i="0" u="none" strike="noStrike" kern="0" cap="none" spc="0" normalizeH="0" baseline="0" noProof="0" dirty="0">
                <a:ln>
                  <a:noFill/>
                </a:ln>
                <a:solidFill>
                  <a:prstClr val="white"/>
                </a:solidFill>
                <a:effectLst/>
                <a:uLnTx/>
                <a:uFillTx/>
                <a:latin typeface="Dosis" pitchFamily="2" charset="0"/>
                <a:ea typeface="+mn-ea"/>
                <a:cs typeface="+mn-cs"/>
              </a:endParaRPr>
            </a:p>
          </p:txBody>
        </p:sp>
        <p:sp>
          <p:nvSpPr>
            <p:cNvPr id="17" name="TextBox 10">
              <a:extLst>
                <a:ext uri="{FF2B5EF4-FFF2-40B4-BE49-F238E27FC236}">
                  <a16:creationId xmlns:a16="http://schemas.microsoft.com/office/drawing/2014/main" id="{EBB9CAE3-A71D-3352-C77F-7876A83B869A}"/>
                </a:ext>
              </a:extLst>
            </p:cNvPr>
            <p:cNvSpPr txBox="1"/>
            <p:nvPr>
              <p:custDataLst>
                <p:tags r:id="rId4"/>
              </p:custDataLst>
            </p:nvPr>
          </p:nvSpPr>
          <p:spPr>
            <a:xfrm>
              <a:off x="2403987" y="1169530"/>
              <a:ext cx="3528511" cy="238527"/>
            </a:xfrm>
            <a:prstGeom prst="rect">
              <a:avLst/>
            </a:prstGeom>
          </p:spPr>
          <p:txBody>
            <a:bodyPr wrap="square" lIns="0" tIns="0" rIns="0" bIns="0" rtlCol="0" anchor="t">
              <a:spAutoFit/>
            </a:bodyPr>
            <a:lstStyle/>
            <a:p>
              <a:pPr marL="0" marR="0" lvl="0" indent="0" algn="ctr" defTabSz="685835" rtl="0" eaLnBrk="1" fontAlgn="auto" latinLnBrk="0" hangingPunct="1">
                <a:lnSpc>
                  <a:spcPts val="3026"/>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Dosis SemiBold" pitchFamily="2" charset="0"/>
                  <a:ea typeface="+mn-ea"/>
                  <a:cs typeface="+mn-cs"/>
                </a:rPr>
                <a:t>Séance  3</a:t>
              </a:r>
              <a:endParaRPr kumimoji="0" lang="fr-FR" sz="2800" b="1" i="0" u="none" strike="noStrike" kern="0" cap="none" spc="0" normalizeH="0" baseline="0" noProof="0" dirty="0">
                <a:ln>
                  <a:noFill/>
                </a:ln>
                <a:solidFill>
                  <a:prstClr val="white"/>
                </a:solidFill>
                <a:effectLst/>
                <a:uLnTx/>
                <a:uFillTx/>
                <a:latin typeface="Dosis SemiBold" pitchFamily="2" charset="0"/>
                <a:ea typeface="+mn-ea"/>
                <a:cs typeface="+mn-cs"/>
              </a:endParaRPr>
            </a:p>
          </p:txBody>
        </p:sp>
      </p:grpSp>
      <p:pic>
        <p:nvPicPr>
          <p:cNvPr id="25" name="Image 24">
            <a:extLst>
              <a:ext uri="{FF2B5EF4-FFF2-40B4-BE49-F238E27FC236}">
                <a16:creationId xmlns:a16="http://schemas.microsoft.com/office/drawing/2014/main" id="{FE2517A4-6EE2-238C-DAAE-39B6C9950B0D}"/>
              </a:ext>
            </a:extLst>
          </p:cNvPr>
          <p:cNvPicPr>
            <a:picLocks noChangeAspect="1"/>
          </p:cNvPicPr>
          <p:nvPr/>
        </p:nvPicPr>
        <p:blipFill>
          <a:blip r:embed="rId6"/>
          <a:srcRect t="2063"/>
          <a:stretch>
            <a:fillRect/>
          </a:stretch>
        </p:blipFill>
        <p:spPr>
          <a:xfrm>
            <a:off x="595669" y="3077007"/>
            <a:ext cx="2052458" cy="1340079"/>
          </a:xfrm>
          <a:prstGeom prst="roundRect">
            <a:avLst/>
          </a:prstGeom>
        </p:spPr>
      </p:pic>
    </p:spTree>
    <p:extLst>
      <p:ext uri="{BB962C8B-B14F-4D97-AF65-F5344CB8AC3E}">
        <p14:creationId xmlns:p14="http://schemas.microsoft.com/office/powerpoint/2010/main" val="34164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7764-08FC-69EE-EEE6-D97AFAB6178F}"/>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B8B0A13-9A13-F51E-DEB1-123E69C1D82C}"/>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744AFA64-CD37-ABC3-0DC7-9CD206D254EF}"/>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9D769C-2C66-2685-49C5-F24D42E0BC5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03A084-5A78-80D2-4631-6850D4EEDB81}"/>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84957AE1-DE25-9011-99A9-624716E700F6}"/>
              </a:ext>
            </a:extLst>
          </p:cNvPr>
          <p:cNvSpPr txBox="1"/>
          <p:nvPr>
            <p:custDataLst>
              <p:tags r:id="rId1"/>
            </p:custDataLst>
          </p:nvPr>
        </p:nvSpPr>
        <p:spPr>
          <a:xfrm>
            <a:off x="-223091" y="2613392"/>
            <a:ext cx="9686431" cy="1631216"/>
          </a:xfrm>
          <a:prstGeom prst="rect">
            <a:avLst/>
          </a:prstGeom>
        </p:spPr>
        <p:txBody>
          <a:bodyPr wrap="square" lIns="0" tIns="0" rIns="0" bIns="0" rtlCol="0" anchor="t">
            <a:spAutoFit/>
          </a:bodyPr>
          <a:lstStyle/>
          <a:p>
            <a:pPr algn="ctr">
              <a:spcAft>
                <a:spcPts val="1800"/>
              </a:spcAft>
              <a:defRPr/>
            </a:pPr>
            <a:r>
              <a:rPr lang="fr-FR" sz="2800" b="1" dirty="0">
                <a:solidFill>
                  <a:srgbClr val="C00000"/>
                </a:solidFill>
                <a:latin typeface="Dosis" pitchFamily="2" charset="0"/>
                <a:ea typeface="Calibri" panose="020F0502020204030204" pitchFamily="34" charset="0"/>
                <a:cs typeface="Calibri" panose="020F0502020204030204" pitchFamily="34" charset="0"/>
              </a:rPr>
              <a:t>Avant de commencer les évaluations individuelles</a:t>
            </a:r>
          </a:p>
          <a:p>
            <a:pPr marL="442913" indent="-442913" algn="ctr">
              <a:spcAft>
                <a:spcPts val="1800"/>
              </a:spcAft>
              <a:defRPr/>
            </a:pPr>
            <a:r>
              <a:rPr lang="fr-FR" sz="2400" b="1" dirty="0">
                <a:solidFill>
                  <a:srgbClr val="424D7B"/>
                </a:solidFill>
                <a:latin typeface="Dosis" pitchFamily="2" charset="0"/>
                <a:ea typeface="Calibri" panose="020F0502020204030204" pitchFamily="34" charset="0"/>
                <a:cs typeface="Calibri" panose="020F0502020204030204" pitchFamily="34" charset="0"/>
              </a:rPr>
              <a:t>1-  Garder à portée de main la grille de compilation </a:t>
            </a:r>
          </a:p>
          <a:p>
            <a:pPr marL="442913" indent="-442913" algn="ctr">
              <a:spcAft>
                <a:spcPts val="1800"/>
              </a:spcAft>
              <a:defRPr/>
            </a:pPr>
            <a:r>
              <a:rPr lang="fr-FR" sz="2400" b="1" dirty="0">
                <a:solidFill>
                  <a:srgbClr val="424D7B"/>
                </a:solidFill>
                <a:latin typeface="Dosis" pitchFamily="2" charset="0"/>
                <a:ea typeface="Calibri" panose="020F0502020204030204" pitchFamily="34" charset="0"/>
                <a:cs typeface="Calibri" panose="020F0502020204030204" pitchFamily="34" charset="0"/>
              </a:rPr>
              <a:t>2- Donner une activité à réaliser au reste de la classe</a:t>
            </a:r>
          </a:p>
        </p:txBody>
      </p:sp>
    </p:spTree>
    <p:extLst>
      <p:ext uri="{BB962C8B-B14F-4D97-AF65-F5344CB8AC3E}">
        <p14:creationId xmlns:p14="http://schemas.microsoft.com/office/powerpoint/2010/main" val="90239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2D82-588D-EFD8-8EE8-66880EFE8E7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DF388C9-95D7-6E35-500D-4E391D2B7C6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2ED7A6F9-8F6D-E92A-9FFB-BD3564C1E0E3}"/>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99254B4-1179-09E2-3963-E2197E18697C}"/>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2AAA314B-76E1-DBFF-E27F-D8C13E1CF6EF}"/>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1EA76800-631C-6C10-E08D-77468C90B8F3}"/>
              </a:ext>
            </a:extLst>
          </p:cNvPr>
          <p:cNvSpPr txBox="1"/>
          <p:nvPr>
            <p:custDataLst>
              <p:tags r:id="rId1"/>
            </p:custDataLst>
          </p:nvPr>
        </p:nvSpPr>
        <p:spPr>
          <a:xfrm>
            <a:off x="780715" y="2821848"/>
            <a:ext cx="3524274" cy="1477328"/>
          </a:xfrm>
          <a:prstGeom prst="rect">
            <a:avLst/>
          </a:prstGeom>
        </p:spPr>
        <p:txBody>
          <a:bodyPr wrap="square" lIns="0" tIns="0" rIns="0" bIns="0" rtlCol="0" anchor="t">
            <a:spAutoFit/>
          </a:bodyPr>
          <a:lstStyle/>
          <a:p>
            <a:pPr algn="ctr">
              <a:spcAft>
                <a:spcPts val="1800"/>
              </a:spcAft>
              <a:defRPr/>
            </a:pPr>
            <a:r>
              <a:rPr lang="fr-FR" sz="2400" b="1" dirty="0">
                <a:solidFill>
                  <a:srgbClr val="C00000"/>
                </a:solidFill>
                <a:latin typeface="Dosis SemiBold" pitchFamily="2" charset="0"/>
                <a:ea typeface="Calibri" panose="020F0502020204030204" pitchFamily="34" charset="0"/>
                <a:cs typeface="Calibri" panose="020F0502020204030204" pitchFamily="34" charset="0"/>
              </a:rPr>
              <a:t>L’enseignant demande aux élèves de prendre le livret à la page 31 et répondre aux questions sur leurs cahiers.</a:t>
            </a:r>
            <a:endParaRPr lang="fr-FR" sz="2000" b="1" dirty="0">
              <a:solidFill>
                <a:srgbClr val="106585"/>
              </a:solidFill>
              <a:latin typeface="Dosis SemiBold" pitchFamily="2" charset="0"/>
              <a:ea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52422A5B-1BC7-1FC6-530A-6A978D167AF1}"/>
              </a:ext>
            </a:extLst>
          </p:cNvPr>
          <p:cNvPicPr>
            <a:picLocks noChangeAspect="1"/>
          </p:cNvPicPr>
          <p:nvPr/>
        </p:nvPicPr>
        <p:blipFill>
          <a:blip r:embed="rId3"/>
          <a:stretch>
            <a:fillRect/>
          </a:stretch>
        </p:blipFill>
        <p:spPr>
          <a:xfrm>
            <a:off x="4839013" y="1215844"/>
            <a:ext cx="3203608" cy="5025765"/>
          </a:xfrm>
          <a:prstGeom prst="rect">
            <a:avLst/>
          </a:prstGeom>
        </p:spPr>
      </p:pic>
    </p:spTree>
    <p:extLst>
      <p:ext uri="{BB962C8B-B14F-4D97-AF65-F5344CB8AC3E}">
        <p14:creationId xmlns:p14="http://schemas.microsoft.com/office/powerpoint/2010/main" val="2857745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A4C6-0615-4F6F-AB64-975F8AC4A5F4}"/>
              </a:ext>
            </a:extLst>
          </p:cNvPr>
          <p:cNvSpPr>
            <a:spLocks noGrp="1"/>
          </p:cNvSpPr>
          <p:nvPr>
            <p:ph type="title"/>
          </p:nvPr>
        </p:nvSpPr>
        <p:spPr/>
        <p:txBody>
          <a:bodyPr>
            <a:noAutofit/>
          </a:bodyPr>
          <a:lstStyle/>
          <a:p>
            <a:r>
              <a:rPr lang="fr-FR" dirty="0"/>
              <a:t>Bonjour cher élève. Nous allons faire quelques activités d’évaluation.</a:t>
            </a:r>
          </a:p>
        </p:txBody>
      </p:sp>
      <p:grpSp>
        <p:nvGrpSpPr>
          <p:cNvPr id="20" name="Groupe 19">
            <a:extLst>
              <a:ext uri="{FF2B5EF4-FFF2-40B4-BE49-F238E27FC236}">
                <a16:creationId xmlns:a16="http://schemas.microsoft.com/office/drawing/2014/main" id="{D6B75884-FDA7-3C30-D664-B0E9FFEE8DE7}"/>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EA0C3709-4680-5424-D4BD-97BFC2F1480A}"/>
                </a:ext>
              </a:extLst>
            </p:cNvPr>
            <p:cNvPicPr>
              <a:picLocks noChangeAspect="1"/>
            </p:cNvPicPr>
            <p:nvPr/>
          </p:nvPicPr>
          <p:blipFill>
            <a:blip r:embed="rId2"/>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B51DB144-9999-2761-71C6-6FD60EF25EB6}"/>
                </a:ext>
              </a:extLst>
            </p:cNvPr>
            <p:cNvPicPr>
              <a:picLocks noChangeAspect="1"/>
            </p:cNvPicPr>
            <p:nvPr/>
          </p:nvPicPr>
          <p:blipFill rotWithShape="1">
            <a:blip r:embed="rId3">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pic>
        <p:nvPicPr>
          <p:cNvPr id="8" name="Image 7">
            <a:extLst>
              <a:ext uri="{FF2B5EF4-FFF2-40B4-BE49-F238E27FC236}">
                <a16:creationId xmlns:a16="http://schemas.microsoft.com/office/drawing/2014/main" id="{E4E50BF3-91A0-9251-A61F-775418AE5C4E}"/>
              </a:ext>
            </a:extLst>
          </p:cNvPr>
          <p:cNvPicPr>
            <a:picLocks noChangeAspect="1"/>
          </p:cNvPicPr>
          <p:nvPr/>
        </p:nvPicPr>
        <p:blipFill>
          <a:blip r:embed="rId4"/>
          <a:srcRect t="2063"/>
          <a:stretch>
            <a:fillRect/>
          </a:stretch>
        </p:blipFill>
        <p:spPr>
          <a:xfrm>
            <a:off x="2687662" y="2198689"/>
            <a:ext cx="3768675" cy="2460622"/>
          </a:xfrm>
          <a:prstGeom prst="roundRect">
            <a:avLst/>
          </a:prstGeom>
        </p:spPr>
      </p:pic>
    </p:spTree>
    <p:extLst>
      <p:ext uri="{BB962C8B-B14F-4D97-AF65-F5344CB8AC3E}">
        <p14:creationId xmlns:p14="http://schemas.microsoft.com/office/powerpoint/2010/main" val="428135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Vocab_04- Entrainement 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Le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cture offe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ocab_01- Pré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ocab_02- Mémoris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ocab_03- Appropri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1CA3E4EEE7E478F0E6E453AD473F7" ma:contentTypeVersion="15" ma:contentTypeDescription="Crée un document." ma:contentTypeScope="" ma:versionID="88e595329b58a341247e0709eeaa7ee9">
  <xsd:schema xmlns:xsd="http://www.w3.org/2001/XMLSchema" xmlns:xs="http://www.w3.org/2001/XMLSchema" xmlns:p="http://schemas.microsoft.com/office/2006/metadata/properties" xmlns:ns3="202b3bc9-e036-45c7-aea0-06aec8cd7a40" xmlns:ns4="f0534ec5-868f-4ce6-85c7-99f0612daa52" targetNamespace="http://schemas.microsoft.com/office/2006/metadata/properties" ma:root="true" ma:fieldsID="bec1963433db02a35e86c45a6d6fd5bd" ns3:_="" ns4:_="">
    <xsd:import namespace="202b3bc9-e036-45c7-aea0-06aec8cd7a40"/>
    <xsd:import namespace="f0534ec5-868f-4ce6-85c7-99f0612daa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3bc9-e036-45c7-aea0-06aec8cd7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534ec5-868f-4ce6-85c7-99f0612daa5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195F7-641D-4167-80D4-1B9CF897B5CF}">
  <ds:schemaRefs>
    <ds:schemaRef ds:uri="http://schemas.microsoft.com/sharepoint/v3/contenttype/forms"/>
  </ds:schemaRefs>
</ds:datastoreItem>
</file>

<file path=customXml/itemProps2.xml><?xml version="1.0" encoding="utf-8"?>
<ds:datastoreItem xmlns:ds="http://schemas.openxmlformats.org/officeDocument/2006/customXml" ds:itemID="{4880F8CA-9E32-43B4-9801-C91788857021}">
  <ds:schemaRef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f0534ec5-868f-4ce6-85c7-99f0612daa52"/>
    <ds:schemaRef ds:uri="202b3bc9-e036-45c7-aea0-06aec8cd7a40"/>
  </ds:schemaRefs>
</ds:datastoreItem>
</file>

<file path=customXml/itemProps3.xml><?xml version="1.0" encoding="utf-8"?>
<ds:datastoreItem xmlns:ds="http://schemas.openxmlformats.org/officeDocument/2006/customXml" ds:itemID="{3DFD3FAE-2136-4DD8-B397-E52F55A3D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b3bc9-e036-45c7-aea0-06aec8cd7a40"/>
    <ds:schemaRef ds:uri="f0534ec5-868f-4ce6-85c7-99f0612da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8661</TotalTime>
  <Words>752</Words>
  <Application>Microsoft Office PowerPoint</Application>
  <PresentationFormat>Affichage à l'écran (4:3)</PresentationFormat>
  <Paragraphs>69</Paragraphs>
  <Slides>16</Slides>
  <Notes>0</Notes>
  <HiddenSlides>0</HiddenSlides>
  <MMClips>1</MMClips>
  <ScaleCrop>false</ScaleCrop>
  <HeadingPairs>
    <vt:vector size="6" baseType="variant">
      <vt:variant>
        <vt:lpstr>Polices utilisées</vt:lpstr>
      </vt:variant>
      <vt:variant>
        <vt:i4>8</vt:i4>
      </vt:variant>
      <vt:variant>
        <vt:lpstr>Thème</vt:lpstr>
      </vt:variant>
      <vt:variant>
        <vt:i4>15</vt:i4>
      </vt:variant>
      <vt:variant>
        <vt:lpstr>Titres des diapositives</vt:lpstr>
      </vt:variant>
      <vt:variant>
        <vt:i4>16</vt:i4>
      </vt:variant>
    </vt:vector>
  </HeadingPairs>
  <TitlesOfParts>
    <vt:vector size="39" baseType="lpstr">
      <vt:lpstr>Dosis</vt:lpstr>
      <vt:lpstr>Dosis SemiBold</vt:lpstr>
      <vt:lpstr>Calibri</vt:lpstr>
      <vt:lpstr>Mistral</vt:lpstr>
      <vt:lpstr>Wingdings</vt:lpstr>
      <vt:lpstr>Dosis ExtraBold</vt:lpstr>
      <vt:lpstr>Dosis Medium</vt:lpstr>
      <vt:lpstr>Arial</vt:lpstr>
      <vt:lpstr>2_Conception personnalisée</vt:lpstr>
      <vt:lpstr>00_Env-Enseignant</vt:lpstr>
      <vt:lpstr>Révision</vt:lpstr>
      <vt:lpstr>lecture offerte</vt:lpstr>
      <vt:lpstr>4_New Voc_01-Livret</vt:lpstr>
      <vt:lpstr>Conception personnalisée</vt:lpstr>
      <vt:lpstr>Vocab_01- Présentation</vt:lpstr>
      <vt:lpstr>Vocab_02- Mémorisation</vt:lpstr>
      <vt:lpstr>Vocab_03- Appropriation</vt:lpstr>
      <vt:lpstr>Vocab_04- Entrainement livret</vt:lpstr>
      <vt:lpstr>1_Env-Enseignant</vt:lpstr>
      <vt:lpstr>3_Lecture</vt:lpstr>
      <vt:lpstr>2_Env-Enseignant</vt:lpstr>
      <vt:lpstr>5_New Voc_01-Livret</vt:lpstr>
      <vt:lpstr>1_Révision</vt:lpstr>
      <vt:lpstr>Présentation PowerPoint</vt:lpstr>
      <vt:lpstr>Présentation PowerPoint</vt:lpstr>
      <vt:lpstr>Présentation PowerPoint</vt:lpstr>
      <vt:lpstr>Organisation de la semaine d’évaluation </vt:lpstr>
      <vt:lpstr>Présentation PowerPoint</vt:lpstr>
      <vt:lpstr>Présentation PowerPoint</vt:lpstr>
      <vt:lpstr>Présentation PowerPoint</vt:lpstr>
      <vt:lpstr>Présentation PowerPoint</vt:lpstr>
      <vt:lpstr>Bonjour cher élève. Nous allons faire quelques activités d’évaluation.</vt:lpstr>
      <vt:lpstr>Présentation PowerPoint</vt:lpstr>
      <vt:lpstr>Je vais te montrer des mots et tu dois les lire. L’enseignant choisit 10 mots.</vt:lpstr>
      <vt:lpstr>Présentation PowerPoint</vt:lpstr>
      <vt:lpstr>Critères de notation LF2 L’enseignant  propose le paragraphe 1 ou 2.</vt:lpstr>
      <vt:lpstr>Voici le paragraphe que tu vas lire. Observe le paragraphe pendant 30 secondes. Après tu commences la lecture. Tu dois Lire le paragraphe correctement et avec fluidité. L’enseignant  propose le paragraphe 1 ou 2.</vt:lpstr>
      <vt:lpstr>Voici le paragraphe que tu vas lire. Observe le paragraphe pendant 30 secondes. Après tu commences la lecture. Tu dois Lire le paragraphe correctement et avec fluidité. L’enseignant  propose le paragraphe 1 ou 2.</vt:lpstr>
      <vt:lpstr>La séance d’aujourd’hui est terminée. À la maison, réviser les exercices de la page 32.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Khalid Ramni</dc:creator>
  <cp:lastModifiedBy>EL HAMDOUNI BTIHAJ</cp:lastModifiedBy>
  <cp:revision>56</cp:revision>
  <cp:lastPrinted>2025-08-13T10:11:39Z</cp:lastPrinted>
  <dcterms:created xsi:type="dcterms:W3CDTF">2025-08-01T12:31:49Z</dcterms:created>
  <dcterms:modified xsi:type="dcterms:W3CDTF">2025-12-04T00:23:02Z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0x0101003BE1CA3E4EEE7E478F0E6E453AD473F7</vt:lpwstr>
  </property>
</Properties>
</file>