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4" r:id="rId15"/>
    <p:sldMasterId id="2147483852" r:id="rId16"/>
  </p:sldMasterIdLst>
  <p:notesMasterIdLst>
    <p:notesMasterId r:id="rId61"/>
  </p:notesMasterIdLst>
  <p:sldIdLst>
    <p:sldId id="258" r:id="rId17"/>
    <p:sldId id="1029" r:id="rId18"/>
    <p:sldId id="951" r:id="rId19"/>
    <p:sldId id="1088" r:id="rId20"/>
    <p:sldId id="798" r:id="rId21"/>
    <p:sldId id="799" r:id="rId22"/>
    <p:sldId id="917" r:id="rId23"/>
    <p:sldId id="899" r:id="rId24"/>
    <p:sldId id="900" r:id="rId25"/>
    <p:sldId id="1055" r:id="rId26"/>
    <p:sldId id="1071" r:id="rId27"/>
    <p:sldId id="1056" r:id="rId28"/>
    <p:sldId id="1072" r:id="rId29"/>
    <p:sldId id="1057" r:id="rId30"/>
    <p:sldId id="1086" r:id="rId31"/>
    <p:sldId id="1059" r:id="rId32"/>
    <p:sldId id="800" r:id="rId33"/>
    <p:sldId id="902" r:id="rId34"/>
    <p:sldId id="904" r:id="rId35"/>
    <p:sldId id="905" r:id="rId36"/>
    <p:sldId id="1062" r:id="rId37"/>
    <p:sldId id="1030" r:id="rId38"/>
    <p:sldId id="1036" r:id="rId39"/>
    <p:sldId id="906" r:id="rId40"/>
    <p:sldId id="907" r:id="rId41"/>
    <p:sldId id="1041" r:id="rId42"/>
    <p:sldId id="1042" r:id="rId43"/>
    <p:sldId id="1043" r:id="rId44"/>
    <p:sldId id="1082" r:id="rId45"/>
    <p:sldId id="1083" r:id="rId46"/>
    <p:sldId id="1084" r:id="rId47"/>
    <p:sldId id="1039" r:id="rId48"/>
    <p:sldId id="1040" r:id="rId49"/>
    <p:sldId id="805" r:id="rId50"/>
    <p:sldId id="941" r:id="rId51"/>
    <p:sldId id="1074" r:id="rId52"/>
    <p:sldId id="1075" r:id="rId53"/>
    <p:sldId id="1076" r:id="rId54"/>
    <p:sldId id="1063" r:id="rId55"/>
    <p:sldId id="1077" r:id="rId56"/>
    <p:sldId id="1067" r:id="rId57"/>
    <p:sldId id="1064" r:id="rId58"/>
    <p:sldId id="1078" r:id="rId59"/>
    <p:sldId id="1081" r:id="rId60"/>
  </p:sldIdLst>
  <p:sldSz cx="9144000" cy="6858000" type="screen4x3"/>
  <p:notesSz cx="6735763" cy="9866313"/>
  <p:embeddedFontLst>
    <p:embeddedFont>
      <p:font typeface="Dosis" pitchFamily="2" charset="0"/>
      <p:regular r:id="rId62"/>
      <p:bold r:id="rId63"/>
    </p:embeddedFont>
    <p:embeddedFont>
      <p:font typeface="Dosis ExtraBold" pitchFamily="2" charset="0"/>
      <p:bold r:id="rId64"/>
    </p:embeddedFont>
    <p:embeddedFont>
      <p:font typeface="Dosis Medium" pitchFamily="2" charset="0"/>
      <p:regular r:id="rId65"/>
    </p:embeddedFont>
    <p:embeddedFont>
      <p:font typeface="Dosis SemiBold" pitchFamily="2" charset="0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565F88"/>
    <a:srgbClr val="F26553"/>
    <a:srgbClr val="E84234"/>
    <a:srgbClr val="2AB6D7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font" Target="fonts/font2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font" Target="fonts/font3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presProps" Target="pres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font" Target="fonts/font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09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54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47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6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24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3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96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63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65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97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9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45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68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3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1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66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26423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4100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69957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962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35266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9100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21957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17395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6672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1763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7122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572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89856BE-0D62-71AB-4C3B-599FAF3D73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" b="5556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16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0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9" Type="http://schemas.openxmlformats.org/officeDocument/2006/relationships/image" Target="../media/image2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4122188" y="19471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6402380" y="235371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002BFE-177B-4B13-8D6C-759741F5B1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8CF30A0-71C6-D211-0586-2F430F0600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419639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91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DAA0F-561D-4310-B270-430A07023EF2}" type="datetimeFigureOut">
              <a:rPr lang="fr-MA" smtClean="0"/>
              <a:t>13/12/2025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900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90.png"/><Relationship Id="rId5" Type="http://schemas.openxmlformats.org/officeDocument/2006/relationships/customXml" Target="../ink/ink2.xml"/><Relationship Id="rId4" Type="http://schemas.openxmlformats.org/officeDocument/2006/relationships/image" Target="../media/image3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customXml" Target="../ink/ink4.xml"/><Relationship Id="rId11" Type="http://schemas.openxmlformats.org/officeDocument/2006/relationships/image" Target="../media/image45.png"/><Relationship Id="rId5" Type="http://schemas.openxmlformats.org/officeDocument/2006/relationships/image" Target="../media/image420.png"/><Relationship Id="rId10" Type="http://schemas.openxmlformats.org/officeDocument/2006/relationships/image" Target="../media/image34.gif"/><Relationship Id="rId4" Type="http://schemas.openxmlformats.org/officeDocument/2006/relationships/customXml" Target="../ink/ink3.xml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9.png"/><Relationship Id="rId5" Type="http://schemas.openxmlformats.org/officeDocument/2006/relationships/image" Target="../media/image390.png"/><Relationship Id="rId4" Type="http://schemas.openxmlformats.org/officeDocument/2006/relationships/customXml" Target="../ink/ink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9.png"/><Relationship Id="rId5" Type="http://schemas.openxmlformats.org/officeDocument/2006/relationships/image" Target="../media/image330.png"/><Relationship Id="rId4" Type="http://schemas.openxmlformats.org/officeDocument/2006/relationships/customXml" Target="../ink/ink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20.png"/><Relationship Id="rId12" Type="http://schemas.openxmlformats.org/officeDocument/2006/relationships/image" Target="../media/image4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11" Type="http://schemas.openxmlformats.org/officeDocument/2006/relationships/image" Target="../media/image34.gif"/><Relationship Id="rId10" Type="http://schemas.openxmlformats.org/officeDocument/2006/relationships/image" Target="../media/image17.png"/><Relationship Id="rId4" Type="http://schemas.openxmlformats.org/officeDocument/2006/relationships/customXml" Target="../ink/ink9.xml"/><Relationship Id="rId9" Type="http://schemas.openxmlformats.org/officeDocument/2006/relationships/image" Target="../media/image3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9.png"/><Relationship Id="rId5" Type="http://schemas.openxmlformats.org/officeDocument/2006/relationships/image" Target="../media/image330.png"/><Relationship Id="rId4" Type="http://schemas.openxmlformats.org/officeDocument/2006/relationships/customXml" Target="../ink/ink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9.png"/><Relationship Id="rId5" Type="http://schemas.openxmlformats.org/officeDocument/2006/relationships/image" Target="../media/image330.png"/><Relationship Id="rId4" Type="http://schemas.openxmlformats.org/officeDocument/2006/relationships/customXml" Target="../ink/ink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20.png"/><Relationship Id="rId12" Type="http://schemas.openxmlformats.org/officeDocument/2006/relationships/image" Target="../media/image4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11" Type="http://schemas.openxmlformats.org/officeDocument/2006/relationships/image" Target="../media/image34.gif"/><Relationship Id="rId10" Type="http://schemas.openxmlformats.org/officeDocument/2006/relationships/image" Target="../media/image17.png"/><Relationship Id="rId4" Type="http://schemas.openxmlformats.org/officeDocument/2006/relationships/customXml" Target="../ink/ink15.xml"/><Relationship Id="rId9" Type="http://schemas.openxmlformats.org/officeDocument/2006/relationships/image" Target="../media/image3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9.png"/><Relationship Id="rId5" Type="http://schemas.openxmlformats.org/officeDocument/2006/relationships/image" Target="../media/image330.png"/><Relationship Id="rId4" Type="http://schemas.openxmlformats.org/officeDocument/2006/relationships/customXml" Target="../ink/ink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300.png"/><Relationship Id="rId5" Type="http://schemas.openxmlformats.org/officeDocument/2006/relationships/customXml" Target="../ink/ink20.xml"/><Relationship Id="rId4" Type="http://schemas.openxmlformats.org/officeDocument/2006/relationships/image" Target="../media/image32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9.png"/><Relationship Id="rId5" Type="http://schemas.openxmlformats.org/officeDocument/2006/relationships/image" Target="../media/image460.png"/><Relationship Id="rId4" Type="http://schemas.openxmlformats.org/officeDocument/2006/relationships/customXml" Target="../ink/ink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E625F56-39C4-FAFB-C943-B8B4B3389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7221"/>
            <a:ext cx="9143999" cy="70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R_N04_P2_W1_S4 (dialogue)">
            <a:hlinkClick r:id="" action="ppaction://media"/>
            <a:extLst>
              <a:ext uri="{FF2B5EF4-FFF2-40B4-BE49-F238E27FC236}">
                <a16:creationId xmlns:a16="http://schemas.microsoft.com/office/drawing/2014/main" id="{2D3BC527-05A4-1E81-84CA-3733FA540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228" y="2395998"/>
            <a:ext cx="8453543" cy="30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0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20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5" name="AutoShape 2" descr="Image générée">
            <a:extLst>
              <a:ext uri="{FF2B5EF4-FFF2-40B4-BE49-F238E27FC236}">
                <a16:creationId xmlns:a16="http://schemas.microsoft.com/office/drawing/2014/main" id="{6EC71D8B-A6E4-B33D-5087-BE9EBC17E8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204" y="7185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7B5732B9-A743-8066-001E-365AA2335F22}"/>
              </a:ext>
            </a:extLst>
          </p:cNvPr>
          <p:cNvSpPr/>
          <p:nvPr/>
        </p:nvSpPr>
        <p:spPr>
          <a:xfrm>
            <a:off x="2266325" y="7181148"/>
            <a:ext cx="3644500" cy="500684"/>
          </a:xfrm>
          <a:prstGeom prst="roundRect">
            <a:avLst/>
          </a:prstGeom>
          <a:solidFill>
            <a:srgbClr val="DEEBF7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55CC0B0-51A0-B23D-4DA4-899D5EF7DA57}"/>
              </a:ext>
            </a:extLst>
          </p:cNvPr>
          <p:cNvSpPr txBox="1"/>
          <p:nvPr/>
        </p:nvSpPr>
        <p:spPr>
          <a:xfrm>
            <a:off x="2519710" y="7139691"/>
            <a:ext cx="2334208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A bientôt Majd !  </a:t>
            </a:r>
          </a:p>
        </p:txBody>
      </p:sp>
      <p:sp>
        <p:nvSpPr>
          <p:cNvPr id="31" name="AutoShape 2" descr="Image générée">
            <a:extLst>
              <a:ext uri="{FF2B5EF4-FFF2-40B4-BE49-F238E27FC236}">
                <a16:creationId xmlns:a16="http://schemas.microsoft.com/office/drawing/2014/main" id="{EC09DF2A-E74A-7BD7-2A7F-8C66FF3050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71562" y="672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11C6D9F-E615-2FA7-E28C-1BE695BA0F63}"/>
              </a:ext>
            </a:extLst>
          </p:cNvPr>
          <p:cNvSpPr/>
          <p:nvPr/>
        </p:nvSpPr>
        <p:spPr>
          <a:xfrm>
            <a:off x="2158296" y="7073834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DEBDDAA-E68C-37EB-0EFA-73E70D79FA87}"/>
              </a:ext>
            </a:extLst>
          </p:cNvPr>
          <p:cNvSpPr/>
          <p:nvPr/>
        </p:nvSpPr>
        <p:spPr>
          <a:xfrm>
            <a:off x="1751987" y="7032923"/>
            <a:ext cx="693023" cy="679305"/>
          </a:xfrm>
          <a:prstGeom prst="ellipse">
            <a:avLst/>
          </a:prstGeom>
          <a:solidFill>
            <a:srgbClr val="9DC3E6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1A6617-41D6-4786-6916-C5D09EB40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45" y="1656461"/>
            <a:ext cx="7181710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D9DD4-59B9-1788-372B-D35227C48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42B506CC-5F45-D9F6-D161-A78129916F9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3FE08D0F-56E4-E2D5-5F21-8C465DBAD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6D2FB3-BBF9-17CB-940B-41C9D5D6F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6AC4040E-0464-C7D3-D403-D512EDC57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4CB0F2-2A77-5EAD-F109-3CFD0E073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27" y="2071007"/>
            <a:ext cx="7120745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6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77E59-B3A4-6A75-9EB2-7B494D2B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C4B11-BE9C-728C-F755-53E73AFA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49841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Maintenant, on va comprendre le sens du dialogue. Qui veut expliquer,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dans sa langue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, de quoi ont parlé Majd et Nada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583209B-1345-5577-84E2-081E4F557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83819E1-C9C5-F7A8-223C-C927AEBA4D9D}"/>
              </a:ext>
            </a:extLst>
          </p:cNvPr>
          <p:cNvSpPr txBox="1"/>
          <p:nvPr/>
        </p:nvSpPr>
        <p:spPr>
          <a:xfrm>
            <a:off x="2677652" y="2074853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De quoi ont parlé Majd et Nada 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FB4F27D-F7BB-A344-10BE-7FBCC06B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52" y="2835041"/>
            <a:ext cx="4030235" cy="31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Dessin d’enfant, dessin humoristique, meubles, dessin&#10;&#10;Le contenu généré par l’IA peut être incorrect.">
            <a:extLst>
              <a:ext uri="{FF2B5EF4-FFF2-40B4-BE49-F238E27FC236}">
                <a16:creationId xmlns:a16="http://schemas.microsoft.com/office/drawing/2014/main" id="{701609D3-294B-58C8-9420-2E076B829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0" y="2861338"/>
            <a:ext cx="3925614" cy="2617076"/>
          </a:xfrm>
          <a:prstGeom prst="round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9C7E567-50B6-5290-BECF-7FFB1875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/>
              </a:rPr>
              <a:t>Je vais vous expliquer cette situation. Ensuite, vous allez passer au tableau pour jouer le dialogue en français.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7D69DA-6FC9-4AC8-A2D7-030BD389D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1BEAC85-B40D-A177-E9DA-B38580EEEA03}"/>
              </a:ext>
            </a:extLst>
          </p:cNvPr>
          <p:cNvSpPr txBox="1"/>
          <p:nvPr/>
        </p:nvSpPr>
        <p:spPr>
          <a:xfrm>
            <a:off x="5005480" y="3297443"/>
            <a:ext cx="476834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Est-ce que tu as un frère  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Est-ce que tu as une sœur  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Il est comment ton frère ?</a:t>
            </a:r>
          </a:p>
          <a:p>
            <a:pPr marL="514350" lvl="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Elle est comment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ta sœur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C31E40-AEA4-4CCB-CC61-3F9C00F789A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3357367" y="2472801"/>
            <a:ext cx="878322" cy="7770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A118A7-1726-04DB-7AF6-F8BC9BFD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6594" y="2472801"/>
            <a:ext cx="878322" cy="7770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30FEEE-B674-01D5-1E0B-448446D5691F}"/>
              </a:ext>
            </a:extLst>
          </p:cNvPr>
          <p:cNvSpPr txBox="1"/>
          <p:nvPr/>
        </p:nvSpPr>
        <p:spPr>
          <a:xfrm>
            <a:off x="1245891" y="1753214"/>
            <a:ext cx="728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garçon et la fille sont dans la classe. Chacun demande à l’autre s’il a une sœur ou un frère et comment est sa sœur ou son frère.</a:t>
            </a:r>
          </a:p>
        </p:txBody>
      </p:sp>
    </p:spTree>
    <p:extLst>
      <p:ext uri="{BB962C8B-B14F-4D97-AF65-F5344CB8AC3E}">
        <p14:creationId xmlns:p14="http://schemas.microsoft.com/office/powerpoint/2010/main" val="7470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32334" y="2002556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7E3D76B-A925-CD05-952E-EC1567C2B3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60880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Dialogue reprenant les actes de parole : «  Est-ce que tu as une sœur ? » « Comment est ta sœur ? ».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Fluidité.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4</a:t>
            </a:r>
            <a:r>
              <a:rPr lang="fr-MA" sz="3600" dirty="0"/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F19515A-B2C0-72F6-EE67-1403C4F2A0A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CDB3E6-79E7-FC7D-5414-7C93ABBA48F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892528-B9D7-ABDA-3DAC-0D20ECD0547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A2D94659-EC1E-8AF8-8A4F-2D34654C3B18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AD0B4-3A1D-DA25-9EDA-03A4934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A22F12-4906-2BC9-187A-D571A25EDDE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9B6935A-EB7A-50D7-D814-9E9DF1ABB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B2EA27-86E2-1784-7843-98C88EB86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B2E9222-73F3-C9E8-5F61-7F6189D3D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419" y="2405966"/>
            <a:ext cx="3917162" cy="261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2173C-C338-B285-83B2-2DD104BF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8E558E-EBD6-E804-C076-4DED6849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beaucoup.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 : t – r – è - s.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F8FBC4-D982-9B78-F6CC-0EDE044B16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138E780-FFB3-76DE-81F6-9C06FFC5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F3A045-70A2-351E-C386-E58EB5A36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1A89456-6875-211E-CEF4-A65D5AE6E9F6}"/>
              </a:ext>
            </a:extLst>
          </p:cNvPr>
          <p:cNvSpPr txBox="1"/>
          <p:nvPr/>
        </p:nvSpPr>
        <p:spPr>
          <a:xfrm>
            <a:off x="1205419" y="2655711"/>
            <a:ext cx="6733161" cy="15465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457200">
              <a:lnSpc>
                <a:spcPct val="150000"/>
              </a:lnSpc>
              <a:defRPr/>
            </a:pPr>
            <a:r>
              <a:rPr lang="fr-FR" sz="7200" b="1" kern="0" spc="300" dirty="0">
                <a:solidFill>
                  <a:srgbClr val="424D7B"/>
                </a:solidFill>
                <a:latin typeface="Dosis SemiBold" pitchFamily="2" charset="0"/>
              </a:rPr>
              <a:t>très</a:t>
            </a:r>
          </a:p>
        </p:txBody>
      </p:sp>
    </p:spTree>
    <p:extLst>
      <p:ext uri="{BB962C8B-B14F-4D97-AF65-F5344CB8AC3E}">
        <p14:creationId xmlns:p14="http://schemas.microsoft.com/office/powerpoint/2010/main" val="32662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B07A5-2912-5F41-AA9D-CEB59FA2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mot : quand.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/>
              </a:rPr>
              <a:t>On va l’épeler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q-u-a-n-d.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23C9E7-70D0-6207-F16D-FD23E22DAD47}"/>
              </a:ext>
            </a:extLst>
          </p:cNvPr>
          <p:cNvSpPr txBox="1"/>
          <p:nvPr/>
        </p:nvSpPr>
        <p:spPr>
          <a:xfrm>
            <a:off x="3065357" y="2655711"/>
            <a:ext cx="3013285" cy="15465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fr-FR" sz="7200" b="1" kern="0" dirty="0">
                <a:solidFill>
                  <a:srgbClr val="424D7B"/>
                </a:solidFill>
                <a:latin typeface="Dosis SemiBold" pitchFamily="2" charset="0"/>
              </a:rPr>
              <a:t>quand</a:t>
            </a:r>
            <a:endParaRPr lang="fr-FR" sz="320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4005F7B-A550-2D16-0EDB-C0B9C9E2F8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C1D68BF-FE28-B583-0D17-11C8A3F0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7621D3C-E11D-850A-B2BB-1103BF81B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9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1E4E1-5BBA-9D54-8AD4-36D43A015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9A0D0CF-C51F-B8A2-CBD3-CCB95CE3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4868EA-0FE7-5DF9-6AD9-EFB922036602}"/>
              </a:ext>
            </a:extLst>
          </p:cNvPr>
          <p:cNvSpPr txBox="1"/>
          <p:nvPr/>
        </p:nvSpPr>
        <p:spPr>
          <a:xfrm>
            <a:off x="639955" y="2776898"/>
            <a:ext cx="7864089" cy="13042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457200">
              <a:lnSpc>
                <a:spcPct val="150000"/>
              </a:lnSpc>
              <a:defRPr/>
            </a:pPr>
            <a:r>
              <a:rPr lang="fr-FR" sz="6000" b="1" kern="0" spc="300" dirty="0">
                <a:solidFill>
                  <a:srgbClr val="424D7B"/>
                </a:solidFill>
                <a:latin typeface="Dosis SemiBold" pitchFamily="2" charset="0"/>
              </a:rPr>
              <a:t>très      quand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261B3B8-BD67-878C-5244-049A3E74F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04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lire ensemble ce texte du livret. On va le découper en 3 parties. Après, vous allez le lire tout seuls.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7A700DC-CE44-0EE5-22E4-F26919A0739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BD98166-1126-BEED-CF93-474B7F31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76FF7AE-DCA9-27DC-06DA-225AC26D5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10558BD-8266-31E4-B2D8-E9B8EC1D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34" y="1624585"/>
            <a:ext cx="3218732" cy="491170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FC9B0AF-9701-66BF-E829-C6D240EC3AFF}"/>
              </a:ext>
            </a:extLst>
          </p:cNvPr>
          <p:cNvSpPr/>
          <p:nvPr/>
        </p:nvSpPr>
        <p:spPr>
          <a:xfrm>
            <a:off x="2962634" y="2417185"/>
            <a:ext cx="3588473" cy="14224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8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2F61-CF3A-554E-EBB6-F85CAD80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96515949-D048-873A-9629-7931FF67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première partie du texte silencieusement. Après 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id="{A2F3A26C-2B33-0EDC-84B5-4BD87EEFF9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FA020592-1F85-4D20-4641-DFD62CC55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EC97878-8AA6-43EA-E199-5DBECA86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CD5C0E00-5332-AC42-DE6B-FA141403C508}"/>
              </a:ext>
            </a:extLst>
          </p:cNvPr>
          <p:cNvSpPr/>
          <p:nvPr/>
        </p:nvSpPr>
        <p:spPr>
          <a:xfrm>
            <a:off x="2504920" y="1779692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CFAC4C15-1371-9574-A749-5F16EFB93F2C}"/>
              </a:ext>
            </a:extLst>
          </p:cNvPr>
          <p:cNvSpPr/>
          <p:nvPr/>
        </p:nvSpPr>
        <p:spPr>
          <a:xfrm>
            <a:off x="4294584" y="1804241"/>
            <a:ext cx="1060488" cy="33289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829B58D-22DE-66BD-69E4-1ACE1ED534C1}"/>
              </a:ext>
            </a:extLst>
          </p:cNvPr>
          <p:cNvSpPr txBox="1"/>
          <p:nvPr/>
        </p:nvSpPr>
        <p:spPr>
          <a:xfrm>
            <a:off x="2603834" y="1759011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6EB04F3-CB5A-99DC-9ACD-AF107FD70AC8}"/>
              </a:ext>
            </a:extLst>
          </p:cNvPr>
          <p:cNvSpPr txBox="1"/>
          <p:nvPr/>
        </p:nvSpPr>
        <p:spPr>
          <a:xfrm>
            <a:off x="4399837" y="1777229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B96ACD-1E8B-D9EA-9EF6-9CD5585257FC}"/>
              </a:ext>
            </a:extLst>
          </p:cNvPr>
          <p:cNvSpPr txBox="1"/>
          <p:nvPr/>
        </p:nvSpPr>
        <p:spPr>
          <a:xfrm>
            <a:off x="575272" y="2427545"/>
            <a:ext cx="7614315" cy="27930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Ma grande sœur  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Je m’appelle Sami. J’ai une grande sœur qui s’appelle Sara. Elle a douze ans, et moi, j’ai sept ans.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 Sara a des cheveux longs et bouclés. Elle est drôle et active. Elle est très jolie, mais elle est maigre car elle mange très peu.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641429C-BED7-630B-3CB6-647CEAA3A4B0}"/>
              </a:ext>
            </a:extLst>
          </p:cNvPr>
          <p:cNvSpPr/>
          <p:nvPr/>
        </p:nvSpPr>
        <p:spPr>
          <a:xfrm>
            <a:off x="5856548" y="1787570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CC2BAD-2E25-9B2F-9E59-4EB8D5E391F8}"/>
              </a:ext>
            </a:extLst>
          </p:cNvPr>
          <p:cNvSpPr txBox="1"/>
          <p:nvPr/>
        </p:nvSpPr>
        <p:spPr>
          <a:xfrm>
            <a:off x="5914083" y="176780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19545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37197-E242-12EF-49DC-0BEFAF2C1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333B199-6C1F-4DEA-3430-98A66713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655A82A2-0270-C2E4-53B2-5477E0068E77}"/>
                  </a:ext>
                </a:extLst>
              </p14:cNvPr>
              <p14:cNvContentPartPr/>
              <p14:nvPr/>
            </p14:nvContentPartPr>
            <p14:xfrm>
              <a:off x="4520659" y="1083385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655A82A2-0270-C2E4-53B2-5477E0068E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1659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7D9CB77B-E12A-E708-F8A7-04D025F3D2F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7D9CB77B-E12A-E708-F8A7-04D025F3D2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C25E96B-EA08-E57D-A384-FE3D4A2F8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8465582-7B9F-E1CC-8E4A-C1F8E169E8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9F6BC17-6BA2-597A-7C23-B39FB06E1EC6}"/>
              </a:ext>
            </a:extLst>
          </p:cNvPr>
          <p:cNvSpPr/>
          <p:nvPr/>
        </p:nvSpPr>
        <p:spPr>
          <a:xfrm>
            <a:off x="2504920" y="1779692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BD58DD6-B141-6997-9796-B05A6356A38A}"/>
              </a:ext>
            </a:extLst>
          </p:cNvPr>
          <p:cNvSpPr/>
          <p:nvPr/>
        </p:nvSpPr>
        <p:spPr>
          <a:xfrm>
            <a:off x="4294584" y="1804241"/>
            <a:ext cx="1060488" cy="33289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2092269-6FFA-8F95-9208-170AD4E590A7}"/>
              </a:ext>
            </a:extLst>
          </p:cNvPr>
          <p:cNvSpPr txBox="1"/>
          <p:nvPr/>
        </p:nvSpPr>
        <p:spPr>
          <a:xfrm>
            <a:off x="2603834" y="1759011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436F4B-7988-A76C-15E1-B57F4C72838B}"/>
              </a:ext>
            </a:extLst>
          </p:cNvPr>
          <p:cNvSpPr txBox="1"/>
          <p:nvPr/>
        </p:nvSpPr>
        <p:spPr>
          <a:xfrm>
            <a:off x="4399837" y="1777229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DC6AC3C-37A2-8ACD-C3F7-17FF2C3AA52E}"/>
              </a:ext>
            </a:extLst>
          </p:cNvPr>
          <p:cNvSpPr/>
          <p:nvPr/>
        </p:nvSpPr>
        <p:spPr>
          <a:xfrm>
            <a:off x="5856548" y="1787570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1351485-C7E9-A374-6B0A-0B0CA73A9279}"/>
              </a:ext>
            </a:extLst>
          </p:cNvPr>
          <p:cNvSpPr txBox="1"/>
          <p:nvPr/>
        </p:nvSpPr>
        <p:spPr>
          <a:xfrm>
            <a:off x="5914083" y="176780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2" name="FR_N4_P2_W1_S4_Vd01">
            <a:hlinkClick r:id="" action="ppaction://media"/>
            <a:extLst>
              <a:ext uri="{FF2B5EF4-FFF2-40B4-BE49-F238E27FC236}">
                <a16:creationId xmlns:a16="http://schemas.microsoft.com/office/drawing/2014/main" id="{58E12D78-A203-B905-ECAF-1E494BA9E9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b="25487"/>
          <a:stretch>
            <a:fillRect/>
          </a:stretch>
        </p:blipFill>
        <p:spPr>
          <a:xfrm>
            <a:off x="628361" y="2519354"/>
            <a:ext cx="7752853" cy="32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1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A6708-D657-39EE-3039-F3C43CF89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766B6BA7-8C49-D5A1-0CBA-8960EC5F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86B3979-9F9B-ED96-4E0B-9F80997145D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86B3979-9F9B-ED96-4E0B-9F80997145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68533D4-0F78-AE29-7881-9087696CE5A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68533D4-0F78-AE29-7881-9087696CE5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A0B786-4B78-1AA2-3BCB-2E047B727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50B94FA-6D47-24E4-1ED3-A9421E1D30A6}"/>
              </a:ext>
            </a:extLst>
          </p:cNvPr>
          <p:cNvSpPr txBox="1"/>
          <p:nvPr/>
        </p:nvSpPr>
        <p:spPr>
          <a:xfrm>
            <a:off x="583223" y="2708542"/>
            <a:ext cx="7614315" cy="27930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Ma grande sœur  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Je m’appelle Sami. J’ai une grande sœur qui s’appelle Sara. Elle a douze ans, et moi, j’ai sept ans.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 Sara a des cheveux longs et bouclés. Elle est drôle et active. Elle est très jolie, mais elle est maigre car elle mange très peu.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02B1BB1-CD98-F350-2A8C-634CA86BF027}"/>
              </a:ext>
            </a:extLst>
          </p:cNvPr>
          <p:cNvSpPr/>
          <p:nvPr/>
        </p:nvSpPr>
        <p:spPr>
          <a:xfrm>
            <a:off x="2504920" y="1779692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39A25C-5C30-49F2-F056-17C43DE092F6}"/>
              </a:ext>
            </a:extLst>
          </p:cNvPr>
          <p:cNvSpPr/>
          <p:nvPr/>
        </p:nvSpPr>
        <p:spPr>
          <a:xfrm>
            <a:off x="4294584" y="1804241"/>
            <a:ext cx="1060488" cy="33289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F7CCDD-BD9F-5B9C-A148-E79CB9D8F459}"/>
              </a:ext>
            </a:extLst>
          </p:cNvPr>
          <p:cNvSpPr txBox="1"/>
          <p:nvPr/>
        </p:nvSpPr>
        <p:spPr>
          <a:xfrm>
            <a:off x="2603834" y="1759011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B849631-1693-0863-B396-B7767DBE22DF}"/>
              </a:ext>
            </a:extLst>
          </p:cNvPr>
          <p:cNvSpPr txBox="1"/>
          <p:nvPr/>
        </p:nvSpPr>
        <p:spPr>
          <a:xfrm>
            <a:off x="4399837" y="1777229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2B8B90B-C6CB-1C9F-8E08-6517653918B6}"/>
              </a:ext>
            </a:extLst>
          </p:cNvPr>
          <p:cNvSpPr/>
          <p:nvPr/>
        </p:nvSpPr>
        <p:spPr>
          <a:xfrm>
            <a:off x="5856548" y="1787570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A4A1F7-4C61-839C-DD01-ACD1C0689953}"/>
              </a:ext>
            </a:extLst>
          </p:cNvPr>
          <p:cNvSpPr txBox="1"/>
          <p:nvPr/>
        </p:nvSpPr>
        <p:spPr>
          <a:xfrm>
            <a:off x="5914083" y="176780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30346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8B5D1-B0BC-95CC-AEE2-4E37CADAF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A1AEA4C4-88AA-A130-4757-91C6FC9F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22C5969D-CE6C-5DAD-3B88-A643F0C3B8A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22C5969D-CE6C-5DAD-3B88-A643F0C3B8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8F78381B-3CFD-F004-CA6B-1D69B86ECF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8F78381B-3CFD-F004-CA6B-1D69B86ECF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id="{BC75D0F8-E6F1-770C-BC8F-8D7E424E2A9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23EC420F-B71C-2CFF-71EE-BB31EC9F2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31A4EDD-0FC6-6E89-89B8-441B04B7A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98786B33-323D-9548-9030-FA6F19BCA892}"/>
              </a:ext>
            </a:extLst>
          </p:cNvPr>
          <p:cNvSpPr/>
          <p:nvPr/>
        </p:nvSpPr>
        <p:spPr>
          <a:xfrm>
            <a:off x="4019248" y="2004853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9F203A2-5438-AFB9-6AE6-37FA0527EE9A}"/>
              </a:ext>
            </a:extLst>
          </p:cNvPr>
          <p:cNvSpPr/>
          <p:nvPr/>
        </p:nvSpPr>
        <p:spPr>
          <a:xfrm>
            <a:off x="2488765" y="201809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816BCD6-20EA-933F-00D1-27DD73D75F78}"/>
              </a:ext>
            </a:extLst>
          </p:cNvPr>
          <p:cNvSpPr txBox="1"/>
          <p:nvPr/>
        </p:nvSpPr>
        <p:spPr>
          <a:xfrm>
            <a:off x="2546300" y="199987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5711F3C-FE97-A2D7-327A-8B618AA7DA9F}"/>
              </a:ext>
            </a:extLst>
          </p:cNvPr>
          <p:cNvSpPr txBox="1"/>
          <p:nvPr/>
        </p:nvSpPr>
        <p:spPr>
          <a:xfrm>
            <a:off x="4108264" y="1979162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7BECCE-4E87-BE0E-71F8-676D8A674E4F}"/>
              </a:ext>
            </a:extLst>
          </p:cNvPr>
          <p:cNvSpPr txBox="1"/>
          <p:nvPr/>
        </p:nvSpPr>
        <p:spPr>
          <a:xfrm>
            <a:off x="691713" y="2959656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Avec ma grande sœur, je fais plein de choses : on joue et on fait des jus et des crêpes délicieuses. Quand nous sortons, Sara me tient la main.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71FAACD-41C4-1769-EAAE-5EC0472947CB}"/>
              </a:ext>
            </a:extLst>
          </p:cNvPr>
          <p:cNvSpPr/>
          <p:nvPr/>
        </p:nvSpPr>
        <p:spPr>
          <a:xfrm>
            <a:off x="5533575" y="2007643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3973DF-2641-144A-4902-F895C87F09A6}"/>
              </a:ext>
            </a:extLst>
          </p:cNvPr>
          <p:cNvSpPr txBox="1"/>
          <p:nvPr/>
        </p:nvSpPr>
        <p:spPr>
          <a:xfrm>
            <a:off x="5591110" y="1987877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27317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23C14-5B15-D039-02BC-13A23C545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50C7D6B-F6BF-F33A-5E96-C2B4E97D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2AA200BB-00DA-ADF8-B09F-5389CE073A0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2AA200BB-00DA-ADF8-B09F-5389CE073A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EE4F42EA-1E34-3F46-5697-07ED631E358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EE4F42EA-1E34-3F46-5697-07ED631E35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675BE47-DDBE-AE02-576C-5314FE28E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3B47E95-676A-A18A-31F3-0F45F65457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77C6DFA-8E2C-7226-A00E-C076827ABD78}"/>
              </a:ext>
            </a:extLst>
          </p:cNvPr>
          <p:cNvSpPr/>
          <p:nvPr/>
        </p:nvSpPr>
        <p:spPr>
          <a:xfrm>
            <a:off x="4019248" y="2004853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4EA3B36-0E24-FCB2-6F4C-07D04FC6205B}"/>
              </a:ext>
            </a:extLst>
          </p:cNvPr>
          <p:cNvSpPr/>
          <p:nvPr/>
        </p:nvSpPr>
        <p:spPr>
          <a:xfrm>
            <a:off x="2488765" y="201809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27FAA41-0D23-D7AA-2050-7B5C3985A7A4}"/>
              </a:ext>
            </a:extLst>
          </p:cNvPr>
          <p:cNvSpPr txBox="1"/>
          <p:nvPr/>
        </p:nvSpPr>
        <p:spPr>
          <a:xfrm>
            <a:off x="2546300" y="199987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4F1E1E-5BCE-00AD-B7FE-8EEF32AE9019}"/>
              </a:ext>
            </a:extLst>
          </p:cNvPr>
          <p:cNvSpPr txBox="1"/>
          <p:nvPr/>
        </p:nvSpPr>
        <p:spPr>
          <a:xfrm>
            <a:off x="4108264" y="1979162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34DF8F8-84CE-1C0C-0E10-2A2A86496CD4}"/>
              </a:ext>
            </a:extLst>
          </p:cNvPr>
          <p:cNvSpPr/>
          <p:nvPr/>
        </p:nvSpPr>
        <p:spPr>
          <a:xfrm>
            <a:off x="5533575" y="2007643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E99D0F-49FC-D1C2-E6F8-B38C809EF99B}"/>
              </a:ext>
            </a:extLst>
          </p:cNvPr>
          <p:cNvSpPr txBox="1"/>
          <p:nvPr/>
        </p:nvSpPr>
        <p:spPr>
          <a:xfrm>
            <a:off x="5591110" y="1987877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3" name="FR_N4_P2_W1_S4_Vd02">
            <a:hlinkClick r:id="" action="ppaction://media"/>
            <a:extLst>
              <a:ext uri="{FF2B5EF4-FFF2-40B4-BE49-F238E27FC236}">
                <a16:creationId xmlns:a16="http://schemas.microsoft.com/office/drawing/2014/main" id="{DF5C9992-3FEA-59E2-E439-1290FF828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t="24814" b="42082"/>
          <a:stretch>
            <a:fillRect/>
          </a:stretch>
        </p:blipFill>
        <p:spPr>
          <a:xfrm>
            <a:off x="593017" y="3292559"/>
            <a:ext cx="7938983" cy="147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6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16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57EE0-5E8F-8149-E055-D475D899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9A63CB3F-C4F8-87FC-481E-278F29BD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098DAD4-EA17-F034-A72D-CF1D6B8514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098DAD4-EA17-F034-A72D-CF1D6B8514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F75A976-40D4-5DCD-052D-7A43B635DD8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F75A976-40D4-5DCD-052D-7A43B635DD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1F5D77F-E146-7BD3-2AB8-23CC0F93B7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003940A-4F5D-2F9D-C4A3-0507FD769FEA}"/>
              </a:ext>
            </a:extLst>
          </p:cNvPr>
          <p:cNvSpPr txBox="1"/>
          <p:nvPr/>
        </p:nvSpPr>
        <p:spPr>
          <a:xfrm>
            <a:off x="731272" y="3150803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Avec ma grande sœur, je fais plein de choses : on joue et on fait des jus et des crêpes délicieuses. Quand nous sortons, Sara me tient la main.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9068A4-9FE8-FDAD-9E3E-0649DD3B9B52}"/>
              </a:ext>
            </a:extLst>
          </p:cNvPr>
          <p:cNvSpPr/>
          <p:nvPr/>
        </p:nvSpPr>
        <p:spPr>
          <a:xfrm>
            <a:off x="4019248" y="2004853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FC93C67-1BCA-FA1D-2D5D-046AC687D1A0}"/>
              </a:ext>
            </a:extLst>
          </p:cNvPr>
          <p:cNvSpPr/>
          <p:nvPr/>
        </p:nvSpPr>
        <p:spPr>
          <a:xfrm>
            <a:off x="2488765" y="201809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BE850C-6DE1-9C79-1D4A-A84DDFE9B58E}"/>
              </a:ext>
            </a:extLst>
          </p:cNvPr>
          <p:cNvSpPr txBox="1"/>
          <p:nvPr/>
        </p:nvSpPr>
        <p:spPr>
          <a:xfrm>
            <a:off x="2546300" y="199987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1816C2-35FA-7795-1547-B4A5C24C270C}"/>
              </a:ext>
            </a:extLst>
          </p:cNvPr>
          <p:cNvSpPr txBox="1"/>
          <p:nvPr/>
        </p:nvSpPr>
        <p:spPr>
          <a:xfrm>
            <a:off x="4108264" y="1979162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4A53306-2BD8-DCF4-324A-B65178DBCFA3}"/>
              </a:ext>
            </a:extLst>
          </p:cNvPr>
          <p:cNvSpPr/>
          <p:nvPr/>
        </p:nvSpPr>
        <p:spPr>
          <a:xfrm>
            <a:off x="5533575" y="2007643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0637B6-0CB0-5135-FD8A-919600E7A500}"/>
              </a:ext>
            </a:extLst>
          </p:cNvPr>
          <p:cNvSpPr txBox="1"/>
          <p:nvPr/>
        </p:nvSpPr>
        <p:spPr>
          <a:xfrm>
            <a:off x="5591110" y="1987877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36912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978A4-1D29-1280-6B8C-EF7BF6F50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98682AD2-A5FA-F7DA-1222-3ED4E06BE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3A75CF60-79F2-A91F-72B1-15304D05DE3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22C5969D-CE6C-5DAD-3B88-A643F0C3B8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840BE3AF-C49A-D7E3-6F89-251F1164B7A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8F78381B-3CFD-F004-CA6B-1D69B86ECF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id="{038A8603-78FA-87AD-3168-C8A2A922534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6B0161FC-C73C-0630-22F1-63C792CCE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D4A0D7F-79EA-7919-E541-58ED577F5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187A83C3-BCDD-5874-9BE1-D6B2C5FAB234}"/>
              </a:ext>
            </a:extLst>
          </p:cNvPr>
          <p:cNvSpPr/>
          <p:nvPr/>
        </p:nvSpPr>
        <p:spPr>
          <a:xfrm>
            <a:off x="5477034" y="2028794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877A55A9-A96A-8C70-394E-31DD9EADE1B3}"/>
              </a:ext>
            </a:extLst>
          </p:cNvPr>
          <p:cNvSpPr/>
          <p:nvPr/>
        </p:nvSpPr>
        <p:spPr>
          <a:xfrm>
            <a:off x="2488765" y="2036673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E943150-8BF0-99D4-7132-0EA62A4FC2E4}"/>
              </a:ext>
            </a:extLst>
          </p:cNvPr>
          <p:cNvSpPr txBox="1"/>
          <p:nvPr/>
        </p:nvSpPr>
        <p:spPr>
          <a:xfrm>
            <a:off x="2546300" y="201845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7CAC26D-6F52-DD0B-E8D1-F515497E11A5}"/>
              </a:ext>
            </a:extLst>
          </p:cNvPr>
          <p:cNvSpPr txBox="1"/>
          <p:nvPr/>
        </p:nvSpPr>
        <p:spPr>
          <a:xfrm>
            <a:off x="693531" y="3075400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Calibri" panose="020F0502020204030204" pitchFamily="34" charset="0"/>
              </a:rPr>
              <a:t>Elle est gentille, mais parfois, elle est un peu sévère : elle ne me laisse pas toujours faire ce que je veux ! Mais je l’aime beaucoup et je suis content d’avoir une grande sœur.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FD1E105-4D0D-35B7-1261-FA84E2BE2EBF}"/>
              </a:ext>
            </a:extLst>
          </p:cNvPr>
          <p:cNvSpPr/>
          <p:nvPr/>
        </p:nvSpPr>
        <p:spPr>
          <a:xfrm>
            <a:off x="4020394" y="2036673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275EF1-595D-D082-C367-75201B7B1F90}"/>
              </a:ext>
            </a:extLst>
          </p:cNvPr>
          <p:cNvSpPr txBox="1"/>
          <p:nvPr/>
        </p:nvSpPr>
        <p:spPr>
          <a:xfrm>
            <a:off x="4070523" y="201845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90E3FA-E578-4AEC-F624-20C6DF9AE9E2}"/>
              </a:ext>
            </a:extLst>
          </p:cNvPr>
          <p:cNvSpPr txBox="1"/>
          <p:nvPr/>
        </p:nvSpPr>
        <p:spPr>
          <a:xfrm>
            <a:off x="5575948" y="201845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207163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0075F40-FD09-BBC4-302C-1C1B9A311184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6BFDF9-3A48-227F-A2A1-286FB26A750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8657A0-2C6A-8253-9625-7B5C67543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F8614F97-F732-24CE-C3D4-483ACFAAF01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07EC2-C4A0-6D71-BBE0-2B69C52C4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326CEEA-2F83-6353-BFC4-A35DD52F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F9C96A2B-36FC-D185-97AF-56135B49151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2AA200BB-00DA-ADF8-B09F-5389CE073A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E66B2894-62BB-F829-D0BE-8AEE3B1FB83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EE4F42EA-1E34-3F46-5697-07ED631E35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47AF5F5-2034-20D0-87A3-7BE89BCC34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20EEF44-8154-F89C-D735-F40F8DACC0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0F456F1-A3F0-370B-736D-B3598A27FE11}"/>
              </a:ext>
            </a:extLst>
          </p:cNvPr>
          <p:cNvSpPr/>
          <p:nvPr/>
        </p:nvSpPr>
        <p:spPr>
          <a:xfrm>
            <a:off x="5477034" y="2042927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3D42371-CCA2-603F-5B49-E07A57ED805C}"/>
              </a:ext>
            </a:extLst>
          </p:cNvPr>
          <p:cNvSpPr/>
          <p:nvPr/>
        </p:nvSpPr>
        <p:spPr>
          <a:xfrm>
            <a:off x="2488765" y="201809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AC93012-FC59-8FE9-307A-F506308291D7}"/>
              </a:ext>
            </a:extLst>
          </p:cNvPr>
          <p:cNvSpPr txBox="1"/>
          <p:nvPr/>
        </p:nvSpPr>
        <p:spPr>
          <a:xfrm>
            <a:off x="2546300" y="199987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7CA558F-2580-43F6-FF31-7806CAB56247}"/>
              </a:ext>
            </a:extLst>
          </p:cNvPr>
          <p:cNvSpPr/>
          <p:nvPr/>
        </p:nvSpPr>
        <p:spPr>
          <a:xfrm>
            <a:off x="4020394" y="2042927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FDD54B1-6CA6-D87A-A66B-BE3E1E560B06}"/>
              </a:ext>
            </a:extLst>
          </p:cNvPr>
          <p:cNvSpPr txBox="1"/>
          <p:nvPr/>
        </p:nvSpPr>
        <p:spPr>
          <a:xfrm>
            <a:off x="4070523" y="2006490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5F425A-199D-A262-6BFB-859D9C119C21}"/>
              </a:ext>
            </a:extLst>
          </p:cNvPr>
          <p:cNvSpPr txBox="1"/>
          <p:nvPr/>
        </p:nvSpPr>
        <p:spPr>
          <a:xfrm>
            <a:off x="5575948" y="2032587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5" name="FR_N4_P2_W1_S4_Vd03">
            <a:hlinkClick r:id="" action="ppaction://media"/>
            <a:extLst>
              <a:ext uri="{FF2B5EF4-FFF2-40B4-BE49-F238E27FC236}">
                <a16:creationId xmlns:a16="http://schemas.microsoft.com/office/drawing/2014/main" id="{213ED6DA-B703-60D9-78EC-92AFB5D7F0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t="25721" r="5042" b="35635"/>
          <a:stretch>
            <a:fillRect/>
          </a:stretch>
        </p:blipFill>
        <p:spPr>
          <a:xfrm>
            <a:off x="594670" y="2896299"/>
            <a:ext cx="7954659" cy="182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2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C3EF6-A832-7E69-1EB3-25C5EF0BD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CAB0D9E-5BFF-71B0-E5BE-A6953BBF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76DA1A4-2396-7BB8-6F0F-B7C46AB0CF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098DAD4-EA17-F034-A72D-CF1D6B8514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786D91C-B00D-1D74-BD4F-969AABECB1A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F75A976-40D4-5DCD-052D-7A43B635DD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FE5ED4A-FD99-C29D-EAE2-1DC2397FD3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7FDE8F2-6DD0-C395-B003-959C37AFA5F5}"/>
              </a:ext>
            </a:extLst>
          </p:cNvPr>
          <p:cNvSpPr txBox="1"/>
          <p:nvPr/>
        </p:nvSpPr>
        <p:spPr>
          <a:xfrm>
            <a:off x="672170" y="3075400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Calibri" panose="020F0502020204030204" pitchFamily="34" charset="0"/>
              </a:rPr>
              <a:t>Elle est gentille, mais parfois, elle est un peu sévère : elle ne me laisse pas toujours faire ce que je veux ! Mais je l’aime beaucoup et je suis content d’avoir une grande sœur.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080A5B4-7416-AA1A-02FA-2AFDFBAFBD72}"/>
              </a:ext>
            </a:extLst>
          </p:cNvPr>
          <p:cNvSpPr/>
          <p:nvPr/>
        </p:nvSpPr>
        <p:spPr>
          <a:xfrm>
            <a:off x="5477034" y="2042927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9A8D953-0DBE-1F0E-38FC-8D037AEBB6A4}"/>
              </a:ext>
            </a:extLst>
          </p:cNvPr>
          <p:cNvSpPr/>
          <p:nvPr/>
        </p:nvSpPr>
        <p:spPr>
          <a:xfrm>
            <a:off x="2488765" y="201809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D01C8B-1858-06D9-205E-4A23BB74682C}"/>
              </a:ext>
            </a:extLst>
          </p:cNvPr>
          <p:cNvSpPr txBox="1"/>
          <p:nvPr/>
        </p:nvSpPr>
        <p:spPr>
          <a:xfrm>
            <a:off x="2546300" y="199987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BA6B0FF-F8CD-8C8E-0755-496D9AC5E4DD}"/>
              </a:ext>
            </a:extLst>
          </p:cNvPr>
          <p:cNvSpPr/>
          <p:nvPr/>
        </p:nvSpPr>
        <p:spPr>
          <a:xfrm>
            <a:off x="4020394" y="2042927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F9713A4-2B2C-2E8F-221E-8FFA68D45E42}"/>
              </a:ext>
            </a:extLst>
          </p:cNvPr>
          <p:cNvSpPr txBox="1"/>
          <p:nvPr/>
        </p:nvSpPr>
        <p:spPr>
          <a:xfrm>
            <a:off x="4070523" y="2006490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82C3CBE-917B-DA44-5095-E7D5E8FC6D30}"/>
              </a:ext>
            </a:extLst>
          </p:cNvPr>
          <p:cNvSpPr txBox="1"/>
          <p:nvPr/>
        </p:nvSpPr>
        <p:spPr>
          <a:xfrm>
            <a:off x="5575948" y="203703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28782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2AC17-7A7E-79B4-1347-BB211F439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ECBE6AE4-DF3F-3BC8-3221-E1676FCF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37.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645E427-208C-128B-2FDF-F37EC6FD919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1842B98-9A24-CA97-B664-C0294B80F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3D217F-A2BB-24D7-9260-8918DEB0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D11911-B014-A74B-976C-B45DF778D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34" y="1624585"/>
            <a:ext cx="3218732" cy="491170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FAA22D-BCFF-4FC8-4BD4-F49FAB89EF6A}"/>
              </a:ext>
            </a:extLst>
          </p:cNvPr>
          <p:cNvSpPr/>
          <p:nvPr/>
        </p:nvSpPr>
        <p:spPr>
          <a:xfrm>
            <a:off x="2916621" y="2432950"/>
            <a:ext cx="3588473" cy="14224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6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74752-98D4-3421-78C8-FA9DEAE30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AE5CF02D-7F0B-85E9-DBBE-C24C1D631C0F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Lisez le texte à votre voisin. Je vais passer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BC7C4C-7005-314B-FECC-B6021E77972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730F00B-E75D-C791-5DB8-D5FCE5612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87B7A6-C5BC-CA7B-58CC-832BFC895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94E09683-B439-58B0-F1DC-FBCCEBD4B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8F9F9"/>
              </a:clrFrom>
              <a:clrTo>
                <a:srgbClr val="F8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r="11290"/>
          <a:stretch>
            <a:fillRect/>
          </a:stretch>
        </p:blipFill>
        <p:spPr bwMode="auto">
          <a:xfrm>
            <a:off x="6186074" y="2638459"/>
            <a:ext cx="2570445" cy="221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99923F-07CD-AE64-E9F3-44FB81F0A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32" y="2410367"/>
            <a:ext cx="5680942" cy="266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705C632-4CBE-4E9D-7D32-EA9DB5D233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5627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193303" cy="756000"/>
          </a:xfrm>
        </p:spPr>
        <p:txBody>
          <a:bodyPr/>
          <a:lstStyle/>
          <a:p>
            <a:r>
              <a:rPr lang="fr-FR" sz="1400" dirty="0"/>
              <a:t>Dialogue reprenant les actes de parole : «  Est-ce que tu as </a:t>
            </a:r>
          </a:p>
          <a:p>
            <a:r>
              <a:rPr lang="fr-FR" sz="1400" dirty="0"/>
              <a:t>une sœur ? » « Comment est ta sœur ? ».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008F22B-535C-1F5C-95C9-7796E72D55C0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214FC5-68A1-6050-18B0-B549825314F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5BDBA9-F6EC-1C73-0690-627D4F8F36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D87B37EE-6F69-4FFC-35B9-F5EC9C2B25B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441188" y="5159563"/>
            <a:ext cx="1566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30805" y="549811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7A99F-39D6-B461-BAB1-59F8CA91E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2FC9A-9E42-1769-EB10-3E087CF8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l’écriture. On va apprendre à écrire des phrases comme celles-ci. Qui veut les lire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D535D36-E9E2-29AD-9723-67246F0C554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0CCC3CF-765E-85D7-C178-00F59D32D1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6255B9-25B5-A3DA-06ED-AB6957900F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7457504-0317-D716-35A2-2B83760D0D83}"/>
              </a:ext>
            </a:extLst>
          </p:cNvPr>
          <p:cNvSpPr txBox="1"/>
          <p:nvPr/>
        </p:nvSpPr>
        <p:spPr>
          <a:xfrm>
            <a:off x="1692000" y="2317735"/>
            <a:ext cx="5577319" cy="259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Sara a un frère.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Il est très drôle.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Karim a deux sœurs.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Elles sont très gentilles.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2442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26312-F5F7-7112-79A7-B7874936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C07DD-6DFB-FBF9-4D6F-45478C3A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6B58276F-E847-B2CA-36E8-6F59CAF4643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B58276F-E847-B2CA-36E8-6F59CAF464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651ED25-E8DD-1079-B97F-8B6AE531996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651ED25-E8DD-1079-B97F-8B6AE53199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75B7B9-ACFB-1E26-41A8-858F42043A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30804BD-4CF0-4913-A216-C801BDAB66E3}"/>
              </a:ext>
            </a:extLst>
          </p:cNvPr>
          <p:cNvSpPr txBox="1"/>
          <p:nvPr/>
        </p:nvSpPr>
        <p:spPr>
          <a:xfrm>
            <a:off x="1692000" y="2317735"/>
            <a:ext cx="5577319" cy="259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Sara a un frère.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Il est très drôle.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Karim a deux sœurs.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Elles sont très gentilles.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341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8ADF8-3F67-A334-DF08-9334A7C81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F0914-7893-EDAC-1F53-095D9DE6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352D183-32BB-055D-C1CF-9F54C85F034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E12558E-AEF2-71AB-FCCB-E5861D64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721EE8-30A7-5678-DF1E-CCB2B75D6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9685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580590-6504-C831-8811-1B4479EF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Ces mots sont en désordre. Ecrivez sur vos cahiers une phrase correcte à partir de ces mots.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1D62B88-05C4-B0E6-1937-454259A2BE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56D7BD8-3630-365F-637E-1AD6360D6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1616892-D024-97F5-13FE-91E7F8577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ED05B59-71D0-5A9A-7E42-9070BA056A8F}"/>
              </a:ext>
            </a:extLst>
          </p:cNvPr>
          <p:cNvSpPr/>
          <p:nvPr/>
        </p:nvSpPr>
        <p:spPr>
          <a:xfrm>
            <a:off x="5990895" y="3221586"/>
            <a:ext cx="1629208" cy="6824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Sara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A553887-21EA-8B0A-826E-FBE1511A5CB1}"/>
              </a:ext>
            </a:extLst>
          </p:cNvPr>
          <p:cNvSpPr/>
          <p:nvPr/>
        </p:nvSpPr>
        <p:spPr>
          <a:xfrm>
            <a:off x="3712858" y="3221585"/>
            <a:ext cx="1629208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424D7B"/>
                </a:solidFill>
                <a:latin typeface="Dosis SemiBold" pitchFamily="2" charset="0"/>
              </a:rPr>
              <a:t>un frère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90B1356-810E-FF74-CAD3-28DF9A438019}"/>
              </a:ext>
            </a:extLst>
          </p:cNvPr>
          <p:cNvSpPr/>
          <p:nvPr/>
        </p:nvSpPr>
        <p:spPr>
          <a:xfrm>
            <a:off x="1434821" y="3221585"/>
            <a:ext cx="1629208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424D7B"/>
                </a:solidFill>
                <a:latin typeface="Dosis SemiBold" pitchFamily="2" charset="0"/>
              </a:rPr>
              <a:t>a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549A0-BE4E-4929-FDB4-40470EEBD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BAE92-FFB2-00F5-7389-53CC4528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F870B3-2CCD-A1E4-C929-28CED4D5CA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130A18-9E4B-A38D-CBCA-1E53BDB77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689"/>
          <a:stretch>
            <a:fillRect/>
          </a:stretch>
        </p:blipFill>
        <p:spPr>
          <a:xfrm>
            <a:off x="3352077" y="1951908"/>
            <a:ext cx="2750339" cy="3445616"/>
          </a:xfrm>
          <a:prstGeom prst="roundRect">
            <a:avLst>
              <a:gd name="adj" fmla="val 27319"/>
            </a:avLst>
          </a:prstGeom>
        </p:spPr>
      </p:pic>
    </p:spTree>
    <p:extLst>
      <p:ext uri="{BB962C8B-B14F-4D97-AF65-F5344CB8AC3E}">
        <p14:creationId xmlns:p14="http://schemas.microsoft.com/office/powerpoint/2010/main" val="11133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05D767A-9EFE-FEAB-F3CF-FBF69DF01BAE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AB9411-714D-2CEC-1384-CBB9F53E48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4F2278-00B9-26FC-E97C-CA889A3A244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703D642C-BBF2-7E53-9C9A-578D6616A97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4ADF381-E3D1-D693-49E7-1CC3139A3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73" y="2688849"/>
            <a:ext cx="1544806" cy="23573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810024-A8F8-7056-DC1B-708190A89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74" y="2604215"/>
            <a:ext cx="1663885" cy="24572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C1DCE2F-FC34-ECC8-C35E-3E637686F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87" y="2619893"/>
            <a:ext cx="1663885" cy="24952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2B38A8C-8A23-0F4C-B829-638D41C50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7" y="2688849"/>
            <a:ext cx="1564058" cy="23679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9B8AEA9-17D0-060E-5535-47D386B3AA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1" y="2688849"/>
            <a:ext cx="1588219" cy="23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3FD6-227D-FE35-DCDF-F97E51972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A6D2D-21D0-E0A2-908F-8AD98F44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 et le point à la fin.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5707FB7-9921-6AA7-D3C8-BB77A7B411D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A5ECE97-B81C-C245-6DEC-AA88B4EB7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C3F232B-AB4D-F4CF-85E0-A99DD7693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A8E4D17C-4F13-175F-452A-66C38686838A}"/>
              </a:ext>
            </a:extLst>
          </p:cNvPr>
          <p:cNvSpPr txBox="1"/>
          <p:nvPr/>
        </p:nvSpPr>
        <p:spPr>
          <a:xfrm>
            <a:off x="591951" y="2898085"/>
            <a:ext cx="796009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4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ara a un frère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7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37D05-2D10-EBDE-AD4D-817C8EB52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293DC3-9C98-ADE7-B6E0-5A29951C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Ces mots sont en désordre. Ecrivez sur vos cahiers une phrase correcte à partir de ces mots.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7279290-D7EE-EBC7-42BF-367BCF8CC0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4A6C81B-A9C1-7F65-9F3E-7ABBFFA92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6FC538-0C6D-81C0-1B3E-DFF79DD37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387AD9D-44D5-9F4C-1D3D-6ADD63772B72}"/>
              </a:ext>
            </a:extLst>
          </p:cNvPr>
          <p:cNvSpPr/>
          <p:nvPr/>
        </p:nvSpPr>
        <p:spPr>
          <a:xfrm>
            <a:off x="6549349" y="3205821"/>
            <a:ext cx="1629208" cy="6824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424D7B"/>
                </a:solidFill>
                <a:latin typeface="Dosis SemiBold" pitchFamily="2" charset="0"/>
              </a:rPr>
              <a:t>il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05E746B-B7C0-890E-58B2-3B8C1E848453}"/>
              </a:ext>
            </a:extLst>
          </p:cNvPr>
          <p:cNvSpPr/>
          <p:nvPr/>
        </p:nvSpPr>
        <p:spPr>
          <a:xfrm>
            <a:off x="4595727" y="3205820"/>
            <a:ext cx="1629208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très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A0D3166-B1A1-5BAB-28F3-5EA09CA862A2}"/>
              </a:ext>
            </a:extLst>
          </p:cNvPr>
          <p:cNvSpPr/>
          <p:nvPr/>
        </p:nvSpPr>
        <p:spPr>
          <a:xfrm>
            <a:off x="2642105" y="3205820"/>
            <a:ext cx="1629208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536678E-BC4D-7AF7-CF70-76DAB6F79362}"/>
              </a:ext>
            </a:extLst>
          </p:cNvPr>
          <p:cNvSpPr/>
          <p:nvPr/>
        </p:nvSpPr>
        <p:spPr>
          <a:xfrm>
            <a:off x="688483" y="3205821"/>
            <a:ext cx="1629208" cy="6824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424D7B"/>
                </a:solidFill>
                <a:latin typeface="Dosis SemiBold" pitchFamily="2" charset="0"/>
              </a:rPr>
              <a:t>drôle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41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BD770-80F9-DAB7-EFDE-A24214047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B687C9-8A73-289A-40C0-4A70E1C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B8C9F56-25DD-9B6F-76D2-791FFB4A85A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BEE839C-A1C5-C38A-F4AF-089F2EAA7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20F3C29-52CF-4D7A-FB27-214D83E99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1843A54-99EC-0E18-7FA2-1F89E80D3D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04" t="4749" r="47093" b="-4749"/>
          <a:stretch>
            <a:fillRect/>
          </a:stretch>
        </p:blipFill>
        <p:spPr>
          <a:xfrm>
            <a:off x="2764936" y="1980783"/>
            <a:ext cx="2750339" cy="3445616"/>
          </a:xfrm>
          <a:prstGeom prst="roundRect">
            <a:avLst>
              <a:gd name="adj" fmla="val 27319"/>
            </a:avLst>
          </a:prstGeom>
        </p:spPr>
      </p:pic>
    </p:spTree>
    <p:extLst>
      <p:ext uri="{BB962C8B-B14F-4D97-AF65-F5344CB8AC3E}">
        <p14:creationId xmlns:p14="http://schemas.microsoft.com/office/powerpoint/2010/main" val="137303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1B513-D36D-E261-EF76-546034490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9198A6-D702-16B5-D75D-E92FB515F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 et le point à la fin.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A41C55C-D657-BDF7-2967-160852A883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C3A443D-1527-6131-3C33-7195B638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7F7FC84-08DD-50FE-5C02-7460B708E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88AD419-C840-338D-5475-433D9EA53352}"/>
              </a:ext>
            </a:extLst>
          </p:cNvPr>
          <p:cNvSpPr txBox="1"/>
          <p:nvPr/>
        </p:nvSpPr>
        <p:spPr>
          <a:xfrm>
            <a:off x="-188334" y="2978877"/>
            <a:ext cx="952066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l est très drôle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.</a:t>
            </a:r>
            <a:r>
              <a:rPr lang="fr-FR" sz="4000" dirty="0">
                <a:solidFill>
                  <a:srgbClr val="565F88"/>
                </a:solidFill>
                <a:latin typeface="Dosis SemiBold" pitchFamily="2" charset="0"/>
              </a:rPr>
              <a:t> </a:t>
            </a:r>
            <a:r>
              <a:rPr lang="fr-FR" sz="4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page 38, vous allez mettre en ordre ces mots pour écrire une phrase correcte.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8F03A6ED-8091-1670-C590-B575DFF48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5834" y="2310978"/>
            <a:ext cx="1985162" cy="31703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67F329-B94D-BB84-DE3E-7C834A88E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9B9014-E632-E818-09C3-0C38B371D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490086"/>
            <a:ext cx="3594778" cy="53088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9531340-0F32-6E85-7607-5F5CD3761F22}"/>
              </a:ext>
            </a:extLst>
          </p:cNvPr>
          <p:cNvSpPr/>
          <p:nvPr/>
        </p:nvSpPr>
        <p:spPr>
          <a:xfrm>
            <a:off x="4502005" y="4505919"/>
            <a:ext cx="3369008" cy="61905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4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C85AE0FC-9C7B-458D-731F-6EF7D01F7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50" y="1991350"/>
            <a:ext cx="3831420" cy="136201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15350" y="2477857"/>
            <a:ext cx="38314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B430B05-EC30-57FA-801F-3AC01E34451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DE8597-7630-A7CC-4843-FC2F9FA439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F5A7BB-509A-ADE0-387D-F420432A2EA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C6BF8326-6966-C31E-C8EC-E956F02E0019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457D6A-9F73-A3B0-CDF6-F09432AB9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88283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162542"/>
            <a:ext cx="132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les actes de parole : «  Est-ce que tu as une sœur ? » « Comment est ta sœur ? ».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2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9845B39-41CF-27BB-0979-BFAA5EAEC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30910"/>
            <a:ext cx="540000" cy="540000"/>
          </a:xfrm>
          <a:prstGeom prst="rect">
            <a:avLst/>
          </a:prstGeom>
          <a:noFill/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7475046-A3B9-AA1C-D9C4-AA90DAF6356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323A8D-68AF-933E-80E7-EC57E95DB1C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8C6463-9B3F-9361-812E-81C10F5C324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2808714-507A-CCD6-3AE6-5348FF115AE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CA4A7C54-FE33-D84F-DDAA-495A41683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3412" y="2264121"/>
            <a:ext cx="2251426" cy="3595561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0E09B66C-7DB6-C609-1E7D-4DD8A3CD871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3380"/>
          <a:stretch>
            <a:fillRect/>
          </a:stretch>
        </p:blipFill>
        <p:spPr>
          <a:xfrm>
            <a:off x="2521073" y="2261937"/>
            <a:ext cx="2050927" cy="35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 avec Majd et Nada. Soyez attentifs.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1575" y="2225731"/>
            <a:ext cx="4480850" cy="360636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EFC34A2-CE78-702C-1D72-06E6FF5715C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280AFC8-1E6D-790B-F6ED-186C5B9D0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18684E-93FF-3E2B-C1EB-8972A268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04_P2_W1_S4 (dialogue)">
            <a:hlinkClick r:id="" action="ppaction://media"/>
            <a:extLst>
              <a:ext uri="{FF2B5EF4-FFF2-40B4-BE49-F238E27FC236}">
                <a16:creationId xmlns:a16="http://schemas.microsoft.com/office/drawing/2014/main" id="{904F8231-D162-C28F-5D6B-208BEF0C78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263" y="2317531"/>
            <a:ext cx="8231260" cy="293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20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10005</TotalTime>
  <Words>1177</Words>
  <Application>Microsoft Office PowerPoint</Application>
  <PresentationFormat>Affichage à l'écran (4:3)</PresentationFormat>
  <Paragraphs>157</Paragraphs>
  <Slides>44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44</vt:i4>
      </vt:variant>
    </vt:vector>
  </HeadingPairs>
  <TitlesOfParts>
    <vt:vector size="69" baseType="lpstr">
      <vt:lpstr>Calibri</vt:lpstr>
      <vt:lpstr>Aptos</vt:lpstr>
      <vt:lpstr>Arial</vt:lpstr>
      <vt:lpstr>Dosis</vt:lpstr>
      <vt:lpstr>Dosis SemiBold</vt:lpstr>
      <vt:lpstr>Dosis ExtraBold</vt:lpstr>
      <vt:lpstr>Wingdings</vt:lpstr>
      <vt:lpstr>Aptos Display</vt:lpstr>
      <vt:lpstr>Dosis Medium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4_Lecture</vt:lpstr>
      <vt:lpstr>2_Env-Enseignant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en français avec Majd et Nada. Soyez attentifs.</vt:lpstr>
      <vt:lpstr>Lecture de la vidéo </vt:lpstr>
      <vt:lpstr>Nous allons écouter le dialogue une deuxième fois.</vt:lpstr>
      <vt:lpstr>Lecture de la vidéo </vt:lpstr>
      <vt:lpstr>Maintenant, on va répéter le dialogue ensemble. Je vais lire chaque réplique et vous allez répéter après moi. </vt:lpstr>
      <vt:lpstr>On continue à répéter ensemble le dialogue. </vt:lpstr>
      <vt:lpstr>Maintenant, on va comprendre le sens du dialogue. Qui veut expliquer, dans sa langue, de quoi ont parlé Majd et Nada ? </vt:lpstr>
      <vt:lpstr>Je vais vous expliquer cette situation. Ensuite, vous allez passer au tableau pour jouer le dialogue en français. </vt:lpstr>
      <vt:lpstr>Maintenant, tout le monde participe. Jouez le dialogue avec votre voisin.</vt:lpstr>
      <vt:lpstr>Plan de la séance  4 </vt:lpstr>
      <vt:lpstr>Maintenant, on va faire de la lecture. </vt:lpstr>
      <vt:lpstr>C’est le mot : beaucoup.  On va l’épeler  : t – r – è - s. </vt:lpstr>
      <vt:lpstr>C’est le mot : quand.  On va l’épeler : q-u-a-n-d.</vt:lpstr>
      <vt:lpstr>Qui veut lire ? </vt:lpstr>
      <vt:lpstr>On va lire ensemble ce texte du livret. On va le découper en 3 parties. Après, vous allez le lire tout seuls. </vt:lpstr>
      <vt:lpstr>Lisez la première partie du texte silencieusement. Après je vais diffuser une lecture audio. </vt:lpstr>
      <vt:lpstr>Lecture en cours. </vt:lpstr>
      <vt:lpstr>Qui veut lire le texte ?</vt:lpstr>
      <vt:lpstr>On passe à la deuxième partie du texte. Lisez en silence.</vt:lpstr>
      <vt:lpstr>Lecture en cours. </vt:lpstr>
      <vt:lpstr>Qui veut lire le texte ?</vt:lpstr>
      <vt:lpstr>On passe à la troisième partie du texte. Lisez en silence.</vt:lpstr>
      <vt:lpstr>Lecture en cours. </vt:lpstr>
      <vt:lpstr>Qui veut lire le texte ?</vt:lpstr>
      <vt:lpstr>Prenez vos livrets à la page 37.</vt:lpstr>
      <vt:lpstr>Présentation PowerPoint</vt:lpstr>
      <vt:lpstr>Plan de la séance 4</vt:lpstr>
      <vt:lpstr>Maintenant, on va faire de l’écriture. On va apprendre à écrire des phrases comme celles-ci. Qui veut les lire ?  </vt:lpstr>
      <vt:lpstr>Qui veut lire ? </vt:lpstr>
      <vt:lpstr>Prenez vos cahiers.  </vt:lpstr>
      <vt:lpstr>Ces mots sont en désordre. Ecrivez sur vos cahiers une phrase correcte à partir de ces mots. </vt:lpstr>
      <vt:lpstr>Qui veut lire sa phrase ? </vt:lpstr>
      <vt:lpstr>Corrigez. Je n’oublie pas la majuscule au début de la phrase et le point à la fin.  </vt:lpstr>
      <vt:lpstr>Ces mots sont en désordre. Ecrivez sur vos cahiers une phrase correcte à partir de ces mots. </vt:lpstr>
      <vt:lpstr>Qui veut lire sa phrase ?</vt:lpstr>
      <vt:lpstr>Corrigez. Je n’oublie pas la majuscule au début de la phrase et le point à la fin.  </vt:lpstr>
      <vt:lpstr>La séance d’aujourd’hui est terminée. À la maison, page 38, vous allez mettre en ordre ces mots pour écrire une phrase correcte.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46</cp:revision>
  <cp:lastPrinted>2025-08-13T10:11:39Z</cp:lastPrinted>
  <dcterms:created xsi:type="dcterms:W3CDTF">2025-08-01T12:31:49Z</dcterms:created>
  <dcterms:modified xsi:type="dcterms:W3CDTF">2025-12-13T14:53:27Z</dcterms:modified>
</cp:coreProperties>
</file>