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1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2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3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4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5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6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7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81" r:id="rId8"/>
    <p:sldMasterId id="2147483784" r:id="rId9"/>
    <p:sldMasterId id="2147483799" r:id="rId10"/>
    <p:sldMasterId id="2147483804" r:id="rId11"/>
    <p:sldMasterId id="2147483814" r:id="rId12"/>
    <p:sldMasterId id="2147483824" r:id="rId13"/>
    <p:sldMasterId id="2147483834" r:id="rId14"/>
    <p:sldMasterId id="2147483849" r:id="rId15"/>
    <p:sldMasterId id="2147483859" r:id="rId16"/>
    <p:sldMasterId id="2147483869" r:id="rId17"/>
    <p:sldMasterId id="2147483879" r:id="rId18"/>
  </p:sldMasterIdLst>
  <p:notesMasterIdLst>
    <p:notesMasterId r:id="rId65"/>
  </p:notesMasterIdLst>
  <p:handoutMasterIdLst>
    <p:handoutMasterId r:id="rId66"/>
  </p:handoutMasterIdLst>
  <p:sldIdLst>
    <p:sldId id="258" r:id="rId19"/>
    <p:sldId id="1103" r:id="rId20"/>
    <p:sldId id="951" r:id="rId21"/>
    <p:sldId id="1105" r:id="rId22"/>
    <p:sldId id="984" r:id="rId23"/>
    <p:sldId id="799" r:id="rId24"/>
    <p:sldId id="779" r:id="rId25"/>
    <p:sldId id="780" r:id="rId26"/>
    <p:sldId id="784" r:id="rId27"/>
    <p:sldId id="1104" r:id="rId28"/>
    <p:sldId id="1048" r:id="rId29"/>
    <p:sldId id="1049" r:id="rId30"/>
    <p:sldId id="1032" r:id="rId31"/>
    <p:sldId id="1033" r:id="rId32"/>
    <p:sldId id="800" r:id="rId33"/>
    <p:sldId id="902" r:id="rId34"/>
    <p:sldId id="867" r:id="rId35"/>
    <p:sldId id="1102" r:id="rId36"/>
    <p:sldId id="1064" r:id="rId37"/>
    <p:sldId id="1065" r:id="rId38"/>
    <p:sldId id="1068" r:id="rId39"/>
    <p:sldId id="1066" r:id="rId40"/>
    <p:sldId id="1067" r:id="rId41"/>
    <p:sldId id="1069" r:id="rId42"/>
    <p:sldId id="1070" r:id="rId43"/>
    <p:sldId id="1071" r:id="rId44"/>
    <p:sldId id="1072" r:id="rId45"/>
    <p:sldId id="1073" r:id="rId46"/>
    <p:sldId id="1074" r:id="rId47"/>
    <p:sldId id="1039" r:id="rId48"/>
    <p:sldId id="805" r:id="rId49"/>
    <p:sldId id="1076" r:id="rId50"/>
    <p:sldId id="1084" r:id="rId51"/>
    <p:sldId id="1086" r:id="rId52"/>
    <p:sldId id="1106" r:id="rId53"/>
    <p:sldId id="1087" r:id="rId54"/>
    <p:sldId id="1091" r:id="rId55"/>
    <p:sldId id="1094" r:id="rId56"/>
    <p:sldId id="1095" r:id="rId57"/>
    <p:sldId id="1099" r:id="rId58"/>
    <p:sldId id="1100" r:id="rId59"/>
    <p:sldId id="1101" r:id="rId60"/>
    <p:sldId id="895" r:id="rId61"/>
    <p:sldId id="1013" r:id="rId62"/>
    <p:sldId id="1014" r:id="rId63"/>
    <p:sldId id="983" r:id="rId64"/>
  </p:sldIdLst>
  <p:sldSz cx="9144000" cy="6858000" type="screen4x3"/>
  <p:notesSz cx="6735763" cy="9866313"/>
  <p:embeddedFontLst>
    <p:embeddedFont>
      <p:font typeface="Dosis" pitchFamily="2" charset="0"/>
      <p:regular r:id="rId67"/>
      <p:bold r:id="rId68"/>
    </p:embeddedFont>
    <p:embeddedFont>
      <p:font typeface="Dosis ExtraBold" pitchFamily="2" charset="0"/>
      <p:bold r:id="rId69"/>
    </p:embeddedFont>
    <p:embeddedFont>
      <p:font typeface="Dosis Medium" pitchFamily="2" charset="0"/>
      <p:regular r:id="rId70"/>
    </p:embeddedFont>
    <p:embeddedFont>
      <p:font typeface="Dosis SemiBold" pitchFamily="2" charset="0"/>
      <p:bold r:id="rId7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84234"/>
    <a:srgbClr val="4B5377"/>
    <a:srgbClr val="565F88"/>
    <a:srgbClr val="00ACA4"/>
    <a:srgbClr val="F26553"/>
    <a:srgbClr val="2AB6D7"/>
    <a:srgbClr val="55B7DE"/>
    <a:srgbClr val="A1A6BC"/>
    <a:srgbClr val="424D7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87607" autoAdjust="0"/>
  </p:normalViewPr>
  <p:slideViewPr>
    <p:cSldViewPr snapToGrid="0">
      <p:cViewPr varScale="1">
        <p:scale>
          <a:sx n="61" d="100"/>
          <a:sy n="61" d="100"/>
        </p:scale>
        <p:origin x="1026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44" d="100"/>
          <a:sy n="44" d="100"/>
        </p:scale>
        <p:origin x="3036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handoutMaster" Target="handoutMasters/handoutMaster1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font" Target="fonts/font3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font" Target="fonts/font1.fntdata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font" Target="fonts/font4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notesMaster" Target="notesMasters/notesMaster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microsoft.com/office/2018/10/relationships/authors" Target="author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8E69A76-CC9A-4CAB-0DD3-EAB2DD0938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54C9BAF-6A10-052C-63BB-C652082001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9A5921-9957-4897-9968-90007B6EA16F}" type="datetimeFigureOut">
              <a:rPr lang="fr-MA" smtClean="0"/>
              <a:t>13/12/2025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97085AA-038F-4B5C-0A1D-D5E15752AD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0219909-8CF1-5877-4D0E-CD409DEB4F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C4724A-AD15-4737-9983-ED686C9FBEA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0309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5:51.81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6:19.33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6:19.33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7:37.75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7:37.75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8:00.34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8:00.34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9:08.61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9:08.61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0:34.22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0:34.22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0:57.98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0:57.98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2:20.57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2:20.57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2:46.19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2:46.19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5:26.86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5:26.8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5:51.81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13/12/2025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680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07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8798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6970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30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3069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0270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404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09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5833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3781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515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001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7426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5739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3589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756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7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832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050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158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6638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0830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8857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1906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479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4805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520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370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6827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658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7827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7088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470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1242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307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502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64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368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7733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480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330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7562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6130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5332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970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477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6683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2745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5495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749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6812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591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13/12/2025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6278623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13/12/2025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2144274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13/12/2025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6689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13/12/2025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9090923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13/12/2025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2516795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13/12/2025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441659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13/12/2025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39417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13/12/2025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1558574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13/12/2025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965493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13/12/2025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1936358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13/12/2025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4768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21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53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26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01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61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63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07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85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2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31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1572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92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592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964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5326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28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0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7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736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36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775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Prise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1881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97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78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438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126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87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118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89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157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679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596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56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6911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1896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35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2709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756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209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405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087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5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002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232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443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381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321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925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494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165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779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992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204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.jp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10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89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0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9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10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107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10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3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21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130.xml"/><Relationship Id="rId10" Type="http://schemas.openxmlformats.org/officeDocument/2006/relationships/theme" Target="../theme/theme1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image" Target="../media/image10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139.xml"/><Relationship Id="rId10" Type="http://schemas.openxmlformats.org/officeDocument/2006/relationships/theme" Target="../theme/theme16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image" Target="../media/image10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148.xml"/><Relationship Id="rId10" Type="http://schemas.openxmlformats.org/officeDocument/2006/relationships/theme" Target="../theme/theme17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image" Target="../media/image10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0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12735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09" y="209734"/>
            <a:ext cx="149028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1792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Oral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2663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Oral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3016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357086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09" y="209734"/>
            <a:ext cx="149028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95895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09" y="209734"/>
            <a:ext cx="168915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1918467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39782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72577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164819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DAA0F-561D-4310-B270-430A07023EF2}" type="datetimeFigureOut">
              <a:rPr lang="fr-MA" smtClean="0"/>
              <a:t>13/12/2025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072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709847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698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8" y="209734"/>
            <a:ext cx="220768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95494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45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328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7272000" y="18952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511" y="249642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99450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708533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384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1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Oral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11000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46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84985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15.png"/><Relationship Id="rId5" Type="http://schemas.openxmlformats.org/officeDocument/2006/relationships/image" Target="../media/image390.png"/><Relationship Id="rId4" Type="http://schemas.openxmlformats.org/officeDocument/2006/relationships/customXml" Target="../ink/ink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50.png"/><Relationship Id="rId7" Type="http://schemas.openxmlformats.org/officeDocument/2006/relationships/customXml" Target="../ink/ink6.xm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5.xml"/><Relationship Id="rId5" Type="http://schemas.openxmlformats.org/officeDocument/2006/relationships/image" Target="../media/image360.png"/><Relationship Id="rId4" Type="http://schemas.openxmlformats.org/officeDocument/2006/relationships/customXml" Target="../ink/ink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50.png"/><Relationship Id="rId7" Type="http://schemas.openxmlformats.org/officeDocument/2006/relationships/customXml" Target="../ink/ink10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9.xml"/><Relationship Id="rId5" Type="http://schemas.openxmlformats.org/officeDocument/2006/relationships/image" Target="../media/image360.png"/><Relationship Id="rId4" Type="http://schemas.openxmlformats.org/officeDocument/2006/relationships/customXml" Target="../ink/ink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50.png"/><Relationship Id="rId7" Type="http://schemas.openxmlformats.org/officeDocument/2006/relationships/customXml" Target="../ink/ink14.xml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13.xml"/><Relationship Id="rId5" Type="http://schemas.openxmlformats.org/officeDocument/2006/relationships/image" Target="../media/image360.png"/><Relationship Id="rId4" Type="http://schemas.openxmlformats.org/officeDocument/2006/relationships/customXml" Target="../ink/ink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50.png"/><Relationship Id="rId7" Type="http://schemas.openxmlformats.org/officeDocument/2006/relationships/customXml" Target="../ink/ink18.xml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17.xml"/><Relationship Id="rId5" Type="http://schemas.openxmlformats.org/officeDocument/2006/relationships/image" Target="../media/image360.png"/><Relationship Id="rId4" Type="http://schemas.openxmlformats.org/officeDocument/2006/relationships/customXml" Target="../ink/ink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50.png"/><Relationship Id="rId7" Type="http://schemas.openxmlformats.org/officeDocument/2006/relationships/customXml" Target="../ink/ink22.xml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21.xml"/><Relationship Id="rId5" Type="http://schemas.openxmlformats.org/officeDocument/2006/relationships/image" Target="../media/image360.png"/><Relationship Id="rId4" Type="http://schemas.openxmlformats.org/officeDocument/2006/relationships/customXml" Target="../ink/ink2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50.png"/><Relationship Id="rId7" Type="http://schemas.openxmlformats.org/officeDocument/2006/relationships/customXml" Target="../ink/ink26.xml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25.xml"/><Relationship Id="rId5" Type="http://schemas.openxmlformats.org/officeDocument/2006/relationships/image" Target="../media/image360.png"/><Relationship Id="rId4" Type="http://schemas.openxmlformats.org/officeDocument/2006/relationships/customXml" Target="../ink/ink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15.png"/><Relationship Id="rId5" Type="http://schemas.openxmlformats.org/officeDocument/2006/relationships/image" Target="../media/image360.png"/><Relationship Id="rId4" Type="http://schemas.openxmlformats.org/officeDocument/2006/relationships/customXml" Target="../ink/ink2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50.png"/><Relationship Id="rId7" Type="http://schemas.openxmlformats.org/officeDocument/2006/relationships/customXml" Target="../ink/ink32.xml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31.xml"/><Relationship Id="rId5" Type="http://schemas.openxmlformats.org/officeDocument/2006/relationships/image" Target="../media/image360.png"/><Relationship Id="rId4" Type="http://schemas.openxmlformats.org/officeDocument/2006/relationships/customXml" Target="../ink/ink3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50.png"/><Relationship Id="rId7" Type="http://schemas.openxmlformats.org/officeDocument/2006/relationships/customXml" Target="../ink/ink36.xml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35.xml"/><Relationship Id="rId5" Type="http://schemas.openxmlformats.org/officeDocument/2006/relationships/image" Target="../media/image360.png"/><Relationship Id="rId4" Type="http://schemas.openxmlformats.org/officeDocument/2006/relationships/customXml" Target="../ink/ink3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50.png"/><Relationship Id="rId7" Type="http://schemas.openxmlformats.org/officeDocument/2006/relationships/customXml" Target="../ink/ink40.xml"/><Relationship Id="rId2" Type="http://schemas.openxmlformats.org/officeDocument/2006/relationships/customXml" Target="../ink/ink37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39.xml"/><Relationship Id="rId5" Type="http://schemas.openxmlformats.org/officeDocument/2006/relationships/image" Target="../media/image360.png"/><Relationship Id="rId4" Type="http://schemas.openxmlformats.org/officeDocument/2006/relationships/customXml" Target="../ink/ink3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50.png"/><Relationship Id="rId7" Type="http://schemas.openxmlformats.org/officeDocument/2006/relationships/customXml" Target="../ink/ink44.xml"/><Relationship Id="rId2" Type="http://schemas.openxmlformats.org/officeDocument/2006/relationships/customXml" Target="../ink/ink41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43.xml"/><Relationship Id="rId5" Type="http://schemas.openxmlformats.org/officeDocument/2006/relationships/image" Target="../media/image360.png"/><Relationship Id="rId4" Type="http://schemas.openxmlformats.org/officeDocument/2006/relationships/customXml" Target="../ink/ink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7" Type="http://schemas.openxmlformats.org/officeDocument/2006/relationships/image" Target="../media/image230.png"/><Relationship Id="rId2" Type="http://schemas.openxmlformats.org/officeDocument/2006/relationships/customXml" Target="../ink/ink45.xml"/><Relationship Id="rId1" Type="http://schemas.openxmlformats.org/officeDocument/2006/relationships/slideLayout" Target="../slideLayouts/slideLayout93.xml"/><Relationship Id="rId6" Type="http://schemas.openxmlformats.org/officeDocument/2006/relationships/customXml" Target="../ink/ink46.xml"/><Relationship Id="rId5" Type="http://schemas.openxmlformats.org/officeDocument/2006/relationships/image" Target="../media/image220.png"/><Relationship Id="rId9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47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5.png"/><Relationship Id="rId5" Type="http://schemas.openxmlformats.org/officeDocument/2006/relationships/image" Target="../media/image42.png"/><Relationship Id="rId4" Type="http://schemas.openxmlformats.org/officeDocument/2006/relationships/customXml" Target="../ink/ink4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4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customXml" Target="../ink/ink50.xml"/><Relationship Id="rId11" Type="http://schemas.openxmlformats.org/officeDocument/2006/relationships/image" Target="../media/image39.png"/><Relationship Id="rId5" Type="http://schemas.openxmlformats.org/officeDocument/2006/relationships/image" Target="../media/image47.png"/><Relationship Id="rId10" Type="http://schemas.openxmlformats.org/officeDocument/2006/relationships/image" Target="../media/image38.png"/><Relationship Id="rId4" Type="http://schemas.openxmlformats.org/officeDocument/2006/relationships/customXml" Target="../ink/ink49.xml"/><Relationship Id="rId9" Type="http://schemas.openxmlformats.org/officeDocument/2006/relationships/image" Target="../media/image31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4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customXml" Target="../ink/ink52.xml"/><Relationship Id="rId11" Type="http://schemas.openxmlformats.org/officeDocument/2006/relationships/image" Target="../media/image39.png"/><Relationship Id="rId5" Type="http://schemas.openxmlformats.org/officeDocument/2006/relationships/image" Target="../media/image47.png"/><Relationship Id="rId10" Type="http://schemas.openxmlformats.org/officeDocument/2006/relationships/image" Target="../media/image38.png"/><Relationship Id="rId4" Type="http://schemas.openxmlformats.org/officeDocument/2006/relationships/customXml" Target="../ink/ink51.xml"/><Relationship Id="rId9" Type="http://schemas.openxmlformats.org/officeDocument/2006/relationships/image" Target="../media/image31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0.png"/><Relationship Id="rId2" Type="http://schemas.openxmlformats.org/officeDocument/2006/relationships/customXml" Target="../ink/ink53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5.png"/><Relationship Id="rId5" Type="http://schemas.openxmlformats.org/officeDocument/2006/relationships/image" Target="../media/image42.png"/><Relationship Id="rId4" Type="http://schemas.openxmlformats.org/officeDocument/2006/relationships/customXml" Target="../ink/ink5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55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5.png"/><Relationship Id="rId5" Type="http://schemas.openxmlformats.org/officeDocument/2006/relationships/image" Target="../media/image42.png"/><Relationship Id="rId4" Type="http://schemas.openxmlformats.org/officeDocument/2006/relationships/customXml" Target="../ink/ink5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customXml" Target="../ink/ink57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7.png"/><Relationship Id="rId5" Type="http://schemas.openxmlformats.org/officeDocument/2006/relationships/image" Target="../media/image391.png"/><Relationship Id="rId4" Type="http://schemas.openxmlformats.org/officeDocument/2006/relationships/customXml" Target="../ink/ink5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7" Type="http://schemas.openxmlformats.org/officeDocument/2006/relationships/image" Target="../media/image17.png"/><Relationship Id="rId2" Type="http://schemas.openxmlformats.org/officeDocument/2006/relationships/customXml" Target="../ink/ink59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391.png"/><Relationship Id="rId5" Type="http://schemas.openxmlformats.org/officeDocument/2006/relationships/customXml" Target="../ink/ink60.xml"/><Relationship Id="rId4" Type="http://schemas.openxmlformats.org/officeDocument/2006/relationships/image" Target="../media/image3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61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5.png"/><Relationship Id="rId5" Type="http://schemas.openxmlformats.org/officeDocument/2006/relationships/image" Target="../media/image42.png"/><Relationship Id="rId4" Type="http://schemas.openxmlformats.org/officeDocument/2006/relationships/customXml" Target="../ink/ink6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customXml" Target="../ink/ink63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7.png"/><Relationship Id="rId5" Type="http://schemas.openxmlformats.org/officeDocument/2006/relationships/image" Target="../media/image391.png"/><Relationship Id="rId4" Type="http://schemas.openxmlformats.org/officeDocument/2006/relationships/customXml" Target="../ink/ink6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7" Type="http://schemas.openxmlformats.org/officeDocument/2006/relationships/image" Target="../media/image17.png"/><Relationship Id="rId2" Type="http://schemas.openxmlformats.org/officeDocument/2006/relationships/customXml" Target="../ink/ink65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391.png"/><Relationship Id="rId5" Type="http://schemas.openxmlformats.org/officeDocument/2006/relationships/customXml" Target="../ink/ink66.xml"/><Relationship Id="rId4" Type="http://schemas.openxmlformats.org/officeDocument/2006/relationships/image" Target="../media/image3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5.png"/><Relationship Id="rId2" Type="http://schemas.openxmlformats.org/officeDocument/2006/relationships/customXml" Target="../ink/ink67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5.png"/><Relationship Id="rId5" Type="http://schemas.openxmlformats.org/officeDocument/2006/relationships/image" Target="../media/image51.png"/><Relationship Id="rId4" Type="http://schemas.openxmlformats.org/officeDocument/2006/relationships/customXml" Target="../ink/ink68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customXml" Target="../ink/ink69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5.png"/><Relationship Id="rId5" Type="http://schemas.openxmlformats.org/officeDocument/2006/relationships/image" Target="../media/image470.png"/><Relationship Id="rId4" Type="http://schemas.openxmlformats.org/officeDocument/2006/relationships/customXml" Target="../ink/ink70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7" Type="http://schemas.openxmlformats.org/officeDocument/2006/relationships/image" Target="../media/image15.png"/><Relationship Id="rId2" Type="http://schemas.openxmlformats.org/officeDocument/2006/relationships/customXml" Target="../ink/ink71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470.png"/><Relationship Id="rId5" Type="http://schemas.openxmlformats.org/officeDocument/2006/relationships/customXml" Target="../ink/ink72.x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4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13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C82ED77-D0A9-108B-C123-9E64022B8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5F58E59-5520-C4C4-25CC-4DA75C5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vous allez prendre la parole pour parler de votre frère ou de votre sœur. Vous allez le faire en 3 étapes. Soyez attentifs.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629E5C7-DBE3-7232-F6E1-67188A19F0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81334A9-BC77-480E-A563-666C6203A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BA615A-C6E7-AAE7-1D86-0E589636BD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495ED51-8C3F-665E-9476-E8D6C643F28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2A6553-6B21-E5A5-6E0A-D0AA79DCF9D2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6426D2D-B626-9410-8F26-F4847C7DBAC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479174-E71A-88BA-206D-C9E8E3ACE030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4CC98DD-B977-C554-663D-9DD4DE41ACB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239B61E-EBFB-C91A-E4E8-8B840B46FB48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</p:spTree>
    <p:extLst>
      <p:ext uri="{BB962C8B-B14F-4D97-AF65-F5344CB8AC3E}">
        <p14:creationId xmlns:p14="http://schemas.microsoft.com/office/powerpoint/2010/main" val="65811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BC2FA-ACF9-8866-446E-053FA992B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CC19DEF-9D0E-C006-C640-D0A5796C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1 : Je vais vous expliquer la situation.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4EBF673-CA48-54F2-C500-8202278540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C3188AD-0EBA-DDF7-DED8-90307C5C7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290" y="3247351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8A661F-BC4E-550D-B025-88F4970ABAC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98084" y="2984534"/>
            <a:ext cx="938876" cy="104890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9778C06-0DCF-F609-FE8F-815B3399E2E9}"/>
              </a:ext>
            </a:extLst>
          </p:cNvPr>
          <p:cNvSpPr txBox="1"/>
          <p:nvPr/>
        </p:nvSpPr>
        <p:spPr>
          <a:xfrm>
            <a:off x="1578586" y="2276648"/>
            <a:ext cx="6168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arle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de ton frère ou de ta sœur. Dis le nom de ton frère et de ta sœur, comment est ton frère ou ta sœur. 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C5ECDFB-ABB3-0B75-3DA9-E28C179DB189}"/>
              </a:ext>
            </a:extLst>
          </p:cNvPr>
          <p:cNvSpPr/>
          <p:nvPr/>
        </p:nvSpPr>
        <p:spPr>
          <a:xfrm>
            <a:off x="2281091" y="1784706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0C790EC-C14A-D2B5-73CE-3512A32E73BD}"/>
              </a:ext>
            </a:extLst>
          </p:cNvPr>
          <p:cNvSpPr txBox="1"/>
          <p:nvPr/>
        </p:nvSpPr>
        <p:spPr>
          <a:xfrm>
            <a:off x="2521909" y="179360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CFBA24D-68FE-67E4-AAED-0945524F4E2D}"/>
              </a:ext>
            </a:extLst>
          </p:cNvPr>
          <p:cNvSpPr/>
          <p:nvPr/>
        </p:nvSpPr>
        <p:spPr>
          <a:xfrm>
            <a:off x="4001114" y="1780026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1C3CAA2-4F6F-B880-E598-DD75DB864578}"/>
              </a:ext>
            </a:extLst>
          </p:cNvPr>
          <p:cNvSpPr txBox="1"/>
          <p:nvPr/>
        </p:nvSpPr>
        <p:spPr>
          <a:xfrm>
            <a:off x="4241932" y="176967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15BF7B58-381C-AD74-7914-5BD7FD86F381}"/>
              </a:ext>
            </a:extLst>
          </p:cNvPr>
          <p:cNvSpPr/>
          <p:nvPr/>
        </p:nvSpPr>
        <p:spPr>
          <a:xfrm>
            <a:off x="5740388" y="1790377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4841068-607A-FFC9-FDED-1833F5D71747}"/>
              </a:ext>
            </a:extLst>
          </p:cNvPr>
          <p:cNvSpPr txBox="1"/>
          <p:nvPr/>
        </p:nvSpPr>
        <p:spPr>
          <a:xfrm>
            <a:off x="5981206" y="1780026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</p:spTree>
    <p:extLst>
      <p:ext uri="{BB962C8B-B14F-4D97-AF65-F5344CB8AC3E}">
        <p14:creationId xmlns:p14="http://schemas.microsoft.com/office/powerpoint/2010/main" val="118690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74DE9-ACD6-0D65-9AF5-465FCA864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1DE436B-45A3-135D-123A-0AB15006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2.  Chacun réfléchit silencieusement à ce qu’il va dire dans sa prise de parole.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2A8010F-2E65-02A8-5FEA-FE97CE4861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CAD03FB-D777-7636-1720-7D52147A1E40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0FDCCC-BF0D-90B3-0991-71671ADDD247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F80DB6D-DADE-576B-CB3A-1638C3E8A09D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7941A2-E4BB-B764-6C23-505AF85F1174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BB135CB-89BC-880E-5DB6-1AEB0C58BBD8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0978C83-557A-20FF-AD1F-6959C7018AE2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9C4FF38-55B7-6A0C-9C60-11CCEFCD8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290" y="3247351"/>
            <a:ext cx="1825908" cy="273886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C71C62B-DF78-77DB-C956-5F3B863DAE9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98084" y="2984534"/>
            <a:ext cx="938876" cy="104890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EA82137-208F-F399-5FD7-6BBBA5DCB383}"/>
              </a:ext>
            </a:extLst>
          </p:cNvPr>
          <p:cNvSpPr txBox="1"/>
          <p:nvPr/>
        </p:nvSpPr>
        <p:spPr>
          <a:xfrm>
            <a:off x="1578586" y="2276648"/>
            <a:ext cx="6168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arle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de ton frère ou de ta sœur. Dis le nom de ton frère et de ta sœur, comment est ton frère ou ta sœur. </a:t>
            </a:r>
          </a:p>
        </p:txBody>
      </p:sp>
    </p:spTree>
    <p:extLst>
      <p:ext uri="{BB962C8B-B14F-4D97-AF65-F5344CB8AC3E}">
        <p14:creationId xmlns:p14="http://schemas.microsoft.com/office/powerpoint/2010/main" val="22987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629E5C7-DBE3-7232-F6E1-67188A19F0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BB59B32-6216-524A-F409-24F5A2264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058" y="2729755"/>
            <a:ext cx="1948287" cy="292243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3DD4087-928B-9AAB-C62D-22742D2E853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4205" y="2126502"/>
            <a:ext cx="1219370" cy="1362265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5085D94-D486-C9D3-3587-2AE6DDEAF8D8}"/>
              </a:ext>
            </a:extLst>
          </p:cNvPr>
          <p:cNvSpPr/>
          <p:nvPr/>
        </p:nvSpPr>
        <p:spPr>
          <a:xfrm>
            <a:off x="3754463" y="2869324"/>
            <a:ext cx="4572000" cy="2349062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886B34B-4E7F-534D-7D6F-21402007068D}"/>
              </a:ext>
            </a:extLst>
          </p:cNvPr>
          <p:cNvSpPr txBox="1"/>
          <p:nvPr/>
        </p:nvSpPr>
        <p:spPr>
          <a:xfrm>
            <a:off x="4051581" y="3109165"/>
            <a:ext cx="4572000" cy="1702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J’ai 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_____________ </a:t>
            </a: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qui s’appelle ______________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______________  est __________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[ description ].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Il/elle  a les cheveux 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________ [ description ].</a:t>
            </a:r>
          </a:p>
          <a:p>
            <a:pPr lvl="0">
              <a:lnSpc>
                <a:spcPct val="150000"/>
              </a:lnSpc>
              <a:defRPr/>
            </a:pP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Il/ elle  est  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____________________ [ description ].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DC7F31C-B726-9BF7-84AA-E42D7732E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3.  Maintenant, vous allez prendre la parole. Qui veut passer au tableau ?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AE1DE89-A34C-7860-88E6-1A05EFB39F54}"/>
              </a:ext>
            </a:extLst>
          </p:cNvPr>
          <p:cNvSpPr/>
          <p:nvPr/>
        </p:nvSpPr>
        <p:spPr>
          <a:xfrm>
            <a:off x="2112377" y="1835505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1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B393856-930C-5F89-CCF5-EBEDDC96DA40}"/>
              </a:ext>
            </a:extLst>
          </p:cNvPr>
          <p:cNvSpPr/>
          <p:nvPr/>
        </p:nvSpPr>
        <p:spPr>
          <a:xfrm>
            <a:off x="5643539" y="1835505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2E348F2-084D-3D12-69EF-E8B09075EF7D}"/>
              </a:ext>
            </a:extLst>
          </p:cNvPr>
          <p:cNvSpPr txBox="1"/>
          <p:nvPr/>
        </p:nvSpPr>
        <p:spPr>
          <a:xfrm>
            <a:off x="5812492" y="183082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DC95C61-5481-9213-FF20-07C454E3E1BC}"/>
              </a:ext>
            </a:extLst>
          </p:cNvPr>
          <p:cNvSpPr/>
          <p:nvPr/>
        </p:nvSpPr>
        <p:spPr>
          <a:xfrm>
            <a:off x="3877958" y="183155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Chacun parle de son frère ou de sa sœur. Je vais passer entre les rangs pour vous aider.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4D9EDF2-58ED-F518-673A-67C8F8600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7186A8E-1B42-F4C8-C122-7CD548078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2B0E816-C668-91EC-D2B7-C93A034CD3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14736" y="3497177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sz="1400" dirty="0"/>
              <a:t>Prendre la parole pour parler de son frère ou de sa sœur.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Écrire des phrases.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09" y="3641803"/>
            <a:ext cx="226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Comprendre un texte.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BAC939C2-3428-46C0-25DA-75F8C582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</a:t>
            </a:r>
            <a:r>
              <a:rPr lang="ar-MA" sz="3600" dirty="0"/>
              <a:t> </a:t>
            </a:r>
            <a:r>
              <a:rPr lang="fr-MA" sz="3600" dirty="0"/>
              <a:t>5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98C3C06-2D8E-AF68-B654-DA3B4FF1E942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25281BF-748D-A560-1AD4-493798AD74F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510697C-28AF-D182-445D-99ADF9615DEE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009A0FA1-8E19-B5B4-0631-CD4C341EEE8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662D6-7D07-FCF4-7AA6-E25B62893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7242A26-0ACF-F71F-1F62-F486DF0A0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571502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37. Nous avons déjà lu ce texte. Maintenant, on va essayer de le comprendre, partie par partie.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FEA3B04-7166-827A-5FC8-7BF634A21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4478B56-EF4B-648D-9076-DEC4F7FA4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195" y="1721434"/>
            <a:ext cx="3329702" cy="4597574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76BB103-7C90-1C34-2B91-9C38E3622295}"/>
              </a:ext>
            </a:extLst>
          </p:cNvPr>
          <p:cNvSpPr/>
          <p:nvPr/>
        </p:nvSpPr>
        <p:spPr>
          <a:xfrm>
            <a:off x="2997642" y="2504661"/>
            <a:ext cx="2877420" cy="1359973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7831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7ECBABE-9167-9ED8-2DF5-63E26C3DE859}"/>
              </a:ext>
            </a:extLst>
          </p:cNvPr>
          <p:cNvSpPr/>
          <p:nvPr/>
        </p:nvSpPr>
        <p:spPr>
          <a:xfrm>
            <a:off x="6131192" y="2752343"/>
            <a:ext cx="2331022" cy="25699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C002DEF-1B99-872A-35D7-0FBE02BABFFC}"/>
              </a:ext>
            </a:extLst>
          </p:cNvPr>
          <p:cNvSpPr/>
          <p:nvPr/>
        </p:nvSpPr>
        <p:spPr>
          <a:xfrm>
            <a:off x="3463691" y="2754821"/>
            <a:ext cx="2331022" cy="25699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7E2AD42-3DE7-FF72-068B-B8B2F9B0B7A5}"/>
              </a:ext>
            </a:extLst>
          </p:cNvPr>
          <p:cNvSpPr/>
          <p:nvPr/>
        </p:nvSpPr>
        <p:spPr>
          <a:xfrm>
            <a:off x="754185" y="2791327"/>
            <a:ext cx="2331022" cy="25699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F8BD085-C810-AE70-36F6-50BBF564E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Pour chaque partie du texte, on va suivre les mêmes étapes.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9E2316-7816-20E6-09FC-C4EFDBEBC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79B56BC-9190-2EDE-B796-B65BB3CAB36E}"/>
              </a:ext>
            </a:extLst>
          </p:cNvPr>
          <p:cNvSpPr/>
          <p:nvPr/>
        </p:nvSpPr>
        <p:spPr>
          <a:xfrm>
            <a:off x="1310092" y="2598820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46A6EDB-9980-670F-71CA-C770C6B1AF63}"/>
              </a:ext>
            </a:extLst>
          </p:cNvPr>
          <p:cNvSpPr txBox="1"/>
          <p:nvPr/>
        </p:nvSpPr>
        <p:spPr>
          <a:xfrm>
            <a:off x="1512091" y="262840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Étape 1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4D93103-DCB7-2E10-8546-B4551CE1BFA7}"/>
              </a:ext>
            </a:extLst>
          </p:cNvPr>
          <p:cNvSpPr txBox="1"/>
          <p:nvPr/>
        </p:nvSpPr>
        <p:spPr>
          <a:xfrm>
            <a:off x="1112433" y="3439630"/>
            <a:ext cx="16362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Je lis en silence </a:t>
            </a:r>
            <a:r>
              <a:rPr kumimoji="0" lang="fr-FR" sz="18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et j’essaie de comprendre le texte.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F2AA33DB-479C-C198-EDEC-310DC8B5E439}"/>
              </a:ext>
            </a:extLst>
          </p:cNvPr>
          <p:cNvSpPr/>
          <p:nvPr/>
        </p:nvSpPr>
        <p:spPr>
          <a:xfrm>
            <a:off x="3990246" y="2503812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13FFFCA-E165-27FA-310D-7EDC2B6BCD56}"/>
              </a:ext>
            </a:extLst>
          </p:cNvPr>
          <p:cNvSpPr txBox="1"/>
          <p:nvPr/>
        </p:nvSpPr>
        <p:spPr>
          <a:xfrm>
            <a:off x="4211494" y="253339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prstClr val="white">
                    <a:lumMod val="95000"/>
                  </a:prst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tape 2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A4C80AA-83FC-68D0-EA4F-621537FB920E}"/>
              </a:ext>
            </a:extLst>
          </p:cNvPr>
          <p:cNvSpPr txBox="1"/>
          <p:nvPr/>
        </p:nvSpPr>
        <p:spPr>
          <a:xfrm>
            <a:off x="3661683" y="3336989"/>
            <a:ext cx="19470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Je repère les mots difficiles </a:t>
            </a:r>
            <a:r>
              <a:rPr kumimoji="0" lang="fr-FR" sz="18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et je demande à mon enseignant(e) de me les expliquer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277AC3F7-D1BA-328F-FCCE-53E9341EC2CF}"/>
              </a:ext>
            </a:extLst>
          </p:cNvPr>
          <p:cNvSpPr/>
          <p:nvPr/>
        </p:nvSpPr>
        <p:spPr>
          <a:xfrm>
            <a:off x="6665737" y="2503812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38572A1-A560-C96B-3E8A-2679F9394C19}"/>
              </a:ext>
            </a:extLst>
          </p:cNvPr>
          <p:cNvSpPr txBox="1"/>
          <p:nvPr/>
        </p:nvSpPr>
        <p:spPr>
          <a:xfrm>
            <a:off x="6867736" y="253339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prstClr val="white">
                    <a:lumMod val="95000"/>
                  </a:prst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tape 3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6BD9437-2A03-318E-C18C-60BD2838D929}"/>
              </a:ext>
            </a:extLst>
          </p:cNvPr>
          <p:cNvSpPr txBox="1"/>
          <p:nvPr/>
        </p:nvSpPr>
        <p:spPr>
          <a:xfrm>
            <a:off x="6352572" y="3373497"/>
            <a:ext cx="1796906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Je lis la question, puis </a:t>
            </a:r>
            <a:r>
              <a:rPr kumimoji="0" lang="fr-FR" sz="1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je cherche la réponse </a:t>
            </a:r>
            <a:r>
              <a:rPr kumimoji="0" lang="fr-FR" sz="18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dans le texte.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8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92F61-CF3A-554E-EBB6-F85CAD804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909FE360-C4D2-1ECF-E09A-BF53B31150E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909FE360-C4D2-1ECF-E09A-BF53B31150E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792154D0-F293-CC0D-4677-6DF1E273259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792154D0-F293-CC0D-4677-6DF1E273259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EAFA9CC-A684-296B-9EB9-BFABE122E5E0}"/>
              </a:ext>
            </a:extLst>
          </p:cNvPr>
          <p:cNvSpPr/>
          <p:nvPr/>
        </p:nvSpPr>
        <p:spPr>
          <a:xfrm>
            <a:off x="3303745" y="164085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2FABE667-62A4-2A47-2821-35C1295C4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silencieusement le texte et essayez de le comprendre.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6E1B4D0-62A7-3937-4C60-CCFF192CB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E1A9947-5F3E-AA4C-329C-D62292E4EF9C}"/>
              </a:ext>
            </a:extLst>
          </p:cNvPr>
          <p:cNvSpPr txBox="1"/>
          <p:nvPr/>
        </p:nvSpPr>
        <p:spPr>
          <a:xfrm>
            <a:off x="3505744" y="167044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Étape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F9BBD6D-4C64-E22E-EA8A-DDFBE45BAC21}"/>
              </a:ext>
            </a:extLst>
          </p:cNvPr>
          <p:cNvSpPr txBox="1"/>
          <p:nvPr/>
        </p:nvSpPr>
        <p:spPr>
          <a:xfrm>
            <a:off x="1602171" y="1670440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F679B62-59FC-455E-B086-7CAE348123A2}"/>
              </a:ext>
            </a:extLst>
          </p:cNvPr>
          <p:cNvSpPr/>
          <p:nvPr/>
        </p:nvSpPr>
        <p:spPr>
          <a:xfrm>
            <a:off x="5023234" y="164085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2459D30-7F53-BC09-4BCF-A5F7129918BC}"/>
              </a:ext>
            </a:extLst>
          </p:cNvPr>
          <p:cNvSpPr txBox="1"/>
          <p:nvPr/>
        </p:nvSpPr>
        <p:spPr>
          <a:xfrm>
            <a:off x="5225233" y="167044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8841A36-98E6-2863-87C6-1D523A76B0F6}"/>
              </a:ext>
            </a:extLst>
          </p:cNvPr>
          <p:cNvSpPr/>
          <p:nvPr/>
        </p:nvSpPr>
        <p:spPr>
          <a:xfrm>
            <a:off x="6742723" y="165288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C5FC351-DAF4-280B-2AC6-8C138F737BC8}"/>
              </a:ext>
            </a:extLst>
          </p:cNvPr>
          <p:cNvSpPr txBox="1"/>
          <p:nvPr/>
        </p:nvSpPr>
        <p:spPr>
          <a:xfrm>
            <a:off x="6944722" y="168247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Ét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CC342CA-34CB-6BC1-877D-F412C5C47E09}"/>
              </a:ext>
            </a:extLst>
          </p:cNvPr>
          <p:cNvSpPr txBox="1"/>
          <p:nvPr/>
        </p:nvSpPr>
        <p:spPr>
          <a:xfrm>
            <a:off x="591174" y="2697890"/>
            <a:ext cx="7614315" cy="27930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dirty="0">
                <a:solidFill>
                  <a:srgbClr val="565F88"/>
                </a:solidFill>
                <a:latin typeface="Dosis SemiBold" pitchFamily="2" charset="0"/>
                <a:cs typeface="Calibri" panose="020F0502020204030204" pitchFamily="34" charset="0"/>
              </a:rPr>
              <a:t>Ma grande sœur  </a:t>
            </a: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565F88"/>
                </a:solidFill>
                <a:latin typeface="Dosis SemiBold" pitchFamily="2" charset="0"/>
                <a:cs typeface="Calibri" panose="020F0502020204030204" pitchFamily="34" charset="0"/>
              </a:rPr>
              <a:t>Je m’appelle Sami. J’ai une grande sœur qui s’appelle Sara. Elle a douze ans, et moi, j’ai sept ans.</a:t>
            </a: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565F88"/>
                </a:solidFill>
                <a:latin typeface="Dosis SemiBold" pitchFamily="2" charset="0"/>
                <a:cs typeface="Calibri" panose="020F0502020204030204" pitchFamily="34" charset="0"/>
              </a:rPr>
              <a:t> Sara a des cheveux longs et bouclés. Elle est drôle et active. Elle est très jolie, mais elle est maigre car elle mange très peu.</a:t>
            </a:r>
          </a:p>
        </p:txBody>
      </p:sp>
    </p:spTree>
    <p:extLst>
      <p:ext uri="{BB962C8B-B14F-4D97-AF65-F5344CB8AC3E}">
        <p14:creationId xmlns:p14="http://schemas.microsoft.com/office/powerpoint/2010/main" val="223597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8685C-90E9-8040-4CEB-F98008E85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444B4544-644A-EDE3-C57A-4CE2DCAAAC6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444B4544-644A-EDE3-C57A-4CE2DCAAAC6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B32611B3-CC56-EEBE-6926-A5AF2F2F579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B32611B3-CC56-EEBE-6926-A5AF2F2F579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5D9D66A-79DD-051D-902F-456B478E168B}"/>
              </a:ext>
            </a:extLst>
          </p:cNvPr>
          <p:cNvSpPr/>
          <p:nvPr/>
        </p:nvSpPr>
        <p:spPr>
          <a:xfrm>
            <a:off x="3263343" y="161301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0981CC0-CA09-A9BD-C802-73FF3AEDC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09092097-3FFE-EEB3-78EC-400A252AED4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09092097-3FFE-EEB3-78EC-400A252AED4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7CDE47CF-2F19-079D-6FD6-96A42B17A26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7CDE47CF-2F19-079D-6FD6-96A42B17A26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FD9AA370-96FA-9B11-3F37-DC1ABAFBD0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5B57BC2-5A1D-EF79-939D-72EA4D1554E7}"/>
              </a:ext>
            </a:extLst>
          </p:cNvPr>
          <p:cNvSpPr/>
          <p:nvPr/>
        </p:nvSpPr>
        <p:spPr>
          <a:xfrm>
            <a:off x="4952306" y="16123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BAFD4AF-9F86-B5E6-FCCA-CBB1D7B8E7D6}"/>
              </a:ext>
            </a:extLst>
          </p:cNvPr>
          <p:cNvSpPr txBox="1"/>
          <p:nvPr/>
        </p:nvSpPr>
        <p:spPr>
          <a:xfrm>
            <a:off x="3434816" y="16491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70F4DC5-A0A3-EC84-EB87-85FB439F29BD}"/>
              </a:ext>
            </a:extLst>
          </p:cNvPr>
          <p:cNvSpPr txBox="1"/>
          <p:nvPr/>
        </p:nvSpPr>
        <p:spPr>
          <a:xfrm>
            <a:off x="1576811" y="1641888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C8916F2-1DDB-7A75-00BE-27174D22E719}"/>
              </a:ext>
            </a:extLst>
          </p:cNvPr>
          <p:cNvSpPr txBox="1"/>
          <p:nvPr/>
        </p:nvSpPr>
        <p:spPr>
          <a:xfrm>
            <a:off x="5144680" y="16491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9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ED5F23B-66DF-8C7F-95B7-7DCB7B4186AB}"/>
              </a:ext>
            </a:extLst>
          </p:cNvPr>
          <p:cNvSpPr/>
          <p:nvPr/>
        </p:nvSpPr>
        <p:spPr>
          <a:xfrm>
            <a:off x="6671795" y="16123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1AD8A81-4116-F7BF-9C93-B86080D712A0}"/>
              </a:ext>
            </a:extLst>
          </p:cNvPr>
          <p:cNvSpPr txBox="1"/>
          <p:nvPr/>
        </p:nvSpPr>
        <p:spPr>
          <a:xfrm>
            <a:off x="6873794" y="16418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5936523-0D79-2C16-21D5-5ECAA0D9F5E9}"/>
              </a:ext>
            </a:extLst>
          </p:cNvPr>
          <p:cNvSpPr txBox="1"/>
          <p:nvPr/>
        </p:nvSpPr>
        <p:spPr>
          <a:xfrm>
            <a:off x="583224" y="2745598"/>
            <a:ext cx="7614315" cy="27930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dirty="0">
                <a:solidFill>
                  <a:srgbClr val="565F88"/>
                </a:solidFill>
                <a:latin typeface="Dosis SemiBold" pitchFamily="2" charset="0"/>
                <a:cs typeface="Calibri" panose="020F0502020204030204" pitchFamily="34" charset="0"/>
              </a:rPr>
              <a:t>Ma grande sœur  </a:t>
            </a: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565F88"/>
                </a:solidFill>
                <a:latin typeface="Dosis SemiBold" pitchFamily="2" charset="0"/>
                <a:cs typeface="Calibri" panose="020F0502020204030204" pitchFamily="34" charset="0"/>
              </a:rPr>
              <a:t>Je m’appelle Sami. J’ai une grande sœur qui s’appelle Sara. Elle a douze ans, et moi, j’ai sept ans.</a:t>
            </a: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565F88"/>
                </a:solidFill>
                <a:latin typeface="Dosis SemiBold" pitchFamily="2" charset="0"/>
                <a:cs typeface="Calibri" panose="020F0502020204030204" pitchFamily="34" charset="0"/>
              </a:rPr>
              <a:t> Sara a des cheveux longs et bouclés. Elle est drôle et active. Elle est très jolie, mais elle est maigre car elle mange très peu.</a:t>
            </a:r>
          </a:p>
        </p:txBody>
      </p:sp>
    </p:spTree>
    <p:extLst>
      <p:ext uri="{BB962C8B-B14F-4D97-AF65-F5344CB8AC3E}">
        <p14:creationId xmlns:p14="http://schemas.microsoft.com/office/powerpoint/2010/main" val="222521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87921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3F8C9-3506-E40E-4D90-C3B41CF3B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76246566-2FB7-FE9E-3286-312BFBECFE7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6246566-2FB7-FE9E-3286-312BFBECFE7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046E7A74-7372-78B0-C71E-2FBE0924BB9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046E7A74-7372-78B0-C71E-2FBE0924BB9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1">
            <a:extLst>
              <a:ext uri="{FF2B5EF4-FFF2-40B4-BE49-F238E27FC236}">
                <a16:creationId xmlns:a16="http://schemas.microsoft.com/office/drawing/2014/main" id="{2899167A-D5DA-F647-F4FD-892E5F56D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90024A23-D02C-5954-E117-DC048EC08E0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90024A23-D02C-5954-E117-DC048EC08E0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862722CC-208D-C911-F9C3-20BF398FD2A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862722CC-208D-C911-F9C3-20BF398FD2A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96EEC795-98DB-E3B5-2A4C-D1C89C03147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11F5F9E-7E9F-442A-6B2F-A46B2B1442C6}"/>
              </a:ext>
            </a:extLst>
          </p:cNvPr>
          <p:cNvSpPr txBox="1"/>
          <p:nvPr/>
        </p:nvSpPr>
        <p:spPr>
          <a:xfrm>
            <a:off x="1054076" y="2493507"/>
            <a:ext cx="72786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1 : Comment sont les cheveux de Sara ?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31D37D0-E2DC-3129-0E35-739B9AAB57C2}"/>
              </a:ext>
            </a:extLst>
          </p:cNvPr>
          <p:cNvSpPr/>
          <p:nvPr/>
        </p:nvSpPr>
        <p:spPr>
          <a:xfrm>
            <a:off x="3235740" y="1585327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E00C24F-F3CA-0B5D-0F8E-8FBB85E20B47}"/>
              </a:ext>
            </a:extLst>
          </p:cNvPr>
          <p:cNvSpPr txBox="1"/>
          <p:nvPr/>
        </p:nvSpPr>
        <p:spPr>
          <a:xfrm>
            <a:off x="3407213" y="162142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0263BF0-A762-8723-2BD5-585B001926F9}"/>
              </a:ext>
            </a:extLst>
          </p:cNvPr>
          <p:cNvSpPr txBox="1"/>
          <p:nvPr/>
        </p:nvSpPr>
        <p:spPr>
          <a:xfrm>
            <a:off x="1592546" y="1636498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F97DC67-1216-204D-A24F-15576ED99540}"/>
              </a:ext>
            </a:extLst>
          </p:cNvPr>
          <p:cNvSpPr/>
          <p:nvPr/>
        </p:nvSpPr>
        <p:spPr>
          <a:xfrm>
            <a:off x="4969398" y="160386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69956C1-564A-F6D6-EB13-3C7CC24DCCBF}"/>
              </a:ext>
            </a:extLst>
          </p:cNvPr>
          <p:cNvSpPr txBox="1"/>
          <p:nvPr/>
        </p:nvSpPr>
        <p:spPr>
          <a:xfrm>
            <a:off x="5171397" y="163345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4A208A2B-4982-1967-254C-25A2C3418B92}"/>
              </a:ext>
            </a:extLst>
          </p:cNvPr>
          <p:cNvSpPr/>
          <p:nvPr/>
        </p:nvSpPr>
        <p:spPr>
          <a:xfrm>
            <a:off x="6686127" y="160386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01212CF-CEC8-DF68-F0D8-1EF5A1A67571}"/>
              </a:ext>
            </a:extLst>
          </p:cNvPr>
          <p:cNvSpPr txBox="1"/>
          <p:nvPr/>
        </p:nvSpPr>
        <p:spPr>
          <a:xfrm>
            <a:off x="6878501" y="164067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CDF1CF3-7F06-573E-B7D6-DDD8A256F008}"/>
              </a:ext>
            </a:extLst>
          </p:cNvPr>
          <p:cNvSpPr txBox="1"/>
          <p:nvPr/>
        </p:nvSpPr>
        <p:spPr>
          <a:xfrm>
            <a:off x="655003" y="3039946"/>
            <a:ext cx="7614315" cy="27930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dirty="0">
                <a:solidFill>
                  <a:srgbClr val="565F88"/>
                </a:solidFill>
                <a:latin typeface="Dosis SemiBold" pitchFamily="2" charset="0"/>
                <a:cs typeface="Calibri" panose="020F0502020204030204" pitchFamily="34" charset="0"/>
              </a:rPr>
              <a:t>Ma grande sœur  </a:t>
            </a: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565F88"/>
                </a:solidFill>
                <a:latin typeface="Dosis SemiBold" pitchFamily="2" charset="0"/>
                <a:cs typeface="Calibri" panose="020F0502020204030204" pitchFamily="34" charset="0"/>
              </a:rPr>
              <a:t>Je m’appelle Sami. J’ai une grande sœur qui s’appelle Sara. Elle a douze ans, et moi, j’ai sept ans.</a:t>
            </a: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565F88"/>
                </a:solidFill>
                <a:latin typeface="Dosis SemiBold" pitchFamily="2" charset="0"/>
                <a:cs typeface="Calibri" panose="020F0502020204030204" pitchFamily="34" charset="0"/>
              </a:rPr>
              <a:t> Sara a des cheveux longs et bouclés. Elle est drôle et active. Elle est très jolie, mais elle est maigre car elle mange très peu.</a:t>
            </a:r>
          </a:p>
        </p:txBody>
      </p:sp>
    </p:spTree>
    <p:extLst>
      <p:ext uri="{BB962C8B-B14F-4D97-AF65-F5344CB8AC3E}">
        <p14:creationId xmlns:p14="http://schemas.microsoft.com/office/powerpoint/2010/main" val="121803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F263C-4AA4-9B47-4241-C90130DBB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0FE89B91-8CC5-63ED-DD39-2D63657FFD5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0FE89B91-8CC5-63ED-DD39-2D63657FFD5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5786B489-2C44-0D79-DA2E-0E1EA9EB103E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5786B489-2C44-0D79-DA2E-0E1EA9EB103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1">
            <a:extLst>
              <a:ext uri="{FF2B5EF4-FFF2-40B4-BE49-F238E27FC236}">
                <a16:creationId xmlns:a16="http://schemas.microsoft.com/office/drawing/2014/main" id="{ECFA55C6-C8B9-5A23-4E5C-3986C8825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réponse est : Sara a des cheveux longs et bouclés.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EB69C06C-64CA-F880-5834-05821BD9D2A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EB69C06C-64CA-F880-5834-05821BD9D2A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A38316E5-AB46-24EC-0737-84CFEAFA0E5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A38316E5-AB46-24EC-0737-84CFEAFA0E5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99DFF3F-4901-D9F3-64C6-1A4E501B777A}"/>
              </a:ext>
            </a:extLst>
          </p:cNvPr>
          <p:cNvSpPr/>
          <p:nvPr/>
        </p:nvSpPr>
        <p:spPr>
          <a:xfrm>
            <a:off x="3235740" y="1585327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036CEEB-EAC8-E877-CC78-32976936467C}"/>
              </a:ext>
            </a:extLst>
          </p:cNvPr>
          <p:cNvSpPr txBox="1"/>
          <p:nvPr/>
        </p:nvSpPr>
        <p:spPr>
          <a:xfrm>
            <a:off x="3407213" y="162142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03B9DAB-1890-F763-5F1E-DA459322EBC0}"/>
              </a:ext>
            </a:extLst>
          </p:cNvPr>
          <p:cNvSpPr txBox="1"/>
          <p:nvPr/>
        </p:nvSpPr>
        <p:spPr>
          <a:xfrm>
            <a:off x="1592546" y="1607623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FF56E45-2F8C-2E0F-0410-6719905BE15D}"/>
              </a:ext>
            </a:extLst>
          </p:cNvPr>
          <p:cNvSpPr/>
          <p:nvPr/>
        </p:nvSpPr>
        <p:spPr>
          <a:xfrm>
            <a:off x="4950148" y="157499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7C32EAF-B07C-1907-C01F-49811C6D640D}"/>
              </a:ext>
            </a:extLst>
          </p:cNvPr>
          <p:cNvSpPr txBox="1"/>
          <p:nvPr/>
        </p:nvSpPr>
        <p:spPr>
          <a:xfrm>
            <a:off x="5152147" y="1604577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DA837AAC-3DAB-4912-444A-C88133BFF838}"/>
              </a:ext>
            </a:extLst>
          </p:cNvPr>
          <p:cNvSpPr/>
          <p:nvPr/>
        </p:nvSpPr>
        <p:spPr>
          <a:xfrm>
            <a:off x="6666877" y="1574993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7F6A21D-D32F-E79E-FEB6-CAFED51A4AB4}"/>
              </a:ext>
            </a:extLst>
          </p:cNvPr>
          <p:cNvSpPr txBox="1"/>
          <p:nvPr/>
        </p:nvSpPr>
        <p:spPr>
          <a:xfrm>
            <a:off x="6859251" y="1611795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77057BC-5E3B-94C8-5BBB-D1262842A7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E0614BC-D4A8-9F6A-FD59-77C10DF7F55A}"/>
              </a:ext>
            </a:extLst>
          </p:cNvPr>
          <p:cNvSpPr txBox="1"/>
          <p:nvPr/>
        </p:nvSpPr>
        <p:spPr>
          <a:xfrm>
            <a:off x="655003" y="3011071"/>
            <a:ext cx="7614315" cy="27930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dirty="0">
                <a:solidFill>
                  <a:srgbClr val="565F88"/>
                </a:solidFill>
                <a:latin typeface="Dosis SemiBold" pitchFamily="2" charset="0"/>
                <a:cs typeface="Calibri" panose="020F0502020204030204" pitchFamily="34" charset="0"/>
              </a:rPr>
              <a:t>Ma grande sœur  </a:t>
            </a: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565F88"/>
                </a:solidFill>
                <a:latin typeface="Dosis SemiBold" pitchFamily="2" charset="0"/>
                <a:cs typeface="Calibri" panose="020F0502020204030204" pitchFamily="34" charset="0"/>
              </a:rPr>
              <a:t>Je m’appelle Sami. J’ai une grande sœur qui s’appelle Sara. Elle a douze ans, et moi, j’ai sept ans.</a:t>
            </a: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565F88"/>
                </a:solidFill>
                <a:latin typeface="Dosis SemiBold" pitchFamily="2" charset="0"/>
                <a:cs typeface="Calibri" panose="020F0502020204030204" pitchFamily="34" charset="0"/>
              </a:rPr>
              <a:t> </a:t>
            </a:r>
            <a:r>
              <a:rPr lang="fr-FR" sz="2400" b="1" dirty="0">
                <a:solidFill>
                  <a:srgbClr val="C00000"/>
                </a:solidFill>
                <a:latin typeface="Dosis SemiBold" pitchFamily="2" charset="0"/>
                <a:cs typeface="Calibri" panose="020F0502020204030204" pitchFamily="34" charset="0"/>
              </a:rPr>
              <a:t>Sara a des cheveux longs et bouclés</a:t>
            </a:r>
            <a:r>
              <a:rPr lang="fr-FR" sz="2400" b="1" dirty="0">
                <a:solidFill>
                  <a:srgbClr val="565F88"/>
                </a:solidFill>
                <a:latin typeface="Dosis SemiBold" pitchFamily="2" charset="0"/>
                <a:cs typeface="Calibri" panose="020F0502020204030204" pitchFamily="34" charset="0"/>
              </a:rPr>
              <a:t>. Elle est drôle et active. Elle est très jolie, mais elle est maigre car elle mange très peu.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5D1F1A5-767B-D0C2-069C-0432AF2BFC47}"/>
              </a:ext>
            </a:extLst>
          </p:cNvPr>
          <p:cNvSpPr txBox="1"/>
          <p:nvPr/>
        </p:nvSpPr>
        <p:spPr>
          <a:xfrm>
            <a:off x="1091771" y="2302060"/>
            <a:ext cx="72786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1 : Comment sont les cheveux de Sara ? </a:t>
            </a:r>
          </a:p>
        </p:txBody>
      </p:sp>
    </p:spTree>
    <p:extLst>
      <p:ext uri="{BB962C8B-B14F-4D97-AF65-F5344CB8AC3E}">
        <p14:creationId xmlns:p14="http://schemas.microsoft.com/office/powerpoint/2010/main" val="148739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46F97-31A5-CF94-1459-90EFE07ED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E9D16DA6-7812-5961-F344-36D9D8E5AF1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E9D16DA6-7812-5961-F344-36D9D8E5AF1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37D7DD0A-A3F7-E1E4-BCDC-5A775642DC3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37D7DD0A-A3F7-E1E4-BCDC-5A775642DC3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6A53CB8-A6F4-1505-7331-8931629D00E1}"/>
              </a:ext>
            </a:extLst>
          </p:cNvPr>
          <p:cNvSpPr/>
          <p:nvPr/>
        </p:nvSpPr>
        <p:spPr>
          <a:xfrm>
            <a:off x="2993458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DE8E616-CA42-08CA-C630-AB4E6A097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deuxième partie du texte. Lisez en silence et essayez de comprendre.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DCA08EB8-CB76-21F4-600E-11B0DF8078C7}"/>
                  </a:ext>
                </a:extLst>
              </p14:cNvPr>
              <p14:cNvContentPartPr/>
              <p14:nvPr/>
            </p14:nvContentPartPr>
            <p14:xfrm>
              <a:off x="381127" y="1146750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DCA08EB8-CB76-21F4-600E-11B0DF8078C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2127" y="113775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341C7E88-5020-B7EA-92A0-B69D334ABF5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341C7E88-5020-B7EA-92A0-B69D334ABF5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D8AD1276-34C6-CEE2-3007-838B47E801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FFF747A-4C9F-6DF2-7ACC-AE59CF2B87C2}"/>
              </a:ext>
            </a:extLst>
          </p:cNvPr>
          <p:cNvSpPr txBox="1"/>
          <p:nvPr/>
        </p:nvSpPr>
        <p:spPr>
          <a:xfrm>
            <a:off x="3195457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9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B823CAD-6398-F5E6-6668-FED4557D1F6B}"/>
              </a:ext>
            </a:extLst>
          </p:cNvPr>
          <p:cNvSpPr txBox="1"/>
          <p:nvPr/>
        </p:nvSpPr>
        <p:spPr>
          <a:xfrm>
            <a:off x="1494144" y="165171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D9BB762-6ADE-0C4E-FAB9-4563E1EB4619}"/>
              </a:ext>
            </a:extLst>
          </p:cNvPr>
          <p:cNvSpPr/>
          <p:nvPr/>
        </p:nvSpPr>
        <p:spPr>
          <a:xfrm>
            <a:off x="4712947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5F7DE5F-46A8-F43E-3E06-DA4511287DE0}"/>
              </a:ext>
            </a:extLst>
          </p:cNvPr>
          <p:cNvSpPr txBox="1"/>
          <p:nvPr/>
        </p:nvSpPr>
        <p:spPr>
          <a:xfrm>
            <a:off x="4914946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CEDB74-E910-D574-C91B-D74146D1B425}"/>
              </a:ext>
            </a:extLst>
          </p:cNvPr>
          <p:cNvSpPr/>
          <p:nvPr/>
        </p:nvSpPr>
        <p:spPr>
          <a:xfrm>
            <a:off x="6432436" y="1634160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E9BF061-A34E-A07B-2940-D7766CCDE4CB}"/>
              </a:ext>
            </a:extLst>
          </p:cNvPr>
          <p:cNvSpPr txBox="1"/>
          <p:nvPr/>
        </p:nvSpPr>
        <p:spPr>
          <a:xfrm>
            <a:off x="6634435" y="166374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4A3720B-7A4C-E35B-F70F-EB56283E78BD}"/>
              </a:ext>
            </a:extLst>
          </p:cNvPr>
          <p:cNvSpPr txBox="1"/>
          <p:nvPr/>
        </p:nvSpPr>
        <p:spPr>
          <a:xfrm>
            <a:off x="754185" y="3090325"/>
            <a:ext cx="7756936" cy="16850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dirty="0">
                <a:solidFill>
                  <a:srgbClr val="565F88"/>
                </a:solidFill>
                <a:latin typeface="Dosis SemiBold" pitchFamily="2" charset="0"/>
                <a:cs typeface="Calibri" panose="020F0502020204030204" pitchFamily="34" charset="0"/>
              </a:rPr>
              <a:t>Avec ma grande sœur, je fais plein de choses : on joue et on fait des jus et des crêpes délicieuses. Quand nous sortons, Sara me tient la main.</a:t>
            </a:r>
          </a:p>
        </p:txBody>
      </p:sp>
    </p:spTree>
    <p:extLst>
      <p:ext uri="{BB962C8B-B14F-4D97-AF65-F5344CB8AC3E}">
        <p14:creationId xmlns:p14="http://schemas.microsoft.com/office/powerpoint/2010/main" val="228400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D28E3-C175-8D1E-5B29-1C399378C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E23DE442-E2AF-0FD5-582D-1AAA5B5F800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E23DE442-E2AF-0FD5-582D-1AAA5B5F800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DF281F64-E7DA-61C1-0998-82D56BC17BF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DF281F64-E7DA-61C1-0998-82D56BC17BF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FBCE2D4-1E63-C735-6F46-B751C1D9E1E8}"/>
              </a:ext>
            </a:extLst>
          </p:cNvPr>
          <p:cNvSpPr/>
          <p:nvPr/>
        </p:nvSpPr>
        <p:spPr>
          <a:xfrm>
            <a:off x="3424100" y="1595965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A99DF69-C09E-A611-C017-00660DFE4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2C2A7341-8316-A4D2-71E2-433595DEB79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2C2A7341-8316-A4D2-71E2-433595DEB79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9BDAAE4A-9F1B-D59D-9375-0B9A25934D0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9BDAAE4A-9F1B-D59D-9375-0B9A25934D0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7EE881A2-BB4F-4467-E7C0-052273D2A3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614E49D-9D5D-F270-C69D-34C9BD3286F8}"/>
              </a:ext>
            </a:extLst>
          </p:cNvPr>
          <p:cNvSpPr/>
          <p:nvPr/>
        </p:nvSpPr>
        <p:spPr>
          <a:xfrm>
            <a:off x="5113063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C2761D5-5E37-AB5A-7C7C-1CB0ABAB9639}"/>
              </a:ext>
            </a:extLst>
          </p:cNvPr>
          <p:cNvSpPr txBox="1"/>
          <p:nvPr/>
        </p:nvSpPr>
        <p:spPr>
          <a:xfrm>
            <a:off x="3595573" y="163205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4D1E162-E540-1FD7-C06D-593CBDF7B250}"/>
              </a:ext>
            </a:extLst>
          </p:cNvPr>
          <p:cNvSpPr txBox="1"/>
          <p:nvPr/>
        </p:nvSpPr>
        <p:spPr>
          <a:xfrm>
            <a:off x="1692000" y="163699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3EB0CAD-49B8-F85D-7760-9641A593971B}"/>
              </a:ext>
            </a:extLst>
          </p:cNvPr>
          <p:cNvSpPr txBox="1"/>
          <p:nvPr/>
        </p:nvSpPr>
        <p:spPr>
          <a:xfrm>
            <a:off x="5305437" y="165130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349A73B-3ACF-02B7-3B39-441F7758BFD4}"/>
              </a:ext>
            </a:extLst>
          </p:cNvPr>
          <p:cNvSpPr/>
          <p:nvPr/>
        </p:nvSpPr>
        <p:spPr>
          <a:xfrm>
            <a:off x="6832552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B207E26-094B-C642-C94C-825487FAB477}"/>
              </a:ext>
            </a:extLst>
          </p:cNvPr>
          <p:cNvSpPr txBox="1"/>
          <p:nvPr/>
        </p:nvSpPr>
        <p:spPr>
          <a:xfrm>
            <a:off x="7034551" y="164409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EC61F2E-4BF5-02E2-26E0-0BD3FED302A3}"/>
              </a:ext>
            </a:extLst>
          </p:cNvPr>
          <p:cNvSpPr txBox="1"/>
          <p:nvPr/>
        </p:nvSpPr>
        <p:spPr>
          <a:xfrm>
            <a:off x="691713" y="2959656"/>
            <a:ext cx="7756936" cy="16850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dirty="0">
                <a:solidFill>
                  <a:srgbClr val="565F88"/>
                </a:solidFill>
                <a:latin typeface="Dosis SemiBold" pitchFamily="2" charset="0"/>
                <a:cs typeface="Calibri" panose="020F0502020204030204" pitchFamily="34" charset="0"/>
              </a:rPr>
              <a:t>Avec ma grande sœur, je fais plein de choses : on joue et on fait des jus et des crêpes délicieuses. Quand nous sortons, Sara me tient la main.</a:t>
            </a:r>
          </a:p>
        </p:txBody>
      </p:sp>
    </p:spTree>
    <p:extLst>
      <p:ext uri="{BB962C8B-B14F-4D97-AF65-F5344CB8AC3E}">
        <p14:creationId xmlns:p14="http://schemas.microsoft.com/office/powerpoint/2010/main" val="271256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F813B-9136-DDC6-FA14-EE2E2D8B4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75056187-5A11-4D3A-E281-CED25AF129B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5056187-5A11-4D3A-E281-CED25AF129B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5FAECC30-7E89-96D4-C683-C98F2A11280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5FAECC30-7E89-96D4-C683-C98F2A1128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re 1">
            <a:extLst>
              <a:ext uri="{FF2B5EF4-FFF2-40B4-BE49-F238E27FC236}">
                <a16:creationId xmlns:a16="http://schemas.microsoft.com/office/drawing/2014/main" id="{14E68EDE-7397-82C3-B2F9-19971929F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6EC1C9C2-C72C-F1FA-C187-47DFAA704A8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6EC1C9C2-C72C-F1FA-C187-47DFAA704A8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58D93B54-46F9-AADB-B74C-5B9C2E26C8FE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58D93B54-46F9-AADB-B74C-5B9C2E26C8F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Image 17">
            <a:extLst>
              <a:ext uri="{FF2B5EF4-FFF2-40B4-BE49-F238E27FC236}">
                <a16:creationId xmlns:a16="http://schemas.microsoft.com/office/drawing/2014/main" id="{BF675FBB-E0E3-0AD5-BA3D-AA78C4ACD9B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83D7C677-C9B4-DE55-1896-14774F8AC7D7}"/>
              </a:ext>
            </a:extLst>
          </p:cNvPr>
          <p:cNvSpPr txBox="1"/>
          <p:nvPr/>
        </p:nvSpPr>
        <p:spPr>
          <a:xfrm>
            <a:off x="1383550" y="2381389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2 : Que fait Sami avec sa sœur Sara? 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5171E87-B158-E27F-1CD3-B03A86613A26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E66E052-3C4E-BC3F-5406-F57E24F9815D}"/>
              </a:ext>
            </a:extLst>
          </p:cNvPr>
          <p:cNvSpPr txBox="1"/>
          <p:nvPr/>
        </p:nvSpPr>
        <p:spPr>
          <a:xfrm>
            <a:off x="3583180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D0A7273-0CDA-F85E-1A94-74618B085312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A17328AB-20A6-21B1-BDB0-DB247E8ABC32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48F2FC4-DB39-AC39-C622-C2489BD8096E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6605CA8-0BC4-95DF-3CC6-D587F7406479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4232EEA-EF31-F56C-A025-2AEB6AD4C788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5CA1B95-4193-AF36-F6DB-66ABD534AD7A}"/>
              </a:ext>
            </a:extLst>
          </p:cNvPr>
          <p:cNvSpPr txBox="1"/>
          <p:nvPr/>
        </p:nvSpPr>
        <p:spPr>
          <a:xfrm>
            <a:off x="693532" y="3383236"/>
            <a:ext cx="7756936" cy="16850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dirty="0">
                <a:solidFill>
                  <a:srgbClr val="565F88"/>
                </a:solidFill>
                <a:latin typeface="Dosis SemiBold" pitchFamily="2" charset="0"/>
                <a:cs typeface="Calibri" panose="020F0502020204030204" pitchFamily="34" charset="0"/>
              </a:rPr>
              <a:t>Avec ma grande sœur, je fais plein de choses : on joue et on fait des jus et des crêpes délicieuses. Quand nous sortons, Sara me tient la main.</a:t>
            </a:r>
          </a:p>
        </p:txBody>
      </p:sp>
    </p:spTree>
    <p:extLst>
      <p:ext uri="{BB962C8B-B14F-4D97-AF65-F5344CB8AC3E}">
        <p14:creationId xmlns:p14="http://schemas.microsoft.com/office/powerpoint/2010/main" val="72290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2E668-9D20-0799-EE38-A0550C509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FE44B57C-0FB2-5A44-72CB-28ED3AD6315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FE44B57C-0FB2-5A44-72CB-28ED3AD6315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A1C8326A-AE97-99B7-A679-5D72384CF4D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A1C8326A-AE97-99B7-A679-5D72384CF4D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1">
            <a:extLst>
              <a:ext uri="{FF2B5EF4-FFF2-40B4-BE49-F238E27FC236}">
                <a16:creationId xmlns:a16="http://schemas.microsoft.com/office/drawing/2014/main" id="{7E9B770F-3BC3-39D1-29DC-1C0A830D8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réponse est : on joue et on fait des jus et des crêpes délicieuses.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15C9F7C-F2A7-44C9-896F-C514C6F98B60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C9B338F-2BA5-0656-3C78-1BD26DD87D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8D8623F-AF22-9E93-4A88-928AA9D8FA66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90548DE-5D7A-0701-82F1-87E25BD5F442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90D7EE1-99F4-9C87-8967-A9AE58F30A7F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49687DC-1C8B-8B7D-52F2-0811FFF8A93B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C2C9B3A-FDB0-EA10-BB90-29E9AFC413B4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AB4F3D89-5736-BF2B-4360-0AB24FB1B818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B1E4EA4-6808-CA36-8669-E884944F5954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Ét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F5CDD5B-EBD6-8D6F-BF67-79D58A324B05}"/>
              </a:ext>
            </a:extLst>
          </p:cNvPr>
          <p:cNvSpPr txBox="1"/>
          <p:nvPr/>
        </p:nvSpPr>
        <p:spPr>
          <a:xfrm>
            <a:off x="1383550" y="2381389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2 : Que fait Sami avec sa sœur Sara?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9CE2643-F6B5-427D-7739-E080161349A8}"/>
              </a:ext>
            </a:extLst>
          </p:cNvPr>
          <p:cNvSpPr txBox="1"/>
          <p:nvPr/>
        </p:nvSpPr>
        <p:spPr>
          <a:xfrm>
            <a:off x="693532" y="3383236"/>
            <a:ext cx="7756936" cy="16850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dirty="0">
                <a:solidFill>
                  <a:srgbClr val="565F88"/>
                </a:solidFill>
                <a:latin typeface="Dosis SemiBold" pitchFamily="2" charset="0"/>
                <a:cs typeface="Calibri" panose="020F0502020204030204" pitchFamily="34" charset="0"/>
              </a:rPr>
              <a:t>Avec ma grande sœur, je fais plein de choses </a:t>
            </a:r>
            <a:r>
              <a:rPr lang="fr-FR" sz="2400" dirty="0">
                <a:solidFill>
                  <a:srgbClr val="C00000"/>
                </a:solidFill>
                <a:latin typeface="Dosis SemiBold" pitchFamily="2" charset="0"/>
                <a:cs typeface="Calibri" panose="020F0502020204030204" pitchFamily="34" charset="0"/>
              </a:rPr>
              <a:t>: on joue et on fait des jus et des crêpes délicieuses</a:t>
            </a:r>
            <a:r>
              <a:rPr lang="fr-FR" sz="2400" dirty="0">
                <a:solidFill>
                  <a:srgbClr val="565F88"/>
                </a:solidFill>
                <a:latin typeface="Dosis SemiBold" pitchFamily="2" charset="0"/>
                <a:cs typeface="Calibri" panose="020F0502020204030204" pitchFamily="34" charset="0"/>
              </a:rPr>
              <a:t>. Quand nous sortons, Sara me tient la main.</a:t>
            </a:r>
          </a:p>
        </p:txBody>
      </p:sp>
    </p:spTree>
    <p:extLst>
      <p:ext uri="{BB962C8B-B14F-4D97-AF65-F5344CB8AC3E}">
        <p14:creationId xmlns:p14="http://schemas.microsoft.com/office/powerpoint/2010/main" val="415916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FAF9A-7FC0-9DA3-B488-CF9703A06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D21EFB9F-31BA-71AC-8FD5-C091415E6C5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D21EFB9F-31BA-71AC-8FD5-C091415E6C5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ABEE6D0F-EE87-F75B-655A-81A5F1CC5D7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ABEE6D0F-EE87-F75B-655A-81A5F1CC5D7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7A966D5-8948-DAAD-7EFB-555DC7A2EC25}"/>
              </a:ext>
            </a:extLst>
          </p:cNvPr>
          <p:cNvSpPr/>
          <p:nvPr/>
        </p:nvSpPr>
        <p:spPr>
          <a:xfrm>
            <a:off x="2993458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D84EA90E-5A5E-365C-087D-3E15ECBDA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troisième partie du texte. Lisez en silence et essayez de comprendre.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DF31DF09-A3C8-77D2-B649-57E280A4DAAA}"/>
                  </a:ext>
                </a:extLst>
              </p14:cNvPr>
              <p14:cNvContentPartPr/>
              <p14:nvPr/>
            </p14:nvContentPartPr>
            <p14:xfrm>
              <a:off x="381127" y="1146750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DF31DF09-A3C8-77D2-B649-57E280A4DAA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2127" y="113775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98C1125E-7E9C-80EB-FD2D-005B4876C2B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98C1125E-7E9C-80EB-FD2D-005B4876C2B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8E09ABFC-4350-029D-D456-EEB27FD4E2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94474B6-ECE3-7206-D2DB-405F4E939E4D}"/>
              </a:ext>
            </a:extLst>
          </p:cNvPr>
          <p:cNvSpPr txBox="1"/>
          <p:nvPr/>
        </p:nvSpPr>
        <p:spPr>
          <a:xfrm>
            <a:off x="3195457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95000"/>
                  </a:schemeClr>
                </a:solidFill>
                <a:latin typeface="Dosis" pitchFamily="2" charset="0"/>
              </a:rPr>
              <a:t>Ét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A068326-B118-36AF-2A22-CA3BE24E7545}"/>
              </a:ext>
            </a:extLst>
          </p:cNvPr>
          <p:cNvSpPr txBox="1"/>
          <p:nvPr/>
        </p:nvSpPr>
        <p:spPr>
          <a:xfrm>
            <a:off x="1494144" y="165171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</a:t>
            </a:r>
            <a:r>
              <a:rPr lang="fr-FR" sz="2200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3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/3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66A193C-B876-179D-CFF1-31C4EC6769B9}"/>
              </a:ext>
            </a:extLst>
          </p:cNvPr>
          <p:cNvSpPr/>
          <p:nvPr/>
        </p:nvSpPr>
        <p:spPr>
          <a:xfrm>
            <a:off x="4712947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1B66E19-B553-42E1-E89A-CD757BEAEE1A}"/>
              </a:ext>
            </a:extLst>
          </p:cNvPr>
          <p:cNvSpPr txBox="1"/>
          <p:nvPr/>
        </p:nvSpPr>
        <p:spPr>
          <a:xfrm>
            <a:off x="4914946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6B14365-3FD5-D087-52BD-C4017916FA22}"/>
              </a:ext>
            </a:extLst>
          </p:cNvPr>
          <p:cNvSpPr/>
          <p:nvPr/>
        </p:nvSpPr>
        <p:spPr>
          <a:xfrm>
            <a:off x="6432436" y="1634160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4E6CA1B-041B-5B6F-EA82-39BF7A359248}"/>
              </a:ext>
            </a:extLst>
          </p:cNvPr>
          <p:cNvSpPr txBox="1"/>
          <p:nvPr/>
        </p:nvSpPr>
        <p:spPr>
          <a:xfrm>
            <a:off x="6634435" y="166374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C63E634-0EA8-997B-3C18-96EAB2F611EC}"/>
              </a:ext>
            </a:extLst>
          </p:cNvPr>
          <p:cNvSpPr txBox="1"/>
          <p:nvPr/>
        </p:nvSpPr>
        <p:spPr>
          <a:xfrm>
            <a:off x="672170" y="2882308"/>
            <a:ext cx="7756936" cy="16850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Calibri" panose="020F0502020204030204" pitchFamily="34" charset="0"/>
              </a:rPr>
              <a:t>Elle est gentille, mais parfois, elle est un peu sévère : elle ne me laisse pas toujours faire ce que je veux ! Mais je l’aime beaucoup et je suis content d’avoir une grande sœur.</a:t>
            </a:r>
          </a:p>
        </p:txBody>
      </p:sp>
    </p:spTree>
    <p:extLst>
      <p:ext uri="{BB962C8B-B14F-4D97-AF65-F5344CB8AC3E}">
        <p14:creationId xmlns:p14="http://schemas.microsoft.com/office/powerpoint/2010/main" val="163156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5329D-E117-9C71-B05F-C5F151089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C3AC2E9E-F56F-C79E-5831-1C2787948BC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C3AC2E9E-F56F-C79E-5831-1C2787948BC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2BE93578-C38A-87D8-0457-41A7F2C1AAB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2BE93578-C38A-87D8-0457-41A7F2C1AAB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D07CAA5-19EB-C010-E9F1-E449D6E3AC50}"/>
              </a:ext>
            </a:extLst>
          </p:cNvPr>
          <p:cNvSpPr/>
          <p:nvPr/>
        </p:nvSpPr>
        <p:spPr>
          <a:xfrm>
            <a:off x="3424100" y="1595965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33E69FD-03A4-A8FC-5F5C-7C6544307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7F9744DA-750D-2262-6009-165C2BBA13C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7F9744DA-750D-2262-6009-165C2BBA13C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07BA0F66-E40D-2880-4CB2-2C0E24025A2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07BA0F66-E40D-2880-4CB2-2C0E24025A2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80B930AF-E233-629C-4652-9179FF671C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4F76E61-9645-C40D-D38F-978C09D43867}"/>
              </a:ext>
            </a:extLst>
          </p:cNvPr>
          <p:cNvSpPr/>
          <p:nvPr/>
        </p:nvSpPr>
        <p:spPr>
          <a:xfrm>
            <a:off x="5113063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7685025-D78C-7FF6-0BD1-4BE2485BA769}"/>
              </a:ext>
            </a:extLst>
          </p:cNvPr>
          <p:cNvSpPr txBox="1"/>
          <p:nvPr/>
        </p:nvSpPr>
        <p:spPr>
          <a:xfrm>
            <a:off x="3595573" y="163205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B924772-1489-0868-A528-B0C764E94D56}"/>
              </a:ext>
            </a:extLst>
          </p:cNvPr>
          <p:cNvSpPr txBox="1"/>
          <p:nvPr/>
        </p:nvSpPr>
        <p:spPr>
          <a:xfrm>
            <a:off x="1692000" y="163699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</a:t>
            </a:r>
            <a:r>
              <a:rPr lang="fr-FR" sz="2200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3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/3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5D2B7C3-8129-5A0E-F70C-95862453A471}"/>
              </a:ext>
            </a:extLst>
          </p:cNvPr>
          <p:cNvSpPr txBox="1"/>
          <p:nvPr/>
        </p:nvSpPr>
        <p:spPr>
          <a:xfrm>
            <a:off x="5305437" y="165130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DA76441-4B1F-9C55-0F18-D32BF3C269AC}"/>
              </a:ext>
            </a:extLst>
          </p:cNvPr>
          <p:cNvSpPr/>
          <p:nvPr/>
        </p:nvSpPr>
        <p:spPr>
          <a:xfrm>
            <a:off x="6832552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6FFB5B7-1C2F-97E9-63E2-2DCE681DAF47}"/>
              </a:ext>
            </a:extLst>
          </p:cNvPr>
          <p:cNvSpPr txBox="1"/>
          <p:nvPr/>
        </p:nvSpPr>
        <p:spPr>
          <a:xfrm>
            <a:off x="7034551" y="164409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080B023-735F-5500-CF4D-E989C40D6949}"/>
              </a:ext>
            </a:extLst>
          </p:cNvPr>
          <p:cNvSpPr txBox="1"/>
          <p:nvPr/>
        </p:nvSpPr>
        <p:spPr>
          <a:xfrm>
            <a:off x="693532" y="3056400"/>
            <a:ext cx="7756936" cy="16850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Calibri" panose="020F0502020204030204" pitchFamily="34" charset="0"/>
              </a:rPr>
              <a:t>Elle est gentille, mais parfois, elle est un peu sévère : elle ne me laisse pas toujours faire ce que je veux ! Mais je l’aime beaucoup et je suis content d’avoir une grande sœur.</a:t>
            </a:r>
          </a:p>
        </p:txBody>
      </p:sp>
    </p:spTree>
    <p:extLst>
      <p:ext uri="{BB962C8B-B14F-4D97-AF65-F5344CB8AC3E}">
        <p14:creationId xmlns:p14="http://schemas.microsoft.com/office/powerpoint/2010/main" val="200732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4CA3B-9961-77D8-173C-E124A2CC4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FC4625B6-9A7E-E53D-6AC2-A498D5E9518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FC4625B6-9A7E-E53D-6AC2-A498D5E9518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EBECAE48-45D3-26C8-BAA9-EED978EA8D2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EBECAE48-45D3-26C8-BAA9-EED978EA8D2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1">
            <a:extLst>
              <a:ext uri="{FF2B5EF4-FFF2-40B4-BE49-F238E27FC236}">
                <a16:creationId xmlns:a16="http://schemas.microsoft.com/office/drawing/2014/main" id="{9252AAD3-6371-D874-50AA-F965424E1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5676551E-588C-6C73-40BA-69742E57755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5676551E-588C-6C73-40BA-69742E57755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5D20094D-4237-D32B-5482-877AFFB23B3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5D20094D-4237-D32B-5482-877AFFB23B3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44F8D82D-896F-8B70-163E-4C18106C3E4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6EB8BF7-8C48-DE1F-6A2A-7ADD3B43CE00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F2B20DA-58C6-B492-A546-FA3DE7F90C5C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3784E6D-FD30-FB41-FA64-8819AD553C3A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</a:t>
            </a:r>
            <a:r>
              <a:rPr lang="fr-FR" sz="2200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3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/3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FCEC048-3FF3-5FA5-C94C-0484D22DA00D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88B7D98-0733-5029-7D11-906CED9F6D38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CFC23D3-C195-9CD6-41A1-366453F2BF22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052CF78-3CA5-03BC-EF4E-81650EE0F9A7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9E5011E-1219-BABC-6572-2A7CBB1056F0}"/>
              </a:ext>
            </a:extLst>
          </p:cNvPr>
          <p:cNvSpPr txBox="1"/>
          <p:nvPr/>
        </p:nvSpPr>
        <p:spPr>
          <a:xfrm>
            <a:off x="772889" y="2499739"/>
            <a:ext cx="79062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3 :  Pourquoi Sami dit que sa sœur Sara est un peu  </a:t>
            </a:r>
          </a:p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                        sévère ?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860CC3A-8324-6832-4624-870C0CAF3D6E}"/>
              </a:ext>
            </a:extLst>
          </p:cNvPr>
          <p:cNvSpPr txBox="1"/>
          <p:nvPr/>
        </p:nvSpPr>
        <p:spPr>
          <a:xfrm>
            <a:off x="684420" y="3620360"/>
            <a:ext cx="7756936" cy="16850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Calibri" panose="020F0502020204030204" pitchFamily="34" charset="0"/>
              </a:rPr>
              <a:t>Elle est gentille, mais parfois, elle est un peu sévère : elle ne me laisse pas toujours faire ce que je veux ! Mais je l’aime beaucoup et je suis content d’avoir une grande sœur.</a:t>
            </a:r>
          </a:p>
        </p:txBody>
      </p:sp>
    </p:spTree>
    <p:extLst>
      <p:ext uri="{BB962C8B-B14F-4D97-AF65-F5344CB8AC3E}">
        <p14:creationId xmlns:p14="http://schemas.microsoft.com/office/powerpoint/2010/main" val="379688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73528-9F9B-4D24-2D5A-9EEBB78C6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AC809070-8E75-F1A9-5B2F-1427ACB4D60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AC809070-8E75-F1A9-5B2F-1427ACB4D60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A5258A06-9250-9746-F64B-7EB9FC4B39D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A5258A06-9250-9746-F64B-7EB9FC4B39D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1">
            <a:extLst>
              <a:ext uri="{FF2B5EF4-FFF2-40B4-BE49-F238E27FC236}">
                <a16:creationId xmlns:a16="http://schemas.microsoft.com/office/drawing/2014/main" id="{8095D223-EF77-AC87-ECC9-D78C502E2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réponse est : elle ne le laisse pas toujours faire ce qu’il veut 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C1BED743-43DA-1AD9-D58E-3834F9E1D6B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C1BED743-43DA-1AD9-D58E-3834F9E1D6B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14405BA3-713D-5941-4CEB-6353F0AE259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14405BA3-713D-5941-4CEB-6353F0AE259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6AB1519-0C1D-7E1B-2089-26A952472848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8F8F3B-42FE-D805-1D4B-DBEB01ADDF2C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69EB62-7BE8-2830-86FF-6D4092FCFB09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3/3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CAA678D-C773-F027-7DBC-0236D5D3DEC1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4FD697-92B3-57F8-A47A-4147528EEDCF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D007F49-195D-72CD-E691-FF382DD69524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9B85EE2-BCA3-DC1C-6620-EDC0D658E641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0E719BC-8F07-57CF-86E2-046A2266FE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A086F4A-AEEE-45C1-17B8-DCA138A3F321}"/>
              </a:ext>
            </a:extLst>
          </p:cNvPr>
          <p:cNvSpPr txBox="1"/>
          <p:nvPr/>
        </p:nvSpPr>
        <p:spPr>
          <a:xfrm>
            <a:off x="684420" y="3620360"/>
            <a:ext cx="7756936" cy="16850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565F88"/>
                </a:solidFill>
                <a:latin typeface="Dosis SemiBold" pitchFamily="2" charset="0"/>
                <a:cs typeface="Calibri" panose="020F0502020204030204" pitchFamily="34" charset="0"/>
              </a:rPr>
              <a:t>Elle est gentille, mais parfois, elle est un peu sévère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+mn-ea"/>
                <a:cs typeface="Calibri" panose="020F0502020204030204" pitchFamily="34" charset="0"/>
              </a:rPr>
              <a:t>elle ne me laisse pas toujours faire ce que je veux !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Calibri" panose="020F0502020204030204" pitchFamily="34" charset="0"/>
              </a:rPr>
              <a:t> Mais je l’aime beaucoup et je suis content d’avoir une grande sœur.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93BC81-4295-E61C-CD6D-E4344865137E}"/>
              </a:ext>
            </a:extLst>
          </p:cNvPr>
          <p:cNvSpPr txBox="1"/>
          <p:nvPr/>
        </p:nvSpPr>
        <p:spPr>
          <a:xfrm>
            <a:off x="525418" y="2421972"/>
            <a:ext cx="79159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3 :  Pourquoi Sami dit que sa sœur  Sara est un peu sévère ? </a:t>
            </a:r>
          </a:p>
        </p:txBody>
      </p:sp>
    </p:spTree>
    <p:extLst>
      <p:ext uri="{BB962C8B-B14F-4D97-AF65-F5344CB8AC3E}">
        <p14:creationId xmlns:p14="http://schemas.microsoft.com/office/powerpoint/2010/main" val="1516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2AC17-7A7E-79B4-1347-BB211F439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3">
            <a:extLst>
              <a:ext uri="{FF2B5EF4-FFF2-40B4-BE49-F238E27FC236}">
                <a16:creationId xmlns:a16="http://schemas.microsoft.com/office/drawing/2014/main" id="{ECBE6AE4-DF3F-3BC8-3221-E1676FCF8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849" y="779799"/>
            <a:ext cx="7099460" cy="612000"/>
          </a:xfrm>
        </p:spPr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37. Relisez le texte en silence pour le comprendre. Si vous ne comprenez pas un mot, demandez à votre voisin ou levez la main pour que je vous aide.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269EC9C-D706-2FC1-000A-0E90BED9D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38EA418-CD6D-7307-3F3C-DAA164FB4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489" y="1713483"/>
            <a:ext cx="3329702" cy="4597574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018D892-5851-20E5-7267-D21522693756}"/>
              </a:ext>
            </a:extLst>
          </p:cNvPr>
          <p:cNvSpPr/>
          <p:nvPr/>
        </p:nvSpPr>
        <p:spPr>
          <a:xfrm>
            <a:off x="3267986" y="2631882"/>
            <a:ext cx="2862470" cy="1257716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8165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326F116-0B3B-22A7-E59B-9844B25FE9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24715" y="5007713"/>
            <a:ext cx="6246795" cy="1349939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Comprendre un texte.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sz="1400" dirty="0"/>
              <a:t>Prendre la parole pour parler de son frère ou de sa sœur.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35CB33E-BD6C-ABCE-F925-A7DB01A85400}"/>
              </a:ext>
            </a:extLst>
          </p:cNvPr>
          <p:cNvSpPr txBox="1"/>
          <p:nvPr/>
        </p:nvSpPr>
        <p:spPr>
          <a:xfrm>
            <a:off x="2201410" y="5133855"/>
            <a:ext cx="118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Écriture  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Écrire des phrases.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36CF52F-EB33-43E1-19BB-ADA739EBB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5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C02BC1B-704A-1658-BE6D-9546A24FFD97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F08BF98-F3A9-6079-526A-A06775282D9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7FDDCF9-C46D-908A-6E90-9FDCCB10A9F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2A238CFC-3237-6DAC-90A7-D2BA4E68F16E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D90BECDA-7FF6-2297-9B6F-D68831D2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faire de l’écriture.  Prenez vos cahiers.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D89BBAC-7A06-3409-EC30-D28A328722E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435192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03A3A46-15FE-AD54-170D-AF0E429487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8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22B60-9B95-EE19-E53F-4C42148CF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3468B42-77AA-7E60-040D-86FD419EB05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3468B42-77AA-7E60-040D-86FD419EB0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3FFDBE50-029F-83F9-315D-7F9DC9B738F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3FFDBE50-029F-83F9-315D-7F9DC9B738F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C591B86B-5AE3-6C48-E7F8-4130E14EC6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935F64DC-D814-866A-CB2C-D43292056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et observez cette phrase. Vous allez l’écrire après. Tenez-vous prêts.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E712A35-0E84-0EFE-C94C-B39FC14F3D68}"/>
              </a:ext>
            </a:extLst>
          </p:cNvPr>
          <p:cNvSpPr txBox="1"/>
          <p:nvPr/>
        </p:nvSpPr>
        <p:spPr>
          <a:xfrm>
            <a:off x="562900" y="3079866"/>
            <a:ext cx="8018199" cy="698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Karim a une sœur. Elle est grande et très  gentille.</a:t>
            </a:r>
          </a:p>
        </p:txBody>
      </p:sp>
    </p:spTree>
    <p:extLst>
      <p:ext uri="{BB962C8B-B14F-4D97-AF65-F5344CB8AC3E}">
        <p14:creationId xmlns:p14="http://schemas.microsoft.com/office/powerpoint/2010/main" val="296100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itre 1">
            <a:extLst>
              <a:ext uri="{FF2B5EF4-FFF2-40B4-BE49-F238E27FC236}">
                <a16:creationId xmlns:a16="http://schemas.microsoft.com/office/drawing/2014/main" id="{CB4776B4-EA99-38F3-EE87-E9A5B147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Dictée en cours.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34D00F7-5426-613E-3B02-80EBCB8FF9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6CAD28F-2527-C269-ECB0-0FDE98A4C6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144326B2-DBE3-D63A-4ED6-24AE3C377653}"/>
              </a:ext>
            </a:extLst>
          </p:cNvPr>
          <p:cNvGrpSpPr/>
          <p:nvPr/>
        </p:nvGrpSpPr>
        <p:grpSpPr>
          <a:xfrm>
            <a:off x="2617960" y="1730044"/>
            <a:ext cx="3908079" cy="3397911"/>
            <a:chOff x="2571549" y="1742173"/>
            <a:chExt cx="4000902" cy="384714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5FC3AF0-1A96-A053-69F6-805C89795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r="29363"/>
            <a:stretch>
              <a:fillRect/>
            </a:stretch>
          </p:blipFill>
          <p:spPr>
            <a:xfrm>
              <a:off x="2571549" y="1813294"/>
              <a:ext cx="4000902" cy="3776024"/>
            </a:xfrm>
            <a:prstGeom prst="roundRect">
              <a:avLst>
                <a:gd name="adj" fmla="val 9760"/>
              </a:avLst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C78CBA1-CBF5-0829-72F8-994CD353207C}"/>
                </a:ext>
              </a:extLst>
            </p:cNvPr>
            <p:cNvSpPr/>
            <p:nvPr/>
          </p:nvSpPr>
          <p:spPr>
            <a:xfrm>
              <a:off x="3147461" y="1742173"/>
              <a:ext cx="2723950" cy="1058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9" name="dictée 4AP sem1">
            <a:hlinkClick r:id="" action="ppaction://media"/>
            <a:extLst>
              <a:ext uri="{FF2B5EF4-FFF2-40B4-BE49-F238E27FC236}">
                <a16:creationId xmlns:a16="http://schemas.microsoft.com/office/drawing/2014/main" id="{5E99A5B1-51ED-B470-021B-B55CE38CA8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52000" y="8421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4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7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itre 1">
            <a:extLst>
              <a:ext uri="{FF2B5EF4-FFF2-40B4-BE49-F238E27FC236}">
                <a16:creationId xmlns:a16="http://schemas.microsoft.com/office/drawing/2014/main" id="{CB4776B4-EA99-38F3-EE87-E9A5B147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Deuxième dictée en cours.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34D00F7-5426-613E-3B02-80EBCB8FF9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6CAD28F-2527-C269-ECB0-0FDE98A4C6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201A0380-C21E-7942-293D-C172CE8D1B4D}"/>
              </a:ext>
            </a:extLst>
          </p:cNvPr>
          <p:cNvGrpSpPr/>
          <p:nvPr/>
        </p:nvGrpSpPr>
        <p:grpSpPr>
          <a:xfrm>
            <a:off x="2617960" y="1730044"/>
            <a:ext cx="3908079" cy="3397911"/>
            <a:chOff x="2571549" y="1742173"/>
            <a:chExt cx="4000902" cy="384714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9401FBC-4EB6-9ECA-537A-F060AE4DF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r="29363"/>
            <a:stretch>
              <a:fillRect/>
            </a:stretch>
          </p:blipFill>
          <p:spPr>
            <a:xfrm>
              <a:off x="2571549" y="1813294"/>
              <a:ext cx="4000902" cy="3776024"/>
            </a:xfrm>
            <a:prstGeom prst="roundRect">
              <a:avLst>
                <a:gd name="adj" fmla="val 9760"/>
              </a:avLst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A3F1FE9-9C0E-3369-FB7A-57455DDC9796}"/>
                </a:ext>
              </a:extLst>
            </p:cNvPr>
            <p:cNvSpPr/>
            <p:nvPr/>
          </p:nvSpPr>
          <p:spPr>
            <a:xfrm>
              <a:off x="3147461" y="1742173"/>
              <a:ext cx="2723950" cy="1058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9" name="dictée 4AP sem1">
            <a:hlinkClick r:id="" action="ppaction://media"/>
            <a:extLst>
              <a:ext uri="{FF2B5EF4-FFF2-40B4-BE49-F238E27FC236}">
                <a16:creationId xmlns:a16="http://schemas.microsoft.com/office/drawing/2014/main" id="{E1F031A9-16C0-4CB5-DA81-05E87C2804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52000" y="8421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1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7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70BCB-4265-BFB0-6B7C-AB8DD8BC7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60AF255-4A87-84EA-D6E7-467A64B2CFF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60AF255-4A87-84EA-D6E7-467A64B2CF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DA4B721-71A9-E352-2B27-832DEA4D708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DA4B721-71A9-E352-2B27-832DEA4D70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D41647F0-5FD0-D094-2BC3-1E0B9A885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639DD85-0857-3B3F-4860-92DD38119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2462317-528C-51B9-BFCF-9B2D1805098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2557" r="38694" b="23115"/>
          <a:stretch>
            <a:fillRect/>
          </a:stretch>
        </p:blipFill>
        <p:spPr>
          <a:xfrm>
            <a:off x="405022" y="2654367"/>
            <a:ext cx="7663849" cy="230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5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34F53-348A-881C-A3A1-F1FF5A4DD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1170AA31-1878-19D4-A94B-B87BACFCE09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3468B42-77AA-7E60-040D-86FD419EB0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9FA97A32-2CF8-FE46-DA6A-E5325567901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3FFDBE50-029F-83F9-315D-7F9DC9B738F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75B7399F-6262-B923-EA49-510D48E5DA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093E587-CAA5-81B8-36BD-02A97DC17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écrivez sur vos cahiers une phrase correcte avec les deux mots suivants.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C93D29D-2E36-45FB-1413-7496A5AB5D72}"/>
              </a:ext>
            </a:extLst>
          </p:cNvPr>
          <p:cNvSpPr txBox="1"/>
          <p:nvPr/>
        </p:nvSpPr>
        <p:spPr>
          <a:xfrm>
            <a:off x="637432" y="2967335"/>
            <a:ext cx="7869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kern="0" dirty="0">
                <a:solidFill>
                  <a:srgbClr val="565F88"/>
                </a:solidFill>
                <a:latin typeface="Dosis SemiBold" pitchFamily="2" charset="0"/>
              </a:rPr>
              <a:t>cheveux</a:t>
            </a:r>
            <a:r>
              <a:rPr kumimoji="0" lang="fr-FR" sz="54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   -    bouclés</a:t>
            </a:r>
          </a:p>
        </p:txBody>
      </p:sp>
    </p:spTree>
    <p:extLst>
      <p:ext uri="{BB962C8B-B14F-4D97-AF65-F5344CB8AC3E}">
        <p14:creationId xmlns:p14="http://schemas.microsoft.com/office/powerpoint/2010/main" val="215007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4DBEC-E480-2A95-5B3D-F658B19AA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0AF6F80-A8E4-6403-A05B-D7C3909EF4B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0AF6F80-A8E4-6403-A05B-D7C3909EF4B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A2699F46-41A5-FE2F-3A23-CD4AF920EF7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A2699F46-41A5-FE2F-3A23-CD4AF920EF7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6954501E-E9D8-50E9-E381-E744D0C90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phrase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09815CA-258A-A726-497E-FB7A44E958E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5D8DDDE-4622-B61C-F387-72C4CB2B36BD}"/>
              </a:ext>
            </a:extLst>
          </p:cNvPr>
          <p:cNvSpPr txBox="1"/>
          <p:nvPr/>
        </p:nvSpPr>
        <p:spPr>
          <a:xfrm>
            <a:off x="637432" y="2967335"/>
            <a:ext cx="7869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kern="0" dirty="0">
                <a:solidFill>
                  <a:srgbClr val="565F88"/>
                </a:solidFill>
                <a:latin typeface="Dosis SemiBold" pitchFamily="2" charset="0"/>
              </a:rPr>
              <a:t>cheveux</a:t>
            </a:r>
            <a:r>
              <a:rPr kumimoji="0" lang="fr-FR" sz="54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   -    bouclés</a:t>
            </a:r>
          </a:p>
        </p:txBody>
      </p:sp>
    </p:spTree>
    <p:extLst>
      <p:ext uri="{BB962C8B-B14F-4D97-AF65-F5344CB8AC3E}">
        <p14:creationId xmlns:p14="http://schemas.microsoft.com/office/powerpoint/2010/main" val="376706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460DA-DA3C-C4AA-F333-7F954A920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E1DAA2B-DC99-3C80-DD79-60C7DB6B13D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E1DAA2B-DC99-3C80-DD79-60C7DB6B13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48B0734-5F0D-CD2B-0E61-E424C9742B8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48B0734-5F0D-CD2B-0E61-E424C9742B8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06202ABF-D48A-C777-5C6F-E698AEE96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Une phrase correcte est :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Najia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a les cheveux bouclés.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158497B-A832-EFF7-95C5-E993CEFCF23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A418060-C082-A694-2CFD-C7F72996B4C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2693" r="24600" b="37040"/>
          <a:stretch>
            <a:fillRect/>
          </a:stretch>
        </p:blipFill>
        <p:spPr>
          <a:xfrm>
            <a:off x="470694" y="2677990"/>
            <a:ext cx="8202611" cy="212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6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ED4498D7-9F52-BED1-DF2E-1B4C0D049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1391042"/>
            <a:ext cx="7886700" cy="720000"/>
          </a:xfrm>
        </p:spPr>
        <p:txBody>
          <a:bodyPr/>
          <a:lstStyle/>
          <a:p>
            <a:r>
              <a:rPr lang="fr-MA" dirty="0"/>
              <a:t>Contenu de la semaine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805D767A-9EFE-FEAB-F3CF-FBF69DF01BAE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AB9411-714D-2CEC-1384-CBB9F53E485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4F2278-00B9-26FC-E97C-CA889A3A244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itre 53">
              <a:extLst>
                <a:ext uri="{FF2B5EF4-FFF2-40B4-BE49-F238E27FC236}">
                  <a16:creationId xmlns:a16="http://schemas.microsoft.com/office/drawing/2014/main" id="{703D642C-BBF2-7E53-9C9A-578D6616A97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54ADF381-E3D1-D693-49E7-1CC3139A3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273" y="2688849"/>
            <a:ext cx="1544806" cy="235733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9810024-A8F8-7056-DC1B-708190A89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074" y="2604215"/>
            <a:ext cx="1663885" cy="245725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C1DCE2F-FC34-ECC8-C35E-3E637686F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987" y="2619893"/>
            <a:ext cx="1663885" cy="249524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2B38A8C-8A23-0F4C-B829-638D41C509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67" y="2688849"/>
            <a:ext cx="1564058" cy="236795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9B8AEA9-17D0-060E-5535-47D386B3AA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1" y="2688849"/>
            <a:ext cx="1588219" cy="236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4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20902-6A63-E4A5-AF30-891F99971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115F9FA-6EF4-4C6F-8502-BDC2BA30665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3468B42-77AA-7E60-040D-86FD419EB0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EEC152B2-0BD3-CDB6-10FB-9B1D3DAF2FB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3FFDBE50-029F-83F9-315D-7F9DC9B738F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557E3CDE-FBE9-289C-76F6-07FD17966C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C654C69E-D74D-BB80-26B6-CFB70CF8B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écrivez sur vos cahiers une phrase avec les deux mots suivants.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7C28C12-1875-34E1-1C26-6B0FDF8132CF}"/>
              </a:ext>
            </a:extLst>
          </p:cNvPr>
          <p:cNvSpPr txBox="1"/>
          <p:nvPr/>
        </p:nvSpPr>
        <p:spPr>
          <a:xfrm>
            <a:off x="1381579" y="2967335"/>
            <a:ext cx="6380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kern="0" dirty="0">
                <a:solidFill>
                  <a:srgbClr val="565F88"/>
                </a:solidFill>
                <a:latin typeface="Dosis SemiBold" pitchFamily="2" charset="0"/>
              </a:rPr>
              <a:t>frère</a:t>
            </a:r>
            <a:r>
              <a:rPr kumimoji="0" lang="fr-FR" sz="54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   -  gentil   </a:t>
            </a:r>
          </a:p>
        </p:txBody>
      </p:sp>
    </p:spTree>
    <p:extLst>
      <p:ext uri="{BB962C8B-B14F-4D97-AF65-F5344CB8AC3E}">
        <p14:creationId xmlns:p14="http://schemas.microsoft.com/office/powerpoint/2010/main" val="196161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D50A4-7059-289D-AD32-5B106AC33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FED17872-D44D-8C2E-36FA-082FEF8F16F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FED17872-D44D-8C2E-36FA-082FEF8F16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6064180-D6D2-8861-07B4-52F10ACDE61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6064180-D6D2-8861-07B4-52F10ACDE61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CC004564-7F67-FCE0-CAEC-8BF3BA0AE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phrase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0AED527-08BF-EE33-927A-84366B3E394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EB2A622-3190-4EFF-5299-147F5A350EE9}"/>
              </a:ext>
            </a:extLst>
          </p:cNvPr>
          <p:cNvSpPr txBox="1"/>
          <p:nvPr/>
        </p:nvSpPr>
        <p:spPr>
          <a:xfrm>
            <a:off x="1381579" y="2967335"/>
            <a:ext cx="6380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kern="0" dirty="0">
                <a:solidFill>
                  <a:srgbClr val="565F88"/>
                </a:solidFill>
                <a:latin typeface="Dosis SemiBold" pitchFamily="2" charset="0"/>
              </a:rPr>
              <a:t>frère</a:t>
            </a:r>
            <a:r>
              <a:rPr kumimoji="0" lang="fr-FR" sz="54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   -  gentil   </a:t>
            </a:r>
          </a:p>
        </p:txBody>
      </p:sp>
    </p:spTree>
    <p:extLst>
      <p:ext uri="{BB962C8B-B14F-4D97-AF65-F5344CB8AC3E}">
        <p14:creationId xmlns:p14="http://schemas.microsoft.com/office/powerpoint/2010/main" val="24445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68962-2482-1866-5250-D571AF26B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84BEC66-2F53-0D69-69CE-283B99CF536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84BEC66-2F53-0D69-69CE-283B99CF536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AFA1C883-58BB-384D-99E9-6CB4F115AFB2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AFA1C883-58BB-384D-99E9-6CB4F115AFB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461AE60D-272A-E94C-840D-824653F7F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Une phrase correcte est : Mon frère est très gentil.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11BE389-EB94-B118-FFB8-23349C35CE5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5750D52-442C-4390-F333-F01A958182C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5238" r="33899" b="35423"/>
          <a:stretch>
            <a:fillRect/>
          </a:stretch>
        </p:blipFill>
        <p:spPr>
          <a:xfrm>
            <a:off x="942233" y="2569569"/>
            <a:ext cx="7259533" cy="250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3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D840D-776B-0E04-4FFF-763299480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F61BB38-7CA4-A746-1F1D-B80ACE12B5B2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A523585-9C26-1393-C8F2-34AD3CE7D90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245B913-089E-3ADD-60AE-792610C3070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547E1FB-134D-32A7-090B-62DE3CBC0B0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3">
            <a:extLst>
              <a:ext uri="{FF2B5EF4-FFF2-40B4-BE49-F238E27FC236}">
                <a16:creationId xmlns:a16="http://schemas.microsoft.com/office/drawing/2014/main" id="{E9145ECC-000C-F876-22B9-FF30903C9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Dosis Medium" pitchFamily="2" charset="0"/>
              </a:rPr>
              <a:t>Prenez vos livrets à la page 38.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5C7856C-ABE3-8D94-20DE-72DCCF7066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8557912-3591-01F3-B79C-34C20A5099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1550" y="1509214"/>
            <a:ext cx="3425453" cy="476978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5982739-218C-96E4-734D-302E21AB3F7A}"/>
              </a:ext>
            </a:extLst>
          </p:cNvPr>
          <p:cNvSpPr/>
          <p:nvPr/>
        </p:nvSpPr>
        <p:spPr>
          <a:xfrm>
            <a:off x="2932336" y="4963339"/>
            <a:ext cx="2983879" cy="973751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69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54150-2F35-6754-C451-065CB5A81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149C274-74C8-8CDE-5BB8-C39F2485BA8A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149C274-74C8-8CDE-5BB8-C39F2485BA8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DE2E85C-6FF4-AD7C-00F1-42032D59E01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DE2E85C-6FF4-AD7C-00F1-42032D59E01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itre 3">
            <a:extLst>
              <a:ext uri="{FF2B5EF4-FFF2-40B4-BE49-F238E27FC236}">
                <a16:creationId xmlns:a16="http://schemas.microsoft.com/office/drawing/2014/main" id="{8D95F4D8-E026-1B34-DB03-C19445F71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Dosis Medium" pitchFamily="2" charset="0"/>
              </a:rPr>
              <a:t>Vous allez faire l’activité 4. Je vais vous expliquer la consigne et passer entre les rangs pour vous aider.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5C09244-6C0F-16D7-A59A-C37CC07651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5895393-41AA-0107-90E0-6A7A4AD739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8322" y="2197161"/>
            <a:ext cx="2463678" cy="246367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0E277DD-B144-073C-7EAD-2310182D83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205" y="2948531"/>
            <a:ext cx="4922947" cy="137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5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4C273-1C3B-6C88-E92A-39B97BA1D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00FEA410-8C89-B2D2-3ECB-3B00E96B8AB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00FEA410-8C89-B2D2-3ECB-3B00E96B8AB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4983A57-E8E8-D81E-A47F-5FC185AE346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4983A57-E8E8-D81E-A47F-5FC185AE346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3">
            <a:extLst>
              <a:ext uri="{FF2B5EF4-FFF2-40B4-BE49-F238E27FC236}">
                <a16:creationId xmlns:a16="http://schemas.microsoft.com/office/drawing/2014/main" id="{B2400517-9BD0-6361-0CEA-F3209493A1A9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F2FD95-E5F4-3C74-0949-AD956C4B7C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D4693A0-808F-AE95-E1B5-7044E92E6A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164" y="2622836"/>
            <a:ext cx="7304034" cy="204648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A354FA6-85FC-08AA-4B20-63B739F5110C}"/>
              </a:ext>
            </a:extLst>
          </p:cNvPr>
          <p:cNvSpPr txBox="1"/>
          <p:nvPr/>
        </p:nvSpPr>
        <p:spPr>
          <a:xfrm>
            <a:off x="3652784" y="2806963"/>
            <a:ext cx="60299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C00000"/>
                </a:solidFill>
                <a:latin typeface="Dosis SemiBold" pitchFamily="2" charset="0"/>
              </a:rPr>
              <a:t>Kamal a une sœur.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5463513-6C34-5132-C394-C264E6B4054F}"/>
              </a:ext>
            </a:extLst>
          </p:cNvPr>
          <p:cNvSpPr txBox="1"/>
          <p:nvPr/>
        </p:nvSpPr>
        <p:spPr>
          <a:xfrm>
            <a:off x="3565483" y="3452755"/>
            <a:ext cx="5931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C00000"/>
                </a:solidFill>
                <a:latin typeface="Dosis SemiBold" pitchFamily="2" charset="0"/>
              </a:rPr>
              <a:t>Mon frère est grand et maigre.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EE1F8D2-E888-0BE9-9145-6F6A021075D0}"/>
              </a:ext>
            </a:extLst>
          </p:cNvPr>
          <p:cNvSpPr txBox="1"/>
          <p:nvPr/>
        </p:nvSpPr>
        <p:spPr>
          <a:xfrm>
            <a:off x="3652784" y="4195758"/>
            <a:ext cx="60299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C00000"/>
                </a:solidFill>
                <a:latin typeface="Dosis SemiBold" pitchFamily="2" charset="0"/>
              </a:rPr>
              <a:t>Ma sœur a des cheveux longs.</a:t>
            </a:r>
          </a:p>
        </p:txBody>
      </p:sp>
    </p:spTree>
    <p:extLst>
      <p:ext uri="{BB962C8B-B14F-4D97-AF65-F5344CB8AC3E}">
        <p14:creationId xmlns:p14="http://schemas.microsoft.com/office/powerpoint/2010/main" val="348116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2702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 vous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allez relire  le texte de la page 37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répondre aux questions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majd_wave">
            <a:hlinkClick r:id="" action="ppaction://media"/>
            <a:extLst>
              <a:ext uri="{FF2B5EF4-FFF2-40B4-BE49-F238E27FC236}">
                <a16:creationId xmlns:a16="http://schemas.microsoft.com/office/drawing/2014/main" id="{D37332B7-627B-1F75-C982-7A6A57E77D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2000" y="2458238"/>
            <a:ext cx="1893393" cy="3366033"/>
          </a:xfrm>
          <a:prstGeom prst="rect">
            <a:avLst/>
          </a:prstGeom>
        </p:spPr>
      </p:pic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4900A19-DE1F-7396-B1CD-71527197F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91D38EB-BCD9-C153-6788-1DA638A5D8C2}"/>
              </a:ext>
            </a:extLst>
          </p:cNvPr>
          <p:cNvSpPr/>
          <p:nvPr/>
        </p:nvSpPr>
        <p:spPr>
          <a:xfrm>
            <a:off x="3753017" y="1588169"/>
            <a:ext cx="3800554" cy="4844436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4F1467A-2956-2063-7F7E-3B0570420E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4148" y="1773141"/>
            <a:ext cx="3214906" cy="443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8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 50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C85AE0FC-9C7B-458D-731F-6EF7D01F7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40" y="3429000"/>
            <a:ext cx="3831420" cy="1362012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2131462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1879462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628649" y="5292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844649" y="5040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4915350" y="2349752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A7A7A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A7A7A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A7A7A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– Phrases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44649" y="3916605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Mots avec difficultés 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3C43C32C-6488-4D2E-922D-D5A4BA7D0488}"/>
              </a:ext>
            </a:extLst>
          </p:cNvPr>
          <p:cNvSpPr txBox="1">
            <a:spLocks/>
          </p:cNvSpPr>
          <p:nvPr/>
        </p:nvSpPr>
        <p:spPr>
          <a:xfrm>
            <a:off x="4951350" y="38908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Compréhension de texte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– Phrases 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 sur livret</a:t>
              </a:r>
            </a:p>
          </p:txBody>
        </p:sp>
      </p:grp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5019493" y="340657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0D56B172-1195-985E-86B9-D95FAEBDB8BE}"/>
              </a:ext>
            </a:extLst>
          </p:cNvPr>
          <p:cNvSpPr txBox="1">
            <a:spLocks/>
          </p:cNvSpPr>
          <p:nvPr/>
        </p:nvSpPr>
        <p:spPr>
          <a:xfrm>
            <a:off x="864000" y="5508000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 – Point de langue 2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Phrases</a:t>
            </a:r>
          </a:p>
        </p:txBody>
      </p:sp>
      <p:sp>
        <p:nvSpPr>
          <p:cNvPr id="5" name="Titre 30">
            <a:extLst>
              <a:ext uri="{FF2B5EF4-FFF2-40B4-BE49-F238E27FC236}">
                <a16:creationId xmlns:a16="http://schemas.microsoft.com/office/drawing/2014/main" id="{3A62F5C4-B38E-F186-259E-EA60FEA96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2DF38F5-C0DA-A36F-337B-527EC6D85F6B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2F38EC9-5BCA-A7F3-C479-6B1FD2937AFB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917B273-259F-FF9B-189B-5D919532C7F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8BF125DD-36A8-6481-1294-6A2E37F96FF3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676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473BA22-D869-734A-7B4D-1403F50190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2073208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Comprendre un texte.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Écrire des phrases.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21199" y="2162541"/>
            <a:ext cx="2350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Prise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547419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Prendre la parole pour parler de son frère ou de sa sœur.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4072A8C-CA17-E815-A0C0-21BF3F80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423D451-1907-A573-C8FB-AD8AFFFD8EC9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AD5DDEE-348F-CD58-BBF8-05D44BD5ABF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1F10EC1-68BA-4D60-5D3C-5D10D3839EE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CE2A1C11-7711-631D-3DAF-3EDC7D35CF6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 (e)</a:t>
              </a:r>
            </a:p>
          </p:txBody>
        </p:sp>
      </p:grpSp>
      <p:pic>
        <p:nvPicPr>
          <p:cNvPr id="8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4ED3811F-732C-FA60-DCB3-8990F9D83D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30910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C812C0-4391-6BD4-D6AE-3BC31116F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id="{F4BB8375-101F-4E97-1AB7-D8ADFA8B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Aujourd’hui, nous allons apprendre à parler d’une prochaine sortie en français. Écoutez bien.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A70603A-90B1-245A-488B-144E9E9C2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D2985C7-5C88-A236-E8E3-DED05B91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04_P2_W1_S5 (prise de parole)">
            <a:hlinkClick r:id="" action="ppaction://media"/>
            <a:extLst>
              <a:ext uri="{FF2B5EF4-FFF2-40B4-BE49-F238E27FC236}">
                <a16:creationId xmlns:a16="http://schemas.microsoft.com/office/drawing/2014/main" id="{D887E4EE-816C-8BF3-4B17-6D80984EAB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643" y="2302153"/>
            <a:ext cx="6965343" cy="293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4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5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9177</TotalTime>
  <Words>1705</Words>
  <Application>Microsoft Office PowerPoint</Application>
  <PresentationFormat>Affichage à l'écran (4:3)</PresentationFormat>
  <Paragraphs>202</Paragraphs>
  <Slides>46</Slides>
  <Notes>1</Notes>
  <HiddenSlides>0</HiddenSlides>
  <MMClips>6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18</vt:i4>
      </vt:variant>
      <vt:variant>
        <vt:lpstr>Titres des diapositives</vt:lpstr>
      </vt:variant>
      <vt:variant>
        <vt:i4>46</vt:i4>
      </vt:variant>
    </vt:vector>
  </HeadingPairs>
  <TitlesOfParts>
    <vt:vector size="73" baseType="lpstr">
      <vt:lpstr>Calibri</vt:lpstr>
      <vt:lpstr>Aptos</vt:lpstr>
      <vt:lpstr>Arial</vt:lpstr>
      <vt:lpstr>Dosis</vt:lpstr>
      <vt:lpstr>Dosis SemiBold</vt:lpstr>
      <vt:lpstr>Dosis ExtraBold</vt:lpstr>
      <vt:lpstr>Wingdings</vt:lpstr>
      <vt:lpstr>Aptos Display</vt:lpstr>
      <vt:lpstr>Dosis Medium</vt:lpstr>
      <vt:lpstr>2_Conception personnalisée</vt:lpstr>
      <vt:lpstr>00_Env-Enseignant</vt:lpstr>
      <vt:lpstr>Oral</vt:lpstr>
      <vt:lpstr>Lecture</vt:lpstr>
      <vt:lpstr>Ecriture</vt:lpstr>
      <vt:lpstr>1_Lecture</vt:lpstr>
      <vt:lpstr>1_Oral</vt:lpstr>
      <vt:lpstr>3_Conception personnalisée</vt:lpstr>
      <vt:lpstr>3_New Voc_01-Présentation</vt:lpstr>
      <vt:lpstr>4_New Voc_01-Livret</vt:lpstr>
      <vt:lpstr>1_Ecriture</vt:lpstr>
      <vt:lpstr>2_Lecture</vt:lpstr>
      <vt:lpstr>3_Lecture</vt:lpstr>
      <vt:lpstr>2_Oral</vt:lpstr>
      <vt:lpstr>4_Lecture</vt:lpstr>
      <vt:lpstr>5_Lecture</vt:lpstr>
      <vt:lpstr>2_Ecriture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5</vt:lpstr>
      <vt:lpstr>Bonjour les enfants !  La leçon de français commence maintenant.</vt:lpstr>
      <vt:lpstr>Aujourd’hui, nous allons apprendre à parler d’une prochaine sortie en français. Écoutez bien.</vt:lpstr>
      <vt:lpstr>Lecture de la vidéo.</vt:lpstr>
      <vt:lpstr>Maintenant, vous allez prendre la parole pour parler de votre frère ou de votre sœur. Vous allez le faire en 3 étapes. Soyez attentifs. </vt:lpstr>
      <vt:lpstr>Étape 1 : Je vais vous expliquer la situation. </vt:lpstr>
      <vt:lpstr>Étape 2.  Chacun réfléchit silencieusement à ce qu’il va dire dans sa prise de parole.</vt:lpstr>
      <vt:lpstr>Étape 3.  Maintenant, vous allez prendre la parole. Qui veut passer au tableau ? </vt:lpstr>
      <vt:lpstr>Maintenant, tout le monde participe. Chacun parle de son frère ou de sa sœur. Je vais passer entre les rangs pour vous aider.</vt:lpstr>
      <vt:lpstr>Plan de la séance  5 </vt:lpstr>
      <vt:lpstr>Prenez vos livrets à la page 37. Nous avons déjà lu ce texte. Maintenant, on va essayer de le comprendre, partie par partie. </vt:lpstr>
      <vt:lpstr>Pour chaque partie du texte, on va suivre les mêmes étapes. </vt:lpstr>
      <vt:lpstr>Lisez silencieusement le texte et essayez de le comprendre. </vt:lpstr>
      <vt:lpstr>Quels sont les mots difficiles dans le texte ? Levez la main. Je vais vous expliquer. </vt:lpstr>
      <vt:lpstr>Lisez la question et cherchez la réponse dans le texte. Qui veut répondre ?  </vt:lpstr>
      <vt:lpstr>La réponse est : Sara a des cheveux longs et bouclés. </vt:lpstr>
      <vt:lpstr>On passe à la deuxième partie du texte. Lisez en silence et essayez de comprendre. </vt:lpstr>
      <vt:lpstr>Quels sont les mots difficiles dans le texte ? Levez la main. Je vais vous expliquer. </vt:lpstr>
      <vt:lpstr>Lisez la question et cherchez la réponse dans le texte. Qui veut répondre ?  </vt:lpstr>
      <vt:lpstr>La réponse est : on joue et on fait des jus et des crêpes délicieuses.</vt:lpstr>
      <vt:lpstr>On passe à la troisième partie du texte. Lisez en silence et essayez de comprendre. </vt:lpstr>
      <vt:lpstr>Quels sont les mots difficiles dans le texte ? Levez la main. Je vais vous expliquer. </vt:lpstr>
      <vt:lpstr>Lisez la question et cherchez la réponse dans le texte. Qui veut répondre ?  </vt:lpstr>
      <vt:lpstr>La réponse est : elle ne le laisse pas toujours faire ce qu’il veut .</vt:lpstr>
      <vt:lpstr>Prenez vos livrets à la page 37. Relisez le texte en silence pour le comprendre. Si vous ne comprenez pas un mot, demandez à votre voisin ou levez la main pour que je vous aide.</vt:lpstr>
      <vt:lpstr>Plan de la séance 5</vt:lpstr>
      <vt:lpstr>Maintenant, nous allons faire de l’écriture.  Prenez vos cahiers.</vt:lpstr>
      <vt:lpstr>Lisez et observez cette phrase. Vous allez l’écrire après. Tenez-vous prêts.  </vt:lpstr>
      <vt:lpstr>Dictée en cours.</vt:lpstr>
      <vt:lpstr>Deuxième dictée en cours.</vt:lpstr>
      <vt:lpstr>Corrigez.  </vt:lpstr>
      <vt:lpstr>Maintenant, écrivez sur vos cahiers une phrase correcte avec les deux mots suivants. </vt:lpstr>
      <vt:lpstr>Qui veut lire sa phrase ?</vt:lpstr>
      <vt:lpstr>Corrigez. Une phrase correcte est : Najia a les cheveux bouclés.</vt:lpstr>
      <vt:lpstr>Maintenant, écrivez sur vos cahiers une phrase avec les deux mots suivants. </vt:lpstr>
      <vt:lpstr>Qui veut lire sa phrase ?</vt:lpstr>
      <vt:lpstr>Corrigez. Une phrase correcte est : Mon frère est très gentil. </vt:lpstr>
      <vt:lpstr>Prenez vos livrets à la page 38.</vt:lpstr>
      <vt:lpstr>Vous allez faire l’activité 4. Je vais vous expliquer la consigne et passer entre les rangs pour vous aider.</vt:lpstr>
      <vt:lpstr>Présentation PowerPoint</vt:lpstr>
      <vt:lpstr>La séance d’aujourd’hui est terminée. À la maison vous allez relire  le texte de la page 37 et répondre aux questions.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Jalila</dc:creator>
  <cp:lastModifiedBy>KHALID.RAMNI</cp:lastModifiedBy>
  <cp:revision>17</cp:revision>
  <cp:lastPrinted>2025-08-13T10:11:39Z</cp:lastPrinted>
  <dcterms:created xsi:type="dcterms:W3CDTF">2025-08-01T12:31:49Z</dcterms:created>
  <dcterms:modified xsi:type="dcterms:W3CDTF">2025-12-13T15:40:25Z</dcterms:modified>
</cp:coreProperties>
</file>