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78" r:id="rId8"/>
    <p:sldMasterId id="2147483793" r:id="rId9"/>
  </p:sldMasterIdLst>
  <p:notesMasterIdLst>
    <p:notesMasterId r:id="rId61"/>
  </p:notesMasterIdLst>
  <p:sldIdLst>
    <p:sldId id="258" r:id="rId10"/>
    <p:sldId id="1029" r:id="rId11"/>
    <p:sldId id="705" r:id="rId12"/>
    <p:sldId id="1045" r:id="rId13"/>
    <p:sldId id="798" r:id="rId14"/>
    <p:sldId id="944" r:id="rId15"/>
    <p:sldId id="779" r:id="rId16"/>
    <p:sldId id="1042" r:id="rId17"/>
    <p:sldId id="1046" r:id="rId18"/>
    <p:sldId id="1047" r:id="rId19"/>
    <p:sldId id="899" r:id="rId20"/>
    <p:sldId id="900" r:id="rId21"/>
    <p:sldId id="1038" r:id="rId22"/>
    <p:sldId id="1039" r:id="rId23"/>
    <p:sldId id="902" r:id="rId24"/>
    <p:sldId id="903" r:id="rId25"/>
    <p:sldId id="1040" r:id="rId26"/>
    <p:sldId id="1041" r:id="rId27"/>
    <p:sldId id="904" r:id="rId28"/>
    <p:sldId id="1053" r:id="rId29"/>
    <p:sldId id="905" r:id="rId30"/>
    <p:sldId id="800" r:id="rId31"/>
    <p:sldId id="906" r:id="rId32"/>
    <p:sldId id="907" r:id="rId33"/>
    <p:sldId id="908" r:id="rId34"/>
    <p:sldId id="1048" r:id="rId35"/>
    <p:sldId id="909" r:id="rId36"/>
    <p:sldId id="1049" r:id="rId37"/>
    <p:sldId id="910" r:id="rId38"/>
    <p:sldId id="914" r:id="rId39"/>
    <p:sldId id="1050" r:id="rId40"/>
    <p:sldId id="946" r:id="rId41"/>
    <p:sldId id="916" r:id="rId42"/>
    <p:sldId id="1051" r:id="rId43"/>
    <p:sldId id="918" r:id="rId44"/>
    <p:sldId id="911" r:id="rId45"/>
    <p:sldId id="912" r:id="rId46"/>
    <p:sldId id="913" r:id="rId47"/>
    <p:sldId id="805" r:id="rId48"/>
    <p:sldId id="919" r:id="rId49"/>
    <p:sldId id="920" r:id="rId50"/>
    <p:sldId id="921" r:id="rId51"/>
    <p:sldId id="922" r:id="rId52"/>
    <p:sldId id="878" r:id="rId53"/>
    <p:sldId id="933" r:id="rId54"/>
    <p:sldId id="947" r:id="rId55"/>
    <p:sldId id="941" r:id="rId56"/>
    <p:sldId id="817" r:id="rId57"/>
    <p:sldId id="930" r:id="rId58"/>
    <p:sldId id="931" r:id="rId59"/>
    <p:sldId id="1052" r:id="rId60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  <p:embeddedFont>
      <p:font typeface="Dosis ExtraBold" pitchFamily="2" charset="0"/>
      <p:bold r:id="rId64"/>
    </p:embeddedFont>
    <p:embeddedFont>
      <p:font typeface="Dosis Medium" pitchFamily="2" charset="0"/>
      <p:regular r:id="rId65"/>
    </p:embeddedFont>
    <p:embeddedFont>
      <p:font typeface="Dosis SemiBold" pitchFamily="2" charset="0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EA708A"/>
    <a:srgbClr val="565F88"/>
    <a:srgbClr val="E84234"/>
    <a:srgbClr val="424D7B"/>
    <a:srgbClr val="414C7A"/>
    <a:srgbClr val="F26553"/>
    <a:srgbClr val="2AB6D7"/>
    <a:srgbClr val="55B7DE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7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960" y="78"/>
      </p:cViewPr>
      <p:guideLst>
        <p:guide orient="horz" pos="2160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2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font" Target="fonts/font3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6B8DCEE-4DA7-4963-C517-6A69DBD39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" b="4938"/>
          <a:stretch>
            <a:fillRect/>
          </a:stretch>
        </p:blipFill>
        <p:spPr>
          <a:xfrm>
            <a:off x="0" y="-565"/>
            <a:ext cx="9144000" cy="678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351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59634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018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5655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6207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180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294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2218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81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356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7235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42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67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06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46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44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4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08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02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6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79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98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0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82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7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8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6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504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29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17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02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4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27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2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18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7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02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1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91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9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DAA0F-561D-4310-B270-430A07023EF2}" type="datetimeFigureOut">
              <a:rPr lang="fr-MA" smtClean="0"/>
              <a:t>20/12/2025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47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4519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77284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2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4.xml"/><Relationship Id="rId5" Type="http://schemas.openxmlformats.org/officeDocument/2006/relationships/image" Target="../media/image220.png"/><Relationship Id="rId10" Type="http://schemas.openxmlformats.org/officeDocument/2006/relationships/image" Target="../media/image54.png"/><Relationship Id="rId9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5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.png"/><Relationship Id="rId5" Type="http://schemas.openxmlformats.org/officeDocument/2006/relationships/image" Target="../media/image380.png"/><Relationship Id="rId4" Type="http://schemas.openxmlformats.org/officeDocument/2006/relationships/customXml" Target="../ink/ink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0.png"/><Relationship Id="rId5" Type="http://schemas.openxmlformats.org/officeDocument/2006/relationships/customXml" Target="../ink/ink8.xml"/><Relationship Id="rId4" Type="http://schemas.openxmlformats.org/officeDocument/2006/relationships/image" Target="../media/image320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3" Type="http://schemas.openxmlformats.org/officeDocument/2006/relationships/slideLayout" Target="../slideLayouts/slideLayout41.xml"/><Relationship Id="rId12" Type="http://schemas.openxmlformats.org/officeDocument/2006/relationships/customXml" Target="../ink/ink10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11" Type="http://schemas.openxmlformats.org/officeDocument/2006/relationships/image" Target="../media/image430.png"/><Relationship Id="rId15" Type="http://schemas.openxmlformats.org/officeDocument/2006/relationships/image" Target="../media/image56.png"/><Relationship Id="rId4" Type="http://schemas.openxmlformats.org/officeDocument/2006/relationships/customXml" Target="../ink/ink9.xml"/><Relationship Id="rId1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0.png"/><Relationship Id="rId5" Type="http://schemas.openxmlformats.org/officeDocument/2006/relationships/customXml" Target="../ink/ink12.xml"/><Relationship Id="rId4" Type="http://schemas.openxmlformats.org/officeDocument/2006/relationships/image" Target="../media/image3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13.xml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0.png"/><Relationship Id="rId5" Type="http://schemas.openxmlformats.org/officeDocument/2006/relationships/customXml" Target="../ink/ink14.xml"/><Relationship Id="rId4" Type="http://schemas.openxmlformats.org/officeDocument/2006/relationships/image" Target="../media/image50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0.emf"/><Relationship Id="rId7" Type="http://schemas.openxmlformats.org/officeDocument/2006/relationships/image" Target="../media/image2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54.emf"/><Relationship Id="rId4" Type="http://schemas.openxmlformats.org/officeDocument/2006/relationships/customXml" Target="../ink/ink16.xml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FA68E18-9F73-0D98-0702-A7A020160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3BC0F-72C6-D5F1-0131-FF5C9562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03D2A8FA-EC39-7C6D-2A5C-6345964A8E7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2E116E9-D32E-1114-22B1-EB379D6A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4DC809-ABEA-4C71-A131-D7D319C1F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AB81EDC5-87D6-998D-3813-ECE3EF64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ces mots.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583E949-6EB1-29D8-5ABE-A64973D07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26589" r="10256" b="35708"/>
          <a:stretch>
            <a:fillRect/>
          </a:stretch>
        </p:blipFill>
        <p:spPr>
          <a:xfrm>
            <a:off x="1299447" y="1741676"/>
            <a:ext cx="6545106" cy="47519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3D8728-673E-7B3A-990D-5AE6EC67EEC1}"/>
              </a:ext>
            </a:extLst>
          </p:cNvPr>
          <p:cNvSpPr txBox="1"/>
          <p:nvPr/>
        </p:nvSpPr>
        <p:spPr>
          <a:xfrm>
            <a:off x="1780954" y="2978436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Arroser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B72300-4432-F808-C7FB-B851A3FEA7CD}"/>
              </a:ext>
            </a:extLst>
          </p:cNvPr>
          <p:cNvSpPr txBox="1"/>
          <p:nvPr/>
        </p:nvSpPr>
        <p:spPr>
          <a:xfrm>
            <a:off x="3307883" y="2998433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Devant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A65919-0680-4D08-41C2-9ED9A1BEB432}"/>
              </a:ext>
            </a:extLst>
          </p:cNvPr>
          <p:cNvSpPr txBox="1"/>
          <p:nvPr/>
        </p:nvSpPr>
        <p:spPr>
          <a:xfrm>
            <a:off x="4682484" y="2998433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Au-dessus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03C6DA-C127-0B45-821A-438C73E59DC0}"/>
              </a:ext>
            </a:extLst>
          </p:cNvPr>
          <p:cNvSpPr txBox="1"/>
          <p:nvPr/>
        </p:nvSpPr>
        <p:spPr>
          <a:xfrm>
            <a:off x="6209413" y="2996037"/>
            <a:ext cx="186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Un arbre fruitier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A5AC03-BD91-8462-4840-06F19FCB63E4}"/>
              </a:ext>
            </a:extLst>
          </p:cNvPr>
          <p:cNvSpPr txBox="1"/>
          <p:nvPr/>
        </p:nvSpPr>
        <p:spPr>
          <a:xfrm>
            <a:off x="1657797" y="4495509"/>
            <a:ext cx="170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Planter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2D12D1-E5F5-54FD-B2F6-9A41DD29C7C9}"/>
              </a:ext>
            </a:extLst>
          </p:cNvPr>
          <p:cNvSpPr txBox="1"/>
          <p:nvPr/>
        </p:nvSpPr>
        <p:spPr>
          <a:xfrm>
            <a:off x="3197690" y="4495509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À l’intérieur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9E6087-D585-CBAD-3FF4-7C9AEAD50C62}"/>
              </a:ext>
            </a:extLst>
          </p:cNvPr>
          <p:cNvSpPr txBox="1"/>
          <p:nvPr/>
        </p:nvSpPr>
        <p:spPr>
          <a:xfrm>
            <a:off x="4821544" y="4495509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La terrasse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B83384-610A-26FF-FF3A-A8182E4394D5}"/>
              </a:ext>
            </a:extLst>
          </p:cNvPr>
          <p:cNvSpPr txBox="1"/>
          <p:nvPr/>
        </p:nvSpPr>
        <p:spPr>
          <a:xfrm>
            <a:off x="6482178" y="4509170"/>
            <a:ext cx="175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Derrière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8ED30B-4370-F8FA-26FA-C14C6E018592}"/>
              </a:ext>
            </a:extLst>
          </p:cNvPr>
          <p:cNvSpPr txBox="1"/>
          <p:nvPr/>
        </p:nvSpPr>
        <p:spPr>
          <a:xfrm>
            <a:off x="1679336" y="6012698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Le jardin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BEB74B-79EC-BA9F-AB6B-45B02EC8E51A}"/>
              </a:ext>
            </a:extLst>
          </p:cNvPr>
          <p:cNvSpPr txBox="1"/>
          <p:nvPr/>
        </p:nvSpPr>
        <p:spPr>
          <a:xfrm>
            <a:off x="3339415" y="6008933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À l’extérieur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3FB009-98AC-CCAB-14F9-658839986737}"/>
              </a:ext>
            </a:extLst>
          </p:cNvPr>
          <p:cNvSpPr txBox="1"/>
          <p:nvPr/>
        </p:nvSpPr>
        <p:spPr>
          <a:xfrm>
            <a:off x="4792846" y="6024699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Le potager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FADDCE-30E7-81A1-398B-AA63AA64AC27}"/>
              </a:ext>
            </a:extLst>
          </p:cNvPr>
          <p:cNvSpPr txBox="1"/>
          <p:nvPr/>
        </p:nvSpPr>
        <p:spPr>
          <a:xfrm>
            <a:off x="6340917" y="6008933"/>
            <a:ext cx="2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Au-dessous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4_P2_W2_S3_AdP_P01">
            <a:hlinkClick r:id="" action="ppaction://media"/>
            <a:extLst>
              <a:ext uri="{FF2B5EF4-FFF2-40B4-BE49-F238E27FC236}">
                <a16:creationId xmlns:a16="http://schemas.microsoft.com/office/drawing/2014/main" id="{24AF0127-E608-3144-170D-11BBCCAB81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727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671" y="2062081"/>
            <a:ext cx="7804053" cy="34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97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06F5-3B87-1B99-7881-311EC6FC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5FCDA7E-BB4C-95B2-6A46-C0EB0C53370B}"/>
              </a:ext>
            </a:extLst>
          </p:cNvPr>
          <p:cNvSpPr/>
          <p:nvPr/>
        </p:nvSpPr>
        <p:spPr>
          <a:xfrm>
            <a:off x="712269" y="2563876"/>
            <a:ext cx="7891042" cy="248109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7FDF37-A65C-D5D9-DF90-789ED736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poser les questions comme Majd et Nada. 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A1CACB5-ECD5-BA33-3C85-5FD4CE1B481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144DD67-65E6-49EA-FB64-546E6A418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E866B9-882C-ACC2-E014-BFB728FF1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0EFEB56-2122-1A48-7308-6138BA530F4D}"/>
              </a:ext>
            </a:extLst>
          </p:cNvPr>
          <p:cNvSpPr txBox="1"/>
          <p:nvPr/>
        </p:nvSpPr>
        <p:spPr>
          <a:xfrm>
            <a:off x="691983" y="2474892"/>
            <a:ext cx="776003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Qu’est-ce que tu as fait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avec ton grand-père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Qu’est-ce que tu as fait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avec ta grand-mère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52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896D6-9319-7AE7-9F66-F4F650911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E012523-0E7C-8C67-6C30-1183717B4930}"/>
              </a:ext>
            </a:extLst>
          </p:cNvPr>
          <p:cNvSpPr/>
          <p:nvPr/>
        </p:nvSpPr>
        <p:spPr>
          <a:xfrm>
            <a:off x="712269" y="2563876"/>
            <a:ext cx="7891042" cy="248109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D69171-9FAD-E207-D21F-E26DF7C3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ACF82E-70AA-FBF6-2457-7945269762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28D569-5CFB-A106-B3DA-79E73C189C9E}"/>
              </a:ext>
            </a:extLst>
          </p:cNvPr>
          <p:cNvSpPr txBox="1"/>
          <p:nvPr/>
        </p:nvSpPr>
        <p:spPr>
          <a:xfrm>
            <a:off x="1071512" y="2690336"/>
            <a:ext cx="776003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Qu’est-ce que tu as fait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avec ton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frère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Qu’est-ce que tu as fait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avec ta sœur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62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670707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répondre à la question.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9150" y="2478024"/>
            <a:ext cx="4550867" cy="374224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E71152CF-E31C-98AC-2A59-D32EBA39B3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7BBD7B1-4675-80C2-E759-7D99E583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CF8B29-1718-D04A-6589-90FA2AE8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60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99993"/>
            <a:ext cx="812539" cy="812539"/>
          </a:xfrm>
          <a:prstGeom prst="rect">
            <a:avLst/>
          </a:prstGeom>
        </p:spPr>
      </p:pic>
      <p:pic>
        <p:nvPicPr>
          <p:cNvPr id="2" name="FR_N4_P2_W2_S2_AdP_P02">
            <a:hlinkClick r:id="" action="ppaction://media"/>
            <a:extLst>
              <a:ext uri="{FF2B5EF4-FFF2-40B4-BE49-F238E27FC236}">
                <a16:creationId xmlns:a16="http://schemas.microsoft.com/office/drawing/2014/main" id="{5558AFE7-D3F2-DC9D-76BD-60CFCD7DE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397" y="1943644"/>
            <a:ext cx="7719461" cy="33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544FE-8E96-9A1E-3AB6-D4CE910DE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C013A1-ED4B-4DE5-6E29-EAEA286B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répondre comme Majd et Nada. 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4295430-F41B-699E-5E15-DAEC2F70168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F619259-D969-01CA-4D05-41CE7F6A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7468C80-469B-EB6C-2545-8716E0FD5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AD41B56-483D-2FE9-5109-4B49A6C6609B}"/>
              </a:ext>
            </a:extLst>
          </p:cNvPr>
          <p:cNvSpPr txBox="1"/>
          <p:nvPr/>
        </p:nvSpPr>
        <p:spPr>
          <a:xfrm>
            <a:off x="646121" y="2666179"/>
            <a:ext cx="7841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J’ai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planté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des légumes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</a:rPr>
              <a:t>avec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mon grand-père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</a:rPr>
              <a:t>. </a:t>
            </a:r>
            <a:endParaRPr lang="fr-MA" sz="2800" dirty="0">
              <a:solidFill>
                <a:schemeClr val="tx2"/>
              </a:solidFill>
              <a:latin typeface="Dosis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14DDFD-6B10-16AA-97E2-D2CB8A9E6CC6}"/>
              </a:ext>
            </a:extLst>
          </p:cNvPr>
          <p:cNvSpPr txBox="1"/>
          <p:nvPr/>
        </p:nvSpPr>
        <p:spPr>
          <a:xfrm>
            <a:off x="588836" y="3566002"/>
            <a:ext cx="7841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J’ai</a:t>
            </a:r>
            <a:r>
              <a:rPr lang="fr-FR" sz="2800" b="1" dirty="0">
                <a:solidFill>
                  <a:srgbClr val="00B0F0"/>
                </a:solidFill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arrosé des arbres fruitiers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</a:rPr>
              <a:t>avec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ma grand-mère. </a:t>
            </a:r>
            <a:endParaRPr lang="fr-MA" sz="28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AF681-DAD5-3831-4B04-956C22DFF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346ED2-0B41-96ED-50DA-A4290377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42A128B-19BF-99ED-0677-322C5CAB39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216664-A50F-4155-D927-00A63F210CD5}"/>
              </a:ext>
            </a:extLst>
          </p:cNvPr>
          <p:cNvSpPr txBox="1"/>
          <p:nvPr/>
        </p:nvSpPr>
        <p:spPr>
          <a:xfrm>
            <a:off x="646121" y="2666179"/>
            <a:ext cx="7841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J’ai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joué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</a:rPr>
              <a:t>avec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mon frère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</a:rPr>
              <a:t>. </a:t>
            </a:r>
            <a:endParaRPr lang="fr-MA" sz="2800" dirty="0">
              <a:solidFill>
                <a:schemeClr val="tx2"/>
              </a:solidFill>
              <a:latin typeface="Dosis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CDA56E-86B7-2132-F121-CEDE2F1A15AE}"/>
              </a:ext>
            </a:extLst>
          </p:cNvPr>
          <p:cNvSpPr txBox="1"/>
          <p:nvPr/>
        </p:nvSpPr>
        <p:spPr>
          <a:xfrm>
            <a:off x="588836" y="3566002"/>
            <a:ext cx="7841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J’ai</a:t>
            </a:r>
            <a:r>
              <a:rPr lang="fr-FR" sz="2800" b="1" dirty="0">
                <a:solidFill>
                  <a:srgbClr val="00B0F0"/>
                </a:solidFill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regardé la télévision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</a:rPr>
              <a:t>avec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ma sœur. </a:t>
            </a:r>
            <a:endParaRPr lang="fr-MA" sz="28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6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6AAC73E-0B9C-BD17-A965-684B2AA178DD}"/>
              </a:ext>
            </a:extLst>
          </p:cNvPr>
          <p:cNvSpPr/>
          <p:nvPr/>
        </p:nvSpPr>
        <p:spPr>
          <a:xfrm>
            <a:off x="477788" y="3428998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01931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Choisissez différents exemples. 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-122954" y="3496551"/>
            <a:ext cx="3831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Qu’est-ce que tu 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fait  avec  __________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pic>
        <p:nvPicPr>
          <p:cNvPr id="3" name="Image 2" descr="Une image contenant croquis, dessin, 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40643AC-4B0E-034D-9CBA-65F30ECA4B5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5749" y="4445047"/>
            <a:ext cx="956182" cy="14401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4C73511-A326-9D1D-59C2-4FFACF511206}"/>
              </a:ext>
            </a:extLst>
          </p:cNvPr>
          <p:cNvSpPr/>
          <p:nvPr/>
        </p:nvSpPr>
        <p:spPr>
          <a:xfrm>
            <a:off x="6448097" y="3429000"/>
            <a:ext cx="2170817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C63D57-F2B9-FDA8-8AC3-E47378A0A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380532" y="3659438"/>
            <a:ext cx="246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J’ai __________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____ .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Image 12" descr="Une image contenant dessin, habits, Visage humain, croquis&#10;&#10;Le contenu généré par l’IA peut être incorrect.">
            <a:extLst>
              <a:ext uri="{FF2B5EF4-FFF2-40B4-BE49-F238E27FC236}">
                <a16:creationId xmlns:a16="http://schemas.microsoft.com/office/drawing/2014/main" id="{349DF934-E944-1699-2645-059008358EE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025" y="4389178"/>
            <a:ext cx="1402960" cy="11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3837C-3221-1917-C3F9-8B0E9DE2F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82E7BF1-D233-6671-A1ED-6E76B1831A9D}"/>
              </a:ext>
            </a:extLst>
          </p:cNvPr>
          <p:cNvSpPr/>
          <p:nvPr/>
        </p:nvSpPr>
        <p:spPr>
          <a:xfrm>
            <a:off x="477788" y="3428998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41E567D-3524-3ED8-6692-E33ABBE6E7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8778" y="3016879"/>
            <a:ext cx="4509226" cy="3122317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82BFFF0-BBDB-865E-7866-D33FDDC949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7AB1507A-1C4F-77FE-D686-36E7A9C717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13B0190A-A68D-2E18-D47D-53299A644BD3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Choisissez différents exemples. 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01DA074-ED92-BEC3-8CF0-02C9B0CF1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F4D27DE-A363-D52A-674E-30355ED1D07A}"/>
              </a:ext>
            </a:extLst>
          </p:cNvPr>
          <p:cNvSpPr/>
          <p:nvPr/>
        </p:nvSpPr>
        <p:spPr>
          <a:xfrm>
            <a:off x="6174487" y="3316188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DF5D04-B022-ABAA-1F1C-61EEA11F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D204E61-9765-A20C-268D-77E8D1DB8EC8}"/>
              </a:ext>
            </a:extLst>
          </p:cNvPr>
          <p:cNvSpPr txBox="1"/>
          <p:nvPr/>
        </p:nvSpPr>
        <p:spPr>
          <a:xfrm>
            <a:off x="6234147" y="3533351"/>
            <a:ext cx="246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J’ai __________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____ .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6" name="Image 5" descr="Une image contenant croquis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A5F51CD-9D72-9D3C-C693-151321253EE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311" y="4360669"/>
            <a:ext cx="975997" cy="14314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72C752A-62EC-4C51-9153-A56F83ADCBAC}"/>
              </a:ext>
            </a:extLst>
          </p:cNvPr>
          <p:cNvSpPr txBox="1"/>
          <p:nvPr/>
        </p:nvSpPr>
        <p:spPr>
          <a:xfrm>
            <a:off x="399740" y="3494377"/>
            <a:ext cx="2583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Qu’est-ce que tu as fait  avec  _____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pic>
        <p:nvPicPr>
          <p:cNvPr id="14" name="Image 13" descr="Une image contenant garçon, dessin, habits, croquis&#10;&#10;Le contenu généré par l’IA peut être incorrect.">
            <a:extLst>
              <a:ext uri="{FF2B5EF4-FFF2-40B4-BE49-F238E27FC236}">
                <a16:creationId xmlns:a16="http://schemas.microsoft.com/office/drawing/2014/main" id="{AA51C990-34FD-171C-B575-45E11803EF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2469" y="4343409"/>
            <a:ext cx="1706169" cy="12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4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81352" y="3035807"/>
            <a:ext cx="3765344" cy="25102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375" y="215346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250" y="2160628"/>
            <a:ext cx="1219370" cy="1086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250" y="2246069"/>
            <a:ext cx="1066949" cy="9716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9EF852-0CEA-20D6-E25F-CF70161E82FF}"/>
              </a:ext>
            </a:extLst>
          </p:cNvPr>
          <p:cNvSpPr txBox="1"/>
          <p:nvPr/>
        </p:nvSpPr>
        <p:spPr>
          <a:xfrm>
            <a:off x="6262823" y="4133514"/>
            <a:ext cx="246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J’ai__________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____.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ABAA5A-8DDA-E26E-ADA6-64611CD4B186}"/>
              </a:ext>
            </a:extLst>
          </p:cNvPr>
          <p:cNvSpPr txBox="1"/>
          <p:nvPr/>
        </p:nvSpPr>
        <p:spPr>
          <a:xfrm>
            <a:off x="-66136" y="3753875"/>
            <a:ext cx="3831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Qu’est-ce que tu 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fait  avec  __________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62" y="1464640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3222C65-1C0E-6A59-04DB-C405069E3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90" y="3485267"/>
            <a:ext cx="6254069" cy="1446177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C0B49663-4471-FF7B-3AF6-CF04DCEAF5D6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les  verbes du 1</a:t>
            </a:r>
            <a:r>
              <a:rPr lang="fr-FR" sz="1400" baseline="30000" dirty="0"/>
              <a:t>er</a:t>
            </a:r>
            <a:r>
              <a:rPr lang="fr-FR" sz="1400" dirty="0"/>
              <a:t> groupe  au passé composé.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1E044E-6176-7551-D164-504D16EC423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54D9D50-2F90-1077-5084-852859D1ED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91F446-D77C-B51F-A1D2-0B12A986ED1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Titre 53">
              <a:extLst>
                <a:ext uri="{FF2B5EF4-FFF2-40B4-BE49-F238E27FC236}">
                  <a16:creationId xmlns:a16="http://schemas.microsoft.com/office/drawing/2014/main" id="{84C3A40E-39CB-761D-01F4-A38A9E81663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303F62-43FB-8BE2-2775-3004C45167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9941" y="4995349"/>
            <a:ext cx="540000" cy="540000"/>
          </a:xfrm>
        </p:spPr>
      </p:pic>
      <p:pic>
        <p:nvPicPr>
          <p:cNvPr id="5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46DF774-7658-F087-0F56-D1ACA5B01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3488135"/>
            <a:ext cx="540000" cy="540000"/>
          </a:xfrm>
          <a:prstGeom prst="rect">
            <a:avLst/>
          </a:prstGeom>
          <a:noFill/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11A34423-F1D6-1C1F-B84A-5D6601C2969F}"/>
              </a:ext>
            </a:extLst>
          </p:cNvPr>
          <p:cNvSpPr txBox="1"/>
          <p:nvPr/>
        </p:nvSpPr>
        <p:spPr>
          <a:xfrm>
            <a:off x="2264025" y="3602686"/>
            <a:ext cx="237917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b="1" dirty="0">
                <a:solidFill>
                  <a:srgbClr val="414C7A"/>
                </a:solidFill>
                <a:latin typeface="Dosis" pitchFamily="2" charset="0"/>
              </a:rPr>
              <a:t>2.  Ecrit : point de langue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B282A984-C8A2-27E5-CCCE-118898D2E4E4}"/>
              </a:ext>
            </a:extLst>
          </p:cNvPr>
          <p:cNvSpPr txBox="1">
            <a:spLocks/>
          </p:cNvSpPr>
          <p:nvPr/>
        </p:nvSpPr>
        <p:spPr>
          <a:xfrm>
            <a:off x="2201410" y="2503812"/>
            <a:ext cx="5193304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757575"/>
                </a:solidFill>
              </a:rPr>
              <a:t>Acte de parole 1 : «  Qu’est-ce que tu as fait avec ton grand-père  ? ». 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5ADD745D-6E22-4025-20F7-3AFCB520E0C7}"/>
              </a:ext>
            </a:extLst>
          </p:cNvPr>
          <p:cNvSpPr txBox="1">
            <a:spLocks/>
          </p:cNvSpPr>
          <p:nvPr/>
        </p:nvSpPr>
        <p:spPr>
          <a:xfrm>
            <a:off x="2264025" y="553489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Difficulté de lecture « an  et em ».</a:t>
            </a:r>
          </a:p>
        </p:txBody>
      </p:sp>
      <p:pic>
        <p:nvPicPr>
          <p:cNvPr id="3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AA720EB0-B760-C091-A168-9F9DCB0510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1942471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01" y="769328"/>
            <a:ext cx="711133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on va faire la conjugaison des  verbes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du 1</a:t>
            </a:r>
            <a:r>
              <a:rPr lang="fr-MA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er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groupe au passé composé.</a:t>
            </a:r>
            <a:endParaRPr lang="a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F22F39A-6060-20E1-8D2D-97721607BB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EEC40CA-68E2-28C1-87B5-9CB2655B6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C33690-9FEC-0648-2ABB-E0B77484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C474109-6720-BE2B-10E8-F528BA9C3FD5}"/>
              </a:ext>
            </a:extLst>
          </p:cNvPr>
          <p:cNvSpPr txBox="1"/>
          <p:nvPr/>
        </p:nvSpPr>
        <p:spPr>
          <a:xfrm>
            <a:off x="2148467" y="2828835"/>
            <a:ext cx="4847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ln w="0"/>
                <a:solidFill>
                  <a:srgbClr val="474F71"/>
                </a:solidFill>
                <a:latin typeface="Dosis SemiBold" pitchFamily="2" charset="0"/>
              </a:rPr>
              <a:t>Les  verbes du 1</a:t>
            </a:r>
            <a:r>
              <a:rPr lang="fr-FR" sz="3600" b="1" baseline="30000" dirty="0">
                <a:ln w="0"/>
                <a:solidFill>
                  <a:srgbClr val="474F71"/>
                </a:solidFill>
                <a:latin typeface="Dosis SemiBold" pitchFamily="2" charset="0"/>
              </a:rPr>
              <a:t>er</a:t>
            </a:r>
            <a:r>
              <a:rPr lang="fr-FR" sz="3600" b="1" dirty="0">
                <a:ln w="0"/>
                <a:solidFill>
                  <a:srgbClr val="474F71"/>
                </a:solidFill>
                <a:latin typeface="Dosis SemiBold" pitchFamily="2" charset="0"/>
              </a:rPr>
              <a:t>  groupe  au passé composé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21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DB71BDC8-601B-25B4-5945-1C3CCA76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bg1">
                    <a:lumMod val="50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bg1">
                  <a:lumMod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E5316F1-FCFE-3E92-79E6-B5B377824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57" y="6008154"/>
            <a:ext cx="812539" cy="812539"/>
          </a:xfrm>
          <a:prstGeom prst="rect">
            <a:avLst/>
          </a:prstGeom>
        </p:spPr>
      </p:pic>
      <p:pic>
        <p:nvPicPr>
          <p:cNvPr id="4" name="FR_N4_P2_W2_S2_Conj (1)">
            <a:hlinkClick r:id="" action="ppaction://media"/>
            <a:extLst>
              <a:ext uri="{FF2B5EF4-FFF2-40B4-BE49-F238E27FC236}">
                <a16:creationId xmlns:a16="http://schemas.microsoft.com/office/drawing/2014/main" id="{83D2A50E-E0C1-A706-AAA7-7358C62447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57" y="1826314"/>
            <a:ext cx="7124369" cy="40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11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BFE94A8-317C-1DAD-F357-802FD766DEC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86282F1-F78C-55F5-0F57-2F387398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9AAA4D-1E62-DA62-337B-CB4349546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texte, Polic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F408CFFA-A439-5E44-F30D-BBBFDFFD6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752" y="2008301"/>
            <a:ext cx="5812385" cy="38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07BB6-0962-E5A1-5F33-4787FD9CA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27309693-F529-B135-497B-AF98D4EBC97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AAA5945-C530-34E7-03AD-80E358D0D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9429E4-32C9-D6D4-22CD-2E0434820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7551DA23-508E-853F-C6C4-8A770675F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58CDE8-16BB-0FB1-042E-A57B67D6071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74D0C-9491-6652-DA3E-2CB32434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06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sur vos ardoises la bonne forme du verbe planter au passé composé.</a:t>
            </a:r>
            <a:r>
              <a:rPr lang="fr-FR" dirty="0"/>
              <a:t>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9E25662-4E94-91CB-F832-F2DE2BDD98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1FDCD7-4D1B-42F0-FAA8-1C52E2738659}"/>
              </a:ext>
            </a:extLst>
          </p:cNvPr>
          <p:cNvSpPr txBox="1"/>
          <p:nvPr/>
        </p:nvSpPr>
        <p:spPr>
          <a:xfrm>
            <a:off x="699426" y="2978877"/>
            <a:ext cx="746143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 J’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  (planter) des fleurs. 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9483D-C8B0-9624-7395-75876772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F4E8D79B-CE62-8D32-BEA6-EC69B4CC822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34430D5-5EB8-EA65-13E5-A8CCAE472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9D9EA-ACB8-BC8B-0930-EAFD6A6CC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159FDAF6-184C-FB2A-104C-3DDA4603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40502B-71DA-1D4C-8189-869D72D847E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8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0E23-C8BC-885C-3F08-0EC09658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307DA-9783-42E3-89E3-7EF1C13C4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Corrigez. Qui veut expliquer cette phrase ?  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F74E8D3-EF42-CE7E-37B5-8344D75F75E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0EE87A7-940E-DDAA-948F-8901ECEBA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EFEA3C-1A3D-CD70-07C6-60ACCA3B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C28C15E-9448-4AAC-5B3A-045D4753E630}"/>
              </a:ext>
            </a:extLst>
          </p:cNvPr>
          <p:cNvSpPr txBox="1"/>
          <p:nvPr/>
        </p:nvSpPr>
        <p:spPr>
          <a:xfrm>
            <a:off x="1070566" y="3145061"/>
            <a:ext cx="746143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 J’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ai planté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des fleurs. 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AB039-2EBB-4F11-EE13-B1727FC38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FDF59-77A7-6DDC-AE9E-C90D7648C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sur vos ardoises la bonne forme du verbe placer au passé composé.</a:t>
            </a:r>
            <a:endParaRPr lang="fr-FR" dirty="0"/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AB063C2-45E5-DDC6-226D-36733A780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84201C-911F-F397-3802-79AD55657801}"/>
              </a:ext>
            </a:extLst>
          </p:cNvPr>
          <p:cNvSpPr txBox="1"/>
          <p:nvPr/>
        </p:nvSpPr>
        <p:spPr>
          <a:xfrm>
            <a:off x="1010066" y="3059668"/>
            <a:ext cx="75219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(placer) le vase devant la maison.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89643-96DB-A736-AAEC-C9933D0F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7CEB1D92-453B-3AFE-C5CD-4B77D345918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9967299-9B72-7B75-EE78-512EF6772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26ED54E-0AEF-28A9-C610-6C951B7C8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E3417FFD-D402-7CAD-04F6-ACFC1091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BF127A3-DF7B-6AB0-FD72-D7D8CE164C4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1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E101-9D0E-5F07-F3A3-DC5D150EE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CB04D-0E78-8FB5-B6D8-D4B474DB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cette phrase ? </a:t>
            </a:r>
            <a:endParaRPr lang="fr-FR" dirty="0"/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927A5E-DA57-BB10-E213-1F43605102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BE5548-378A-E79D-7261-57159433E16A}"/>
              </a:ext>
            </a:extLst>
          </p:cNvPr>
          <p:cNvSpPr txBox="1"/>
          <p:nvPr/>
        </p:nvSpPr>
        <p:spPr>
          <a:xfrm>
            <a:off x="791154" y="3059668"/>
            <a:ext cx="7561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avons placé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le vase devant la maison.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7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73D2A-E1D3-F46D-A189-8F4A471B2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1284A9-5161-2283-574A-D5A66F2B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sur vos ardoises la bonne forme du verbe jouer au passé composé.</a:t>
            </a:r>
            <a:r>
              <a:rPr lang="fr-FR" dirty="0"/>
              <a:t>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44B2826-71BF-9E7B-F428-D256444307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5859EA-7D90-F38B-C34F-1C58015F7118}"/>
              </a:ext>
            </a:extLst>
          </p:cNvPr>
          <p:cNvSpPr txBox="1"/>
          <p:nvPr/>
        </p:nvSpPr>
        <p:spPr>
          <a:xfrm>
            <a:off x="288758" y="3149664"/>
            <a:ext cx="839322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Elles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(jouer) au ballon. 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C458-14AB-C239-C407-99D31F3E0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E6C09EDA-B2D6-C762-3E34-2417C5E4B08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3875B6E-5149-7CA9-D2C4-8F5946B98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517AA-3782-2B02-8F04-15BE579BA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9537FEDA-689C-CE22-8ECB-64858F42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61F8EA7-6516-33C6-0E66-D4CF8BD00F8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9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4E851-93A5-AF25-CEDB-E43BDE9D4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E5FB1-B67C-79B6-81D2-E9B96691B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cette phrase ?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5D52AC2-7E3A-79E5-3DE2-0541C40993D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E468AD1-AFEB-9BB5-A508-0E7F6817A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F90FB19-C99F-386A-1943-A3E046B0D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8A14735-F80A-8B32-CB4D-26BD99184A1A}"/>
              </a:ext>
            </a:extLst>
          </p:cNvPr>
          <p:cNvSpPr txBox="1"/>
          <p:nvPr/>
        </p:nvSpPr>
        <p:spPr>
          <a:xfrm>
            <a:off x="288758" y="3149664"/>
            <a:ext cx="839322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Elles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ont joué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au ballon. 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4E3634-C5B9-E170-1ACC-8890B87C4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27" y="1615550"/>
            <a:ext cx="3245328" cy="498022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43.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1EEA6A3-A24E-ED91-20B5-24D06222A8C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A9C401F-894F-FE2C-77B2-DE6139C46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50D4FF-E887-9364-04A6-634F9DED6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A611CA3-C21E-841E-3BF0-C4C0000D88E7}"/>
              </a:ext>
            </a:extLst>
          </p:cNvPr>
          <p:cNvSpPr/>
          <p:nvPr/>
        </p:nvSpPr>
        <p:spPr>
          <a:xfrm>
            <a:off x="3523709" y="2345634"/>
            <a:ext cx="2789627" cy="114553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08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BA51437-2C09-67A3-2448-170B365B3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43" y="2226615"/>
            <a:ext cx="2404769" cy="2404769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495F852-3C15-6E7A-B1AC-1B06E750FD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894" r="13634"/>
          <a:stretch>
            <a:fillRect/>
          </a:stretch>
        </p:blipFill>
        <p:spPr>
          <a:xfrm>
            <a:off x="1417091" y="2270233"/>
            <a:ext cx="3154909" cy="269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8F2C4-792F-4847-2878-23FBF059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33D3E28B-D79E-6CBF-D657-E00925FA066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Faites attention à l’orthographe.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2CA679-2008-B4B1-3F77-B0877331BD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2EA2B2C-CCDD-2B21-16CE-25A4CB762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56874E-A397-A56C-7678-CF7BB88A0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2B0A4F01-30F7-8EEF-83C2-CFCA7B99FBE6}"/>
              </a:ext>
            </a:extLst>
          </p:cNvPr>
          <p:cNvSpPr txBox="1"/>
          <p:nvPr/>
        </p:nvSpPr>
        <p:spPr>
          <a:xfrm>
            <a:off x="1846506" y="1989944"/>
            <a:ext cx="5450987" cy="33470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Nous 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avons passé </a:t>
            </a: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une belle journée.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Vous  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avez planté </a:t>
            </a: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des légumes.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Ils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ont posé </a:t>
            </a: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un banc.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J’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ai  joué </a:t>
            </a: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dans le jardin.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 Tu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as arrosé </a:t>
            </a: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les arbres fruitiers.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 Elle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a regardé </a:t>
            </a:r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la télé.</a:t>
            </a:r>
            <a:endParaRPr lang="fr-MA" sz="2400" dirty="0">
              <a:solidFill>
                <a:schemeClr val="tx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les  verbes du 1</a:t>
            </a:r>
            <a:r>
              <a:rPr lang="fr-FR" sz="1400" baseline="30000" dirty="0"/>
              <a:t>er</a:t>
            </a:r>
            <a:r>
              <a:rPr lang="fr-FR" sz="1400" dirty="0"/>
              <a:t> groupe  au passé composé.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400037" cy="756000"/>
          </a:xfrm>
        </p:spPr>
        <p:txBody>
          <a:bodyPr/>
          <a:lstStyle/>
          <a:p>
            <a:r>
              <a:rPr lang="fr-FR" sz="1400" dirty="0"/>
              <a:t>« Acte de parole 1 : «  Qu’est-ce que tu as fait avec ton grand-père ?».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AC75C7-18FA-EE8A-C423-4FF0B0B87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2C2E08-1789-6D91-9E06-5C25944E5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23" y="5603675"/>
            <a:ext cx="2043811" cy="556493"/>
          </a:xfrm>
          <a:prstGeom prst="rect">
            <a:avLst/>
          </a:prstGeom>
        </p:spPr>
      </p:pic>
      <p:pic>
        <p:nvPicPr>
          <p:cNvPr id="1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220403A-35A0-39DA-A8B1-FB0303D1F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18046" y="3488135"/>
            <a:ext cx="540000" cy="540000"/>
          </a:xfrm>
          <a:prstGeom prst="rect">
            <a:avLst/>
          </a:prstGeom>
          <a:noFill/>
        </p:spPr>
      </p:pic>
      <p:sp>
        <p:nvSpPr>
          <p:cNvPr id="21" name="Titre 8">
            <a:extLst>
              <a:ext uri="{FF2B5EF4-FFF2-40B4-BE49-F238E27FC236}">
                <a16:creationId xmlns:a16="http://schemas.microsoft.com/office/drawing/2014/main" id="{EEAF48C1-965A-C15C-31F2-505661D9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BFD2E38-A047-3D29-BBEC-22082B0137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7A84DE-BD87-CA9A-BFAD-7061DD910F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2E5470-DD8E-D077-4213-E845A899DE9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Titre 53">
              <a:extLst>
                <a:ext uri="{FF2B5EF4-FFF2-40B4-BE49-F238E27FC236}">
                  <a16:creationId xmlns:a16="http://schemas.microsoft.com/office/drawing/2014/main" id="{055AF720-C26E-CF88-0EE1-17CC9479065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2893" y="4898409"/>
            <a:ext cx="540000" cy="540000"/>
          </a:xfr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C28E0B5-B7BF-1F4D-FDC3-DAC9767A4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118" y="5207266"/>
            <a:ext cx="777469" cy="20294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F689FD9-4A44-9D7A-FCD9-730640D8706A}"/>
              </a:ext>
            </a:extLst>
          </p:cNvPr>
          <p:cNvSpPr txBox="1"/>
          <p:nvPr/>
        </p:nvSpPr>
        <p:spPr>
          <a:xfrm>
            <a:off x="2482046" y="5144174"/>
            <a:ext cx="86754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b="1" dirty="0">
                <a:solidFill>
                  <a:srgbClr val="414C7A"/>
                </a:solidFill>
                <a:latin typeface="Dosis" pitchFamily="2" charset="0"/>
              </a:rPr>
              <a:t>Lecture</a:t>
            </a:r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73E46C6A-4A02-2A1D-F34B-FEE6D3E9B7CB}"/>
              </a:ext>
            </a:extLst>
          </p:cNvPr>
          <p:cNvSpPr txBox="1">
            <a:spLocks/>
          </p:cNvSpPr>
          <p:nvPr/>
        </p:nvSpPr>
        <p:spPr>
          <a:xfrm>
            <a:off x="2201409" y="549319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Difficulté de lecture « an  et em ».</a:t>
            </a:r>
          </a:p>
        </p:txBody>
      </p:sp>
      <p:pic>
        <p:nvPicPr>
          <p:cNvPr id="2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CF536A0-6515-F2AB-8E68-169EF0BD74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18046" y="1951010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05D767A-9EFE-FEAB-F3CF-FBF69DF01BAE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AB9411-714D-2CEC-1384-CBB9F53E48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4F2278-00B9-26FC-E97C-CA889A3A244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703D642C-BBF2-7E53-9C9A-578D6616A97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D10211A-F176-595A-54DE-E50E85A57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39" y="2555254"/>
            <a:ext cx="1595212" cy="244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0F51B9-BD97-ECF7-40C0-CF2F420DB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10" y="2531606"/>
            <a:ext cx="1595960" cy="244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6E91C1-696D-5A89-7516-EFA9334C3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679" y="2531606"/>
            <a:ext cx="1595960" cy="244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E4CB369-04EA-333D-3D6A-071A1538B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70" y="2531606"/>
            <a:ext cx="1595960" cy="244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7618B13-A27C-A1BA-8437-C036DAC9C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4" y="2531606"/>
            <a:ext cx="159596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72A7EE96-3B12-DBB7-8161-82E7D7031028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79EB66E-CABC-F290-42E0-436D8B613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671A01-A40E-D62E-E087-35B91E0E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8E51D8F-31A5-9CF3-F5B3-F8F202B814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AC276-0305-7D70-DDB0-44593002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2721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apprendre comment prononcer le son eu avec  « an » et « em ». Soyez attentifs.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86DD861-981B-C948-256D-BD900224760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E3B301-82FA-A1D4-2AD6-70025B93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91308A-203B-9C86-6362-6905B751E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7F9339E-0134-ABA5-2858-D622D954F764}"/>
              </a:ext>
            </a:extLst>
          </p:cNvPr>
          <p:cNvSpPr txBox="1"/>
          <p:nvPr/>
        </p:nvSpPr>
        <p:spPr>
          <a:xfrm>
            <a:off x="3112936" y="296733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b="1" dirty="0">
                <a:ln w="0"/>
                <a:solidFill>
                  <a:srgbClr val="00ACA4"/>
                </a:solidFill>
                <a:latin typeface="Dosis" pitchFamily="2" charset="0"/>
              </a:rPr>
              <a:t>an         em</a:t>
            </a:r>
            <a:endParaRPr lang="fr-MA" sz="5400" dirty="0"/>
          </a:p>
        </p:txBody>
      </p:sp>
    </p:spTree>
    <p:extLst>
      <p:ext uri="{BB962C8B-B14F-4D97-AF65-F5344CB8AC3E}">
        <p14:creationId xmlns:p14="http://schemas.microsoft.com/office/powerpoint/2010/main" val="6175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C98C3-A082-3168-7263-8C08B31C2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7D638C1-A877-D40C-B865-A269FA0C8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91CE958-4A21-A2A7-8BE1-99BBAC7FCC65}"/>
              </a:ext>
            </a:extLst>
          </p:cNvPr>
          <p:cNvSpPr txBox="1">
            <a:spLocks/>
          </p:cNvSpPr>
          <p:nvPr/>
        </p:nvSpPr>
        <p:spPr>
          <a:xfrm>
            <a:off x="1663123" y="74387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ECA514F-D932-5D63-CFC0-A282FC23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7009012"/>
            <a:ext cx="812539" cy="812539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2834C8-63D3-1E94-6B79-40FD53988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5" name="WhatsApp Video 2025-12-17 at 01.20.01">
            <a:hlinkClick r:id="" action="ppaction://media"/>
            <a:extLst>
              <a:ext uri="{FF2B5EF4-FFF2-40B4-BE49-F238E27FC236}">
                <a16:creationId xmlns:a16="http://schemas.microsoft.com/office/drawing/2014/main" id="{89DD2452-C8F4-99E9-A67B-D3356A43A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8206" y="1512000"/>
            <a:ext cx="5696851" cy="42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38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840B314-5123-C070-62D5-703F1EE2713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919B0A-20FB-4BDB-1A21-510B1EB5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09CE50-7CD6-DBDB-233B-73B0C1A86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3CE1C8A-1C22-AC66-6B36-031A1F39C1AF}"/>
              </a:ext>
            </a:extLst>
          </p:cNvPr>
          <p:cNvSpPr txBox="1"/>
          <p:nvPr/>
        </p:nvSpPr>
        <p:spPr>
          <a:xfrm>
            <a:off x="858741" y="2642407"/>
            <a:ext cx="7561382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pl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ter     t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em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pête        b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c </a:t>
            </a:r>
          </a:p>
          <a:p>
            <a:pPr lvl="0" algn="ctr">
              <a:lnSpc>
                <a:spcPct val="150000"/>
              </a:lnSpc>
            </a:pP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cont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t       vac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ces </a:t>
            </a:r>
          </a:p>
        </p:txBody>
      </p:sp>
    </p:spTree>
    <p:extLst>
      <p:ext uri="{BB962C8B-B14F-4D97-AF65-F5344CB8AC3E}">
        <p14:creationId xmlns:p14="http://schemas.microsoft.com/office/powerpoint/2010/main" val="19826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ECBBA-71AB-8585-255A-FA7070385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01A12-E459-4F50-621C-3F0A9470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9AC449C-23F2-3FE2-4459-928EB0FC35A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9AC449C-23F2-3FE2-4459-928EB0FC35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A26E5AD-4FD9-D0DC-38EA-32BA6C6662C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A26E5AD-4FD9-D0DC-38EA-32BA6C6662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6757823-46EC-7A26-CF4D-F4BD51FA63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BD8A847-77BA-4A56-C855-31F6C24D0DD3}"/>
              </a:ext>
            </a:extLst>
          </p:cNvPr>
          <p:cNvSpPr txBox="1"/>
          <p:nvPr/>
        </p:nvSpPr>
        <p:spPr>
          <a:xfrm>
            <a:off x="858741" y="2642407"/>
            <a:ext cx="7561382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pl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ter     t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em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pête        b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c </a:t>
            </a:r>
          </a:p>
          <a:p>
            <a:pPr lvl="0" algn="ctr">
              <a:lnSpc>
                <a:spcPct val="150000"/>
              </a:lnSpc>
            </a:pP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cont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t       vac</a:t>
            </a:r>
            <a:r>
              <a:rPr lang="fr-FR" sz="44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ces </a:t>
            </a:r>
          </a:p>
        </p:txBody>
      </p:sp>
    </p:spTree>
    <p:extLst>
      <p:ext uri="{BB962C8B-B14F-4D97-AF65-F5344CB8AC3E}">
        <p14:creationId xmlns:p14="http://schemas.microsoft.com/office/powerpoint/2010/main" val="35372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Après,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88F9E4AD-18F6-28D7-B4D5-46337ACA0E64}"/>
              </a:ext>
            </a:extLst>
          </p:cNvPr>
          <p:cNvSpPr txBox="1"/>
          <p:nvPr/>
        </p:nvSpPr>
        <p:spPr>
          <a:xfrm>
            <a:off x="1015888" y="2494440"/>
            <a:ext cx="7516112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Nous avons pl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té des arbres fruitiers.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Vous avez passé vos vac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ces à la c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am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pagne.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Nous étions très cont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ts.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Le b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Dosis SemiBold" pitchFamily="2" charset="0"/>
              </a:rPr>
              <a:t>c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 est sous un arbre.</a:t>
            </a:r>
          </a:p>
        </p:txBody>
      </p:sp>
    </p:spTree>
    <p:extLst>
      <p:ext uri="{BB962C8B-B14F-4D97-AF65-F5344CB8AC3E}">
        <p14:creationId xmlns:p14="http://schemas.microsoft.com/office/powerpoint/2010/main" val="212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19C65-F9BD-1890-F6D2-BCFF43BF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66830-76CC-21E6-7488-83030676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BDB7C13-B51F-A5C0-A9AC-054D0983CE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BDB7C13-B51F-A5C0-A9AC-054D0983CE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D24014E-B02D-3ACB-0022-F73FE27084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D24014E-B02D-3ACB-0022-F73FE270846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17D9C54-009C-C7AB-ECC1-3E28BE1F1A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2043" y="713479"/>
            <a:ext cx="804281" cy="8042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D7E82E9-88C3-9EE3-B70D-3A6A0B6D1451}"/>
              </a:ext>
            </a:extLst>
          </p:cNvPr>
          <p:cNvSpPr txBox="1"/>
          <p:nvPr/>
        </p:nvSpPr>
        <p:spPr>
          <a:xfrm>
            <a:off x="1015888" y="2494440"/>
            <a:ext cx="7516112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Nous avons pl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té des arbres fruitiers.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Vous avez passé vos vac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ces à la c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am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pagne.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Nous étions très cont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ts.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Le b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Dosis SemiBold" pitchFamily="2" charset="0"/>
              </a:rPr>
              <a:t>c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 est sous un arbre.</a:t>
            </a:r>
          </a:p>
        </p:txBody>
      </p:sp>
      <p:pic>
        <p:nvPicPr>
          <p:cNvPr id="5" name="phrases N4_sem2_s2">
            <a:hlinkClick r:id="" action="ppaction://media"/>
            <a:extLst>
              <a:ext uri="{FF2B5EF4-FFF2-40B4-BE49-F238E27FC236}">
                <a16:creationId xmlns:a16="http://schemas.microsoft.com/office/drawing/2014/main" id="{743AB456-0EF0-623D-A6C9-13D555B9D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14833" y="861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7A99F-39D6-B461-BAB1-59F8CA91E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2FC9A-9E42-1769-EB10-3E087CF8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D535D36-E9E2-29AD-9723-67246F0C554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0CCC3CF-765E-85D7-C178-00F59D32D1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6255B9-25B5-A3DA-06ED-AB6957900F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343507-071B-1A05-BFE5-0DAAA6D0F593}"/>
              </a:ext>
            </a:extLst>
          </p:cNvPr>
          <p:cNvSpPr txBox="1"/>
          <p:nvPr/>
        </p:nvSpPr>
        <p:spPr>
          <a:xfrm>
            <a:off x="1015888" y="2494440"/>
            <a:ext cx="7516112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Nous avons pl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té des arbres fruitiers.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Vous avez passé vos vac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ces à la c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am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pagne.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Nous étions très cont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ts.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Le b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Dosis SemiBold" pitchFamily="2" charset="0"/>
              </a:rPr>
              <a:t>c</a:t>
            </a:r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 est sous un arbre.</a:t>
            </a:r>
          </a:p>
        </p:txBody>
      </p:sp>
    </p:spTree>
    <p:extLst>
      <p:ext uri="{BB962C8B-B14F-4D97-AF65-F5344CB8AC3E}">
        <p14:creationId xmlns:p14="http://schemas.microsoft.com/office/powerpoint/2010/main" val="42442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0C79CF6-4DBA-E816-7B20-0DD62E6E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41" y="1466002"/>
            <a:ext cx="3515711" cy="53926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41.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A851FE6-F3CB-EBA8-22FB-03882042C89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D23498-BB74-E5AE-7E9C-26200372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555AFF8-5D1A-440A-0D61-B952AE7AB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516A397-3D43-F851-04BA-D685C2342210}"/>
              </a:ext>
            </a:extLst>
          </p:cNvPr>
          <p:cNvSpPr/>
          <p:nvPr/>
        </p:nvSpPr>
        <p:spPr>
          <a:xfrm>
            <a:off x="3221342" y="2449413"/>
            <a:ext cx="3116396" cy="134377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mots et les phrases à votre voisin. Je vais passer entre les rangs pour vous aider.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79D7943-B446-63EB-79F1-0926EEBCD93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A5BE9B8-9FED-9615-EA70-B9C3E458E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055891-5BE0-ADF5-1C50-16AB04C42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6" name="AutoShape 2">
            <a:extLst>
              <a:ext uri="{FF2B5EF4-FFF2-40B4-BE49-F238E27FC236}">
                <a16:creationId xmlns:a16="http://schemas.microsoft.com/office/drawing/2014/main" id="{DD87A592-C772-47A0-F2F0-0A25FA5A3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007697-584A-6795-21D3-AA983211E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8F9F9"/>
              </a:clrFrom>
              <a:clrTo>
                <a:srgbClr val="F8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11290"/>
          <a:stretch>
            <a:fillRect/>
          </a:stretch>
        </p:blipFill>
        <p:spPr bwMode="auto">
          <a:xfrm>
            <a:off x="5775667" y="2824624"/>
            <a:ext cx="2902243" cy="24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0006110-EA12-2C5B-26BF-2437BADB1E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090" y="2576483"/>
            <a:ext cx="5071819" cy="24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Ecriture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Lecture – Phrases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– texte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Compréhension de texte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63DB757-7C3D-BA35-87C1-AACF4198E876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42FDABA-C7C8-E3A0-6491-582EC66A5821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1ACA2B-BFD3-B131-6BF7-D2A7955F9D5B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5" name="Organigramme : Terminateur 14">
            <a:extLst>
              <a:ext uri="{FF2B5EF4-FFF2-40B4-BE49-F238E27FC236}">
                <a16:creationId xmlns:a16="http://schemas.microsoft.com/office/drawing/2014/main" id="{0A118541-6BA8-BB7E-AE58-3425554DD650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B0CEE0E-931E-BC8E-6E37-F46F71039430}"/>
              </a:ext>
            </a:extLst>
          </p:cNvPr>
          <p:cNvSpPr/>
          <p:nvPr/>
        </p:nvSpPr>
        <p:spPr>
          <a:xfrm>
            <a:off x="828000" y="3904371"/>
            <a:ext cx="3412875" cy="78335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DB4F95E1-E3C8-4F00-C2F5-F2BDCB6E2DCC}"/>
              </a:ext>
            </a:extLst>
          </p:cNvPr>
          <p:cNvSpPr txBox="1">
            <a:spLocks/>
          </p:cNvSpPr>
          <p:nvPr/>
        </p:nvSpPr>
        <p:spPr>
          <a:xfrm>
            <a:off x="857457" y="3895721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Oral – Acte de parole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Ecriture – Point de langue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Lecture – Mots avec difficultés </a:t>
            </a:r>
          </a:p>
        </p:txBody>
      </p:sp>
      <p:sp>
        <p:nvSpPr>
          <p:cNvPr id="20" name="Titre 30">
            <a:extLst>
              <a:ext uri="{FF2B5EF4-FFF2-40B4-BE49-F238E27FC236}">
                <a16:creationId xmlns:a16="http://schemas.microsoft.com/office/drawing/2014/main" id="{32810026-5F34-F9FA-D80E-E50AFB04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0" y="107658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E05167C-6008-9D73-C668-A2506D636D4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C427B5-0910-4D26-8972-5FDA44B4B8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FB3778-AF11-363D-931E-EF9B0455927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Titre 53">
              <a:extLst>
                <a:ext uri="{FF2B5EF4-FFF2-40B4-BE49-F238E27FC236}">
                  <a16:creationId xmlns:a16="http://schemas.microsoft.com/office/drawing/2014/main" id="{966875DD-AAE1-5C5C-0B04-A348CD64F30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relire les mots et les phrases de la page 41.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477D0B-415C-B65E-BB9D-4BC9542C2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A46FC3-F9C0-9F0E-D31F-520F7BD7C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01" y="1583772"/>
            <a:ext cx="3250397" cy="498565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DE4ECF5-6BF4-1BFF-C6F5-26CF7F6DDD2A}"/>
              </a:ext>
            </a:extLst>
          </p:cNvPr>
          <p:cNvSpPr/>
          <p:nvPr/>
        </p:nvSpPr>
        <p:spPr>
          <a:xfrm>
            <a:off x="3080802" y="2402116"/>
            <a:ext cx="3116396" cy="134377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12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477D0B-415C-B65E-BB9D-4BC9542C2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080C83CA-243B-18C9-8060-0031CA38C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362200"/>
            <a:ext cx="2190014" cy="349748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229805C5-C542-01C5-4305-AE98629146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3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DC79B1-1704-F0E7-E55C-A3EF5C987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90" y="1998092"/>
            <a:ext cx="6411220" cy="140989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1F895DF-523C-2912-E4BE-3D627F2A40DB}"/>
              </a:ext>
            </a:extLst>
          </p:cNvPr>
          <p:cNvSpPr txBox="1">
            <a:spLocks/>
          </p:cNvSpPr>
          <p:nvPr/>
        </p:nvSpPr>
        <p:spPr>
          <a:xfrm>
            <a:off x="2251793" y="2533226"/>
            <a:ext cx="5252593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« Qu’est-ce que tu as fait avec ton grand-père ? ». 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11B00D0A-B0B8-C504-DFBA-1B04391FF8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Utiliser les verbes du 1</a:t>
            </a:r>
            <a:r>
              <a:rPr lang="fr-FR" sz="1400" baseline="30000" dirty="0"/>
              <a:t>er</a:t>
            </a:r>
            <a:r>
              <a:rPr lang="fr-FR" sz="1400" dirty="0"/>
              <a:t> groupe au passé composé.</a:t>
            </a: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6AB39D18-7D9C-1FEC-175E-26915E53DE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Difficulté de lecture « an  et em ».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18E1A4B-F1BA-0D0D-C12D-3DB85FCE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9941" y="4995349"/>
            <a:ext cx="540000" cy="540000"/>
          </a:xfrm>
          <a:prstGeom prst="rect">
            <a:avLst/>
          </a:prstGeom>
          <a:noFill/>
        </p:spPr>
      </p:pic>
      <p:pic>
        <p:nvPicPr>
          <p:cNvPr id="19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68A1744-87C9-EA96-CA66-A1A4C615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3488135"/>
            <a:ext cx="540000" cy="540000"/>
          </a:xfrm>
          <a:prstGeom prst="rect">
            <a:avLst/>
          </a:prstGeom>
          <a:noFill/>
        </p:spPr>
      </p:pic>
      <p:pic>
        <p:nvPicPr>
          <p:cNvPr id="3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DFAFF4E-E318-A966-6496-4309DA7A0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58586" y="1985044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CA45259-15AD-5423-5F7C-B65631B028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5573" y="558264"/>
            <a:ext cx="1393241" cy="1024294"/>
          </a:xfrm>
          <a:prstGeom prst="ellipse">
            <a:avLst/>
          </a:prstGeom>
        </p:spPr>
      </p:pic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362200"/>
            <a:ext cx="2190014" cy="3497484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A8BBFE72-A27F-1E3D-224C-0ACB31D4439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7118D-2771-DC53-C407-4789DD185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83E6C6D5-8ED2-F895-7B93-EA30D67578CC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7B7F8A9-F18A-7178-64BC-ED4654101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70593EC-EC4F-8515-CF17-9E3CDD89C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5" name="Titre 8">
            <a:extLst>
              <a:ext uri="{FF2B5EF4-FFF2-40B4-BE49-F238E27FC236}">
                <a16:creationId xmlns:a16="http://schemas.microsoft.com/office/drawing/2014/main" id="{1D3BF8AA-2C07-6339-958D-3681F539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commencer, nous allons corriger les activités de vocabulaire.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66E2941-3561-185C-D44F-2B4A10FD8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28" y="1598494"/>
            <a:ext cx="3290826" cy="504767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86E6A39-B0F7-3F93-10B5-F2F7D9DE2A47}"/>
              </a:ext>
            </a:extLst>
          </p:cNvPr>
          <p:cNvSpPr/>
          <p:nvPr/>
        </p:nvSpPr>
        <p:spPr>
          <a:xfrm>
            <a:off x="3228559" y="2112578"/>
            <a:ext cx="2872699" cy="2758967"/>
          </a:xfrm>
          <a:prstGeom prst="roundRect">
            <a:avLst>
              <a:gd name="adj" fmla="val 1221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BDBB8-EAFC-6742-AEC0-9EC25556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821C315B-5FA6-B94D-EFDE-AAD285A6220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7647017-D6A9-C5F7-FCAC-F2C27080B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2CE1CF-682E-E412-F923-B91E898D4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658903AD-CA12-5B5B-25C8-FBC3E5C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 sur votre livret.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61209A-47CC-53C7-D91E-2B93D7E7C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26589" r="10256" b="35708"/>
          <a:stretch>
            <a:fillRect/>
          </a:stretch>
        </p:blipFill>
        <p:spPr>
          <a:xfrm>
            <a:off x="1299447" y="1741676"/>
            <a:ext cx="6545106" cy="47519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EBA184-7187-1443-0E5B-04D6C2C2CA24}"/>
              </a:ext>
            </a:extLst>
          </p:cNvPr>
          <p:cNvSpPr txBox="1"/>
          <p:nvPr/>
        </p:nvSpPr>
        <p:spPr>
          <a:xfrm>
            <a:off x="1780954" y="2978436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Arroser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253119-82DB-72BA-C944-66FF7850C358}"/>
              </a:ext>
            </a:extLst>
          </p:cNvPr>
          <p:cNvSpPr txBox="1"/>
          <p:nvPr/>
        </p:nvSpPr>
        <p:spPr>
          <a:xfrm>
            <a:off x="3307883" y="2998433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Devant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CB88FE4-638A-6EF0-E895-D53647321840}"/>
              </a:ext>
            </a:extLst>
          </p:cNvPr>
          <p:cNvSpPr txBox="1"/>
          <p:nvPr/>
        </p:nvSpPr>
        <p:spPr>
          <a:xfrm>
            <a:off x="4682484" y="2998433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Au-dessus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0AFAE5-A07B-FA62-CF35-DDF0423B2F9B}"/>
              </a:ext>
            </a:extLst>
          </p:cNvPr>
          <p:cNvSpPr txBox="1"/>
          <p:nvPr/>
        </p:nvSpPr>
        <p:spPr>
          <a:xfrm>
            <a:off x="6209413" y="2996037"/>
            <a:ext cx="186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Un arbre fruitier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18CF8F-25EB-DAB1-FB1B-71C562142548}"/>
              </a:ext>
            </a:extLst>
          </p:cNvPr>
          <p:cNvSpPr txBox="1"/>
          <p:nvPr/>
        </p:nvSpPr>
        <p:spPr>
          <a:xfrm>
            <a:off x="1657797" y="4479743"/>
            <a:ext cx="170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Planter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FA9C5A-26BF-459F-0EBA-76B3C922BFEA}"/>
              </a:ext>
            </a:extLst>
          </p:cNvPr>
          <p:cNvSpPr txBox="1"/>
          <p:nvPr/>
        </p:nvSpPr>
        <p:spPr>
          <a:xfrm>
            <a:off x="3197690" y="4479743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À l’intérieur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008757-F8C2-8F8F-42A8-1BB714564597}"/>
              </a:ext>
            </a:extLst>
          </p:cNvPr>
          <p:cNvSpPr txBox="1"/>
          <p:nvPr/>
        </p:nvSpPr>
        <p:spPr>
          <a:xfrm>
            <a:off x="4821544" y="4479743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La terrasse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EE3981A-C4AF-AF1A-2D91-E94562D34872}"/>
              </a:ext>
            </a:extLst>
          </p:cNvPr>
          <p:cNvSpPr txBox="1"/>
          <p:nvPr/>
        </p:nvSpPr>
        <p:spPr>
          <a:xfrm>
            <a:off x="6482178" y="4493404"/>
            <a:ext cx="175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Derrière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A533C96-A109-1192-9BE7-046FBF7E342B}"/>
              </a:ext>
            </a:extLst>
          </p:cNvPr>
          <p:cNvSpPr txBox="1"/>
          <p:nvPr/>
        </p:nvSpPr>
        <p:spPr>
          <a:xfrm>
            <a:off x="1679336" y="6012698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Le jardin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2B46C1D-6913-C3C1-BD3E-1D877C58ACA1}"/>
              </a:ext>
            </a:extLst>
          </p:cNvPr>
          <p:cNvSpPr txBox="1"/>
          <p:nvPr/>
        </p:nvSpPr>
        <p:spPr>
          <a:xfrm>
            <a:off x="3339415" y="6008933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À l’extérieur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BF4DA4-9438-1C9D-6C5F-F8353B6BCDA7}"/>
              </a:ext>
            </a:extLst>
          </p:cNvPr>
          <p:cNvSpPr txBox="1"/>
          <p:nvPr/>
        </p:nvSpPr>
        <p:spPr>
          <a:xfrm>
            <a:off x="4792846" y="6024699"/>
            <a:ext cx="15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Le potager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D02C7BE-782B-5C70-BDBD-460F4B231232}"/>
              </a:ext>
            </a:extLst>
          </p:cNvPr>
          <p:cNvSpPr txBox="1"/>
          <p:nvPr/>
        </p:nvSpPr>
        <p:spPr>
          <a:xfrm>
            <a:off x="6340917" y="6008933"/>
            <a:ext cx="2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C00000"/>
                </a:solidFill>
                <a:latin typeface="Dosis SemiBold" pitchFamily="2" charset="0"/>
              </a:rPr>
              <a:t>Au-dessous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1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9249</TotalTime>
  <Words>1053</Words>
  <Application>Microsoft Office PowerPoint</Application>
  <PresentationFormat>Affichage à l'écran (4:3)</PresentationFormat>
  <Paragraphs>167</Paragraphs>
  <Slides>51</Slides>
  <Notes>1</Notes>
  <HiddenSlides>0</HiddenSlides>
  <MMClips>9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51</vt:i4>
      </vt:variant>
    </vt:vector>
  </HeadingPairs>
  <TitlesOfParts>
    <vt:vector size="69" baseType="lpstr">
      <vt:lpstr>Dosis ExtraBold</vt:lpstr>
      <vt:lpstr>Dosis Medium</vt:lpstr>
      <vt:lpstr>Aptos Display</vt:lpstr>
      <vt:lpstr>Calibri</vt:lpstr>
      <vt:lpstr>Dosis</vt:lpstr>
      <vt:lpstr>Dosis SemiBold</vt:lpstr>
      <vt:lpstr>Aptos</vt:lpstr>
      <vt:lpstr>Arial</vt:lpstr>
      <vt:lpstr>Wingdings</vt:lpstr>
      <vt:lpstr>2_Conception personnalisée</vt:lpstr>
      <vt:lpstr>00_Env-Enseignant</vt:lpstr>
      <vt:lpstr>Oral</vt:lpstr>
      <vt:lpstr>Lecture</vt:lpstr>
      <vt:lpstr>Ecriture</vt:lpstr>
      <vt:lpstr>1_Lecture</vt:lpstr>
      <vt:lpstr>Thème Office</vt:lpstr>
      <vt:lpstr>1_Oral</vt:lpstr>
      <vt:lpstr>2_Oral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 La leçon de français commence maintenant. Soyez attentifs.</vt:lpstr>
      <vt:lpstr>Avant de commencer, nous allons corriger les activités de vocabulaire.</vt:lpstr>
      <vt:lpstr>Corrigez sur votre livret. </vt:lpstr>
      <vt:lpstr>Répétons ensemble ces mots. </vt:lpstr>
      <vt:lpstr>Aujourd’hui, nous allons apprendre à poser une question avec Majd et Nada. </vt:lpstr>
      <vt:lpstr>Lecture de la vidéo </vt:lpstr>
      <vt:lpstr>Maintenant, on va poser les questions comme Majd et Nada. Répétons ensemble. </vt:lpstr>
      <vt:lpstr>Voici d’autres exemples.  </vt:lpstr>
      <vt:lpstr>Maintenant, nous allons apprendre à répondre à la question. Soyez attentifs.</vt:lpstr>
      <vt:lpstr>Lecture de la vidéo </vt:lpstr>
      <vt:lpstr>Maintenant, on va répondre comme Majd et Nada. Répétons ensemble. </vt:lpstr>
      <vt:lpstr>Voici d’autres exemples.  </vt:lpstr>
      <vt:lpstr>Présentation PowerPoint</vt:lpstr>
      <vt:lpstr>Présentation PowerPoint</vt:lpstr>
      <vt:lpstr>Chacun joue le dialogue avec son voisin. </vt:lpstr>
      <vt:lpstr>Plan de la séance 2</vt:lpstr>
      <vt:lpstr>Maintenant on va faire la conjugaison des  verbes du 1er groupe au passé composé.</vt:lpstr>
      <vt:lpstr>Lecture de la vidéo. </vt:lpstr>
      <vt:lpstr>Répétons ensemble. </vt:lpstr>
      <vt:lpstr>Prenez vos ardoises.</vt:lpstr>
      <vt:lpstr>Écrivez sur vos ardoises la bonne forme du verbe planter au passé composé. </vt:lpstr>
      <vt:lpstr>Levez les ardoises.</vt:lpstr>
      <vt:lpstr> Corrigez. Qui veut expliquer cette phrase ?  </vt:lpstr>
      <vt:lpstr>Écrivez sur vos ardoises la bonne forme du verbe placer au passé composé.</vt:lpstr>
      <vt:lpstr>Levez les ardoises.</vt:lpstr>
      <vt:lpstr>Corrigez. Qui veut expliquer cette phrase ? </vt:lpstr>
      <vt:lpstr>Écrivez sur vos ardoises la bonne forme du verbe jouer au passé composé. </vt:lpstr>
      <vt:lpstr>Levez les ardoises.</vt:lpstr>
      <vt:lpstr>Corrigez. Qui veut expliquer cette phrase ? </vt:lpstr>
      <vt:lpstr>Prenez vos livrets à la page 43.</vt:lpstr>
      <vt:lpstr>Présentation PowerPoint</vt:lpstr>
      <vt:lpstr>Présentation PowerPoint</vt:lpstr>
      <vt:lpstr>Plan de la séance 2</vt:lpstr>
      <vt:lpstr>Maintenant, nous allons faire de la lecture.</vt:lpstr>
      <vt:lpstr>On va apprendre comment prononcer le son eu avec  « an » et « em ». Soyez attentifs.  </vt:lpstr>
      <vt:lpstr>Présentation PowerPoint</vt:lpstr>
      <vt:lpstr>Lisez ces mots en silence.</vt:lpstr>
      <vt:lpstr>Qui veut lire à voix haute ? </vt:lpstr>
      <vt:lpstr>Lisez ces phrases silencieusement. Après, je vais diffuser une lecture audio. </vt:lpstr>
      <vt:lpstr>Lecture de l’audio. </vt:lpstr>
      <vt:lpstr>Qui veut lire à haute voix ?</vt:lpstr>
      <vt:lpstr>Prenez vos livrets à la page 41.</vt:lpstr>
      <vt:lpstr>Présentation PowerPoint</vt:lpstr>
      <vt:lpstr>Notez les devoirs à faire à la maison. Vous allez relire les mots et les phrases de la page 41.  </vt:lpstr>
      <vt:lpstr>La séance d’aujourd’hui est terminée. 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30</cp:revision>
  <cp:lastPrinted>2025-08-13T10:11:39Z</cp:lastPrinted>
  <dcterms:created xsi:type="dcterms:W3CDTF">2025-08-01T12:31:49Z</dcterms:created>
  <dcterms:modified xsi:type="dcterms:W3CDTF">2025-12-20T18:45:33Z</dcterms:modified>
</cp:coreProperties>
</file>