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4" r:id="rId15"/>
    <p:sldMasterId id="2147483852" r:id="rId16"/>
  </p:sldMasterIdLst>
  <p:notesMasterIdLst>
    <p:notesMasterId r:id="rId61"/>
  </p:notesMasterIdLst>
  <p:sldIdLst>
    <p:sldId id="258" r:id="rId17"/>
    <p:sldId id="567" r:id="rId18"/>
    <p:sldId id="799" r:id="rId19"/>
    <p:sldId id="917" r:id="rId20"/>
    <p:sldId id="899" r:id="rId21"/>
    <p:sldId id="900" r:id="rId22"/>
    <p:sldId id="1055" r:id="rId23"/>
    <p:sldId id="1071" r:id="rId24"/>
    <p:sldId id="1056" r:id="rId25"/>
    <p:sldId id="1072" r:id="rId26"/>
    <p:sldId id="1057" r:id="rId27"/>
    <p:sldId id="1089" r:id="rId28"/>
    <p:sldId id="1090" r:id="rId29"/>
    <p:sldId id="1091" r:id="rId30"/>
    <p:sldId id="1092" r:id="rId31"/>
    <p:sldId id="955" r:id="rId32"/>
    <p:sldId id="800" r:id="rId33"/>
    <p:sldId id="902" r:id="rId34"/>
    <p:sldId id="904" r:id="rId35"/>
    <p:sldId id="905" r:id="rId36"/>
    <p:sldId id="1062" r:id="rId37"/>
    <p:sldId id="1030" r:id="rId38"/>
    <p:sldId id="1036" r:id="rId39"/>
    <p:sldId id="906" r:id="rId40"/>
    <p:sldId id="907" r:id="rId41"/>
    <p:sldId id="1041" r:id="rId42"/>
    <p:sldId id="1042" r:id="rId43"/>
    <p:sldId id="1043" r:id="rId44"/>
    <p:sldId id="1082" r:id="rId45"/>
    <p:sldId id="1083" r:id="rId46"/>
    <p:sldId id="1084" r:id="rId47"/>
    <p:sldId id="1039" r:id="rId48"/>
    <p:sldId id="1040" r:id="rId49"/>
    <p:sldId id="805" r:id="rId50"/>
    <p:sldId id="941" r:id="rId51"/>
    <p:sldId id="1074" r:id="rId52"/>
    <p:sldId id="1075" r:id="rId53"/>
    <p:sldId id="1076" r:id="rId54"/>
    <p:sldId id="1063" r:id="rId55"/>
    <p:sldId id="1077" r:id="rId56"/>
    <p:sldId id="1067" r:id="rId57"/>
    <p:sldId id="1064" r:id="rId58"/>
    <p:sldId id="1078" r:id="rId59"/>
    <p:sldId id="1081" r:id="rId60"/>
  </p:sldIdLst>
  <p:sldSz cx="9144000" cy="6858000" type="screen4x3"/>
  <p:notesSz cx="6735763" cy="9866313"/>
  <p:embeddedFontLst>
    <p:embeddedFont>
      <p:font typeface="Dosis SemiBold" panose="020B0604020202020204" charset="0"/>
      <p:bold r:id="rId62"/>
    </p:embeddedFont>
    <p:embeddedFont>
      <p:font typeface="Dosis Medium" panose="020B060402020202020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Dosis" panose="020B0604020202020204" charset="0"/>
      <p:regular r:id="rId68"/>
      <p:bold r:id="rId69"/>
    </p:embeddedFont>
    <p:embeddedFont>
      <p:font typeface="Dosis ExtraBold" panose="020B0604020202020204" charset="0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00ACA4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font" Target="fonts/font5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font" Target="fonts/font6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font" Target="fonts/font4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6:58.0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3:32.6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9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54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47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6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2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96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6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65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97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45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8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3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1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66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26423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4100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69957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96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35266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9100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21957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17395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6672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1763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12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89856BE-0D62-71AB-4C3B-599FAF3D7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b="555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0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2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4122188" y="19471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6402380" y="235371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0002BFE-177B-4B13-8D6C-759741F5B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CF30A0-71C6-D211-0586-2F430F0600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41963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00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ustomXml" Target="../ink/ink4.xml"/><Relationship Id="rId11" Type="http://schemas.openxmlformats.org/officeDocument/2006/relationships/image" Target="../media/image41.png"/><Relationship Id="rId5" Type="http://schemas.openxmlformats.org/officeDocument/2006/relationships/image" Target="../media/image420.png"/><Relationship Id="rId10" Type="http://schemas.openxmlformats.org/officeDocument/2006/relationships/image" Target="../media/image29.gif"/><Relationship Id="rId4" Type="http://schemas.openxmlformats.org/officeDocument/2006/relationships/customXml" Target="../ink/ink3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4.png"/><Relationship Id="rId5" Type="http://schemas.openxmlformats.org/officeDocument/2006/relationships/image" Target="../media/image390.png"/><Relationship Id="rId4" Type="http://schemas.openxmlformats.org/officeDocument/2006/relationships/customXml" Target="../ink/ink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2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3.png"/><Relationship Id="rId5" Type="http://schemas.openxmlformats.org/officeDocument/2006/relationships/image" Target="../media/image330.png"/><Relationship Id="rId4" Type="http://schemas.openxmlformats.org/officeDocument/2006/relationships/customXml" Target="../ink/ink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20.png"/><Relationship Id="rId12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1" Type="http://schemas.openxmlformats.org/officeDocument/2006/relationships/image" Target="../media/image29.gif"/><Relationship Id="rId10" Type="http://schemas.openxmlformats.org/officeDocument/2006/relationships/image" Target="../media/image40.png"/><Relationship Id="rId4" Type="http://schemas.openxmlformats.org/officeDocument/2006/relationships/customXml" Target="../ink/ink9.xml"/><Relationship Id="rId9" Type="http://schemas.openxmlformats.org/officeDocument/2006/relationships/image" Target="../media/image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customXml" Target="../ink/ink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24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3.png"/><Relationship Id="rId5" Type="http://schemas.openxmlformats.org/officeDocument/2006/relationships/image" Target="../media/image330.png"/><Relationship Id="rId4" Type="http://schemas.openxmlformats.org/officeDocument/2006/relationships/customXml" Target="../ink/ink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20.png"/><Relationship Id="rId12" Type="http://schemas.openxmlformats.org/officeDocument/2006/relationships/image" Target="../media/image4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11" Type="http://schemas.openxmlformats.org/officeDocument/2006/relationships/image" Target="../media/image29.gif"/><Relationship Id="rId10" Type="http://schemas.openxmlformats.org/officeDocument/2006/relationships/image" Target="../media/image40.png"/><Relationship Id="rId4" Type="http://schemas.openxmlformats.org/officeDocument/2006/relationships/customXml" Target="../ink/ink15.xml"/><Relationship Id="rId9" Type="http://schemas.openxmlformats.org/officeDocument/2006/relationships/image" Target="../media/image3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customXml" Target="../ink/ink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300.png"/><Relationship Id="rId5" Type="http://schemas.openxmlformats.org/officeDocument/2006/relationships/customXml" Target="../ink/ink20.xml"/><Relationship Id="rId4" Type="http://schemas.openxmlformats.org/officeDocument/2006/relationships/image" Target="../media/image32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4.png"/><Relationship Id="rId5" Type="http://schemas.openxmlformats.org/officeDocument/2006/relationships/image" Target="../media/image460.png"/><Relationship Id="rId4" Type="http://schemas.openxmlformats.org/officeDocument/2006/relationships/customXml" Target="../ink/ink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47DF4BF-49AD-49C8-4328-0D70EAD7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BD9DD4-59B9-1788-372B-D35227C48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42B506CC-5F45-D9F6-D161-A78129916F9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3FE08D0F-56E4-E2D5-5F21-8C465DBA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86D2FB3-BBF9-17CB-940B-41C9D5D6F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6AC4040E-0464-C7D3-D403-D512EDC57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6810E3E3-5A18-0B8F-D064-92EB48C514CC}"/>
              </a:ext>
            </a:extLst>
          </p:cNvPr>
          <p:cNvSpPr/>
          <p:nvPr/>
        </p:nvSpPr>
        <p:spPr>
          <a:xfrm>
            <a:off x="2547380" y="2232582"/>
            <a:ext cx="5163845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730B9D1-AA1D-22DA-F50B-DED63F1D9A56}"/>
              </a:ext>
            </a:extLst>
          </p:cNvPr>
          <p:cNvSpPr/>
          <p:nvPr/>
        </p:nvSpPr>
        <p:spPr>
          <a:xfrm>
            <a:off x="3072703" y="3014729"/>
            <a:ext cx="4971367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E6BC67EC-ED84-2829-55DD-443805CA4849}"/>
              </a:ext>
            </a:extLst>
          </p:cNvPr>
          <p:cNvSpPr/>
          <p:nvPr/>
        </p:nvSpPr>
        <p:spPr>
          <a:xfrm>
            <a:off x="7905198" y="3554210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999B68F-B46D-48FB-167F-EBCCB9B67D68}"/>
              </a:ext>
            </a:extLst>
          </p:cNvPr>
          <p:cNvSpPr txBox="1"/>
          <p:nvPr/>
        </p:nvSpPr>
        <p:spPr>
          <a:xfrm>
            <a:off x="3300398" y="2972148"/>
            <a:ext cx="4415048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Et qu’est ce qu’on fait après le repas ?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6887C3BC-8579-92FD-87E5-1F53807B298E}"/>
              </a:ext>
            </a:extLst>
          </p:cNvPr>
          <p:cNvSpPr/>
          <p:nvPr/>
        </p:nvSpPr>
        <p:spPr>
          <a:xfrm>
            <a:off x="7971520" y="2843154"/>
            <a:ext cx="693023" cy="679305"/>
          </a:xfrm>
          <a:prstGeom prst="ellipse">
            <a:avLst/>
          </a:prstGeom>
          <a:solidFill>
            <a:srgbClr val="A7C9E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5099A45C-813E-11AE-2D19-6E8119C90979}"/>
              </a:ext>
            </a:extLst>
          </p:cNvPr>
          <p:cNvSpPr/>
          <p:nvPr/>
        </p:nvSpPr>
        <p:spPr>
          <a:xfrm>
            <a:off x="2220120" y="2915447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7A749958-CAD0-0D88-1100-B897F61B3889}"/>
              </a:ext>
            </a:extLst>
          </p:cNvPr>
          <p:cNvSpPr/>
          <p:nvPr/>
        </p:nvSpPr>
        <p:spPr>
          <a:xfrm>
            <a:off x="1950408" y="2075848"/>
            <a:ext cx="693023" cy="679305"/>
          </a:xfrm>
          <a:prstGeom prst="ellipse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B703EF6-2496-085B-5A95-A9E6C16046C0}"/>
              </a:ext>
            </a:extLst>
          </p:cNvPr>
          <p:cNvSpPr/>
          <p:nvPr/>
        </p:nvSpPr>
        <p:spPr>
          <a:xfrm>
            <a:off x="2441545" y="3820652"/>
            <a:ext cx="5340909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F7BFCA98-F622-73AB-CFD2-9DBF6F37A087}"/>
              </a:ext>
            </a:extLst>
          </p:cNvPr>
          <p:cNvSpPr/>
          <p:nvPr/>
        </p:nvSpPr>
        <p:spPr>
          <a:xfrm>
            <a:off x="2133290" y="4384163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B23C4DFD-B815-FEF9-9303-7D1D3D6C25D3}"/>
              </a:ext>
            </a:extLst>
          </p:cNvPr>
          <p:cNvSpPr/>
          <p:nvPr/>
        </p:nvSpPr>
        <p:spPr>
          <a:xfrm>
            <a:off x="1783727" y="3796876"/>
            <a:ext cx="693023" cy="679305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D02AFC48-0C05-37DD-6D84-75BD01DC59FB}"/>
              </a:ext>
            </a:extLst>
          </p:cNvPr>
          <p:cNvSpPr/>
          <p:nvPr/>
        </p:nvSpPr>
        <p:spPr>
          <a:xfrm>
            <a:off x="7384808" y="4651245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2D38FD7-01C2-0DC2-2F02-A365B081F92D}"/>
              </a:ext>
            </a:extLst>
          </p:cNvPr>
          <p:cNvSpPr txBox="1"/>
          <p:nvPr/>
        </p:nvSpPr>
        <p:spPr>
          <a:xfrm>
            <a:off x="2643431" y="3842539"/>
            <a:ext cx="4979349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Après le repas, on se brosse les dents.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643E582-E7DB-2AC9-3CEE-A80462E72EF4}"/>
              </a:ext>
            </a:extLst>
          </p:cNvPr>
          <p:cNvSpPr/>
          <p:nvPr/>
        </p:nvSpPr>
        <p:spPr>
          <a:xfrm>
            <a:off x="2971527" y="4610266"/>
            <a:ext cx="5038728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D744336A-4B23-6CEE-4999-09E838419481}"/>
              </a:ext>
            </a:extLst>
          </p:cNvPr>
          <p:cNvSpPr/>
          <p:nvPr/>
        </p:nvSpPr>
        <p:spPr>
          <a:xfrm>
            <a:off x="8065756" y="4308661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80324792-B0BC-2880-9657-D60BAD30DF2D}"/>
              </a:ext>
            </a:extLst>
          </p:cNvPr>
          <p:cNvSpPr/>
          <p:nvPr/>
        </p:nvSpPr>
        <p:spPr>
          <a:xfrm>
            <a:off x="7837621" y="5001154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AD5220AF-DBF5-DC06-768D-55FDD072EE98}"/>
              </a:ext>
            </a:extLst>
          </p:cNvPr>
          <p:cNvSpPr txBox="1"/>
          <p:nvPr/>
        </p:nvSpPr>
        <p:spPr>
          <a:xfrm>
            <a:off x="2918319" y="4653065"/>
            <a:ext cx="4995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 Au revoir !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A31C7FA2-5C09-D8BF-BE81-85AA12260035}"/>
              </a:ext>
            </a:extLst>
          </p:cNvPr>
          <p:cNvSpPr/>
          <p:nvPr/>
        </p:nvSpPr>
        <p:spPr>
          <a:xfrm>
            <a:off x="7913992" y="4483174"/>
            <a:ext cx="693023" cy="679305"/>
          </a:xfrm>
          <a:prstGeom prst="ellipse">
            <a:avLst/>
          </a:prstGeom>
          <a:solidFill>
            <a:srgbClr val="A7C9E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A4C451-6D84-92EB-17B8-388DABB34237}"/>
              </a:ext>
            </a:extLst>
          </p:cNvPr>
          <p:cNvSpPr/>
          <p:nvPr/>
        </p:nvSpPr>
        <p:spPr>
          <a:xfrm>
            <a:off x="2892154" y="1643345"/>
            <a:ext cx="4930748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xmlns="" id="{49EC4C82-128B-E044-782D-422354FB72C8}"/>
              </a:ext>
            </a:extLst>
          </p:cNvPr>
          <p:cNvSpPr/>
          <p:nvPr/>
        </p:nvSpPr>
        <p:spPr>
          <a:xfrm>
            <a:off x="7779646" y="1554743"/>
            <a:ext cx="693023" cy="679305"/>
          </a:xfrm>
          <a:prstGeom prst="ellipse">
            <a:avLst/>
          </a:prstGeom>
          <a:solidFill>
            <a:srgbClr val="A7C9E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F9484CD-B7AB-8EC2-0C62-ACB47200C7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2630" y="1847893"/>
            <a:ext cx="761443" cy="102018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0F2CED8B-6252-5B4D-0E61-8B22FE70E481}"/>
              </a:ext>
            </a:extLst>
          </p:cNvPr>
          <p:cNvSpPr txBox="1"/>
          <p:nvPr/>
        </p:nvSpPr>
        <p:spPr>
          <a:xfrm>
            <a:off x="2865264" y="1591972"/>
            <a:ext cx="4572000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Qu’est-ce qu’on fait avant le repas ?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2EA3A333-91DF-0D97-766B-A7C536E19549}"/>
              </a:ext>
            </a:extLst>
          </p:cNvPr>
          <p:cNvSpPr txBox="1"/>
          <p:nvPr/>
        </p:nvSpPr>
        <p:spPr>
          <a:xfrm>
            <a:off x="2865264" y="2174958"/>
            <a:ext cx="4845961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Avant le repas, on se lave les mains.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492285A9-74CD-010B-6B25-48D2A808657C}"/>
              </a:ext>
            </a:extLst>
          </p:cNvPr>
          <p:cNvSpPr/>
          <p:nvPr/>
        </p:nvSpPr>
        <p:spPr>
          <a:xfrm>
            <a:off x="1984984" y="5428754"/>
            <a:ext cx="3144318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 bientôt !</a:t>
            </a:r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AC0DA6FD-C92D-F8D3-0A65-86BE0477EEF7}"/>
              </a:ext>
            </a:extLst>
          </p:cNvPr>
          <p:cNvSpPr/>
          <p:nvPr/>
        </p:nvSpPr>
        <p:spPr>
          <a:xfrm>
            <a:off x="1979503" y="5325561"/>
            <a:ext cx="693023" cy="679305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FDF2A33-5D15-A6AC-9812-C482322BFC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225" y="1369163"/>
            <a:ext cx="999895" cy="999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5B164A-7F9C-27E8-8E29-0D621BBADC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8249" y="2666014"/>
            <a:ext cx="999895" cy="999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53B7D99-DE4D-E192-0CF4-A80773B601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435" y="4321336"/>
            <a:ext cx="999895" cy="9998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72DE14C-485C-85F6-A2C6-A6F40B13FE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9244" y="3631059"/>
            <a:ext cx="761443" cy="102018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FE79A734-32B4-F05F-4565-5737A0BABF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9503" y="5234279"/>
            <a:ext cx="761443" cy="10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8">
            <a:extLst>
              <a:ext uri="{FF2B5EF4-FFF2-40B4-BE49-F238E27FC236}">
                <a16:creationId xmlns:a16="http://schemas.microsoft.com/office/drawing/2014/main" xmlns="" id="{4E19B85D-FB63-4F5C-6EF1-5A00B91A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778DD3D-5E32-9B4C-37F4-5D828DB4DD77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21E5AF6-F018-6523-3F09-4F970310EE1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2BD1BD40-7AA4-9D70-4C90-FB8D0487FD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61EF887-1842-282C-DADA-13194B32D8A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7D1802E-CAF7-A915-A66D-5F1870BDE913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698D713-E6C1-C9C1-1B01-519D8469B05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60F12CD7-28D1-DB14-E242-1D695A7289F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44A3BFBE-4403-7177-7FFD-6B58569AB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69CF95B-EEE9-0081-6EA7-2557B9311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6770919-0B19-1B98-A0CA-88A18281E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05" y="2520245"/>
            <a:ext cx="4690533" cy="3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476DE7-3188-B24A-C662-24D54496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F4F78B1-F8A7-291E-B40E-C8527703D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7" y="3288495"/>
            <a:ext cx="3180972" cy="2120648"/>
          </a:xfrm>
          <a:prstGeom prst="rect">
            <a:avLst/>
          </a:prstGeo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5B80A2B1-8CCC-CAAB-3319-B7B41A18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AE209C8-67C7-63CA-BC6E-5ED1D5A2374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7FFE94B-80E4-0C7A-53A1-2C3CFB789754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C975E34-0387-1860-80E2-C05AEC801585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DF2125C-E970-9492-79C4-A54216C8E12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AB8842B3-667D-642B-44BC-33A10B445C5D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06913ED-AABD-B879-105D-560E62B0CA3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1E9C3AD9-D545-C049-C49B-9408BB370BA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0F707965-7DF4-93C7-0089-5D65626E8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55F032E-476A-EE20-308B-886241320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94A8462-4351-1368-7183-86F34336CAF3}"/>
              </a:ext>
            </a:extLst>
          </p:cNvPr>
          <p:cNvSpPr txBox="1"/>
          <p:nvPr/>
        </p:nvSpPr>
        <p:spPr>
          <a:xfrm>
            <a:off x="1379400" y="2185283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311B81B-D8C5-4C83-0126-2687E00D63EA}"/>
              </a:ext>
            </a:extLst>
          </p:cNvPr>
          <p:cNvSpPr txBox="1"/>
          <p:nvPr/>
        </p:nvSpPr>
        <p:spPr>
          <a:xfrm>
            <a:off x="3392299" y="3085430"/>
            <a:ext cx="769821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que tu as fait avec ta grand-mère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Où se trouvent les arbres fruitiers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mangera aujourd’hui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fait avant le repas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fait après le repas ?</a:t>
            </a:r>
          </a:p>
        </p:txBody>
      </p:sp>
    </p:spTree>
    <p:extLst>
      <p:ext uri="{BB962C8B-B14F-4D97-AF65-F5344CB8AC3E}">
        <p14:creationId xmlns:p14="http://schemas.microsoft.com/office/powerpoint/2010/main" val="11357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7C0AD-46CF-0C29-D257-76F1A65C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CD142E9-D389-59EB-20DA-8170C1CA03F1}"/>
              </a:ext>
            </a:extLst>
          </p:cNvPr>
          <p:cNvSpPr txBox="1"/>
          <p:nvPr/>
        </p:nvSpPr>
        <p:spPr>
          <a:xfrm>
            <a:off x="1692000" y="2239718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C7F64EA4-50F0-5C0F-15BA-22C5EF26A72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79452EF-0457-1B60-8EC7-6363ED855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A34E6FD-E261-48DA-CCA0-2CE984B2C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8">
            <a:extLst>
              <a:ext uri="{FF2B5EF4-FFF2-40B4-BE49-F238E27FC236}">
                <a16:creationId xmlns:a16="http://schemas.microsoft.com/office/drawing/2014/main" xmlns="" id="{9CEA2FDC-0480-D209-8398-11BB4927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5C3D0990-BB9A-5FC8-9EC5-C10854219A2D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4CE7D78-D1F8-00C4-6E19-DB8165A3815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83037AA4-C4FF-19B1-F647-9F390DF5B561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BB500E4-3DE5-26F7-5750-019ED6C0A29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F5DD0D88-2F85-7C63-0C23-F083645FAB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0C085F7-3071-DC6D-7A4D-5D720D4074C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B51BCEC-411B-D000-F9C5-5A981EF98B3A}"/>
              </a:ext>
            </a:extLst>
          </p:cNvPr>
          <p:cNvSpPr txBox="1"/>
          <p:nvPr/>
        </p:nvSpPr>
        <p:spPr>
          <a:xfrm>
            <a:off x="3392299" y="3085430"/>
            <a:ext cx="769821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que tu as fait avec ta grand-mère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Où se trouvent les arbres fruitiers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mangera aujourd’hui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fait avant le repas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fait après le repas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00B16F9-38FD-6294-035F-F26C6C64C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27" y="3288495"/>
            <a:ext cx="3180972" cy="21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B12B99-7F9E-9B7A-1891-24861532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A5A1F6A-6EAD-8267-C9D8-89AB86FCE366}"/>
              </a:ext>
            </a:extLst>
          </p:cNvPr>
          <p:cNvSpPr txBox="1"/>
          <p:nvPr/>
        </p:nvSpPr>
        <p:spPr>
          <a:xfrm>
            <a:off x="1692000" y="2239718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ED3CB10-9F6B-1BDF-5D7C-AB7563ABF48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F61B95E-9DB1-89D6-0CF4-0230A55F3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xmlns="" id="{B4CE5698-9313-FA6B-2E3A-584EC5B3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D864D34-119E-A318-1D47-038B0F34BD4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8EC5E28-7401-E743-D3AF-5BF3618FAB4C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50A87A73-9A53-D900-AABF-CFE8E1B9B1CE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D1BEF29-4915-5047-61A6-D3676C8B6AA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692BA01-15FF-260D-17A2-B3DBDA2805B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9433CD1-9628-FB00-43C4-27C9BB43CE8A}"/>
              </a:ext>
            </a:extLst>
          </p:cNvPr>
          <p:cNvSpPr txBox="1"/>
          <p:nvPr/>
        </p:nvSpPr>
        <p:spPr>
          <a:xfrm>
            <a:off x="3392299" y="3085430"/>
            <a:ext cx="769821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que tu as fait avec ta grand-mère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Où se trouvent les arbres fruitiers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mangera aujourd’hui 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fait avant le repas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Qu’est-ce qu’on fait après le repas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171DE91-BF0F-AAF4-DB77-207E4B58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7" y="3288495"/>
            <a:ext cx="3180972" cy="21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7E3D76B-A925-CD05-952E-EC1567C2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60880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F19515A-B2C0-72F6-EE67-1403C4F2A0A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8CDB3E6-79E7-FC7D-5414-7C93ABBA48F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D892528-B9D7-ABDA-3DAC-0D20ECD0547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A2D94659-EC1E-8AF8-8A4F-2D34654C3B18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AD0B4-3A1D-DA25-9EDA-03A4934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Maintenant, on va faire de la lecture. </a:t>
            </a:r>
            <a:endParaRPr lang="fr-FR" dirty="0">
              <a:latin typeface="Dosis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9A22F12-4906-2BC9-187A-D571A25EDD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9B6935A-EB7A-50D7-D814-9E9DF1AB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8B2EA27-86E2-1784-7843-98C88EB8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B2E9222-73F3-C9E8-5F61-7F6189D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19" y="2405966"/>
            <a:ext cx="3917162" cy="26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8E558E-EBD6-E804-C076-4DED6849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Avant.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/>
              </a:rPr>
              <a:t>On va l’épeler 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 – v – a – n – t.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1A89456-6875-211E-CEF4-A65D5AE6E9F6}"/>
              </a:ext>
            </a:extLst>
          </p:cNvPr>
          <p:cNvSpPr txBox="1"/>
          <p:nvPr/>
        </p:nvSpPr>
        <p:spPr>
          <a:xfrm>
            <a:off x="1205419" y="3002221"/>
            <a:ext cx="6733161" cy="1203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fr-FR" sz="5500" b="1" kern="0" spc="300" dirty="0">
                <a:solidFill>
                  <a:srgbClr val="424D7B"/>
                </a:solidFill>
                <a:latin typeface="Dosis"/>
              </a:rPr>
              <a:t>Avant</a:t>
            </a: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xmlns="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D639E6B-AF96-3A6E-9710-047A72AC6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2" y="2737215"/>
            <a:ext cx="1600278" cy="24546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BA0FB5F-3A9C-7912-6DC1-1DE8AA22D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40" y="2719032"/>
            <a:ext cx="1623225" cy="24909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CB841E7-7168-FDC7-17ED-4EAE3611D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8" y="2737215"/>
            <a:ext cx="1628035" cy="24971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F7E853A-BD81-236D-081E-2E40FB0D7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73" y="2751081"/>
            <a:ext cx="1599528" cy="245460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C94798E-093A-1881-66F2-54E9EE4016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04" y="2707334"/>
            <a:ext cx="1628035" cy="24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Après.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/>
              </a:rPr>
              <a:t>On va l’épeler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 - p - r - è - 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A23C9E7-70D0-6207-F16D-FD23E22DAD47}"/>
              </a:ext>
            </a:extLst>
          </p:cNvPr>
          <p:cNvSpPr txBox="1"/>
          <p:nvPr/>
        </p:nvSpPr>
        <p:spPr>
          <a:xfrm>
            <a:off x="2970442" y="2882087"/>
            <a:ext cx="3013285" cy="1224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fr-FR" sz="5500" b="1" kern="0" dirty="0">
                <a:solidFill>
                  <a:schemeClr val="accent5">
                    <a:lumMod val="50000"/>
                  </a:schemeClr>
                </a:solidFill>
                <a:latin typeface="Dosis"/>
              </a:rPr>
              <a:t>Après</a:t>
            </a:r>
            <a:endParaRPr lang="fr-FR" sz="55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21E4E1-5BBA-9D54-8AD4-36D43A01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E9A0D0CF-C51F-B8A2-CBD3-CCB95CE3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C4868EA-0FE7-5DF9-6AD9-EFB922036602}"/>
              </a:ext>
            </a:extLst>
          </p:cNvPr>
          <p:cNvSpPr txBox="1"/>
          <p:nvPr/>
        </p:nvSpPr>
        <p:spPr>
          <a:xfrm>
            <a:off x="946205" y="2825854"/>
            <a:ext cx="7251589" cy="12062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fr-FR" sz="5500" b="1" kern="0" spc="300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r>
              <a:rPr lang="fr-FR" sz="4800" b="1" kern="0" spc="300" dirty="0">
                <a:solidFill>
                  <a:srgbClr val="424D7B"/>
                </a:solidFill>
                <a:latin typeface="Dosis SemiBold" pitchFamily="2" charset="0"/>
              </a:rPr>
              <a:t>Avant    </a:t>
            </a:r>
            <a:r>
              <a:rPr lang="fr-FR" sz="4800" b="1" kern="0" dirty="0">
                <a:solidFill>
                  <a:srgbClr val="424D7B"/>
                </a:solidFill>
                <a:latin typeface="Dosis SemiBold" pitchFamily="2" charset="0"/>
              </a:rPr>
              <a:t>Après</a:t>
            </a:r>
            <a:endParaRPr lang="fr-FR" sz="480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261B3B8-BD67-878C-5244-049A3E74F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04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tout seuls.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7A700DC-CE44-0EE5-22E4-F26919A0739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FBD98166-1126-BEED-CF93-474B7F3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76FF7AE-DCA9-27DC-06DA-225AC26D5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EAB6EB6-1645-271F-3E7B-5F757A5E5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86" y="1624585"/>
            <a:ext cx="3213566" cy="493148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FC9B0AF-9701-66BF-E829-C6D240EC3AFF}"/>
              </a:ext>
            </a:extLst>
          </p:cNvPr>
          <p:cNvSpPr/>
          <p:nvPr/>
        </p:nvSpPr>
        <p:spPr>
          <a:xfrm>
            <a:off x="3606884" y="2446203"/>
            <a:ext cx="3227080" cy="134301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xmlns="" id="{96515949-D048-873A-9629-7931FF67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xmlns="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xmlns="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A2F3A26C-2B33-0EDC-84B5-4BD87EEFF9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FA020592-1F85-4D20-4641-DFD62CC5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EC97878-8AA6-43EA-E199-5DBECA86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CD5C0E00-5332-AC42-DE6B-FA141403C508}"/>
              </a:ext>
            </a:extLst>
          </p:cNvPr>
          <p:cNvSpPr/>
          <p:nvPr/>
        </p:nvSpPr>
        <p:spPr>
          <a:xfrm>
            <a:off x="2504920" y="177969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CFAC4C15-1371-9574-A749-5F16EFB93F2C}"/>
              </a:ext>
            </a:extLst>
          </p:cNvPr>
          <p:cNvSpPr/>
          <p:nvPr/>
        </p:nvSpPr>
        <p:spPr>
          <a:xfrm>
            <a:off x="4294584" y="1804241"/>
            <a:ext cx="1060488" cy="33289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829B58D-22DE-66BD-69E4-1ACE1ED534C1}"/>
              </a:ext>
            </a:extLst>
          </p:cNvPr>
          <p:cNvSpPr txBox="1"/>
          <p:nvPr/>
        </p:nvSpPr>
        <p:spPr>
          <a:xfrm>
            <a:off x="2603834" y="175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46EB04F3-CB5A-99DC-9ACD-AF107FD70AC8}"/>
              </a:ext>
            </a:extLst>
          </p:cNvPr>
          <p:cNvSpPr txBox="1"/>
          <p:nvPr/>
        </p:nvSpPr>
        <p:spPr>
          <a:xfrm>
            <a:off x="4399837" y="177722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AB96ACD-1E8B-D9EA-9EF6-9CD5585257FC}"/>
              </a:ext>
            </a:extLst>
          </p:cNvPr>
          <p:cNvSpPr txBox="1"/>
          <p:nvPr/>
        </p:nvSpPr>
        <p:spPr>
          <a:xfrm>
            <a:off x="575272" y="2427545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                                     Un repas en famille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Aujourd’hui, toute la famille de Hamza se réunit chez sa grand-mère pour déjeuner ensemble. Sa maman épluche les légumes et sa grand-mère fait cuire la viande. Tout le monde participe à la préparation du repas.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5641429C-BED7-630B-3CB6-647CEAA3A4B0}"/>
              </a:ext>
            </a:extLst>
          </p:cNvPr>
          <p:cNvSpPr/>
          <p:nvPr/>
        </p:nvSpPr>
        <p:spPr>
          <a:xfrm>
            <a:off x="5856548" y="178757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1CC2BAD-2E25-9B2F-9E59-4EB8D5E391F8}"/>
              </a:ext>
            </a:extLst>
          </p:cNvPr>
          <p:cNvSpPr txBox="1"/>
          <p:nvPr/>
        </p:nvSpPr>
        <p:spPr>
          <a:xfrm>
            <a:off x="5914083" y="176780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19545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237197-E242-12EF-49DC-0BEFAF2C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333B199-6C1F-4DEA-3430-98A66713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xmlns="" id="{655A82A2-0270-C2E4-53B2-5477E0068E77}"/>
                  </a:ext>
                </a:extLst>
              </p14:cNvPr>
              <p14:cNvContentPartPr/>
              <p14:nvPr/>
            </p14:nvContentPartPr>
            <p14:xfrm>
              <a:off x="4520659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55A82A2-0270-C2E4-53B2-5477E0068E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1659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xmlns="" id="{7D9CB77B-E12A-E708-F8A7-04D025F3D2F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D9CB77B-E12A-E708-F8A7-04D025F3D2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C25E96B-EA08-E57D-A384-FE3D4A2F8E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8465582-7B9F-E1CC-8E4A-C1F8E169E8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97" y="5981831"/>
            <a:ext cx="812539" cy="81253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69F6BC17-6BA2-597A-7C23-B39FB06E1EC6}"/>
              </a:ext>
            </a:extLst>
          </p:cNvPr>
          <p:cNvSpPr/>
          <p:nvPr/>
        </p:nvSpPr>
        <p:spPr>
          <a:xfrm>
            <a:off x="2504920" y="177969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BD58DD6-B141-6997-9796-B05A6356A38A}"/>
              </a:ext>
            </a:extLst>
          </p:cNvPr>
          <p:cNvSpPr/>
          <p:nvPr/>
        </p:nvSpPr>
        <p:spPr>
          <a:xfrm>
            <a:off x="4294584" y="1804241"/>
            <a:ext cx="1060488" cy="33289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2092269-6FFA-8F95-9208-170AD4E590A7}"/>
              </a:ext>
            </a:extLst>
          </p:cNvPr>
          <p:cNvSpPr txBox="1"/>
          <p:nvPr/>
        </p:nvSpPr>
        <p:spPr>
          <a:xfrm>
            <a:off x="2603834" y="175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B436F4B-7988-A76C-15E1-B57F4C72838B}"/>
              </a:ext>
            </a:extLst>
          </p:cNvPr>
          <p:cNvSpPr txBox="1"/>
          <p:nvPr/>
        </p:nvSpPr>
        <p:spPr>
          <a:xfrm>
            <a:off x="4399837" y="177722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ADC6AC3C-37A2-8ACD-C3F7-17FF2C3AA52E}"/>
              </a:ext>
            </a:extLst>
          </p:cNvPr>
          <p:cNvSpPr/>
          <p:nvPr/>
        </p:nvSpPr>
        <p:spPr>
          <a:xfrm>
            <a:off x="5856548" y="178757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1351485-C7E9-A374-6B0A-0B0CA73A9279}"/>
              </a:ext>
            </a:extLst>
          </p:cNvPr>
          <p:cNvSpPr txBox="1"/>
          <p:nvPr/>
        </p:nvSpPr>
        <p:spPr>
          <a:xfrm>
            <a:off x="5914083" y="176780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2" name="FR_N4_P2_W3_S4 (Karaoké) V1">
            <a:hlinkClick r:id="" action="ppaction://media"/>
            <a:extLst>
              <a:ext uri="{FF2B5EF4-FFF2-40B4-BE49-F238E27FC236}">
                <a16:creationId xmlns:a16="http://schemas.microsoft.com/office/drawing/2014/main" xmlns="" id="{B64A1C81-14EA-9316-710E-CFAE2FF92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277" y="2240370"/>
            <a:ext cx="6801120" cy="38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BA6708-D657-39EE-3039-F3C43CF8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xmlns="" id="{766B6BA7-8C49-D5A1-0CBA-8960EC5F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886B3979-9F9B-ED96-4E0B-9F80997145D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86B3979-9F9B-ED96-4E0B-9F80997145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68533D4-0F78-AE29-7881-9087696CE5A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68533D4-0F78-AE29-7881-9087696CE5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A0B786-4B78-1AA2-3BCB-2E047B727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202B1BB1-CD98-F350-2A8C-634CA86BF027}"/>
              </a:ext>
            </a:extLst>
          </p:cNvPr>
          <p:cNvSpPr/>
          <p:nvPr/>
        </p:nvSpPr>
        <p:spPr>
          <a:xfrm>
            <a:off x="2504920" y="177969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7D39A25C-5C30-49F2-F056-17C43DE092F6}"/>
              </a:ext>
            </a:extLst>
          </p:cNvPr>
          <p:cNvSpPr/>
          <p:nvPr/>
        </p:nvSpPr>
        <p:spPr>
          <a:xfrm>
            <a:off x="4294584" y="1804241"/>
            <a:ext cx="1060488" cy="33289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3F7CCDD-BD9F-5B9C-A148-E79CB9D8F459}"/>
              </a:ext>
            </a:extLst>
          </p:cNvPr>
          <p:cNvSpPr txBox="1"/>
          <p:nvPr/>
        </p:nvSpPr>
        <p:spPr>
          <a:xfrm>
            <a:off x="2603834" y="175901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B849631-1693-0863-B396-B7767DBE22DF}"/>
              </a:ext>
            </a:extLst>
          </p:cNvPr>
          <p:cNvSpPr txBox="1"/>
          <p:nvPr/>
        </p:nvSpPr>
        <p:spPr>
          <a:xfrm>
            <a:off x="4399837" y="177722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92B8B90B-C6CB-1C9F-8E08-6517653918B6}"/>
              </a:ext>
            </a:extLst>
          </p:cNvPr>
          <p:cNvSpPr/>
          <p:nvPr/>
        </p:nvSpPr>
        <p:spPr>
          <a:xfrm>
            <a:off x="5856548" y="1787570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0BA4A1F7-4C61-839C-DD01-ACD1C0689953}"/>
              </a:ext>
            </a:extLst>
          </p:cNvPr>
          <p:cNvSpPr txBox="1"/>
          <p:nvPr/>
        </p:nvSpPr>
        <p:spPr>
          <a:xfrm>
            <a:off x="5914083" y="176780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268C3C3-A5BE-8C6A-151E-5C32378D036D}"/>
              </a:ext>
            </a:extLst>
          </p:cNvPr>
          <p:cNvSpPr txBox="1"/>
          <p:nvPr/>
        </p:nvSpPr>
        <p:spPr>
          <a:xfrm>
            <a:off x="764842" y="2582802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                                     Un repas en famille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Aujourd’hui, toute la famille de Hamza se réunit chez sa grand-mère pour déjeuner ensemble. Sa maman épluche les légumes et sa grand-mère fait cuire la viande. Tout le monde participe à la préparation du repas.</a:t>
            </a:r>
          </a:p>
        </p:txBody>
      </p:sp>
    </p:spTree>
    <p:extLst>
      <p:ext uri="{BB962C8B-B14F-4D97-AF65-F5344CB8AC3E}">
        <p14:creationId xmlns:p14="http://schemas.microsoft.com/office/powerpoint/2010/main" val="30346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A8B5D1-B0BC-95CC-AEE2-4E37CADA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xmlns="" id="{A1AEA4C4-88AA-A130-4757-91C6FC9F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xmlns="" id="{22C5969D-CE6C-5DAD-3B88-A643F0C3B8A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xmlns="" id="{8F78381B-3CFD-F004-CA6B-1D69B86ECF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BC75D0F8-E6F1-770C-BC8F-8D7E424E2A9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23EC420F-B71C-2CFF-71EE-BB31EC9F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31A4EDD-0FC6-6E89-89B8-441B04B7A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98786B33-323D-9548-9030-FA6F19BCA892}"/>
              </a:ext>
            </a:extLst>
          </p:cNvPr>
          <p:cNvSpPr/>
          <p:nvPr/>
        </p:nvSpPr>
        <p:spPr>
          <a:xfrm>
            <a:off x="4019248" y="2004853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19F203A2-5438-AFB9-6AE6-37FA0527EE9A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2816BCD6-20EA-933F-00D1-27DD73D75F78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B5711F3C-FE97-A2D7-327A-8B618AA7DA9F}"/>
              </a:ext>
            </a:extLst>
          </p:cNvPr>
          <p:cNvSpPr txBox="1"/>
          <p:nvPr/>
        </p:nvSpPr>
        <p:spPr>
          <a:xfrm>
            <a:off x="4108264" y="197916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87BECCE-4E87-BE0E-71F8-676D8A674E4F}"/>
              </a:ext>
            </a:extLst>
          </p:cNvPr>
          <p:cNvSpPr txBox="1"/>
          <p:nvPr/>
        </p:nvSpPr>
        <p:spPr>
          <a:xfrm>
            <a:off x="731272" y="3019301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Quand le repas est prêt, les enfants mettent tout sur la table : du pain, des salades, un tajine de viande aux légumes et des frites. Au dessert, ils mangent des fruits frais.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771FAACD-41C4-1769-EAAE-5EC0472947CB}"/>
              </a:ext>
            </a:extLst>
          </p:cNvPr>
          <p:cNvSpPr/>
          <p:nvPr/>
        </p:nvSpPr>
        <p:spPr>
          <a:xfrm>
            <a:off x="5533575" y="200764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43973DF-2641-144A-4902-F895C87F09A6}"/>
              </a:ext>
            </a:extLst>
          </p:cNvPr>
          <p:cNvSpPr txBox="1"/>
          <p:nvPr/>
        </p:nvSpPr>
        <p:spPr>
          <a:xfrm>
            <a:off x="5591110" y="198787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27317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123C14-5B15-D039-02BC-13A23C545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50C7D6B-F6BF-F33A-5E96-C2B4E97D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xmlns="" id="{2AA200BB-00DA-ADF8-B09F-5389CE073A0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xmlns="" id="{EE4F42EA-1E34-3F46-5697-07ED631E358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675BE47-DDBE-AE02-576C-5314FE28E8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83B47E95-676A-A18A-31F3-0F45F65457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277C6DFA-8E2C-7226-A00E-C076827ABD78}"/>
              </a:ext>
            </a:extLst>
          </p:cNvPr>
          <p:cNvSpPr/>
          <p:nvPr/>
        </p:nvSpPr>
        <p:spPr>
          <a:xfrm>
            <a:off x="4090810" y="1617991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4EA3B36-0E24-FCB2-6F4C-07D04FC6205B}"/>
              </a:ext>
            </a:extLst>
          </p:cNvPr>
          <p:cNvSpPr/>
          <p:nvPr/>
        </p:nvSpPr>
        <p:spPr>
          <a:xfrm>
            <a:off x="2560327" y="1631232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27FAA41-0D23-D7AA-2050-7B5C3985A7A4}"/>
              </a:ext>
            </a:extLst>
          </p:cNvPr>
          <p:cNvSpPr txBox="1"/>
          <p:nvPr/>
        </p:nvSpPr>
        <p:spPr>
          <a:xfrm>
            <a:off x="2617862" y="1573761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84F1E1E-5BCE-00AD-B7FE-8EEF32AE9019}"/>
              </a:ext>
            </a:extLst>
          </p:cNvPr>
          <p:cNvSpPr txBox="1"/>
          <p:nvPr/>
        </p:nvSpPr>
        <p:spPr>
          <a:xfrm>
            <a:off x="4179826" y="1553048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434DF8F8-84CE-1C0C-0E10-2A2A86496CD4}"/>
              </a:ext>
            </a:extLst>
          </p:cNvPr>
          <p:cNvSpPr/>
          <p:nvPr/>
        </p:nvSpPr>
        <p:spPr>
          <a:xfrm>
            <a:off x="5605137" y="1620781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5E99D0F-49FC-D1C2-E6F8-B38C809EF99B}"/>
              </a:ext>
            </a:extLst>
          </p:cNvPr>
          <p:cNvSpPr txBox="1"/>
          <p:nvPr/>
        </p:nvSpPr>
        <p:spPr>
          <a:xfrm>
            <a:off x="5662672" y="1561763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4" name="FR_N4_P2_W3_S4 (Karaoké) V2">
            <a:hlinkClick r:id="" action="ppaction://media"/>
            <a:extLst>
              <a:ext uri="{FF2B5EF4-FFF2-40B4-BE49-F238E27FC236}">
                <a16:creationId xmlns:a16="http://schemas.microsoft.com/office/drawing/2014/main" xmlns="" id="{116A70D2-4DC5-DC51-0E8F-9F60449B3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4493" y="2090274"/>
            <a:ext cx="7131957" cy="40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E57EE0-5E8F-8149-E055-D475D899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xmlns="" id="{9A63CB3F-C4F8-87FC-481E-278F29BD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098DAD4-EA17-F034-A72D-CF1D6B8514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F75A976-40D4-5DCD-052D-7A43B635DD8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1F5D77F-E146-7BD3-2AB8-23CC0F93B7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9068A4-9FE8-FDAD-9E3E-0649DD3B9B52}"/>
              </a:ext>
            </a:extLst>
          </p:cNvPr>
          <p:cNvSpPr/>
          <p:nvPr/>
        </p:nvSpPr>
        <p:spPr>
          <a:xfrm>
            <a:off x="4019248" y="2004853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8FC93C67-1BCA-FA1D-2D5D-046AC687D1A0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CBE850C-6DE1-9C79-1D4A-A84DDFE9B58E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01816C2-35FA-7795-1547-B4A5C24C270C}"/>
              </a:ext>
            </a:extLst>
          </p:cNvPr>
          <p:cNvSpPr txBox="1"/>
          <p:nvPr/>
        </p:nvSpPr>
        <p:spPr>
          <a:xfrm>
            <a:off x="4108264" y="197916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54A53306-2BD8-DCF4-324A-B65178DBCFA3}"/>
              </a:ext>
            </a:extLst>
          </p:cNvPr>
          <p:cNvSpPr/>
          <p:nvPr/>
        </p:nvSpPr>
        <p:spPr>
          <a:xfrm>
            <a:off x="5533575" y="2007643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C0637B6-0CB0-5135-FD8A-919600E7A500}"/>
              </a:ext>
            </a:extLst>
          </p:cNvPr>
          <p:cNvSpPr txBox="1"/>
          <p:nvPr/>
        </p:nvSpPr>
        <p:spPr>
          <a:xfrm>
            <a:off x="5591110" y="198787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089DC57-5F1F-78DE-6747-49B9654316D9}"/>
              </a:ext>
            </a:extLst>
          </p:cNvPr>
          <p:cNvSpPr txBox="1"/>
          <p:nvPr/>
        </p:nvSpPr>
        <p:spPr>
          <a:xfrm>
            <a:off x="731272" y="3019301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Quand le repas est prêt, les enfants mettent tout sur la table : du pain, des salades, un tajine de viande aux légumes et des frites. Au dessert, ils mangent des fruits frais. </a:t>
            </a:r>
          </a:p>
        </p:txBody>
      </p:sp>
    </p:spTree>
    <p:extLst>
      <p:ext uri="{BB962C8B-B14F-4D97-AF65-F5344CB8AC3E}">
        <p14:creationId xmlns:p14="http://schemas.microsoft.com/office/powerpoint/2010/main" val="36912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2978A4-1D29-1280-6B8C-EF7BF6F5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xmlns="" id="{98682AD2-A5FA-F7DA-1222-3ED4E06BE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xmlns="" id="{3A75CF60-79F2-A91F-72B1-15304D05DE3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22C5969D-CE6C-5DAD-3B88-A643F0C3B8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xmlns="" id="{840BE3AF-C49A-D7E3-6F89-251F1164B7A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8F78381B-3CFD-F004-CA6B-1D69B86ECF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038A8603-78FA-87AD-3168-C8A2A922534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6B0161FC-C73C-0630-22F1-63C792CC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4A0D7F-79EA-7919-E541-58ED577F5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187A83C3-BCDD-5874-9BE1-D6B2C5FAB234}"/>
              </a:ext>
            </a:extLst>
          </p:cNvPr>
          <p:cNvSpPr/>
          <p:nvPr/>
        </p:nvSpPr>
        <p:spPr>
          <a:xfrm>
            <a:off x="5477034" y="2049542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877A55A9-A96A-8C70-394E-31DD9EADE1B3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E943150-8BF0-99D4-7132-0EA62A4FC2E4}"/>
              </a:ext>
            </a:extLst>
          </p:cNvPr>
          <p:cNvSpPr txBox="1"/>
          <p:nvPr/>
        </p:nvSpPr>
        <p:spPr>
          <a:xfrm>
            <a:off x="2546300" y="2006490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AFD1E105-4D0D-35B7-1261-FA84E2BE2EBF}"/>
              </a:ext>
            </a:extLst>
          </p:cNvPr>
          <p:cNvSpPr/>
          <p:nvPr/>
        </p:nvSpPr>
        <p:spPr>
          <a:xfrm>
            <a:off x="4020394" y="2042927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4275EF1-595D-D082-C367-75201B7B1F90}"/>
              </a:ext>
            </a:extLst>
          </p:cNvPr>
          <p:cNvSpPr txBox="1"/>
          <p:nvPr/>
        </p:nvSpPr>
        <p:spPr>
          <a:xfrm>
            <a:off x="4070523" y="201310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690E3FA-E578-4AEC-F624-20C6DF9AE9E2}"/>
              </a:ext>
            </a:extLst>
          </p:cNvPr>
          <p:cNvSpPr txBox="1"/>
          <p:nvPr/>
        </p:nvSpPr>
        <p:spPr>
          <a:xfrm>
            <a:off x="5575948" y="203703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4E2445A-BE22-C040-C018-B5465F705623}"/>
              </a:ext>
            </a:extLst>
          </p:cNvPr>
          <p:cNvSpPr txBox="1"/>
          <p:nvPr/>
        </p:nvSpPr>
        <p:spPr>
          <a:xfrm>
            <a:off x="1227905" y="3001083"/>
            <a:ext cx="6884936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Grand-mère leur dit : « À table, on se régale… mais on ne jette pas ! » Après le repas, ils prennent du thé à la menthe. Ils parlent, rigolent beaucoup et racontent des histoires drôles. Ensuite, ils rangent tout et rentrent chez eux.</a:t>
            </a:r>
          </a:p>
        </p:txBody>
      </p:sp>
    </p:spTree>
    <p:extLst>
      <p:ext uri="{BB962C8B-B14F-4D97-AF65-F5344CB8AC3E}">
        <p14:creationId xmlns:p14="http://schemas.microsoft.com/office/powerpoint/2010/main" val="20716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6457D6A-9F73-A3B0-CDF6-F09432AB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21199" y="2162542"/>
            <a:ext cx="132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596" y="2563839"/>
            <a:ext cx="5462143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F9845B39-41CF-27BB-0979-BFAA5EAEC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7475046-A3B9-AA1C-D9C4-AA90DAF6356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2323A8D-68AF-933E-80E7-EC57E95DB1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F8C6463-9B3F-9361-812E-81C10F5C324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52808714-507A-CCD6-3AE6-5348FF115AE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F07EC2-C4A0-6D71-BBE0-2B69C52C4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F326CEEA-2F83-6353-BFC4-A35DD52F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xmlns="" id="{F9C96A2B-36FC-D185-97AF-56135B49151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AA200BB-00DA-ADF8-B09F-5389CE073A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xmlns="" id="{E66B2894-62BB-F829-D0BE-8AEE3B1FB83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E4F42EA-1E34-3F46-5697-07ED631E35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47AF5F5-2034-20D0-87A3-7BE89BCC34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20EEF44-8154-F89C-D735-F40F8DACC0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0F456F1-A3F0-370B-736D-B3598A27FE11}"/>
              </a:ext>
            </a:extLst>
          </p:cNvPr>
          <p:cNvSpPr/>
          <p:nvPr/>
        </p:nvSpPr>
        <p:spPr>
          <a:xfrm>
            <a:off x="5477034" y="1635669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3D42371-CCA2-603F-5B49-E07A57ED805C}"/>
              </a:ext>
            </a:extLst>
          </p:cNvPr>
          <p:cNvSpPr/>
          <p:nvPr/>
        </p:nvSpPr>
        <p:spPr>
          <a:xfrm>
            <a:off x="2546300" y="1600496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AC93012-FC59-8FE9-307A-F506308291D7}"/>
              </a:ext>
            </a:extLst>
          </p:cNvPr>
          <p:cNvSpPr txBox="1"/>
          <p:nvPr/>
        </p:nvSpPr>
        <p:spPr>
          <a:xfrm>
            <a:off x="2546300" y="1592617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7CA558F-2580-43F6-FF31-7806CAB56247}"/>
              </a:ext>
            </a:extLst>
          </p:cNvPr>
          <p:cNvSpPr/>
          <p:nvPr/>
        </p:nvSpPr>
        <p:spPr>
          <a:xfrm>
            <a:off x="4077929" y="1625329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DD54B1-6CA6-D87A-A66B-BE3E1E560B06}"/>
              </a:ext>
            </a:extLst>
          </p:cNvPr>
          <p:cNvSpPr txBox="1"/>
          <p:nvPr/>
        </p:nvSpPr>
        <p:spPr>
          <a:xfrm>
            <a:off x="4070523" y="1599232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15F425A-199D-A262-6BFB-859D9C119C21}"/>
              </a:ext>
            </a:extLst>
          </p:cNvPr>
          <p:cNvSpPr txBox="1"/>
          <p:nvPr/>
        </p:nvSpPr>
        <p:spPr>
          <a:xfrm>
            <a:off x="5633483" y="1614989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4" name="FR_N4_P2_W3_S4 (Karaoké) V3">
            <a:hlinkClick r:id="" action="ppaction://media"/>
            <a:extLst>
              <a:ext uri="{FF2B5EF4-FFF2-40B4-BE49-F238E27FC236}">
                <a16:creationId xmlns:a16="http://schemas.microsoft.com/office/drawing/2014/main" xmlns="" id="{D1787A93-32D8-C10F-8F4E-6249156FF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6382" y="2028731"/>
            <a:ext cx="6659348" cy="37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BC3EF6-A832-7E69-1EB3-25C5EF0B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xmlns="" id="{BCAB0D9E-5BFF-71B0-E5BE-A6953BBF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176DA1A4-2396-7BB8-6F0F-B7C46AB0CF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098DAD4-EA17-F034-A72D-CF1D6B8514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786D91C-B00D-1D74-BD4F-969AABECB1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F75A976-40D4-5DCD-052D-7A43B635DD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FE5ED4A-FD99-C29D-EAE2-1DC2397FD3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F080A5B4-7416-AA1A-02FA-2AFDFBAFBD72}"/>
              </a:ext>
            </a:extLst>
          </p:cNvPr>
          <p:cNvSpPr/>
          <p:nvPr/>
        </p:nvSpPr>
        <p:spPr>
          <a:xfrm>
            <a:off x="5477034" y="2042927"/>
            <a:ext cx="1101867" cy="34865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49A8D953-0DBE-1F0E-38FC-8D037AEBB6A4}"/>
              </a:ext>
            </a:extLst>
          </p:cNvPr>
          <p:cNvSpPr/>
          <p:nvPr/>
        </p:nvSpPr>
        <p:spPr>
          <a:xfrm>
            <a:off x="2488765" y="2018094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3D01C8B-1858-06D9-205E-4A23BB74682C}"/>
              </a:ext>
            </a:extLst>
          </p:cNvPr>
          <p:cNvSpPr txBox="1"/>
          <p:nvPr/>
        </p:nvSpPr>
        <p:spPr>
          <a:xfrm>
            <a:off x="2546300" y="1999875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CBA6B0FF-F8CD-8C8E-0755-496D9AC5E4DD}"/>
              </a:ext>
            </a:extLst>
          </p:cNvPr>
          <p:cNvSpPr/>
          <p:nvPr/>
        </p:nvSpPr>
        <p:spPr>
          <a:xfrm>
            <a:off x="4020394" y="2042927"/>
            <a:ext cx="1060488" cy="3328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F9713A4-2B2C-2E8F-221E-8FFA68D45E42}"/>
              </a:ext>
            </a:extLst>
          </p:cNvPr>
          <p:cNvSpPr txBox="1"/>
          <p:nvPr/>
        </p:nvSpPr>
        <p:spPr>
          <a:xfrm>
            <a:off x="4070523" y="2006490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F82C3CBE-917B-DA44-5095-E7D5E8FC6D30}"/>
              </a:ext>
            </a:extLst>
          </p:cNvPr>
          <p:cNvSpPr txBox="1"/>
          <p:nvPr/>
        </p:nvSpPr>
        <p:spPr>
          <a:xfrm>
            <a:off x="5575948" y="2037034"/>
            <a:ext cx="10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3A61F18-8CC4-4340-C2A3-0AB2782DE5EB}"/>
              </a:ext>
            </a:extLst>
          </p:cNvPr>
          <p:cNvSpPr txBox="1"/>
          <p:nvPr/>
        </p:nvSpPr>
        <p:spPr>
          <a:xfrm>
            <a:off x="1243807" y="2981543"/>
            <a:ext cx="6884936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Grand-mère leur dit : « À table, on se régale… mais on ne jette pas ! » Après le repas, ils prennent du thé à la menthe. Ils parlent, rigolent beaucoup et racontent des histoires drôles. Ensuite, ils rangent tout et rentrent chez eux.</a:t>
            </a:r>
          </a:p>
        </p:txBody>
      </p:sp>
    </p:spTree>
    <p:extLst>
      <p:ext uri="{BB962C8B-B14F-4D97-AF65-F5344CB8AC3E}">
        <p14:creationId xmlns:p14="http://schemas.microsoft.com/office/powerpoint/2010/main" val="28782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xmlns="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47.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9645E427-208C-128B-2FDF-F37EC6FD919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1842B98-9A24-CA97-B664-C0294B80F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13D217F-A2BB-24D7-9260-8918DEB0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D215697-8DC6-97F4-82FE-250518CFC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17" y="1541438"/>
            <a:ext cx="3213567" cy="493148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55583B2-0C03-5DD9-691B-1EB459309E85}"/>
              </a:ext>
            </a:extLst>
          </p:cNvPr>
          <p:cNvSpPr/>
          <p:nvPr/>
        </p:nvSpPr>
        <p:spPr>
          <a:xfrm>
            <a:off x="3401917" y="2385391"/>
            <a:ext cx="3218280" cy="118474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C74752-98D4-3421-78C8-FA9DEAE3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xmlns="" id="{AE5CF02D-7F0B-85E9-DBBE-C24C1D631C0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Lisez le texte à votre voisin. Je vais passer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0BC7C4C-7005-314B-FECC-B6021E77972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4730F00B-E75D-C791-5DB8-D5FCE561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487B7A6-C5BC-CA7B-58CC-832BFC895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4E09683-B439-58B0-F1DC-FBCCEBD4B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6334615" y="2638459"/>
            <a:ext cx="2421904" cy="20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37196BB-210B-0148-0244-CE91703F6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7" y="2214869"/>
            <a:ext cx="5963478" cy="29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05C632-4CBE-4E9D-7D32-EA9DB5D2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96670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4008F22B-535C-1F5C-95C9-7796E72D55C0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A214FC5-68A1-6050-18B0-B549825314F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B5BDBA9-F6EC-1C73-0690-627D4F8F36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xmlns="" id="{D87B37EE-6F69-4FFC-35B9-F5EC9C2B25B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406360" y="5083745"/>
            <a:ext cx="1566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30805" y="549811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B7A99F-39D6-B461-BAB1-59F8CA91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352FC9A-9E42-1769-EB10-3E087CF8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l’écriture. On va apprendre à écrire des phrases comme celles-ci. Qui veut les lire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4D535D36-E9E2-29AD-9723-67246F0C554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E0CCC3CF-765E-85D7-C178-00F59D32D1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D6255B9-25B5-A3DA-06ED-AB6957900F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0151B88-B04A-BCDD-7DF2-5117F6F086E3}"/>
              </a:ext>
            </a:extLst>
          </p:cNvPr>
          <p:cNvSpPr txBox="1"/>
          <p:nvPr/>
        </p:nvSpPr>
        <p:spPr>
          <a:xfrm>
            <a:off x="1061311" y="2690336"/>
            <a:ext cx="7470689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Lina prépare une salade.</a:t>
            </a:r>
            <a:b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</a:b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Sara mange un couscous. </a:t>
            </a:r>
            <a:endParaRPr lang="fr-FR" sz="3600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C26312-F5F7-7112-79A7-B7874936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0C07DD-6DFB-FBF9-4D6F-45478C3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B58276F-E847-B2CA-36E8-6F59CAF4643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B58276F-E847-B2CA-36E8-6F59CAF464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651ED25-E8DD-1079-B97F-8B6AE531996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651ED25-E8DD-1079-B97F-8B6AE53199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D75B7B9-ACFB-1E26-41A8-858F42043A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70D2530-1DAB-FBAC-04C8-76F16204C795}"/>
              </a:ext>
            </a:extLst>
          </p:cNvPr>
          <p:cNvSpPr txBox="1"/>
          <p:nvPr/>
        </p:nvSpPr>
        <p:spPr>
          <a:xfrm>
            <a:off x="1061311" y="2690336"/>
            <a:ext cx="7470689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Lina prépare une salade.</a:t>
            </a:r>
            <a:b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</a:b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Sara mange un couscous. </a:t>
            </a:r>
            <a:endParaRPr lang="fr-FR" sz="3600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B8ADF8-3F67-A334-DF08-9334A7C8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FF0914-7893-EDAC-1F53-095D9DE6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352D183-32BB-055D-C1CF-9F54C85F034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7E12558E-AEF2-71AB-FCCB-E5861D64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9721EE8-30A7-5678-DF1E-CCB2B75D6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9685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580590-6504-C831-8811-1B4479EF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Ces mots sont en désordre. Ecrivez sur vos cahiers une phrase correcte à partir de ces mots.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1D62B88-05C4-B0E6-1937-454259A2BE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E56D7BD8-3630-365F-637E-1AD6360D6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1616892-D024-97F5-13FE-91E7F8577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0C3276F-4DF0-270B-7611-0E987DA4B614}"/>
              </a:ext>
            </a:extLst>
          </p:cNvPr>
          <p:cNvSpPr/>
          <p:nvPr/>
        </p:nvSpPr>
        <p:spPr>
          <a:xfrm>
            <a:off x="3731626" y="3163106"/>
            <a:ext cx="1807223" cy="6120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Lina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2425A1F8-1EB1-8CE7-B091-C8EDC3ED4B35}"/>
              </a:ext>
            </a:extLst>
          </p:cNvPr>
          <p:cNvSpPr/>
          <p:nvPr/>
        </p:nvSpPr>
        <p:spPr>
          <a:xfrm>
            <a:off x="1243975" y="3163106"/>
            <a:ext cx="198579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400" b="1" kern="0" dirty="0">
                <a:solidFill>
                  <a:srgbClr val="424D7B"/>
                </a:solidFill>
                <a:latin typeface="Dosis SemiBold" pitchFamily="2" charset="0"/>
              </a:rPr>
              <a:t>mange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DB4B23D-7265-2D4E-1B03-89528343D605}"/>
              </a:ext>
            </a:extLst>
          </p:cNvPr>
          <p:cNvSpPr/>
          <p:nvPr/>
        </p:nvSpPr>
        <p:spPr>
          <a:xfrm>
            <a:off x="6040705" y="3123000"/>
            <a:ext cx="230760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 tagine</a:t>
            </a:r>
          </a:p>
        </p:txBody>
      </p:sp>
    </p:spTree>
    <p:extLst>
      <p:ext uri="{BB962C8B-B14F-4D97-AF65-F5344CB8AC3E}">
        <p14:creationId xmlns:p14="http://schemas.microsoft.com/office/powerpoint/2010/main" val="3370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1549A0-BE4E-4929-FDB4-40470EEB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7BAE92-FFB2-00F5-7389-53CC4528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6F870B3-2CCD-A1E4-C929-28CED4D5CA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1130A18-9E4B-A38D-CBCA-1E53BDB77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89"/>
          <a:stretch>
            <a:fillRect/>
          </a:stretch>
        </p:blipFill>
        <p:spPr>
          <a:xfrm>
            <a:off x="3352077" y="1951908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11133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xmlns="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CA4A7C54-FE33-D84F-DDAA-495A41683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3412" y="2264121"/>
            <a:ext cx="2251426" cy="3595561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0E09B66C-7DB6-C609-1E7D-4DD8A3CD87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3380"/>
          <a:stretch>
            <a:fillRect/>
          </a:stretch>
        </p:blipFill>
        <p:spPr>
          <a:xfrm>
            <a:off x="2521073" y="2261937"/>
            <a:ext cx="2050927" cy="35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4B3FD6-227D-FE35-DCDF-F97E519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3A6D2D-21D0-E0A2-908F-8AD98F44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5707FB7-9921-6AA7-D3C8-BB77A7B411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A5ECE97-B81C-C245-6DEC-AA88B4EB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C3F232B-AB4D-F4CF-85E0-A99DD769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F4A161C-B6FD-C41C-3A20-46D6F4B3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256"/>
          <a:stretch>
            <a:fillRect/>
          </a:stretch>
        </p:blipFill>
        <p:spPr>
          <a:xfrm>
            <a:off x="334368" y="2440355"/>
            <a:ext cx="7720561" cy="26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C37D05-2D10-EBDE-AD4D-817C8EB5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293DC3-9C98-ADE7-B6E0-5A29951C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Ces mots sont en désordre. Ecrivez sur vos cahiers une phrase correcte à partir de ces mots.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7279290-D7EE-EBC7-42BF-367BCF8CC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E4A6C81B-A9C1-7F65-9F3E-7ABBFFA9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46FC538-0C6D-81C0-1B3E-DFF79DD37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268983F-E374-2811-9374-415AF57BCAD4}"/>
              </a:ext>
            </a:extLst>
          </p:cNvPr>
          <p:cNvSpPr/>
          <p:nvPr/>
        </p:nvSpPr>
        <p:spPr>
          <a:xfrm>
            <a:off x="6151134" y="3387254"/>
            <a:ext cx="238086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800" b="1" kern="0" dirty="0">
                <a:solidFill>
                  <a:srgbClr val="424D7B"/>
                </a:solidFill>
                <a:latin typeface="Dosis SemiBold" pitchFamily="2" charset="0"/>
              </a:rPr>
              <a:t>prépare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D4302905-DC6B-86AC-D973-219BF6EABC27}"/>
              </a:ext>
            </a:extLst>
          </p:cNvPr>
          <p:cNvSpPr/>
          <p:nvPr/>
        </p:nvSpPr>
        <p:spPr>
          <a:xfrm>
            <a:off x="552633" y="3387254"/>
            <a:ext cx="238086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u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n gâteau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16BB1E26-C636-120A-DC65-16840BCEB34A}"/>
              </a:ext>
            </a:extLst>
          </p:cNvPr>
          <p:cNvSpPr/>
          <p:nvPr/>
        </p:nvSpPr>
        <p:spPr>
          <a:xfrm>
            <a:off x="3410333" y="3387254"/>
            <a:ext cx="2380867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grand-mère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7BD770-80F9-DAB7-EFDE-A2421404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B687C9-8A73-289A-40C0-4A70E1C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B8C9F56-25DD-9B6F-76D2-791FFB4A85A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BBEE839C-A1C5-C38A-F4AF-089F2EAA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20F3C29-52CF-4D7A-FB27-214D83E99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1843A54-99EC-0E18-7FA2-1F89E80D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04" t="4749" r="47093" b="-4749"/>
          <a:stretch>
            <a:fillRect/>
          </a:stretch>
        </p:blipFill>
        <p:spPr>
          <a:xfrm>
            <a:off x="2764936" y="1980783"/>
            <a:ext cx="2750339" cy="3445616"/>
          </a:xfrm>
          <a:prstGeom prst="roundRect">
            <a:avLst>
              <a:gd name="adj" fmla="val 27319"/>
            </a:avLst>
          </a:prstGeom>
        </p:spPr>
      </p:pic>
    </p:spTree>
    <p:extLst>
      <p:ext uri="{BB962C8B-B14F-4D97-AF65-F5344CB8AC3E}">
        <p14:creationId xmlns:p14="http://schemas.microsoft.com/office/powerpoint/2010/main" val="1373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91B513-D36D-E261-EF76-546034490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9198A6-D702-16B5-D75D-E92FB515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A41C55C-D657-BDF7-2967-160852A883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8C3A443D-1527-6131-3C33-7195B638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7F7FC84-08DD-50FE-5C02-7460B708E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9C8206C-C4DD-35ED-FE0B-0E7129710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0" y="2762088"/>
            <a:ext cx="7781739" cy="18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dans la page 48, vous allez mettre en ordre ces mots pour écrire une phrase correcte.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834" y="2310978"/>
            <a:ext cx="1985162" cy="31703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367F329-B94D-BB84-DE3E-7C834A88E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1B7A900-AFF6-49FD-250E-D1A179163D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12" y="1545589"/>
            <a:ext cx="2969154" cy="45564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9531340-0F32-6E85-7607-5F5CD3761F22}"/>
              </a:ext>
            </a:extLst>
          </p:cNvPr>
          <p:cNvSpPr/>
          <p:nvPr/>
        </p:nvSpPr>
        <p:spPr>
          <a:xfrm>
            <a:off x="5144493" y="4253947"/>
            <a:ext cx="2443745" cy="48141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 avec Majd et Nada. Soyez attentifs.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575" y="2225731"/>
            <a:ext cx="4480850" cy="36063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EFC34A2-CE78-702C-1D72-06E6FF5715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280AFC8-1E6D-790B-F6ED-186C5B9D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E18684E-93FF-3E2B-C1EB-8972A268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16187997-47DB-0326-BB0A-3C6AA1501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376" y="2138900"/>
            <a:ext cx="7724624" cy="275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4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5F9A8866-5BE2-0D24-7857-087515CAC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376" y="2138900"/>
            <a:ext cx="7724624" cy="275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11B236F7-9040-53B0-F33B-6B48800D93A8}"/>
              </a:ext>
            </a:extLst>
          </p:cNvPr>
          <p:cNvSpPr/>
          <p:nvPr/>
        </p:nvSpPr>
        <p:spPr>
          <a:xfrm>
            <a:off x="2412620" y="1569725"/>
            <a:ext cx="4400399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DC4F0E04-4B52-71C4-6C65-3DAFEB0B025D}"/>
              </a:ext>
            </a:extLst>
          </p:cNvPr>
          <p:cNvSpPr/>
          <p:nvPr/>
        </p:nvSpPr>
        <p:spPr>
          <a:xfrm>
            <a:off x="2229742" y="1473473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C06FF3B5-F5D9-E633-579D-9E1925C7B954}"/>
              </a:ext>
            </a:extLst>
          </p:cNvPr>
          <p:cNvSpPr/>
          <p:nvPr/>
        </p:nvSpPr>
        <p:spPr>
          <a:xfrm>
            <a:off x="1823433" y="1432562"/>
            <a:ext cx="693023" cy="679305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1FCBDA88-5984-15C9-D7FC-C2AFA784132F}"/>
              </a:ext>
            </a:extLst>
          </p:cNvPr>
          <p:cNvSpPr/>
          <p:nvPr/>
        </p:nvSpPr>
        <p:spPr>
          <a:xfrm>
            <a:off x="7481260" y="1762327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AutoShape 2" descr="Image générée">
            <a:extLst>
              <a:ext uri="{FF2B5EF4-FFF2-40B4-BE49-F238E27FC236}">
                <a16:creationId xmlns:a16="http://schemas.microsoft.com/office/drawing/2014/main" xmlns="" id="{F53C1261-AB4F-8A23-BAF7-D716F9120B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08235" y="2572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9D3758D-A899-5D38-1655-827EBA05E16D}"/>
              </a:ext>
            </a:extLst>
          </p:cNvPr>
          <p:cNvSpPr txBox="1"/>
          <p:nvPr/>
        </p:nvSpPr>
        <p:spPr>
          <a:xfrm>
            <a:off x="2666005" y="1528268"/>
            <a:ext cx="1524454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Bonjour !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0ABDE35-079E-1CE6-6277-B0F97A3C2905}"/>
              </a:ext>
            </a:extLst>
          </p:cNvPr>
          <p:cNvSpPr/>
          <p:nvPr/>
        </p:nvSpPr>
        <p:spPr>
          <a:xfrm>
            <a:off x="3078424" y="2175738"/>
            <a:ext cx="5038728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62AF3FD8-CB09-5328-2BF6-4E15735AEA68}"/>
              </a:ext>
            </a:extLst>
          </p:cNvPr>
          <p:cNvSpPr/>
          <p:nvPr/>
        </p:nvSpPr>
        <p:spPr>
          <a:xfrm>
            <a:off x="8162208" y="1397971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8EAC081A-5025-D0D5-E24B-7D58A9F54636}"/>
              </a:ext>
            </a:extLst>
          </p:cNvPr>
          <p:cNvSpPr/>
          <p:nvPr/>
        </p:nvSpPr>
        <p:spPr>
          <a:xfrm>
            <a:off x="7934073" y="2112236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075E2DE1-6CF8-39A4-30DB-AA032AAB102F}"/>
              </a:ext>
            </a:extLst>
          </p:cNvPr>
          <p:cNvSpPr/>
          <p:nvPr/>
        </p:nvSpPr>
        <p:spPr>
          <a:xfrm>
            <a:off x="7970525" y="2071325"/>
            <a:ext cx="693023" cy="679305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2E184FE-FD7B-1314-F68F-A311D1AA3520}"/>
              </a:ext>
            </a:extLst>
          </p:cNvPr>
          <p:cNvSpPr txBox="1"/>
          <p:nvPr/>
        </p:nvSpPr>
        <p:spPr>
          <a:xfrm>
            <a:off x="7005164" y="2212521"/>
            <a:ext cx="1484305" cy="37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 Salut ! </a:t>
            </a:r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0B227494-8B13-E887-8199-307CD451F42F}"/>
              </a:ext>
            </a:extLst>
          </p:cNvPr>
          <p:cNvSpPr/>
          <p:nvPr/>
        </p:nvSpPr>
        <p:spPr>
          <a:xfrm>
            <a:off x="2459912" y="2797318"/>
            <a:ext cx="4410020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Qu’est-ce que tu as fait avec ta grand-mère ?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B314002-34BF-4DCA-0213-A740B83E80D1}"/>
              </a:ext>
            </a:extLst>
          </p:cNvPr>
          <p:cNvSpPr/>
          <p:nvPr/>
        </p:nvSpPr>
        <p:spPr>
          <a:xfrm>
            <a:off x="7452385" y="3252426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08A27BCD-BBCC-9916-2ACA-0C18EF985428}"/>
              </a:ext>
            </a:extLst>
          </p:cNvPr>
          <p:cNvSpPr/>
          <p:nvPr/>
        </p:nvSpPr>
        <p:spPr>
          <a:xfrm>
            <a:off x="3112104" y="3269067"/>
            <a:ext cx="4971367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Avec ma grand-mère, j’ai arrosé des arbres fruitiers.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285E7377-48B8-C83E-F3AB-32FBB7D85B96}"/>
              </a:ext>
            </a:extLst>
          </p:cNvPr>
          <p:cNvSpPr/>
          <p:nvPr/>
        </p:nvSpPr>
        <p:spPr>
          <a:xfrm>
            <a:off x="7979329" y="2868820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2E5058DE-BE7A-CCC8-E951-8699B9672743}"/>
              </a:ext>
            </a:extLst>
          </p:cNvPr>
          <p:cNvSpPr/>
          <p:nvPr/>
        </p:nvSpPr>
        <p:spPr>
          <a:xfrm>
            <a:off x="7905198" y="3554210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0A4DFC77-1EDB-900D-61A3-821A3CB7C999}"/>
              </a:ext>
            </a:extLst>
          </p:cNvPr>
          <p:cNvSpPr/>
          <p:nvPr/>
        </p:nvSpPr>
        <p:spPr>
          <a:xfrm>
            <a:off x="7914822" y="3232328"/>
            <a:ext cx="693023" cy="679305"/>
          </a:xfrm>
          <a:prstGeom prst="ellipse">
            <a:avLst/>
          </a:prstGeom>
          <a:solidFill>
            <a:srgbClr val="A7C9E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AutoShape 2" descr="Image générée">
            <a:extLst>
              <a:ext uri="{FF2B5EF4-FFF2-40B4-BE49-F238E27FC236}">
                <a16:creationId xmlns:a16="http://schemas.microsoft.com/office/drawing/2014/main" xmlns="" id="{6EC71D8B-A6E4-B33D-5087-BE9EBC17E8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204" y="7185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7B5732B9-A743-8066-001E-365AA2335F22}"/>
              </a:ext>
            </a:extLst>
          </p:cNvPr>
          <p:cNvSpPr/>
          <p:nvPr/>
        </p:nvSpPr>
        <p:spPr>
          <a:xfrm>
            <a:off x="2266325" y="7181148"/>
            <a:ext cx="3644500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F55CC0B0-51A0-B23D-4DA4-899D5EF7DA57}"/>
              </a:ext>
            </a:extLst>
          </p:cNvPr>
          <p:cNvSpPr txBox="1"/>
          <p:nvPr/>
        </p:nvSpPr>
        <p:spPr>
          <a:xfrm>
            <a:off x="2519710" y="7139691"/>
            <a:ext cx="2334208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 bientôt Majd ! 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xmlns="" id="{6BBEBAFB-17E9-BF5C-31A4-75C410EBC8E9}"/>
              </a:ext>
            </a:extLst>
          </p:cNvPr>
          <p:cNvSpPr/>
          <p:nvPr/>
        </p:nvSpPr>
        <p:spPr>
          <a:xfrm>
            <a:off x="2220120" y="2915447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073907B4-9019-32A9-4AA4-2B35104DC58E}"/>
              </a:ext>
            </a:extLst>
          </p:cNvPr>
          <p:cNvSpPr/>
          <p:nvPr/>
        </p:nvSpPr>
        <p:spPr>
          <a:xfrm>
            <a:off x="1811784" y="2608285"/>
            <a:ext cx="693023" cy="679305"/>
          </a:xfrm>
          <a:prstGeom prst="ellipse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AutoShape 2" descr="Image générée">
            <a:extLst>
              <a:ext uri="{FF2B5EF4-FFF2-40B4-BE49-F238E27FC236}">
                <a16:creationId xmlns:a16="http://schemas.microsoft.com/office/drawing/2014/main" xmlns="" id="{EC09DF2A-E74A-7BD7-2A7F-8C66FF305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1562" y="672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8AAEEF9C-52B0-7CC6-5278-6A2BFB5D4EE1}"/>
              </a:ext>
            </a:extLst>
          </p:cNvPr>
          <p:cNvSpPr/>
          <p:nvPr/>
        </p:nvSpPr>
        <p:spPr>
          <a:xfrm>
            <a:off x="2344749" y="3942935"/>
            <a:ext cx="4833361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DEAB7CF0-5F84-9445-4AA5-812843BE8FF0}"/>
              </a:ext>
            </a:extLst>
          </p:cNvPr>
          <p:cNvSpPr/>
          <p:nvPr/>
        </p:nvSpPr>
        <p:spPr>
          <a:xfrm>
            <a:off x="2133290" y="4384163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xmlns="" id="{EEB87B3B-9C9A-1F00-DBF5-77EDB579A367}"/>
              </a:ext>
            </a:extLst>
          </p:cNvPr>
          <p:cNvSpPr/>
          <p:nvPr/>
        </p:nvSpPr>
        <p:spPr>
          <a:xfrm>
            <a:off x="1751986" y="3800990"/>
            <a:ext cx="693023" cy="679305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xmlns="" id="{633AF1CC-1C01-9224-1D23-2D8D5D3E7576}"/>
              </a:ext>
            </a:extLst>
          </p:cNvPr>
          <p:cNvSpPr/>
          <p:nvPr/>
        </p:nvSpPr>
        <p:spPr>
          <a:xfrm>
            <a:off x="7384808" y="4651245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AutoShape 2" descr="Image générée">
            <a:extLst>
              <a:ext uri="{FF2B5EF4-FFF2-40B4-BE49-F238E27FC236}">
                <a16:creationId xmlns:a16="http://schemas.microsoft.com/office/drawing/2014/main" xmlns="" id="{D720863F-51B2-603E-B9AF-4FC78C5955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1783" y="54393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060D32B0-D90E-64B7-B0C8-BDF8FA22C659}"/>
              </a:ext>
            </a:extLst>
          </p:cNvPr>
          <p:cNvSpPr txBox="1"/>
          <p:nvPr/>
        </p:nvSpPr>
        <p:spPr>
          <a:xfrm>
            <a:off x="2597822" y="3898312"/>
            <a:ext cx="4410020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Où se trouvent les arbres fruitiers? 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xmlns="" id="{6A21DB56-D844-4514-7238-5EB719FA05A2}"/>
              </a:ext>
            </a:extLst>
          </p:cNvPr>
          <p:cNvSpPr/>
          <p:nvPr/>
        </p:nvSpPr>
        <p:spPr>
          <a:xfrm>
            <a:off x="3038485" y="4596361"/>
            <a:ext cx="5038728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xmlns="" id="{4822B5CD-9E95-7B01-1A4B-98154495FF98}"/>
              </a:ext>
            </a:extLst>
          </p:cNvPr>
          <p:cNvSpPr/>
          <p:nvPr/>
        </p:nvSpPr>
        <p:spPr>
          <a:xfrm>
            <a:off x="8065756" y="4308661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xmlns="" id="{80AA030E-2305-0C2F-1B40-FDC8D01C9E97}"/>
              </a:ext>
            </a:extLst>
          </p:cNvPr>
          <p:cNvSpPr/>
          <p:nvPr/>
        </p:nvSpPr>
        <p:spPr>
          <a:xfrm>
            <a:off x="7837621" y="5001154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xmlns="" id="{F5ED53AE-DD5E-A8B2-3704-89CA1C8A1846}"/>
              </a:ext>
            </a:extLst>
          </p:cNvPr>
          <p:cNvSpPr/>
          <p:nvPr/>
        </p:nvSpPr>
        <p:spPr>
          <a:xfrm>
            <a:off x="7931549" y="4461404"/>
            <a:ext cx="693023" cy="679305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E7C2B5AA-4576-CDF3-B5A7-EA3BA73BE3F3}"/>
              </a:ext>
            </a:extLst>
          </p:cNvPr>
          <p:cNvSpPr txBox="1"/>
          <p:nvPr/>
        </p:nvSpPr>
        <p:spPr>
          <a:xfrm>
            <a:off x="3239442" y="4639347"/>
            <a:ext cx="4995673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les arbres fruitiers sont derrière la maison. 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1AA91138-96E6-12FF-C33F-BB5BF9B1932F}"/>
              </a:ext>
            </a:extLst>
          </p:cNvPr>
          <p:cNvSpPr/>
          <p:nvPr/>
        </p:nvSpPr>
        <p:spPr>
          <a:xfrm>
            <a:off x="2177217" y="5593028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xmlns="" id="{211C6D9F-E615-2FA7-E28C-1BE695BA0F63}"/>
              </a:ext>
            </a:extLst>
          </p:cNvPr>
          <p:cNvSpPr/>
          <p:nvPr/>
        </p:nvSpPr>
        <p:spPr>
          <a:xfrm>
            <a:off x="2158296" y="7073834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xmlns="" id="{5DEBDDAA-E68C-37EB-0EFA-73E70D79FA87}"/>
              </a:ext>
            </a:extLst>
          </p:cNvPr>
          <p:cNvSpPr/>
          <p:nvPr/>
        </p:nvSpPr>
        <p:spPr>
          <a:xfrm>
            <a:off x="1751987" y="7032923"/>
            <a:ext cx="693023" cy="679305"/>
          </a:xfrm>
          <a:prstGeom prst="ellipse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7AE3504F-5146-074D-8224-A0F5FB54EF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8267" y="3628978"/>
            <a:ext cx="761443" cy="1020186"/>
          </a:xfrm>
          <a:prstGeom prst="rect">
            <a:avLst/>
          </a:prstGeom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xmlns="" id="{124D2FB4-5115-F50C-09B1-EB62D82218BE}"/>
              </a:ext>
            </a:extLst>
          </p:cNvPr>
          <p:cNvSpPr/>
          <p:nvPr/>
        </p:nvSpPr>
        <p:spPr>
          <a:xfrm>
            <a:off x="7206418" y="5130548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xmlns="" id="{6431B666-E5A7-919D-60C6-A13156677490}"/>
              </a:ext>
            </a:extLst>
          </p:cNvPr>
          <p:cNvSpPr/>
          <p:nvPr/>
        </p:nvSpPr>
        <p:spPr>
          <a:xfrm>
            <a:off x="3345669" y="5306893"/>
            <a:ext cx="4971367" cy="500684"/>
          </a:xfrm>
          <a:prstGeom prst="roundRect">
            <a:avLst/>
          </a:prstGeom>
          <a:solidFill>
            <a:srgbClr val="DEEBF7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54BF4513-4B7F-65F3-877B-7688407EA73E}"/>
              </a:ext>
            </a:extLst>
          </p:cNvPr>
          <p:cNvSpPr/>
          <p:nvPr/>
        </p:nvSpPr>
        <p:spPr>
          <a:xfrm>
            <a:off x="7659231" y="5432332"/>
            <a:ext cx="327261" cy="583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CE855E69-AA74-2C1A-B13E-763F784619B0}"/>
              </a:ext>
            </a:extLst>
          </p:cNvPr>
          <p:cNvSpPr txBox="1"/>
          <p:nvPr/>
        </p:nvSpPr>
        <p:spPr>
          <a:xfrm>
            <a:off x="3992060" y="5365478"/>
            <a:ext cx="3763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Qu’est ce qu’on mangera aujourd’hui ? 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xmlns="" id="{26F988A4-CA84-BE55-FC64-29CCCA6A4A34}"/>
              </a:ext>
            </a:extLst>
          </p:cNvPr>
          <p:cNvSpPr/>
          <p:nvPr/>
        </p:nvSpPr>
        <p:spPr>
          <a:xfrm>
            <a:off x="2275397" y="5964266"/>
            <a:ext cx="4833361" cy="500684"/>
          </a:xfrm>
          <a:prstGeom prst="roundRect">
            <a:avLst/>
          </a:prstGeom>
          <a:solidFill>
            <a:srgbClr val="EBE3F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xmlns="" id="{53EEBB6C-2E0F-6D85-C9F9-CDCB0CE51404}"/>
              </a:ext>
            </a:extLst>
          </p:cNvPr>
          <p:cNvSpPr/>
          <p:nvPr/>
        </p:nvSpPr>
        <p:spPr>
          <a:xfrm>
            <a:off x="1596512" y="5703255"/>
            <a:ext cx="827011" cy="805274"/>
          </a:xfrm>
          <a:prstGeom prst="ellipse">
            <a:avLst/>
          </a:prstGeom>
          <a:solidFill>
            <a:srgbClr val="D9BBD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9712649C-8166-531B-6450-D4485E1220C7}"/>
              </a:ext>
            </a:extLst>
          </p:cNvPr>
          <p:cNvSpPr txBox="1"/>
          <p:nvPr/>
        </p:nvSpPr>
        <p:spPr>
          <a:xfrm>
            <a:off x="2459911" y="5965792"/>
            <a:ext cx="4915097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474F71"/>
                </a:solidFill>
                <a:latin typeface="Dosis Medium" pitchFamily="2" charset="0"/>
              </a:rPr>
              <a:t>Aujourd’hui, on mangera un tagine et des salades.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xmlns="" id="{B4A8AAD7-C7B9-C955-2C78-BA8171F2A3B6}"/>
              </a:ext>
            </a:extLst>
          </p:cNvPr>
          <p:cNvSpPr/>
          <p:nvPr/>
        </p:nvSpPr>
        <p:spPr>
          <a:xfrm>
            <a:off x="7662421" y="5308503"/>
            <a:ext cx="693023" cy="679305"/>
          </a:xfrm>
          <a:prstGeom prst="ellipse">
            <a:avLst/>
          </a:prstGeom>
          <a:solidFill>
            <a:srgbClr val="A7C9E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7D186C2E-76E9-991D-17BD-B1EE02A12B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6117" y="4242547"/>
            <a:ext cx="999895" cy="999895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3B009025-5E5A-F535-51A1-40C6F2BAB9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9930" y="5194422"/>
            <a:ext cx="761443" cy="10201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39A7E37-7523-E702-8870-DEBFEDBDD1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1986" y="2420274"/>
            <a:ext cx="761443" cy="102018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FEF7BCBE-2A1B-9226-CCB9-9EE3AA5B62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5970" y="3048511"/>
            <a:ext cx="999895" cy="99989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D94D0C28-7933-2C99-B570-B0B0EAD7BE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0745" y="1259227"/>
            <a:ext cx="761443" cy="102018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0F4684B2-A9EC-6185-3563-91E8CAC0A3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7621" y="1930426"/>
            <a:ext cx="999895" cy="999895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45709973-E393-C374-467A-D11D5B5DFD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198" y="5508634"/>
            <a:ext cx="999895" cy="9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10404</TotalTime>
  <Words>1220</Words>
  <Application>Microsoft Office PowerPoint</Application>
  <PresentationFormat>Affichage à l'écran (4:3)</PresentationFormat>
  <Paragraphs>154</Paragraphs>
  <Slides>44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44</vt:i4>
      </vt:variant>
    </vt:vector>
  </HeadingPairs>
  <TitlesOfParts>
    <vt:vector size="70" baseType="lpstr">
      <vt:lpstr>Dosis SemiBold</vt:lpstr>
      <vt:lpstr>Dosis Medium</vt:lpstr>
      <vt:lpstr>Calibri</vt:lpstr>
      <vt:lpstr>Aptos</vt:lpstr>
      <vt:lpstr>Wingdings</vt:lpstr>
      <vt:lpstr>Aptos Display</vt:lpstr>
      <vt:lpstr>Times New Roman</vt:lpstr>
      <vt:lpstr>Dosis</vt:lpstr>
      <vt:lpstr>Dosis ExtraBold</vt:lpstr>
      <vt:lpstr>Arial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4_Lecture</vt:lpstr>
      <vt:lpstr>2_Env-Enseignant</vt:lpstr>
      <vt:lpstr>Thème Office</vt:lpstr>
      <vt:lpstr>Présentation PowerPoint</vt:lpstr>
      <vt:lpstr>Contenu de la semaine </vt:lpstr>
      <vt:lpstr>Plan de la séance 4</vt:lpstr>
      <vt:lpstr>Bonjour les enfants !  La leçon de français commence maintenant. </vt:lpstr>
      <vt:lpstr>Aujourd’hui, nous allons apprendre un dialogue en français avec Majd et Nada. Soyez attentifs.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On continue à répéter ensemble le dialogue. </vt:lpstr>
      <vt:lpstr>Maintenant, on va comprendre le sens du dialogue. Qui veut expliquer, dans sa langue, de quoi ont parlé Majd et Nada ?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 4 </vt:lpstr>
      <vt:lpstr>Maintenant, on va faire de la lecture. </vt:lpstr>
      <vt:lpstr>C’est le mot : Avant.  On va l’épeler  : A – v – a – n – t. </vt:lpstr>
      <vt:lpstr>C’est le mot : Après.  On va l’épeler : A - p - r - è - s. </vt:lpstr>
      <vt:lpstr>Qui veut lire ? </vt:lpstr>
      <vt:lpstr>On va lire ensemble ce texte du livret. On va le découper en 3 parties. Après, vous allez le lire tout seuls. </vt:lpstr>
      <vt:lpstr>Lisez la première partie du texte silencieusement. Après, je vais diffuser une lecture audio. </vt:lpstr>
      <vt:lpstr>Lecture en cours. </vt:lpstr>
      <vt:lpstr>Qui veut lire le texte ?</vt:lpstr>
      <vt:lpstr>On passe à la deuxième partie du texte. Lisez en silence.</vt:lpstr>
      <vt:lpstr>Lecture en cours. </vt:lpstr>
      <vt:lpstr>Qui veut lire le texte ?</vt:lpstr>
      <vt:lpstr>On passe à la troisième partie du texte. Lisez en silence.</vt:lpstr>
      <vt:lpstr>Lecture en cours. </vt:lpstr>
      <vt:lpstr>Qui veut lire le texte ?</vt:lpstr>
      <vt:lpstr>Prenez vos livrets à la page 47.</vt:lpstr>
      <vt:lpstr>Présentation PowerPoint</vt:lpstr>
      <vt:lpstr>Plan de la séance 4</vt:lpstr>
      <vt:lpstr>Maintenant, on va faire de l’écriture. On va apprendre à écrire des phrases comme celles-ci. Qui veut les lire ?  </vt:lpstr>
      <vt:lpstr>Qui veut lire ? </vt:lpstr>
      <vt:lpstr>Prenez vos cahiers.  </vt:lpstr>
      <vt:lpstr>Ces mots sont en désordre. Ecrivez sur vos cahiers une phrase correcte à partir de ces mots. </vt:lpstr>
      <vt:lpstr>Qui veut lire sa phrase ? </vt:lpstr>
      <vt:lpstr>Corrigez. Je n’oublie pas la majuscule au début de la phrase et le point à la fin.  </vt:lpstr>
      <vt:lpstr>Ces mots sont en désordre. Ecrivez sur vos cahiers une phrase correcte à partir de ces mots. </vt:lpstr>
      <vt:lpstr>Qui veut lire sa phrase ?</vt:lpstr>
      <vt:lpstr>Corrigez. Je n’oublie pas la majuscule au début de la phrase et le point à la fin.  </vt:lpstr>
      <vt:lpstr>La séance d’aujourd’hui est terminée. À la maison, dans la page 48, vous allez mettre en ordre ces mots pour écrire une phrase correcte.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56</cp:revision>
  <cp:lastPrinted>2025-08-13T10:11:39Z</cp:lastPrinted>
  <dcterms:created xsi:type="dcterms:W3CDTF">2025-08-01T12:31:49Z</dcterms:created>
  <dcterms:modified xsi:type="dcterms:W3CDTF">2025-12-31T10:23:49Z</dcterms:modified>
</cp:coreProperties>
</file>