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9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1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2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3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66" r:id="rId7"/>
    <p:sldMasterId id="2147483781" r:id="rId8"/>
    <p:sldMasterId id="2147483784" r:id="rId9"/>
    <p:sldMasterId id="2147483794" r:id="rId10"/>
    <p:sldMasterId id="2147483802" r:id="rId11"/>
    <p:sldMasterId id="2147483819" r:id="rId12"/>
    <p:sldMasterId id="2147483836" r:id="rId13"/>
    <p:sldMasterId id="2147483848" r:id="rId14"/>
  </p:sldMasterIdLst>
  <p:notesMasterIdLst>
    <p:notesMasterId r:id="rId60"/>
  </p:notesMasterIdLst>
  <p:sldIdLst>
    <p:sldId id="258" r:id="rId15"/>
    <p:sldId id="1063" r:id="rId16"/>
    <p:sldId id="944" r:id="rId17"/>
    <p:sldId id="779" r:id="rId18"/>
    <p:sldId id="549" r:id="rId19"/>
    <p:sldId id="723" r:id="rId20"/>
    <p:sldId id="1030" r:id="rId21"/>
    <p:sldId id="1031" r:id="rId22"/>
    <p:sldId id="1032" r:id="rId23"/>
    <p:sldId id="1033" r:id="rId24"/>
    <p:sldId id="1041" r:id="rId25"/>
    <p:sldId id="1036" r:id="rId26"/>
    <p:sldId id="1037" r:id="rId27"/>
    <p:sldId id="1038" r:id="rId28"/>
    <p:sldId id="1039" r:id="rId29"/>
    <p:sldId id="1046" r:id="rId30"/>
    <p:sldId id="1064" r:id="rId31"/>
    <p:sldId id="1065" r:id="rId32"/>
    <p:sldId id="1066" r:id="rId33"/>
    <p:sldId id="1049" r:id="rId34"/>
    <p:sldId id="800" r:id="rId35"/>
    <p:sldId id="814" r:id="rId36"/>
    <p:sldId id="680" r:id="rId37"/>
    <p:sldId id="1050" r:id="rId38"/>
    <p:sldId id="1051" r:id="rId39"/>
    <p:sldId id="1052" r:id="rId40"/>
    <p:sldId id="1053" r:id="rId41"/>
    <p:sldId id="1054" r:id="rId42"/>
    <p:sldId id="1055" r:id="rId43"/>
    <p:sldId id="1056" r:id="rId44"/>
    <p:sldId id="1057" r:id="rId45"/>
    <p:sldId id="911" r:id="rId46"/>
    <p:sldId id="912" r:id="rId47"/>
    <p:sldId id="913" r:id="rId48"/>
    <p:sldId id="805" r:id="rId49"/>
    <p:sldId id="653" r:id="rId50"/>
    <p:sldId id="894" r:id="rId51"/>
    <p:sldId id="972" r:id="rId52"/>
    <p:sldId id="973" r:id="rId53"/>
    <p:sldId id="1060" r:id="rId54"/>
    <p:sldId id="937" r:id="rId55"/>
    <p:sldId id="1061" r:id="rId56"/>
    <p:sldId id="974" r:id="rId57"/>
    <p:sldId id="977" r:id="rId58"/>
    <p:sldId id="978" r:id="rId59"/>
  </p:sldIdLst>
  <p:sldSz cx="9144000" cy="6858000" type="screen4x3"/>
  <p:notesSz cx="6735763" cy="9866313"/>
  <p:embeddedFontLs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Dosis" panose="020B0604020202020204" charset="0"/>
      <p:regular r:id="rId65"/>
      <p:bold r:id="rId66"/>
    </p:embeddedFont>
    <p:embeddedFont>
      <p:font typeface="Dosis Medium" panose="020B0604020202020204" charset="0"/>
      <p:regular r:id="rId67"/>
    </p:embeddedFont>
    <p:embeddedFont>
      <p:font typeface="Dosis SemiBold" panose="020B0604020202020204" charset="0"/>
      <p:bold r:id="rId68"/>
    </p:embeddedFont>
    <p:embeddedFont>
      <p:font typeface="Dosis ExtraBold" panose="020B0604020202020204" charset="0"/>
      <p:bold r:id="rId6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65F88"/>
    <a:srgbClr val="00ACA4"/>
    <a:srgbClr val="2AB6D7"/>
    <a:srgbClr val="424D7B"/>
    <a:srgbClr val="4B5377"/>
    <a:srgbClr val="FF0066"/>
    <a:srgbClr val="9E5ECE"/>
    <a:srgbClr val="D34BE1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87607" autoAdjust="0"/>
  </p:normalViewPr>
  <p:slideViewPr>
    <p:cSldViewPr snapToGrid="0">
      <p:cViewPr varScale="1">
        <p:scale>
          <a:sx n="74" d="100"/>
          <a:sy n="74" d="100"/>
        </p:scale>
        <p:origin x="360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70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font" Target="fonts/font6.fntdata"/><Relationship Id="rId74" Type="http://schemas.microsoft.com/office/2018/10/relationships/authors" Target="author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.fntdata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font" Target="fonts/font7.fntdata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font" Target="fonts/font2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07/01/2026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610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088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703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xmlns="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117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131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000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885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3179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500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996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312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xmlns="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195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295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958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17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07/01/2026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410910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07/01/2026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939384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07/01/2026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744248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07/01/2026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751692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07/01/2026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3085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07/01/2026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406288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07/01/2026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980173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07/01/2026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182008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07/01/2026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368778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07/01/2026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9924480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DAA0F-561D-4310-B270-430A07023EF2}" type="datetimeFigureOut">
              <a:rPr lang="fr-MA" smtClean="0"/>
              <a:t>07/01/2026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3507325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17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297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046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876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620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144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291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348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741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xmlns="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xmlns="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5410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201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600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46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15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9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02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4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0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29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023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21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3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26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01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xmlns="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611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639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07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853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12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925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92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964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xmlns="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326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28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FF77F74A-DEE3-A7BD-D9DB-56D14342EF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" b="5062"/>
          <a:stretch>
            <a:fillRect/>
          </a:stretch>
        </p:blipFill>
        <p:spPr>
          <a:xfrm>
            <a:off x="0" y="1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7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032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576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644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365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558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350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433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1970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9769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8406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9571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49477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042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888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456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722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291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889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793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549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xmlns="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580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344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696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931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53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5764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728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382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xmlns="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222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769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333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Relationship Id="rId9" Type="http://schemas.openxmlformats.org/officeDocument/2006/relationships/image" Target="../media/image2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86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94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image" Target="../media/image7.jpg"/><Relationship Id="rId3" Type="http://schemas.openxmlformats.org/officeDocument/2006/relationships/slideLayout" Target="../slideLayouts/slideLayout101.xml"/><Relationship Id="rId21" Type="http://schemas.openxmlformats.org/officeDocument/2006/relationships/image" Target="../media/image10.png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08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130.xml"/><Relationship Id="rId10" Type="http://schemas.openxmlformats.org/officeDocument/2006/relationships/theme" Target="../theme/theme14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image" Target="../media/image1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11.jp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7.jp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2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73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643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50591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307431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50591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1777374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DAA0F-561D-4310-B270-430A07023EF2}" type="datetimeFigureOut">
              <a:rPr lang="fr-MA" smtClean="0"/>
              <a:t>07/01/2026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82A17E-933F-427E-A2DA-D7EA2E9E76C5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444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</a:t>
            </a:r>
          </a:p>
        </p:txBody>
      </p:sp>
    </p:spTree>
    <p:extLst>
      <p:ext uri="{BB962C8B-B14F-4D97-AF65-F5344CB8AC3E}">
        <p14:creationId xmlns:p14="http://schemas.microsoft.com/office/powerpoint/2010/main" val="63411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709847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698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4220318" y="209734"/>
            <a:ext cx="220768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F82500B-6A5F-B8EC-F959-33A2F11B0A67}"/>
              </a:ext>
            </a:extLst>
          </p:cNvPr>
          <p:cNvSpPr txBox="1"/>
          <p:nvPr userDrawn="1"/>
        </p:nvSpPr>
        <p:spPr>
          <a:xfrm>
            <a:off x="695494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45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328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B6BC049F-4686-7F5C-28F9-498C8168F34B}"/>
              </a:ext>
            </a:extLst>
          </p:cNvPr>
          <p:cNvSpPr txBox="1"/>
          <p:nvPr userDrawn="1"/>
        </p:nvSpPr>
        <p:spPr>
          <a:xfrm>
            <a:off x="7272000" y="189520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511" y="249642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99450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818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F82500B-6A5F-B8EC-F959-33A2F11B0A67}"/>
              </a:ext>
            </a:extLst>
          </p:cNvPr>
          <p:cNvSpPr txBox="1"/>
          <p:nvPr userDrawn="1"/>
        </p:nvSpPr>
        <p:spPr>
          <a:xfrm>
            <a:off x="708533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384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1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22173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817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411000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46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746230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7.png"/><Relationship Id="rId5" Type="http://schemas.openxmlformats.org/officeDocument/2006/relationships/image" Target="../media/image29.gif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1.png"/><Relationship Id="rId5" Type="http://schemas.openxmlformats.org/officeDocument/2006/relationships/image" Target="../media/image3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3.png"/><Relationship Id="rId5" Type="http://schemas.openxmlformats.org/officeDocument/2006/relationships/image" Target="../media/image3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5.png"/><Relationship Id="rId5" Type="http://schemas.openxmlformats.org/officeDocument/2006/relationships/image" Target="../media/image3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7.png"/><Relationship Id="rId5" Type="http://schemas.openxmlformats.org/officeDocument/2006/relationships/image" Target="../media/image3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6.png"/><Relationship Id="rId5" Type="http://schemas.openxmlformats.org/officeDocument/2006/relationships/image" Target="../media/image40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2.png"/><Relationship Id="rId5" Type="http://schemas.openxmlformats.org/officeDocument/2006/relationships/image" Target="../media/image29.gif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5.jpeg"/><Relationship Id="rId5" Type="http://schemas.microsoft.com/office/2007/relationships/hdphoto" Target="../media/hdphoto5.wdp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60.png"/><Relationship Id="rId5" Type="http://schemas.openxmlformats.org/officeDocument/2006/relationships/image" Target="../media/image26.png"/><Relationship Id="rId4" Type="http://schemas.openxmlformats.org/officeDocument/2006/relationships/image" Target="../media/image4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7" Type="http://schemas.openxmlformats.org/officeDocument/2006/relationships/image" Target="../media/image230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1.xml"/><Relationship Id="rId6" Type="http://schemas.openxmlformats.org/officeDocument/2006/relationships/customXml" Target="../ink/ink4.xml"/><Relationship Id="rId5" Type="http://schemas.openxmlformats.org/officeDocument/2006/relationships/image" Target="../media/image220.png"/><Relationship Id="rId9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1.emf"/><Relationship Id="rId7" Type="http://schemas.openxmlformats.org/officeDocument/2006/relationships/image" Target="../media/image63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5" Type="http://schemas.openxmlformats.org/officeDocument/2006/relationships/image" Target="../media/image54.emf"/><Relationship Id="rId4" Type="http://schemas.openxmlformats.org/officeDocument/2006/relationships/customXml" Target="../ink/ink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100.png"/><Relationship Id="rId7" Type="http://schemas.openxmlformats.org/officeDocument/2006/relationships/image" Target="../media/image64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5" Type="http://schemas.openxmlformats.org/officeDocument/2006/relationships/image" Target="../media/image520.png"/><Relationship Id="rId4" Type="http://schemas.openxmlformats.org/officeDocument/2006/relationships/customXml" Target="../ink/ink8.xml"/><Relationship Id="rId9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86.xml"/><Relationship Id="rId4" Type="http://schemas.openxmlformats.org/officeDocument/2006/relationships/video" Target="../media/media2.mp4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100.png"/><Relationship Id="rId7" Type="http://schemas.openxmlformats.org/officeDocument/2006/relationships/image" Target="../media/image64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5" Type="http://schemas.openxmlformats.org/officeDocument/2006/relationships/image" Target="../media/image520.png"/><Relationship Id="rId4" Type="http://schemas.openxmlformats.org/officeDocument/2006/relationships/customXml" Target="../ink/ink10.xml"/><Relationship Id="rId9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100.png"/><Relationship Id="rId7" Type="http://schemas.openxmlformats.org/officeDocument/2006/relationships/image" Target="../media/image64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5" Type="http://schemas.openxmlformats.org/officeDocument/2006/relationships/image" Target="../media/image520.png"/><Relationship Id="rId4" Type="http://schemas.openxmlformats.org/officeDocument/2006/relationships/customXml" Target="../ink/ink12.xml"/><Relationship Id="rId9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8.mp4"/><Relationship Id="rId7" Type="http://schemas.openxmlformats.org/officeDocument/2006/relationships/image" Target="../media/image23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41.xml"/><Relationship Id="rId4" Type="http://schemas.openxmlformats.org/officeDocument/2006/relationships/video" Target="../media/media8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4.png"/><Relationship Id="rId5" Type="http://schemas.openxmlformats.org/officeDocument/2006/relationships/image" Target="../media/image29.gif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804F841-6AE8-257E-1036-8712289FB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756C0B5-049E-C830-646D-482864E1A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xmlns="" id="{61E06F52-3310-094E-AEF0-4FD17BD62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les questions comme Nada et Majd.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21B55D7F-5A31-E7AC-3BFA-575C10FC9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368A1467-92CC-0B07-1F6B-68C7E42E2926}"/>
              </a:ext>
            </a:extLst>
          </p:cNvPr>
          <p:cNvSpPr/>
          <p:nvPr/>
        </p:nvSpPr>
        <p:spPr>
          <a:xfrm>
            <a:off x="712269" y="2563876"/>
            <a:ext cx="7891042" cy="2481090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97008499-CFC6-AF29-078E-674C6C178AB1}"/>
              </a:ext>
            </a:extLst>
          </p:cNvPr>
          <p:cNvSpPr txBox="1"/>
          <p:nvPr/>
        </p:nvSpPr>
        <p:spPr>
          <a:xfrm>
            <a:off x="908750" y="2794370"/>
            <a:ext cx="749808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Comment sont 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tes cousins ?</a:t>
            </a:r>
          </a:p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Comment sont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tes cousines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  <a:p>
            <a:pPr lvl="1">
              <a:lnSpc>
                <a:spcPct val="200000"/>
              </a:lnSpc>
            </a:pPr>
            <a:endParaRPr lang="fr-FR" sz="3200" b="1" dirty="0">
              <a:solidFill>
                <a:srgbClr val="565F88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37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7D48678-4C66-87AB-08B5-0C30B8944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xmlns="" id="{F2D0CFE3-74B4-DD4E-34D1-68DD0EA85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Voici d’autres exemples.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D8745736-9CCB-B95B-27B7-87D4EA0BF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862E23EE-B5F9-B93C-D98E-551D907C8CB2}"/>
              </a:ext>
            </a:extLst>
          </p:cNvPr>
          <p:cNvSpPr/>
          <p:nvPr/>
        </p:nvSpPr>
        <p:spPr>
          <a:xfrm>
            <a:off x="712269" y="2563876"/>
            <a:ext cx="7891042" cy="2481090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3D3A7524-4468-CE65-F328-538B3A787277}"/>
              </a:ext>
            </a:extLst>
          </p:cNvPr>
          <p:cNvSpPr txBox="1"/>
          <p:nvPr/>
        </p:nvSpPr>
        <p:spPr>
          <a:xfrm>
            <a:off x="1415332" y="2794370"/>
            <a:ext cx="67427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Comment sont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tes oncles ?</a:t>
            </a:r>
            <a:endParaRPr lang="fr-FR" sz="3200" b="1" dirty="0">
              <a:solidFill>
                <a:srgbClr val="565F88"/>
              </a:solidFill>
              <a:latin typeface="Dosis SemiBold" pitchFamily="2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Comment sont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tes tantes ?</a:t>
            </a:r>
          </a:p>
        </p:txBody>
      </p:sp>
    </p:spTree>
    <p:extLst>
      <p:ext uri="{BB962C8B-B14F-4D97-AF65-F5344CB8AC3E}">
        <p14:creationId xmlns:p14="http://schemas.microsoft.com/office/powerpoint/2010/main" val="138263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1A2622C-72F2-832C-6A49-077B232EB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BFE51F8C-1F35-9CC8-FA29-27998F956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152" y="759703"/>
            <a:ext cx="6707077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apprendre à répondre aux questions. 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226095B-721D-3CC5-01CB-26DF99B572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504" y="2444817"/>
            <a:ext cx="4290759" cy="352835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9A31250-2CBB-2FAF-8F1E-1A9022298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6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B312F0F-D332-AA51-27AF-18490DC81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DEB9905B-7243-9E77-45A9-5D61D4D7FCC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sp>
        <p:nvSpPr>
          <p:cNvPr id="3" name="Titre 8">
            <a:extLst>
              <a:ext uri="{FF2B5EF4-FFF2-40B4-BE49-F238E27FC236}">
                <a16:creationId xmlns:a16="http://schemas.microsoft.com/office/drawing/2014/main" xmlns="" id="{745AF8D4-BCBE-6E33-FC16-84FDB46E9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1" name="Image 2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FF55EA39-E3ED-ECAD-2CBD-CEF9366957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4_P2_W4_S3_AdP_P02">
            <a:hlinkClick r:id="" action="ppaction://media"/>
            <a:extLst>
              <a:ext uri="{FF2B5EF4-FFF2-40B4-BE49-F238E27FC236}">
                <a16:creationId xmlns:a16="http://schemas.microsoft.com/office/drawing/2014/main" xmlns="" id="{95E907D2-F545-D6B0-1A19-66673762B2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184" y="2282024"/>
            <a:ext cx="6756637" cy="293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4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049D27A-F242-4C62-283F-5E15E3EF3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xmlns="" id="{CBCFFE8E-F95D-AF5F-9CED-60862688E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les réponses de Nada et de Majd.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C8A7C3C4-1C5B-F2BA-0369-20622127D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7D9C104A-AF93-2E78-C346-3A5B338D6199}"/>
              </a:ext>
            </a:extLst>
          </p:cNvPr>
          <p:cNvSpPr/>
          <p:nvPr/>
        </p:nvSpPr>
        <p:spPr>
          <a:xfrm>
            <a:off x="712269" y="2563876"/>
            <a:ext cx="7891042" cy="2481090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26BC25DB-98E1-277E-84C9-CA31C7682F26}"/>
              </a:ext>
            </a:extLst>
          </p:cNvPr>
          <p:cNvSpPr txBox="1"/>
          <p:nvPr/>
        </p:nvSpPr>
        <p:spPr>
          <a:xfrm>
            <a:off x="1033920" y="2794370"/>
            <a:ext cx="74980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Mes cousins sont très 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contents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. </a:t>
            </a:r>
            <a:endParaRPr lang="fr-FR" sz="3200" b="1" dirty="0">
              <a:solidFill>
                <a:srgbClr val="565F88"/>
              </a:solidFill>
              <a:latin typeface="Dosis SemiBold" pitchFamily="2" charset="0"/>
            </a:endParaRPr>
          </a:p>
          <a:p>
            <a:pPr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      Mes cousines sont très 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belles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261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0E20005-20BF-DD05-4D78-64D249DA5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xmlns="" id="{4B39F751-06CE-F286-7E2E-E6B1A86BC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Voici d’autres exemples.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278A2BD5-B603-A6AF-2B07-071AF302C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F45ED6E4-3303-B5FB-E240-278778368C0F}"/>
              </a:ext>
            </a:extLst>
          </p:cNvPr>
          <p:cNvSpPr/>
          <p:nvPr/>
        </p:nvSpPr>
        <p:spPr>
          <a:xfrm>
            <a:off x="712269" y="2563876"/>
            <a:ext cx="7891042" cy="2481090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1CC00FD4-AC2D-6270-9053-AFC87CC2A4FE}"/>
              </a:ext>
            </a:extLst>
          </p:cNvPr>
          <p:cNvSpPr txBox="1"/>
          <p:nvPr/>
        </p:nvSpPr>
        <p:spPr>
          <a:xfrm>
            <a:off x="1471242" y="2969299"/>
            <a:ext cx="65834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Mes oncles 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sont 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heureux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Mes tantes 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sont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très gentilles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937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3202A3AB-40AD-93FC-6B64-8C63407B563B}"/>
              </a:ext>
            </a:extLst>
          </p:cNvPr>
          <p:cNvSpPr/>
          <p:nvPr/>
        </p:nvSpPr>
        <p:spPr>
          <a:xfrm>
            <a:off x="372832" y="3467061"/>
            <a:ext cx="2417063" cy="2525714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EE2E7060-7C43-E8E6-21CC-911E259FD9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878229" y="2843448"/>
            <a:ext cx="4887827" cy="3258552"/>
          </a:xfrm>
          <a:prstGeom prst="rect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xmlns="" id="{80BB0479-E979-6474-2431-231B9E9556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xmlns="" id="{F5793345-D6B2-DC7F-74AB-AD4E4C717018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Qui veut passer au tableau pour jouer la scène ? Choisissez différents exemples.  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703EC2E4-EBF4-50E6-2622-573F75232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310" y="2096636"/>
            <a:ext cx="1218404" cy="11027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53A16EE4-4C6F-01E8-4800-2D676F5D6D7E}"/>
              </a:ext>
            </a:extLst>
          </p:cNvPr>
          <p:cNvSpPr txBox="1"/>
          <p:nvPr/>
        </p:nvSpPr>
        <p:spPr>
          <a:xfrm>
            <a:off x="372832" y="3658576"/>
            <a:ext cx="2417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Comment est __________ ?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A4C73511-A326-9D1D-59C2-4FFACF511206}"/>
              </a:ext>
            </a:extLst>
          </p:cNvPr>
          <p:cNvSpPr/>
          <p:nvPr/>
        </p:nvSpPr>
        <p:spPr>
          <a:xfrm>
            <a:off x="6114937" y="3429000"/>
            <a:ext cx="2417063" cy="2525714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F2C63D57-F2B9-FDA8-8AC3-E47378A0A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972" y="2237364"/>
            <a:ext cx="1066949" cy="971686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1F4A7155-7CFA-2AE2-5289-E12B1537D5E4}"/>
              </a:ext>
            </a:extLst>
          </p:cNvPr>
          <p:cNvSpPr txBox="1"/>
          <p:nvPr/>
        </p:nvSpPr>
        <p:spPr>
          <a:xfrm>
            <a:off x="6290466" y="3594061"/>
            <a:ext cx="22415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______ est ______ 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363EEC2-F4BC-36A1-25D5-2232DDDCACD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6" name="Image 5" descr="Une image contenant dessin humoristique, habits&#10;&#10;Le contenu généré par l’IA peut être incorrect.">
            <a:extLst>
              <a:ext uri="{FF2B5EF4-FFF2-40B4-BE49-F238E27FC236}">
                <a16:creationId xmlns:a16="http://schemas.microsoft.com/office/drawing/2014/main" xmlns="" id="{8192A653-A39E-E339-E343-0F75FD93EB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056" y="4496569"/>
            <a:ext cx="1227156" cy="1342381"/>
          </a:xfrm>
          <a:prstGeom prst="rect">
            <a:avLst/>
          </a:prstGeom>
        </p:spPr>
      </p:pic>
      <p:pic>
        <p:nvPicPr>
          <p:cNvPr id="13" name="Image 12" descr="Une image contenant habits, dessin humoristique, garçon, sourire&#10;&#10;Le contenu généré par l’IA peut être incorrect.">
            <a:extLst>
              <a:ext uri="{FF2B5EF4-FFF2-40B4-BE49-F238E27FC236}">
                <a16:creationId xmlns:a16="http://schemas.microsoft.com/office/drawing/2014/main" xmlns="" id="{A8BB7F8F-FACA-8088-2D82-4A004472BE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99" y="4579319"/>
            <a:ext cx="1191019" cy="119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C441C75-DE5C-039B-7157-AB621A18C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550A29A1-FC36-41D9-6BF1-E55091C13E95}"/>
              </a:ext>
            </a:extLst>
          </p:cNvPr>
          <p:cNvSpPr/>
          <p:nvPr/>
        </p:nvSpPr>
        <p:spPr>
          <a:xfrm>
            <a:off x="372832" y="3467061"/>
            <a:ext cx="2417063" cy="2525714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61E4B0EA-D28E-25DD-0262-3EA89CD1C8B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878229" y="2843448"/>
            <a:ext cx="4887827" cy="3258552"/>
          </a:xfrm>
          <a:prstGeom prst="rect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xmlns="" id="{D00B71AD-97AB-B3D3-0D55-5810499663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xmlns="" id="{1143D37B-959A-FD56-F42C-96E8560DB451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Qui veut passer au tableau pour jouer la scène ?  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3837E106-802D-2307-B0B1-ECEA88ACD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310" y="2096636"/>
            <a:ext cx="1218404" cy="11027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DDB2A565-FD65-1C75-7CAC-46530BA03992}"/>
              </a:ext>
            </a:extLst>
          </p:cNvPr>
          <p:cNvSpPr txBox="1"/>
          <p:nvPr/>
        </p:nvSpPr>
        <p:spPr>
          <a:xfrm>
            <a:off x="372832" y="3658576"/>
            <a:ext cx="2417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Comment est __________ ?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5960FADC-95E2-651E-3A41-2E2A3D89B671}"/>
              </a:ext>
            </a:extLst>
          </p:cNvPr>
          <p:cNvSpPr/>
          <p:nvPr/>
        </p:nvSpPr>
        <p:spPr>
          <a:xfrm>
            <a:off x="6114937" y="3429000"/>
            <a:ext cx="2417063" cy="2525714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C9C811C-2522-5976-23F7-BB3AAEC23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972" y="2237364"/>
            <a:ext cx="1066949" cy="971686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3FDE48CD-1CB7-1564-145A-43A0F77FFF66}"/>
              </a:ext>
            </a:extLst>
          </p:cNvPr>
          <p:cNvSpPr txBox="1"/>
          <p:nvPr/>
        </p:nvSpPr>
        <p:spPr>
          <a:xfrm>
            <a:off x="6290466" y="3594061"/>
            <a:ext cx="20305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00" b="1" dirty="0">
                <a:solidFill>
                  <a:srgbClr val="8D6F91"/>
                </a:solidFill>
                <a:latin typeface="Dosis SemiBold" pitchFamily="2" charset="0"/>
              </a:rPr>
              <a:t>______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est_______ 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3760888-F719-C193-26AB-33B52DB9CD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9" name="Image 8" descr="Une image contenant habits, dessin humoristique, sourire, personne&#10;&#10;Le contenu généré par l’IA peut être incorrect.">
            <a:extLst>
              <a:ext uri="{FF2B5EF4-FFF2-40B4-BE49-F238E27FC236}">
                <a16:creationId xmlns:a16="http://schemas.microsoft.com/office/drawing/2014/main" xmlns="" id="{68C593A5-8372-9841-8917-DC24CCBF32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32" y="4619532"/>
            <a:ext cx="980062" cy="98006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488F4AC-F245-516D-E355-44BFBF674AB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DFEFD"/>
              </a:clrFrom>
              <a:clrTo>
                <a:srgbClr val="FDFE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90192" y="4210074"/>
            <a:ext cx="1559514" cy="155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6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D27060B-B9C7-63A7-949D-789B966D4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1246E15F-55A5-B17E-E43A-71285EF9B0A5}"/>
              </a:ext>
            </a:extLst>
          </p:cNvPr>
          <p:cNvSpPr/>
          <p:nvPr/>
        </p:nvSpPr>
        <p:spPr>
          <a:xfrm>
            <a:off x="372832" y="3467061"/>
            <a:ext cx="2417063" cy="2525714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3712354D-23F0-4C17-1A43-A0E7A6B8C74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878229" y="2843448"/>
            <a:ext cx="4887827" cy="3258552"/>
          </a:xfrm>
          <a:prstGeom prst="rect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xmlns="" id="{A00F3A32-8207-800B-2B54-FF444E5563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xmlns="" id="{C3FED317-0B6A-1F95-C4FF-F4FE338C9FF2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Qui veut passer au tableau pour jouer la scène ?   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A0B76EDD-A70D-6CAE-C102-91C5769A2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310" y="2096636"/>
            <a:ext cx="1218404" cy="11027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F1CA963D-CA6A-3C6A-B68D-1BED569BB5EC}"/>
              </a:ext>
            </a:extLst>
          </p:cNvPr>
          <p:cNvSpPr txBox="1"/>
          <p:nvPr/>
        </p:nvSpPr>
        <p:spPr>
          <a:xfrm>
            <a:off x="372832" y="3658576"/>
            <a:ext cx="2417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Comment est __________ ?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F3434690-C50F-A81B-5C83-E51E392DD250}"/>
              </a:ext>
            </a:extLst>
          </p:cNvPr>
          <p:cNvSpPr/>
          <p:nvPr/>
        </p:nvSpPr>
        <p:spPr>
          <a:xfrm>
            <a:off x="6114937" y="3429000"/>
            <a:ext cx="2417063" cy="2525714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1E72A43-E02E-448C-C77F-0FC2FFC37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972" y="2237364"/>
            <a:ext cx="1066949" cy="971686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15774666-E863-039E-B1C0-C25A5385E7CA}"/>
              </a:ext>
            </a:extLst>
          </p:cNvPr>
          <p:cNvSpPr txBox="1"/>
          <p:nvPr/>
        </p:nvSpPr>
        <p:spPr>
          <a:xfrm>
            <a:off x="6290466" y="3594061"/>
            <a:ext cx="20305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00" b="1" dirty="0">
                <a:solidFill>
                  <a:srgbClr val="8D6F91"/>
                </a:solidFill>
                <a:latin typeface="Dosis SemiBold" pitchFamily="2" charset="0"/>
              </a:rPr>
              <a:t>______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est_______ 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29D1796-4404-778B-3DDD-CB42763896F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15" name="Image 14" descr="Une image contenant habits, dessin humoristique, hijab, sourire&#10;&#10;Le contenu généré par l’IA peut être incorrect.">
            <a:extLst>
              <a:ext uri="{FF2B5EF4-FFF2-40B4-BE49-F238E27FC236}">
                <a16:creationId xmlns:a16="http://schemas.microsoft.com/office/drawing/2014/main" xmlns="" id="{72647049-2AD2-A9CA-0F22-A57B4654B0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DFCFD"/>
              </a:clrFrom>
              <a:clrTo>
                <a:srgbClr val="FD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49" y="4489590"/>
            <a:ext cx="1254431" cy="125443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B8EB74F-D7A8-722D-3FB0-D63BBA4D699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08781" y="4428017"/>
            <a:ext cx="1113979" cy="111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3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67A3030-4B2C-A605-9B6A-F58E2447E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B3189B7A-F91F-E3F4-B913-D1F3235F0A5F}"/>
              </a:ext>
            </a:extLst>
          </p:cNvPr>
          <p:cNvSpPr/>
          <p:nvPr/>
        </p:nvSpPr>
        <p:spPr>
          <a:xfrm>
            <a:off x="372832" y="3467061"/>
            <a:ext cx="2417063" cy="2525714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B61FBD5D-E3E3-A3C0-C9AF-627D37C26CB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878229" y="2843448"/>
            <a:ext cx="4887827" cy="3258552"/>
          </a:xfrm>
          <a:prstGeom prst="rect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xmlns="" id="{3278CFD4-6038-4ECC-4565-962084C791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xmlns="" id="{75E6ACD4-C667-9072-31F6-247A7B48BC67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Qui veut passer au tableau pour jouer la scène ?   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B2F81DFE-E232-E71C-5B12-CE9E5A339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310" y="2096636"/>
            <a:ext cx="1218404" cy="11027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1F2EE55A-0E31-A1C7-0760-7C9812FDBEB2}"/>
              </a:ext>
            </a:extLst>
          </p:cNvPr>
          <p:cNvSpPr txBox="1"/>
          <p:nvPr/>
        </p:nvSpPr>
        <p:spPr>
          <a:xfrm>
            <a:off x="372832" y="3658576"/>
            <a:ext cx="2417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Comment est __________ ?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44893609-F1B8-BCE0-B1EF-9C10682338C6}"/>
              </a:ext>
            </a:extLst>
          </p:cNvPr>
          <p:cNvSpPr/>
          <p:nvPr/>
        </p:nvSpPr>
        <p:spPr>
          <a:xfrm>
            <a:off x="6114937" y="3429000"/>
            <a:ext cx="2417063" cy="2525714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048597E-76B7-C7E2-343D-0FB92CC9E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972" y="2237364"/>
            <a:ext cx="1066949" cy="971686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665A54D9-847B-5926-AEB1-054F15C73FEA}"/>
              </a:ext>
            </a:extLst>
          </p:cNvPr>
          <p:cNvSpPr txBox="1"/>
          <p:nvPr/>
        </p:nvSpPr>
        <p:spPr>
          <a:xfrm>
            <a:off x="6290466" y="3594061"/>
            <a:ext cx="20305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00" b="1" dirty="0">
                <a:solidFill>
                  <a:srgbClr val="8D6F91"/>
                </a:solidFill>
                <a:latin typeface="Dosis SemiBold" pitchFamily="2" charset="0"/>
              </a:rPr>
              <a:t>______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est_______ 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410D149-DEA7-569A-AC72-4552F6D520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3" name="Image 2" descr="Une image contenant habits, dessin humoristique, garçon, debout&#10;&#10;Le contenu généré par l’IA peut être incorrect.">
            <a:extLst>
              <a:ext uri="{FF2B5EF4-FFF2-40B4-BE49-F238E27FC236}">
                <a16:creationId xmlns:a16="http://schemas.microsoft.com/office/drawing/2014/main" xmlns="" id="{673372F6-647B-2F34-82D3-4C8CFE60F3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DFFFF"/>
              </a:clrFrom>
              <a:clrTo>
                <a:srgbClr val="FD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10" y="4565176"/>
            <a:ext cx="1219305" cy="1219305"/>
          </a:xfrm>
          <a:prstGeom prst="rect">
            <a:avLst/>
          </a:prstGeom>
        </p:spPr>
      </p:pic>
      <p:pic>
        <p:nvPicPr>
          <p:cNvPr id="25" name="Image 24" descr="Une image contenant dessin, croquis, verres, clipart&#10;&#10;Le contenu généré par l’IA peut être incorrect.">
            <a:extLst>
              <a:ext uri="{FF2B5EF4-FFF2-40B4-BE49-F238E27FC236}">
                <a16:creationId xmlns:a16="http://schemas.microsoft.com/office/drawing/2014/main" xmlns="" id="{06B262E8-F504-4192-58DF-AB93222B41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DFFFF"/>
              </a:clrFrom>
              <a:clrTo>
                <a:srgbClr val="FD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235" y="4364295"/>
            <a:ext cx="1251072" cy="125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7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ED4498D7-9F52-BED1-DF2E-1B4C0D049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1391042"/>
            <a:ext cx="7886700" cy="720000"/>
          </a:xfrm>
        </p:spPr>
        <p:txBody>
          <a:bodyPr/>
          <a:lstStyle/>
          <a:p>
            <a:r>
              <a:rPr lang="fr-MA" dirty="0"/>
              <a:t>Contenu de la semaine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805D767A-9EFE-FEAB-F3CF-FBF69DF01BAE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A0AB9411-714D-2CEC-1384-CBB9F53E485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1F4F2278-00B9-26FC-E97C-CA889A3A244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itre 53">
              <a:extLst>
                <a:ext uri="{FF2B5EF4-FFF2-40B4-BE49-F238E27FC236}">
                  <a16:creationId xmlns:a16="http://schemas.microsoft.com/office/drawing/2014/main" xmlns="" id="{703D642C-BBF2-7E53-9C9A-578D6616A97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4CB5D69-C17C-7FB6-4C70-7C93203A8B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426" y="2604531"/>
            <a:ext cx="1698209" cy="260481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E9BC241F-C2F0-D88E-AE54-274501A2C9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228" y="2646413"/>
            <a:ext cx="1648153" cy="252803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5608F3A8-B435-F3CA-B402-2A3CF5ED32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841" y="2624621"/>
            <a:ext cx="1698208" cy="260481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2BA3FF08-4F33-B247-4018-5036A081CC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07" y="2608024"/>
            <a:ext cx="1698208" cy="260481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A45AED96-6C66-69F4-067D-289D22A282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55" y="2572293"/>
            <a:ext cx="1732323" cy="265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7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E15D328-3A69-5A4F-E4BF-AACB1B355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9B87C98-02C6-1062-B406-7D9D8AAB9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Chacun joue le dialogue avec son voisin.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817BD6D1-7EBA-D29F-1C3F-5824EEB38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881352" y="3035807"/>
            <a:ext cx="3765344" cy="251022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0EB81BC6-A0C1-3A1E-769D-C2110B180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375" y="2153466"/>
            <a:ext cx="1218404" cy="110278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EC3A8443-8721-BD8F-6DBC-BC0C8EC78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250" y="2160628"/>
            <a:ext cx="1219370" cy="108600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71FE475-901F-0B9E-4012-B18987E50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7250" y="2246069"/>
            <a:ext cx="1066949" cy="97168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72D691F-5E41-E967-8C85-2BB2F3A5B3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7A8F21D1-3AB0-588C-0412-31C767DB436A}"/>
              </a:ext>
            </a:extLst>
          </p:cNvPr>
          <p:cNvSpPr txBox="1"/>
          <p:nvPr/>
        </p:nvSpPr>
        <p:spPr>
          <a:xfrm>
            <a:off x="339232" y="3761542"/>
            <a:ext cx="3020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Comment sont 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__________?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093D9DFC-F1D9-9C2D-568F-B2933BDB4449}"/>
              </a:ext>
            </a:extLst>
          </p:cNvPr>
          <p:cNvSpPr txBox="1"/>
          <p:nvPr/>
        </p:nvSpPr>
        <p:spPr>
          <a:xfrm>
            <a:off x="6380532" y="3659438"/>
            <a:ext cx="24628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Mes ______ sont _________.</a:t>
            </a:r>
          </a:p>
        </p:txBody>
      </p:sp>
    </p:spTree>
    <p:extLst>
      <p:ext uri="{BB962C8B-B14F-4D97-AF65-F5344CB8AC3E}">
        <p14:creationId xmlns:p14="http://schemas.microsoft.com/office/powerpoint/2010/main" val="81522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10DA793-DA43-0356-0162-AB23636B5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090" y="3485267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xmlns="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477352"/>
            <a:ext cx="5153547" cy="756000"/>
          </a:xfrm>
        </p:spPr>
        <p:txBody>
          <a:bodyPr/>
          <a:lstStyle/>
          <a:p>
            <a:r>
              <a:rPr lang="fr-FR" sz="1400" dirty="0"/>
              <a:t>Acte de parole 2 : « Comment sont tes cousins ? »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Lire et comprendre des phrases.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xmlns="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BBCCB2E0-8516-CD6C-1D4D-01872C33CF9F}"/>
              </a:ext>
            </a:extLst>
          </p:cNvPr>
          <p:cNvSpPr txBox="1"/>
          <p:nvPr/>
        </p:nvSpPr>
        <p:spPr>
          <a:xfrm>
            <a:off x="2201409" y="3641803"/>
            <a:ext cx="2260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Écrit : Point de langue 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xmlns="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515354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Le pluriel des adjectifs qualificatifs.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xmlns="" id="{BAC939C2-3428-46C0-25DA-75F8C582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3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5CA4BEA3-99A9-156A-7F9F-150D7856BE3A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F3A58C79-C345-DD88-5FC6-F63804CF740D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E1C12F16-11A4-1D38-4DC2-8F69633FF56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xmlns="" id="{C57CE6A8-33FF-D8EF-2CE6-0428E3B8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94191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apprendre comment utiliser les adjectifs. Soyez attentifs.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E010BD7-CE67-5974-A804-AC620EB7E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DF5E7B9-84F8-1A5D-5910-193078B34F15}"/>
              </a:ext>
            </a:extLst>
          </p:cNvPr>
          <p:cNvSpPr txBox="1"/>
          <p:nvPr/>
        </p:nvSpPr>
        <p:spPr>
          <a:xfrm>
            <a:off x="2022028" y="2858999"/>
            <a:ext cx="5099944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4800" b="1" kern="0" dirty="0">
                <a:solidFill>
                  <a:srgbClr val="565F88"/>
                </a:solidFill>
                <a:latin typeface="Dosis SemiBold" pitchFamily="2" charset="0"/>
              </a:rPr>
              <a:t>Le pluriel des adjectifs</a:t>
            </a:r>
          </a:p>
        </p:txBody>
      </p:sp>
    </p:spTree>
    <p:extLst>
      <p:ext uri="{BB962C8B-B14F-4D97-AF65-F5344CB8AC3E}">
        <p14:creationId xmlns:p14="http://schemas.microsoft.com/office/powerpoint/2010/main" val="40132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A4E7DDD-78AD-CD9A-C2BB-D518BCFD2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25BF17FD-7605-CDAE-E83A-26CA9F890B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5048BF80-178C-9370-D905-437EAC8347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WhatsApp Video 2026-01-05 at 22.35.19">
            <a:hlinkClick r:id="" action="ppaction://media"/>
            <a:extLst>
              <a:ext uri="{FF2B5EF4-FFF2-40B4-BE49-F238E27FC236}">
                <a16:creationId xmlns:a16="http://schemas.microsoft.com/office/drawing/2014/main" xmlns="" id="{8960237E-3192-D52A-4155-91BBF199A4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6649" y="1562533"/>
            <a:ext cx="6192812" cy="440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406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5EA4E09-8EDD-EDDF-272C-E6FE61DE9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4DE2A7A-BCBA-40C8-081B-4E7F451EE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Je retiens.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FF3C11AA-10C6-9590-933B-2656F61C9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E40AB56-A79D-DF0A-B5FF-4ED773200515}"/>
              </a:ext>
            </a:extLst>
          </p:cNvPr>
          <p:cNvSpPr/>
          <p:nvPr/>
        </p:nvSpPr>
        <p:spPr>
          <a:xfrm>
            <a:off x="636104" y="1948069"/>
            <a:ext cx="7824268" cy="4227307"/>
          </a:xfrm>
          <a:prstGeom prst="roundRect">
            <a:avLst>
              <a:gd name="adj" fmla="val 6643"/>
            </a:avLst>
          </a:prstGeom>
          <a:solidFill>
            <a:srgbClr val="E2E9F6"/>
          </a:solidFill>
          <a:ln w="38100" cap="flat" cmpd="sng" algn="ctr">
            <a:solidFill>
              <a:srgbClr val="15608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xmlns="" id="{B69992BE-0208-E309-FBE9-20EC6CC53B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126390"/>
              </p:ext>
            </p:extLst>
          </p:nvPr>
        </p:nvGraphicFramePr>
        <p:xfrm>
          <a:off x="734324" y="2343130"/>
          <a:ext cx="7654421" cy="3908492"/>
        </p:xfrm>
        <a:graphic>
          <a:graphicData uri="http://schemas.openxmlformats.org/drawingml/2006/table">
            <a:tbl>
              <a:tblPr/>
              <a:tblGrid>
                <a:gridCol w="1084256">
                  <a:extLst>
                    <a:ext uri="{9D8B030D-6E8A-4147-A177-3AD203B41FA5}">
                      <a16:colId xmlns:a16="http://schemas.microsoft.com/office/drawing/2014/main" xmlns="" val="2235647529"/>
                    </a:ext>
                  </a:extLst>
                </a:gridCol>
                <a:gridCol w="3388300">
                  <a:extLst>
                    <a:ext uri="{9D8B030D-6E8A-4147-A177-3AD203B41FA5}">
                      <a16:colId xmlns:a16="http://schemas.microsoft.com/office/drawing/2014/main" xmlns="" val="1376593113"/>
                    </a:ext>
                  </a:extLst>
                </a:gridCol>
                <a:gridCol w="3181865">
                  <a:extLst>
                    <a:ext uri="{9D8B030D-6E8A-4147-A177-3AD203B41FA5}">
                      <a16:colId xmlns:a16="http://schemas.microsoft.com/office/drawing/2014/main" xmlns="" val="3128986267"/>
                    </a:ext>
                  </a:extLst>
                </a:gridCol>
              </a:tblGrid>
              <a:tr h="673227">
                <a:tc>
                  <a:txBody>
                    <a:bodyPr/>
                    <a:lstStyle/>
                    <a:p>
                      <a:endParaRPr lang="fr-MA" sz="1600" b="1" dirty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fr-MA" sz="1600" b="1" dirty="0">
                          <a:solidFill>
                            <a:srgbClr val="FF0000"/>
                          </a:solidFill>
                        </a:rPr>
                        <a:t>Le nombre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91048059"/>
                  </a:ext>
                </a:extLst>
              </a:tr>
              <a:tr h="1290835">
                <a:tc>
                  <a:txBody>
                    <a:bodyPr/>
                    <a:lstStyle/>
                    <a:p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fr-FR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r-FR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 garçon </a:t>
                      </a:r>
                      <a:r>
                        <a:rPr kumimoji="0" lang="fr-FR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24D7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 </a:t>
                      </a:r>
                      <a:r>
                        <a:rPr kumimoji="0" lang="fr-FR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ACA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content</a:t>
                      </a:r>
                      <a:r>
                        <a:rPr kumimoji="0" lang="fr-F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r-FR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Il </a:t>
                      </a:r>
                      <a:r>
                        <a:rPr kumimoji="0" lang="fr-FR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24D7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 </a:t>
                      </a:r>
                      <a:r>
                        <a:rPr kumimoji="0" lang="fr-FR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ACA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beau</a:t>
                      </a:r>
                      <a:r>
                        <a:rPr kumimoji="0" lang="fr-F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r-FR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Il </a:t>
                      </a:r>
                      <a:r>
                        <a:rPr kumimoji="0" lang="fr-FR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24D7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 </a:t>
                      </a:r>
                      <a:r>
                        <a:rPr kumimoji="0" lang="fr-FR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ACA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neuf</a:t>
                      </a:r>
                      <a:r>
                        <a:rPr kumimoji="0" lang="fr-F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MA" dirty="0"/>
                    </a:p>
                    <a:p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1597600"/>
                  </a:ext>
                </a:extLst>
              </a:tr>
              <a:tr h="1465456">
                <a:tc>
                  <a:txBody>
                    <a:bodyPr/>
                    <a:lstStyle/>
                    <a:p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M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84330678"/>
                  </a:ext>
                </a:extLst>
              </a:tr>
            </a:tbl>
          </a:graphicData>
        </a:graphic>
      </p:graphicFrame>
      <p:pic>
        <p:nvPicPr>
          <p:cNvPr id="13" name="Image 12" descr="Une image contenant symbole, cercle, logo&#10;&#10;Description générée automatiquement">
            <a:extLst>
              <a:ext uri="{FF2B5EF4-FFF2-40B4-BE49-F238E27FC236}">
                <a16:creationId xmlns:a16="http://schemas.microsoft.com/office/drawing/2014/main" xmlns="" id="{77DB88D7-0CEF-DA3F-6B5E-45DFF066F3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029" y="2471671"/>
            <a:ext cx="532162" cy="518931"/>
          </a:xfrm>
          <a:prstGeom prst="rect">
            <a:avLst/>
          </a:prstGeom>
        </p:spPr>
      </p:pic>
      <p:pic>
        <p:nvPicPr>
          <p:cNvPr id="14" name="Image 13" descr="Une image contenant symbole, cercle, Graphique, conception&#10;&#10;Description générée automatiquement">
            <a:extLst>
              <a:ext uri="{FF2B5EF4-FFF2-40B4-BE49-F238E27FC236}">
                <a16:creationId xmlns:a16="http://schemas.microsoft.com/office/drawing/2014/main" xmlns="" id="{24EE3C96-366E-08D1-F9C3-3DC57E9B3C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336" y="2456982"/>
            <a:ext cx="532162" cy="533620"/>
          </a:xfrm>
          <a:prstGeom prst="rect">
            <a:avLst/>
          </a:prstGeom>
        </p:spPr>
      </p:pic>
      <p:pic>
        <p:nvPicPr>
          <p:cNvPr id="15" name="Image 14" descr="Une image contenant symbole, logo, cercle, clipart&#10;&#10;Description générée automatiquement">
            <a:extLst>
              <a:ext uri="{FF2B5EF4-FFF2-40B4-BE49-F238E27FC236}">
                <a16:creationId xmlns:a16="http://schemas.microsoft.com/office/drawing/2014/main" xmlns="" id="{66E62E9D-7FA6-C613-B568-927B32326A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9" t="48762" r="-630" b="3483"/>
          <a:stretch/>
        </p:blipFill>
        <p:spPr>
          <a:xfrm>
            <a:off x="850095" y="4625333"/>
            <a:ext cx="757135" cy="757871"/>
          </a:xfrm>
          <a:prstGeom prst="rect">
            <a:avLst/>
          </a:prstGeom>
        </p:spPr>
      </p:pic>
      <p:pic>
        <p:nvPicPr>
          <p:cNvPr id="16" name="Image 15" descr="Une image contenant symbole, logo, cercle, clipart&#10;&#10;Description générée automatiquement">
            <a:extLst>
              <a:ext uri="{FF2B5EF4-FFF2-40B4-BE49-F238E27FC236}">
                <a16:creationId xmlns:a16="http://schemas.microsoft.com/office/drawing/2014/main" xmlns="" id="{F75D8DD0-8996-AF80-3D70-CD0D873598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45" r="53559"/>
          <a:stretch/>
        </p:blipFill>
        <p:spPr>
          <a:xfrm>
            <a:off x="934865" y="3349611"/>
            <a:ext cx="757135" cy="75787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F493D35-2B82-8DB4-F2F7-A97E014EE92C}"/>
              </a:ext>
            </a:extLst>
          </p:cNvPr>
          <p:cNvSpPr/>
          <p:nvPr/>
        </p:nvSpPr>
        <p:spPr>
          <a:xfrm>
            <a:off x="5460422" y="3340643"/>
            <a:ext cx="39866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fille 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content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Elle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 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bell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Elle </a:t>
            </a:r>
            <a:r>
              <a:rPr kumimoji="0" lang="fr-FR" sz="2000" b="1" i="0" u="none" strike="noStrike" kern="0" cap="none" spc="0" normalizeH="0" baseline="0" noProof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 </a:t>
            </a: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</a:t>
            </a:r>
            <a:r>
              <a:rPr kumimoji="0" lang="fr-FR" sz="20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F24A9AE-B4BA-D1B0-B719-6408FC74AD73}"/>
              </a:ext>
            </a:extLst>
          </p:cNvPr>
          <p:cNvSpPr/>
          <p:nvPr/>
        </p:nvSpPr>
        <p:spPr>
          <a:xfrm>
            <a:off x="5487502" y="5040854"/>
            <a:ext cx="31858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 filles 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sont 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content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lang="fr-FR" sz="2000" b="1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Elles 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sont 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bell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Elles 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sont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ves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6738F80-2DF4-50B5-8218-2D34F6A7838C}"/>
              </a:ext>
            </a:extLst>
          </p:cNvPr>
          <p:cNvSpPr/>
          <p:nvPr/>
        </p:nvSpPr>
        <p:spPr>
          <a:xfrm>
            <a:off x="1820161" y="4936375"/>
            <a:ext cx="39134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 garçons 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sont 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content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lang="fr-FR" sz="2000" b="1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Ils 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sont 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beau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Ils 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sont 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neuf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AD4581A-29BB-83C5-8785-A86453D4E303}"/>
              </a:ext>
            </a:extLst>
          </p:cNvPr>
          <p:cNvSpPr/>
          <p:nvPr/>
        </p:nvSpPr>
        <p:spPr>
          <a:xfrm>
            <a:off x="4548238" y="1954211"/>
            <a:ext cx="31858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nombre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50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DFD06F79-2E45-DF44-0550-12F23D1F82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F5D5E4C2-3864-D7FE-4C4A-81FFF0946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4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25179EE-907F-DC51-3295-48CA83BCB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F22F7D7B-C038-B813-D200-C7ADA5945D85}"/>
              </a:ext>
            </a:extLst>
          </p:cNvPr>
          <p:cNvSpPr txBox="1"/>
          <p:nvPr/>
        </p:nvSpPr>
        <p:spPr>
          <a:xfrm>
            <a:off x="1692000" y="3429000"/>
            <a:ext cx="555774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Ils sont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________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 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xmlns="" id="{308711F6-F917-C4F1-3F1E-9F28DABBC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Écrivez  sur vos ardoises la bonne réponse.</a:t>
            </a:r>
          </a:p>
        </p:txBody>
      </p:sp>
      <p:pic>
        <p:nvPicPr>
          <p:cNvPr id="11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FDB4211F-4119-E2C8-1C1E-947EF4373A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550" y="688623"/>
            <a:ext cx="837795" cy="837795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4DC3CA3F-E553-E695-EAC8-2094BFF79C20}"/>
              </a:ext>
            </a:extLst>
          </p:cNvPr>
          <p:cNvSpPr/>
          <p:nvPr/>
        </p:nvSpPr>
        <p:spPr>
          <a:xfrm>
            <a:off x="4484536" y="2149928"/>
            <a:ext cx="2096842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contents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C6C6C6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B3CCDB6A-BA8F-5548-7D8D-90C3130398FB}"/>
              </a:ext>
            </a:extLst>
          </p:cNvPr>
          <p:cNvSpPr/>
          <p:nvPr/>
        </p:nvSpPr>
        <p:spPr>
          <a:xfrm>
            <a:off x="1692000" y="2149928"/>
            <a:ext cx="2096843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content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43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B38F070-FCB7-6696-24C5-E5CC9EBF8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EE532927-3F6F-B52D-A281-79D00E6AA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98A51453-9F71-7EE8-9E70-2E489B2EC2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FD368D3-D11D-5579-0FA9-BCC121A4F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3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EAEFC85-A088-08F4-038F-DC5976857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914B749-2A0C-CE6E-7149-650DA66F9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xmlns="" id="{5C1C1F26-D130-B862-5354-4A9BCCBC7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 Qui veut expliquer sa réponse ?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A24A9A71-0343-6402-9641-67A3CE79C245}"/>
              </a:ext>
            </a:extLst>
          </p:cNvPr>
          <p:cNvSpPr/>
          <p:nvPr/>
        </p:nvSpPr>
        <p:spPr>
          <a:xfrm>
            <a:off x="1692000" y="2434815"/>
            <a:ext cx="2096843" cy="61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content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9F330A3F-C291-E431-2136-E4EED9291EA5}"/>
              </a:ext>
            </a:extLst>
          </p:cNvPr>
          <p:cNvSpPr/>
          <p:nvPr/>
        </p:nvSpPr>
        <p:spPr>
          <a:xfrm>
            <a:off x="3983603" y="2434815"/>
            <a:ext cx="2096842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contents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C6C6C6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6773D6F0-F4D6-1211-DA5B-7FC6B0918C8F}"/>
              </a:ext>
            </a:extLst>
          </p:cNvPr>
          <p:cNvSpPr txBox="1"/>
          <p:nvPr/>
        </p:nvSpPr>
        <p:spPr>
          <a:xfrm>
            <a:off x="1692000" y="3429000"/>
            <a:ext cx="555774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Ils sont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contents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 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09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453F64B-3F7C-83D5-0154-F27051DDB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1794B86C-1AA2-9AA4-71B2-08FC2E20A905}"/>
              </a:ext>
            </a:extLst>
          </p:cNvPr>
          <p:cNvSpPr txBox="1"/>
          <p:nvPr/>
        </p:nvSpPr>
        <p:spPr>
          <a:xfrm>
            <a:off x="919987" y="3406696"/>
            <a:ext cx="77451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Les voitures sont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________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xmlns="" id="{EDCE7F0E-696C-1D4E-CE44-97CB9F085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Écrivez sur vos ardoises la bonne réponse. </a:t>
            </a:r>
          </a:p>
        </p:txBody>
      </p:sp>
      <p:pic>
        <p:nvPicPr>
          <p:cNvPr id="15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D5B3EB71-37F8-6F8C-F876-BEC33886FE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550" y="688623"/>
            <a:ext cx="837795" cy="837795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AA7865F6-808E-5A63-E335-48A90FF81083}"/>
              </a:ext>
            </a:extLst>
          </p:cNvPr>
          <p:cNvSpPr/>
          <p:nvPr/>
        </p:nvSpPr>
        <p:spPr>
          <a:xfrm>
            <a:off x="4268222" y="2307921"/>
            <a:ext cx="2464230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neufs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6C6C6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C6C6C6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0A6A51BA-867A-9EB4-E149-561E7A868366}"/>
              </a:ext>
            </a:extLst>
          </p:cNvPr>
          <p:cNvSpPr/>
          <p:nvPr/>
        </p:nvSpPr>
        <p:spPr>
          <a:xfrm>
            <a:off x="1564323" y="2313814"/>
            <a:ext cx="2464230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neuves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17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82B5FAC4-ACF8-1ECD-6767-F343568C1958}"/>
              </a:ext>
            </a:extLst>
          </p:cNvPr>
          <p:cNvSpPr txBox="1"/>
          <p:nvPr/>
        </p:nvSpPr>
        <p:spPr>
          <a:xfrm>
            <a:off x="2245716" y="2156862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Acte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xmlns="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Poser la question : « Comment ça va ? » 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xmlns="" id="{FBDBFE65-F4C9-6FDF-25BC-CC094D41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6AC7BE4-DD51-D044-61FA-10D172ABB770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EABD516-1996-19C9-BBAB-D73765A0E1A8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9DC79B1-1704-F0E7-E55C-A3EF5C987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390" y="1998092"/>
            <a:ext cx="6411220" cy="1409897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EE86C26F-C557-2C1B-6E2E-7A9D90E59D9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A5FDA0A5-21B4-04C4-97DF-CB8AC305407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AEA226FB-5780-B7F4-2256-62C93B04369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xmlns="" id="{CA965265-0FB9-E3FC-4908-A5790B00F17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1F895DF-523C-2912-E4BE-3D627F2A40DB}"/>
              </a:ext>
            </a:extLst>
          </p:cNvPr>
          <p:cNvSpPr txBox="1">
            <a:spLocks/>
          </p:cNvSpPr>
          <p:nvPr/>
        </p:nvSpPr>
        <p:spPr>
          <a:xfrm>
            <a:off x="2221200" y="2531988"/>
            <a:ext cx="4960805" cy="756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Acte de parole 2 : « Comment sont les cousins ? »</a:t>
            </a:r>
            <a:endParaRPr lang="fr-FR" sz="1400" dirty="0"/>
          </a:p>
        </p:txBody>
      </p:sp>
      <p:sp>
        <p:nvSpPr>
          <p:cNvPr id="21" name="Espace réservé du texte 12">
            <a:extLst>
              <a:ext uri="{FF2B5EF4-FFF2-40B4-BE49-F238E27FC236}">
                <a16:creationId xmlns:a16="http://schemas.microsoft.com/office/drawing/2014/main" xmlns="" id="{11B00D0A-B0B8-C504-DFBA-1B04391FF8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92797" y="4028135"/>
            <a:ext cx="5289380" cy="756000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fr-FR" sz="1400" dirty="0"/>
              <a:t>Le pluriel des adjectifs qualificatifs.</a:t>
            </a:r>
          </a:p>
        </p:txBody>
      </p:sp>
      <p:sp>
        <p:nvSpPr>
          <p:cNvPr id="24" name="Espace réservé du texte 13">
            <a:extLst>
              <a:ext uri="{FF2B5EF4-FFF2-40B4-BE49-F238E27FC236}">
                <a16:creationId xmlns:a16="http://schemas.microsoft.com/office/drawing/2014/main" xmlns="" id="{6AB39D18-7D9C-1FEC-175E-26915E53DE7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Lire et comprendre des phrases.</a:t>
            </a:r>
          </a:p>
        </p:txBody>
      </p:sp>
      <p:pic>
        <p:nvPicPr>
          <p:cNvPr id="3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F143A9C9-1164-678C-44F7-1DAF2CBACE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87073" y="1976862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805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3AA9CBD-3A20-52D8-7B0B-B6BA628FA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94392E28-2997-CFB5-771F-BB9AD6896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130D214B-367E-48A8-5706-5F141F8C7A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9AD5480-474A-7295-2CE3-A6F6D1473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0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FA7EC1-54BA-E750-AD69-881A18E3A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AB1ED129-CC7C-29DB-E1C5-BB8BD8A2A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xmlns="" id="{3ED1809C-F270-F6DE-0DA4-7276112AF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 Qui veut expliquer sa réponse ?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6D33BC44-B2C8-0793-0151-BBA520393505}"/>
              </a:ext>
            </a:extLst>
          </p:cNvPr>
          <p:cNvSpPr txBox="1"/>
          <p:nvPr/>
        </p:nvSpPr>
        <p:spPr>
          <a:xfrm>
            <a:off x="786871" y="3567668"/>
            <a:ext cx="696565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Les voitures sont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neuves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5FBBD00B-4B63-0C30-C8CE-8C4B6B5CB04B}"/>
              </a:ext>
            </a:extLst>
          </p:cNvPr>
          <p:cNvSpPr/>
          <p:nvPr/>
        </p:nvSpPr>
        <p:spPr>
          <a:xfrm>
            <a:off x="1248325" y="2392328"/>
            <a:ext cx="2096843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neuves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D02B1CC2-C6A1-1731-282C-A85CCF482A2E}"/>
              </a:ext>
            </a:extLst>
          </p:cNvPr>
          <p:cNvSpPr/>
          <p:nvPr/>
        </p:nvSpPr>
        <p:spPr>
          <a:xfrm>
            <a:off x="3846921" y="2392328"/>
            <a:ext cx="2096843" cy="61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neufs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73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B98487E-540E-DA88-BD04-F731FCE6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824D3E88-5257-906F-53A3-FEE7687E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53.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FDF053B-4CD2-1CC0-23E7-464443495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5" name="Image 4" descr="Une image contenant texte, capture d’écran, menu&#10;&#10;Le contenu généré par l’IA peut être incorrect.">
            <a:extLst>
              <a:ext uri="{FF2B5EF4-FFF2-40B4-BE49-F238E27FC236}">
                <a16:creationId xmlns:a16="http://schemas.microsoft.com/office/drawing/2014/main" xmlns="" id="{3F8B8C7F-BA1A-DA14-94B2-3DBCBB1D2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293" y="1598494"/>
            <a:ext cx="3508526" cy="4838005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8A611CA3-C21E-841E-3BF0-C4C0000D88E7}"/>
              </a:ext>
            </a:extLst>
          </p:cNvPr>
          <p:cNvSpPr/>
          <p:nvPr/>
        </p:nvSpPr>
        <p:spPr>
          <a:xfrm>
            <a:off x="3654794" y="3633746"/>
            <a:ext cx="3161025" cy="95019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84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D99D43-3449-7748-F872-1C33F407D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D00826B7-AF23-C15C-AAB0-5C8A140CABE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xmlns="" id="{EBAF27E3-974C-8D28-7BB0-112295C0845B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Vous allez faire l’activité 2. Je vais passer entre les rangs pour vous aider.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3723FD64-C61C-418F-DC68-C865DD029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4" name="Image 3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xmlns="" id="{89576AC8-0110-EBDD-BBB4-770C3B7F9F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73" t="-2189" r="10743" b="2189"/>
          <a:stretch>
            <a:fillRect/>
          </a:stretch>
        </p:blipFill>
        <p:spPr>
          <a:xfrm>
            <a:off x="655702" y="2753363"/>
            <a:ext cx="5907820" cy="290608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BA51437-2C09-67A3-2448-170B365B3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522" y="3120156"/>
            <a:ext cx="2172497" cy="217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7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428F2C4-792F-4847-2878-23FBF059F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E978493C-B759-1FEC-C5FC-10BB0C04B67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978493C-B759-1FEC-C5FC-10BB0C04B67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xmlns="" id="{33D3E28B-D79E-6CBF-D657-E00925FA0667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Corrigez. Faites attention à l’orthographe. 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D012849-C40B-7589-DE1B-875FA8F42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4" name="Image 3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xmlns="" id="{13D19981-E3B2-F36C-3B05-D0F9214E22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073" t="-2189" r="10743" b="2189"/>
          <a:stretch>
            <a:fillRect/>
          </a:stretch>
        </p:blipFill>
        <p:spPr>
          <a:xfrm>
            <a:off x="811033" y="2403504"/>
            <a:ext cx="7463897" cy="294371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2AD70DF5-8F43-8F1D-4B09-3175E28D9B9E}"/>
              </a:ext>
            </a:extLst>
          </p:cNvPr>
          <p:cNvSpPr txBox="1"/>
          <p:nvPr/>
        </p:nvSpPr>
        <p:spPr>
          <a:xfrm>
            <a:off x="2912571" y="2972203"/>
            <a:ext cx="15163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contents</a:t>
            </a:r>
            <a:endParaRPr lang="fr-MA" sz="2800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AF8CFE43-2B03-7D28-B345-72219C924380}"/>
              </a:ext>
            </a:extLst>
          </p:cNvPr>
          <p:cNvSpPr txBox="1"/>
          <p:nvPr/>
        </p:nvSpPr>
        <p:spPr>
          <a:xfrm>
            <a:off x="3784828" y="3439472"/>
            <a:ext cx="1200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belles</a:t>
            </a:r>
            <a:endParaRPr lang="fr-MA" sz="2800" dirty="0">
              <a:solidFill>
                <a:srgbClr val="FF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9729D8B-BCDF-97DD-7CA4-74068C423733}"/>
              </a:ext>
            </a:extLst>
          </p:cNvPr>
          <p:cNvSpPr txBox="1"/>
          <p:nvPr/>
        </p:nvSpPr>
        <p:spPr>
          <a:xfrm>
            <a:off x="4150199" y="3850519"/>
            <a:ext cx="15163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neufs</a:t>
            </a:r>
            <a:endParaRPr lang="fr-MA" sz="2800" dirty="0">
              <a:solidFill>
                <a:srgbClr val="FF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522FDDE0-B0C8-2DCB-4952-A9C8717A1E4A}"/>
              </a:ext>
            </a:extLst>
          </p:cNvPr>
          <p:cNvSpPr txBox="1"/>
          <p:nvPr/>
        </p:nvSpPr>
        <p:spPr>
          <a:xfrm>
            <a:off x="3784828" y="4262404"/>
            <a:ext cx="15163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neuves</a:t>
            </a:r>
            <a:endParaRPr lang="fr-MA" sz="2800" dirty="0">
              <a:solidFill>
                <a:srgbClr val="FF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9B373A53-E8B5-2FC6-FB0D-231524760F91}"/>
              </a:ext>
            </a:extLst>
          </p:cNvPr>
          <p:cNvSpPr txBox="1"/>
          <p:nvPr/>
        </p:nvSpPr>
        <p:spPr>
          <a:xfrm>
            <a:off x="3039173" y="4673722"/>
            <a:ext cx="15163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beaux</a:t>
            </a:r>
            <a:endParaRPr lang="fr-MA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7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2FC4123-76D4-E0FA-EE75-76B38CDB1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65" y="4958117"/>
            <a:ext cx="6254069" cy="1446177"/>
          </a:xfrm>
          <a:prstGeom prst="rect">
            <a:avLst/>
          </a:prstGeom>
        </p:spPr>
      </p:pic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335CB33E-BD6C-ABCE-F925-A7DB01A85400}"/>
              </a:ext>
            </a:extLst>
          </p:cNvPr>
          <p:cNvSpPr txBox="1"/>
          <p:nvPr/>
        </p:nvSpPr>
        <p:spPr>
          <a:xfrm>
            <a:off x="2201410" y="5133855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Lecture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xmlns="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Lire et comprendre des phrases.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xmlns="" id="{436CF52F-EB33-43E1-19BB-ADA739EBB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3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7AE68AEE-0BF1-9862-BDA6-3C3EA1783CE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693BAAE2-E3B3-2FDA-4067-29C996A566E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67BDDA93-ADD4-386F-6BEB-52439B4D8DB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xmlns="" id="{36FACCC1-A2F8-C280-FBB6-3D4FFD1BEA60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C226B364-DCE8-C95F-4FEC-5EEC501BD8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Le pluriel des adjectifs qualificatifs.</a:t>
            </a:r>
          </a:p>
        </p:txBody>
      </p:sp>
      <p:sp>
        <p:nvSpPr>
          <p:cNvPr id="8" name="Espace réservé du texte 12">
            <a:extLst>
              <a:ext uri="{FF2B5EF4-FFF2-40B4-BE49-F238E27FC236}">
                <a16:creationId xmlns:a16="http://schemas.microsoft.com/office/drawing/2014/main" xmlns="" id="{6042CB73-0125-B3C8-A6D1-050EA1638E60}"/>
              </a:ext>
            </a:extLst>
          </p:cNvPr>
          <p:cNvSpPr txBox="1">
            <a:spLocks/>
          </p:cNvSpPr>
          <p:nvPr/>
        </p:nvSpPr>
        <p:spPr>
          <a:xfrm>
            <a:off x="2201410" y="257782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Acte de parole 2 : « Comment sont tes cousins ? »</a:t>
            </a:r>
          </a:p>
        </p:txBody>
      </p: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lire des phrases, les comprendre et répondre à des questions.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EC58DB4-97C0-D574-ECF9-381624D25F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1846" y="2290811"/>
            <a:ext cx="4532297" cy="302153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D74DFB2-3D7C-FDF0-438A-6892773530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D99D43-3449-7748-F872-1C33F407D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D00826B7-AF23-C15C-AAB0-5C8A140CABE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843A6EB5-BA45-0B14-1412-E937CC034EAE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43A6EB5-BA45-0B14-1412-E937CC034E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xmlns="" id="{EBAF27E3-974C-8D28-7BB0-112295C0845B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Regardez cette image. </a:t>
            </a:r>
            <a:endParaRPr kumimoji="0" lang="fr-FR" sz="1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Dosis Medium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36944B2-410B-6B1E-BDFB-736489DA56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BD02C64-5B91-0A9B-1A49-49C35FED19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060" y="1805590"/>
            <a:ext cx="5548533" cy="4145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4686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FCA62E4-7047-A50C-7B71-985AA4024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6FE1AA99-1B57-5F7B-46B6-EFD94D80590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6FE1AA99-1B57-5F7B-46B6-EFD94D8059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EEE314AC-4CF3-A78C-CFE9-906ADED43C6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EEE314AC-4CF3-A78C-CFE9-906ADED43C6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xmlns="" id="{EE9F556B-8B45-F129-9136-1D859B8F5034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Dosis Medium" pitchFamily="2" charset="0"/>
              </a:rPr>
              <a:t>Lisez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cette</a:t>
            </a: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Dosis Medium" pitchFamily="2" charset="0"/>
              </a:rPr>
              <a:t> question en silence.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</a:t>
            </a:r>
            <a:endParaRPr kumimoji="0" lang="fr-FR" sz="1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Dosis Medium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7680241-F12D-FE51-6E8B-3204751ACD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14" name="Image 13" descr="Une image contenant orang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80153C46-5CC3-54F9-DFCC-2649D34B8E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092" y="2874830"/>
            <a:ext cx="477238" cy="175266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B6A6FE0E-20E9-13EA-91AC-53529159F6F9}"/>
              </a:ext>
            </a:extLst>
          </p:cNvPr>
          <p:cNvSpPr txBox="1"/>
          <p:nvPr/>
        </p:nvSpPr>
        <p:spPr>
          <a:xfrm>
            <a:off x="593636" y="2044877"/>
            <a:ext cx="6208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565F88"/>
                </a:solidFill>
                <a:latin typeface="Dosis SemiBold" pitchFamily="2" charset="0"/>
              </a:rPr>
              <a:t>Qui va venir à la fête chez Nada ?</a:t>
            </a:r>
            <a:endParaRPr lang="fr-MA" sz="2800" dirty="0">
              <a:solidFill>
                <a:srgbClr val="565F88"/>
              </a:solidFill>
              <a:latin typeface="Dosis SemiBold" pitchFamily="2" charset="0"/>
            </a:endParaRPr>
          </a:p>
        </p:txBody>
      </p:sp>
      <p:pic>
        <p:nvPicPr>
          <p:cNvPr id="6" name="Image 5" descr="Une image contenant habits, dessin humoristique, Dessin d’enfant, garçon&#10;&#10;Le contenu généré par l’IA peut être incorrect.">
            <a:extLst>
              <a:ext uri="{FF2B5EF4-FFF2-40B4-BE49-F238E27FC236}">
                <a16:creationId xmlns:a16="http://schemas.microsoft.com/office/drawing/2014/main" xmlns="" id="{D8AA2598-A652-D934-7FEA-9A360FA377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2533" y="2586317"/>
            <a:ext cx="2804403" cy="2141406"/>
          </a:xfrm>
          <a:prstGeom prst="rect">
            <a:avLst/>
          </a:prstGeom>
        </p:spPr>
      </p:pic>
      <p:pic>
        <p:nvPicPr>
          <p:cNvPr id="8" name="Image 7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xmlns="" id="{EA721006-F40A-30E0-02B6-F1F43C868C6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368" r="1138"/>
          <a:stretch>
            <a:fillRect/>
          </a:stretch>
        </p:blipFill>
        <p:spPr>
          <a:xfrm>
            <a:off x="1054330" y="2874830"/>
            <a:ext cx="4488729" cy="168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3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DFD06F79-2E45-DF44-0550-12F23D1F82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F5D5E4C2-3864-D7FE-4C4A-81FFF0946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3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8">
            <a:extLst>
              <a:ext uri="{FF2B5EF4-FFF2-40B4-BE49-F238E27FC236}">
                <a16:creationId xmlns:a16="http://schemas.microsoft.com/office/drawing/2014/main" xmlns="" id="{75F02BA1-4D98-976D-E5FB-AD2CFCD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5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B3FC1491-1216-09F0-CA55-3907CBC370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16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A8BBFE72-A27F-1E3D-224C-0ACB31D44397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466"/>
          <a:stretch>
            <a:fillRect/>
          </a:stretch>
        </p:blipFill>
        <p:spPr>
          <a:xfrm>
            <a:off x="2575387" y="2362200"/>
            <a:ext cx="1996613" cy="3497484"/>
          </a:xfrm>
        </p:spPr>
      </p:pic>
      <p:pic>
        <p:nvPicPr>
          <p:cNvPr id="2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230DE983-C68D-40C6-D8E9-91D38D5A71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723FF95-8E95-5738-2ED8-6848975A5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7665A7B2-09F6-E157-AD1A-F825DE779921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6FE1AA99-1B57-5F7B-46B6-EFD94D8059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62D0DF0B-0B9B-495E-5D97-401628E9089E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EEE314AC-4CF3-A78C-CFE9-906ADED43C6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xmlns="" id="{A6DD0E4D-9FB7-8313-B306-E2261D369B4A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Écrivez  le numéro de la bonne réponse sur votre ardoise (1, 2, 3 ou 4).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E18BB6C-6F19-287F-635D-A074994DE5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14" name="Image 13" descr="Une image contenant orang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64C7E705-47AD-F170-4990-51BB798826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092" y="2874830"/>
            <a:ext cx="477238" cy="175266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A6C72B66-CAF3-CA1C-745E-520600EF6869}"/>
              </a:ext>
            </a:extLst>
          </p:cNvPr>
          <p:cNvSpPr txBox="1"/>
          <p:nvPr/>
        </p:nvSpPr>
        <p:spPr>
          <a:xfrm>
            <a:off x="593636" y="2044877"/>
            <a:ext cx="6208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Qui va venir à la fête chez Nada ?</a:t>
            </a:r>
            <a:endParaRPr kumimoji="0" lang="fr-MA" sz="28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6" name="Image 5" descr="Une image contenant habits, dessin humoristique, Dessin d’enfant, garçon&#10;&#10;Le contenu généré par l’IA peut être incorrect.">
            <a:extLst>
              <a:ext uri="{FF2B5EF4-FFF2-40B4-BE49-F238E27FC236}">
                <a16:creationId xmlns:a16="http://schemas.microsoft.com/office/drawing/2014/main" xmlns="" id="{B0A759E7-0CB9-4A97-2912-6AC4A2F224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2533" y="2568097"/>
            <a:ext cx="2804403" cy="2141406"/>
          </a:xfrm>
          <a:prstGeom prst="rect">
            <a:avLst/>
          </a:prstGeom>
        </p:spPr>
      </p:pic>
      <p:pic>
        <p:nvPicPr>
          <p:cNvPr id="8" name="Image 7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xmlns="" id="{07845027-4CAE-E446-BDC8-C761F4FF7A6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368" r="1138"/>
          <a:stretch>
            <a:fillRect/>
          </a:stretch>
        </p:blipFill>
        <p:spPr>
          <a:xfrm>
            <a:off x="1054330" y="2906477"/>
            <a:ext cx="4488729" cy="168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17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37C8D1-2C09-C1EF-476A-08DD25ADA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AE56F506-8B21-2AEC-70BC-BE3677C5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995DF162-6146-1C59-9A5C-FA885EC4F3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2D8939E-85A7-5019-304C-1370DB234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A06876E-43F0-E43D-CA92-F6D326142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B752836D-2AAA-553A-4AC6-EA37C90743E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6FE1AA99-1B57-5F7B-46B6-EFD94D8059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B02D2DFA-191E-A57F-2626-07E9AFF1B7F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EEE314AC-4CF3-A78C-CFE9-906ADED43C6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xmlns="" id="{1608C08D-341B-7CCC-FC64-E39989FB5E31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osis Medium" pitchFamily="2" charset="0"/>
              </a:rPr>
              <a:t>La bonne réponse est : «  La tante et les cousins de Nada vont venir à la fête.». </a:t>
            </a:r>
          </a:p>
          <a:p>
            <a:pPr lvl="0">
              <a:defRPr/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osis Medium" pitchFamily="2" charset="0"/>
              </a:rPr>
              <a:t>   Qui veut lire et expliquer la réponse ?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56463C2-1B02-7301-C584-E34A35BFE4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14" name="Image 13" descr="Une image contenant orang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7A25C153-D2E5-A494-7105-ADD1224309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092" y="2874830"/>
            <a:ext cx="477238" cy="175266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54DE9CBC-E705-9EEA-2E5E-A1FC7BD681E0}"/>
              </a:ext>
            </a:extLst>
          </p:cNvPr>
          <p:cNvSpPr txBox="1"/>
          <p:nvPr/>
        </p:nvSpPr>
        <p:spPr>
          <a:xfrm>
            <a:off x="593636" y="2044877"/>
            <a:ext cx="6208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Qui va venir à la fête chez Nada ?</a:t>
            </a:r>
            <a:endParaRPr kumimoji="0" lang="fr-MA" sz="28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6" name="Image 5" descr="Une image contenant habits, dessin humoristique, Dessin d’enfant, garçon&#10;&#10;Le contenu généré par l’IA peut être incorrect.">
            <a:extLst>
              <a:ext uri="{FF2B5EF4-FFF2-40B4-BE49-F238E27FC236}">
                <a16:creationId xmlns:a16="http://schemas.microsoft.com/office/drawing/2014/main" xmlns="" id="{0F3968A1-5F71-DB5A-3DAD-B0B4EE1E2D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2533" y="2568097"/>
            <a:ext cx="2804403" cy="2141406"/>
          </a:xfrm>
          <a:prstGeom prst="rect">
            <a:avLst/>
          </a:prstGeom>
        </p:spPr>
      </p:pic>
      <p:pic>
        <p:nvPicPr>
          <p:cNvPr id="8" name="Image 7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xmlns="" id="{8934CE77-2939-10FF-1EE7-85E5E4669CE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368" r="1138"/>
          <a:stretch>
            <a:fillRect/>
          </a:stretch>
        </p:blipFill>
        <p:spPr>
          <a:xfrm>
            <a:off x="1054330" y="2906477"/>
            <a:ext cx="4488729" cy="168937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ED56BFA6-3952-6E4D-1658-871B82866C20}"/>
              </a:ext>
            </a:extLst>
          </p:cNvPr>
          <p:cNvSpPr txBox="1"/>
          <p:nvPr/>
        </p:nvSpPr>
        <p:spPr>
          <a:xfrm>
            <a:off x="5202999" y="3751164"/>
            <a:ext cx="187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3125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osis Medium" pitchFamily="2" charset="0"/>
              </a:rPr>
              <a:t>Prenez vos livrets à la page 51.   Avec votre voisin, vous allez lire et répondre aux questions de l’activité 4. Je vais circuler entre les rangs pour vous aider.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AD15E81-0124-AD59-80AE-B06E7849C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77EBF02-E923-BA84-F8F7-36E907F90A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59"/>
          <a:stretch>
            <a:fillRect/>
          </a:stretch>
        </p:blipFill>
        <p:spPr>
          <a:xfrm>
            <a:off x="6289432" y="2933403"/>
            <a:ext cx="2436396" cy="186842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8516A397-3D43-F851-04BA-D685C2342210}"/>
              </a:ext>
            </a:extLst>
          </p:cNvPr>
          <p:cNvSpPr/>
          <p:nvPr/>
        </p:nvSpPr>
        <p:spPr>
          <a:xfrm>
            <a:off x="418172" y="2933403"/>
            <a:ext cx="5966758" cy="1844971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D81248BB-B8AC-2B43-51E5-3E1B85C53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44" y="3090388"/>
            <a:ext cx="5499213" cy="15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A76B93E-78D9-47F2-4FBA-A49425D70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781B4CD-426E-690E-1BE6-33A89E75E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3D9E2F0E-7C3D-2297-2906-6D777EEC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Notez les devoirs à faire à la maison. Vous allez lire et recopier le dialogue de la page 51.  Vous allez aussi faire l’activité 2 de la page 53.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Image 2" descr="Une image contenant texte, capture d’écran, menu&#10;&#10;Le contenu généré par l’IA peut être incorrect.">
            <a:extLst>
              <a:ext uri="{FF2B5EF4-FFF2-40B4-BE49-F238E27FC236}">
                <a16:creationId xmlns:a16="http://schemas.microsoft.com/office/drawing/2014/main" xmlns="" id="{F0C44694-3B4E-D5B6-20BE-4B96ABA98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685" y="1727760"/>
            <a:ext cx="3369685" cy="4646553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F85D471C-0E91-EDB3-640E-0A61404B4316}"/>
              </a:ext>
            </a:extLst>
          </p:cNvPr>
          <p:cNvSpPr/>
          <p:nvPr/>
        </p:nvSpPr>
        <p:spPr>
          <a:xfrm>
            <a:off x="5330361" y="3721210"/>
            <a:ext cx="3101009" cy="86595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 descr="Une image contenant texte, ordinateur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41E23511-4E5E-527B-5B0E-5970221FB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708" y="1727760"/>
            <a:ext cx="3275711" cy="4532315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F87A2837-45FE-7D07-91E5-6F867FC4A69C}"/>
              </a:ext>
            </a:extLst>
          </p:cNvPr>
          <p:cNvSpPr/>
          <p:nvPr/>
        </p:nvSpPr>
        <p:spPr>
          <a:xfrm>
            <a:off x="1692000" y="3594985"/>
            <a:ext cx="2689775" cy="797863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29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16D7F13-628D-AC19-2695-1794DA324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FA708A4-5313-7180-184A-8E71A4FAA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bientôt.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B64B6E0C-6C61-1720-A09C-8BC90E5610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19880917-F9B2-8DAB-D662-73251E8A3C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75746" y="2156059"/>
            <a:ext cx="2319092" cy="3703624"/>
          </a:xfrm>
          <a:prstGeom prst="rect">
            <a:avLst/>
          </a:prstGeom>
        </p:spPr>
      </p:pic>
      <p:pic>
        <p:nvPicPr>
          <p:cNvPr id="8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412BB488-D1F2-7463-D98C-1DE9B4032C4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3380"/>
          <a:stretch>
            <a:fillRect/>
          </a:stretch>
        </p:blipFill>
        <p:spPr>
          <a:xfrm>
            <a:off x="2459433" y="2156059"/>
            <a:ext cx="2112567" cy="362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8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6BAE1DD-3934-85AA-D2D2-FEE9BA855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043D995-BCD8-6902-4147-AFBED7779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85000"/>
                    <a:lumOff val="15000"/>
                  </a:schemeClr>
                </a:solidFill>
                <a:latin typeface="Dosis Medium" pitchFamily="2" charset="0"/>
              </a:rPr>
              <a:t>Avant de commencer, nous allons revoir la scène avec les mots du vocabulaire. Soyez attentifs.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B1C77C2-B395-5BF0-3C8C-812A0C989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  <p:pic>
        <p:nvPicPr>
          <p:cNvPr id="6" name="Image 5" descr="Une image contenant mur, intérieur, nourriture, habits&#10;&#10;Le contenu généré par l’IA peut être incorrect.">
            <a:extLst>
              <a:ext uri="{FF2B5EF4-FFF2-40B4-BE49-F238E27FC236}">
                <a16:creationId xmlns:a16="http://schemas.microsoft.com/office/drawing/2014/main" xmlns="" id="{97497D20-4EB4-3C11-11E9-361D42BE8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990" y="2095163"/>
            <a:ext cx="7140559" cy="39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3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xmlns="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608D8B83-0A16-21F1-D960-92952D6D2F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5" name="FR_N4_P2_W4_Scène">
            <a:hlinkClick r:id="" action="ppaction://media"/>
            <a:extLst>
              <a:ext uri="{FF2B5EF4-FFF2-40B4-BE49-F238E27FC236}">
                <a16:creationId xmlns:a16="http://schemas.microsoft.com/office/drawing/2014/main" xmlns="" id="{863D963D-7FFF-F08A-341D-E305693CC2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6580" y="1948614"/>
            <a:ext cx="7171759" cy="40341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6323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08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68F34EC-93FE-B4B9-E54C-2A767EEF0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05F36CF-6406-68D4-8C56-A49369118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85000"/>
                    <a:lumOff val="15000"/>
                  </a:schemeClr>
                </a:solidFill>
                <a:latin typeface="Dosis Medium" pitchFamily="2" charset="0"/>
              </a:rPr>
              <a:t>Qui veut décrire la scène ?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FEF5AF2-C775-600C-7178-CF49C45D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6" name="Image 5" descr="Une image contenant mur, intérieur, nourriture, habits&#10;&#10;Le contenu généré par l’IA peut être incorrect.">
            <a:extLst>
              <a:ext uri="{FF2B5EF4-FFF2-40B4-BE49-F238E27FC236}">
                <a16:creationId xmlns:a16="http://schemas.microsoft.com/office/drawing/2014/main" xmlns="" id="{233DF391-E0C3-616E-FE66-6CFC5A4F1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990" y="2095163"/>
            <a:ext cx="7140559" cy="39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6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passer à l’activité de l’oral. Nous allons apprendre à poser une question avec Majd et Nada.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91E3632-8C3C-5BDE-1786-994F8A8DD2C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93882" y="2225201"/>
            <a:ext cx="4267478" cy="343463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58B252C-B554-F81F-0DDB-BE8F75AB3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1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xmlns="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vidéo.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525" y="5999993"/>
            <a:ext cx="812539" cy="812539"/>
          </a:xfrm>
          <a:prstGeom prst="rect">
            <a:avLst/>
          </a:prstGeom>
        </p:spPr>
      </p:pic>
      <p:pic>
        <p:nvPicPr>
          <p:cNvPr id="3" name="FR_N4_P2_W4_S3_AdP_P01 (1)">
            <a:hlinkClick r:id="" action="ppaction://media"/>
            <a:extLst>
              <a:ext uri="{FF2B5EF4-FFF2-40B4-BE49-F238E27FC236}">
                <a16:creationId xmlns:a16="http://schemas.microsoft.com/office/drawing/2014/main" xmlns="" id="{3D3D6A42-FD2C-B392-89CC-A7073EAD67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220" y="2154803"/>
            <a:ext cx="7096102" cy="317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29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4.xml><?xml version="1.0" encoding="utf-8"?>
<a:theme xmlns:a="http://schemas.openxmlformats.org/drawingml/2006/main" name="2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1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10595</TotalTime>
  <Words>715</Words>
  <Application>Microsoft Office PowerPoint</Application>
  <PresentationFormat>Affichage à l'écran (4:3)</PresentationFormat>
  <Paragraphs>119</Paragraphs>
  <Slides>45</Slides>
  <Notes>0</Notes>
  <HiddenSlides>0</HiddenSlides>
  <MMClips>8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45</vt:i4>
      </vt:variant>
    </vt:vector>
  </HeadingPairs>
  <TitlesOfParts>
    <vt:vector size="69" baseType="lpstr">
      <vt:lpstr>Calibri</vt:lpstr>
      <vt:lpstr>Courier New</vt:lpstr>
      <vt:lpstr>Wingdings</vt:lpstr>
      <vt:lpstr>Aptos</vt:lpstr>
      <vt:lpstr>Dosis</vt:lpstr>
      <vt:lpstr>Dosis Medium</vt:lpstr>
      <vt:lpstr>Arial</vt:lpstr>
      <vt:lpstr>Dosis SemiBold</vt:lpstr>
      <vt:lpstr>Dosis ExtraBold</vt:lpstr>
      <vt:lpstr>Aptos Display</vt:lpstr>
      <vt:lpstr>2_Conception personnalisée</vt:lpstr>
      <vt:lpstr>00_Env-Enseignant</vt:lpstr>
      <vt:lpstr>Oral</vt:lpstr>
      <vt:lpstr>Lecture</vt:lpstr>
      <vt:lpstr>Ecriture</vt:lpstr>
      <vt:lpstr>1_Lecture</vt:lpstr>
      <vt:lpstr>1_Oral</vt:lpstr>
      <vt:lpstr>3_Conception personnalisée</vt:lpstr>
      <vt:lpstr>1_Ecriture</vt:lpstr>
      <vt:lpstr>1_Env-Enseignant</vt:lpstr>
      <vt:lpstr>2_Oral</vt:lpstr>
      <vt:lpstr>3_Oral</vt:lpstr>
      <vt:lpstr>Thème Office</vt:lpstr>
      <vt:lpstr>2_Lecture</vt:lpstr>
      <vt:lpstr>Présentation PowerPoint</vt:lpstr>
      <vt:lpstr>Contenu de la semaine </vt:lpstr>
      <vt:lpstr>Plan de la séance 3</vt:lpstr>
      <vt:lpstr>Bonjour les enfants !  La leçon de français commence maintenant. Soyez attentifs.</vt:lpstr>
      <vt:lpstr>Avant de commencer, nous allons revoir la scène avec les mots du vocabulaire. Soyez attentifs.  </vt:lpstr>
      <vt:lpstr>Lecture de la vidéo.</vt:lpstr>
      <vt:lpstr>Qui veut décrire la scène ? </vt:lpstr>
      <vt:lpstr>Maintenant, on va passer à l’activité de l’oral. Nous allons apprendre à poser une question avec Majd et Nada. </vt:lpstr>
      <vt:lpstr>Lecture de la vidéo.</vt:lpstr>
      <vt:lpstr>Répétons ensemble les questions comme Nada et Majd. </vt:lpstr>
      <vt:lpstr>Voici d’autres exemples. </vt:lpstr>
      <vt:lpstr>Maintenant, nous allons apprendre à répondre aux questions.  Soyez attentifs. </vt:lpstr>
      <vt:lpstr>Lecture de la vidéo.</vt:lpstr>
      <vt:lpstr>Répétons les réponses de Nada et de Majd. </vt:lpstr>
      <vt:lpstr>Voici d’autres exemples. </vt:lpstr>
      <vt:lpstr>Présentation PowerPoint</vt:lpstr>
      <vt:lpstr>Présentation PowerPoint</vt:lpstr>
      <vt:lpstr>Présentation PowerPoint</vt:lpstr>
      <vt:lpstr>Présentation PowerPoint</vt:lpstr>
      <vt:lpstr>Chacun joue le dialogue avec son voisin. </vt:lpstr>
      <vt:lpstr>Plan de la séance 3</vt:lpstr>
      <vt:lpstr>Maintenant, on va apprendre comment utiliser les adjectifs. Soyez attentifs. </vt:lpstr>
      <vt:lpstr>Lecture de la vidéo.</vt:lpstr>
      <vt:lpstr>Je retiens. </vt:lpstr>
      <vt:lpstr>Prenez vos ardoises. </vt:lpstr>
      <vt:lpstr> Écrivez  sur vos ardoises la bonne réponse.</vt:lpstr>
      <vt:lpstr>Levez vos ardoises. </vt:lpstr>
      <vt:lpstr>Corrigez.  Qui veut expliquer sa réponse ? </vt:lpstr>
      <vt:lpstr> Écrivez sur vos ardoises la bonne réponse. </vt:lpstr>
      <vt:lpstr>Levez vos ardoises. </vt:lpstr>
      <vt:lpstr>Corrigez.  Qui veut expliquer sa réponse ? </vt:lpstr>
      <vt:lpstr>Prenez vos livrets à la page 53.</vt:lpstr>
      <vt:lpstr>Présentation PowerPoint</vt:lpstr>
      <vt:lpstr>Présentation PowerPoint</vt:lpstr>
      <vt:lpstr>Plan de la séance 3</vt:lpstr>
      <vt:lpstr>Maintenant, nous allons lire des phrases, les comprendre et répondre à des questions. </vt:lpstr>
      <vt:lpstr>Présentation PowerPoint</vt:lpstr>
      <vt:lpstr>Présentation PowerPoint</vt:lpstr>
      <vt:lpstr>Prenez vos ardoises.</vt:lpstr>
      <vt:lpstr>Présentation PowerPoint</vt:lpstr>
      <vt:lpstr>Levez vos ardoises. </vt:lpstr>
      <vt:lpstr>Présentation PowerPoint</vt:lpstr>
      <vt:lpstr>Prenez vos livrets à la page 51.   Avec votre voisin, vous allez lire et répondre aux questions de l’activité 4. Je vais circuler entre les rangs pour vous aider. </vt:lpstr>
      <vt:lpstr>Notez les devoirs à faire à la maison. Vous allez lire et recopier le dialogue de la page 51.  Vous allez aussi faire l’activité 2 de la page 53. </vt:lpstr>
      <vt:lpstr>La séance d’aujourd’hui est terminée. À bientôt.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khalid ramni</dc:creator>
  <cp:lastModifiedBy>HP</cp:lastModifiedBy>
  <cp:revision>31</cp:revision>
  <cp:lastPrinted>2025-08-13T10:11:39Z</cp:lastPrinted>
  <dcterms:created xsi:type="dcterms:W3CDTF">2025-08-01T12:31:49Z</dcterms:created>
  <dcterms:modified xsi:type="dcterms:W3CDTF">2026-01-07T00:54:16Z</dcterms:modified>
</cp:coreProperties>
</file>