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56"/>
  </p:notesMasterIdLst>
  <p:sldIdLst>
    <p:sldId id="257" r:id="rId16"/>
    <p:sldId id="954" r:id="rId17"/>
    <p:sldId id="1147" r:id="rId18"/>
    <p:sldId id="1116" r:id="rId19"/>
    <p:sldId id="1200" r:id="rId20"/>
    <p:sldId id="1117" r:id="rId21"/>
    <p:sldId id="1201" r:id="rId22"/>
    <p:sldId id="1130" r:id="rId23"/>
    <p:sldId id="1202" r:id="rId24"/>
    <p:sldId id="1132" r:id="rId25"/>
    <p:sldId id="1229" r:id="rId26"/>
    <p:sldId id="1208" r:id="rId27"/>
    <p:sldId id="1203" r:id="rId28"/>
    <p:sldId id="1198" r:id="rId29"/>
    <p:sldId id="1206" r:id="rId30"/>
    <p:sldId id="1159" r:id="rId31"/>
    <p:sldId id="1230" r:id="rId32"/>
    <p:sldId id="1231" r:id="rId33"/>
    <p:sldId id="1232" r:id="rId34"/>
    <p:sldId id="1124" r:id="rId35"/>
    <p:sldId id="1233" r:id="rId36"/>
    <p:sldId id="1166" r:id="rId37"/>
    <p:sldId id="1234" r:id="rId38"/>
    <p:sldId id="1006" r:id="rId39"/>
    <p:sldId id="1209" r:id="rId40"/>
    <p:sldId id="1210" r:id="rId41"/>
    <p:sldId id="1211" r:id="rId42"/>
    <p:sldId id="1212" r:id="rId43"/>
    <p:sldId id="1213" r:id="rId44"/>
    <p:sldId id="1214" r:id="rId45"/>
    <p:sldId id="1221" r:id="rId46"/>
    <p:sldId id="1222" r:id="rId47"/>
    <p:sldId id="1219" r:id="rId48"/>
    <p:sldId id="1220" r:id="rId49"/>
    <p:sldId id="1235" r:id="rId50"/>
    <p:sldId id="1236" r:id="rId51"/>
    <p:sldId id="1008" r:id="rId52"/>
    <p:sldId id="964" r:id="rId53"/>
    <p:sldId id="1009" r:id="rId54"/>
    <p:sldId id="1010" r:id="rId55"/>
  </p:sldIdLst>
  <p:sldSz cx="9144000" cy="6858000" type="screen4x3"/>
  <p:notesSz cx="6735763" cy="9866313"/>
  <p:embeddedFontLst>
    <p:embeddedFont>
      <p:font typeface="Calibri Light" panose="020F0302020204030204" pitchFamily="34" charset="0"/>
      <p:regular r:id="rId57"/>
      <p:italic r:id="rId58"/>
    </p:embeddedFont>
    <p:embeddedFont>
      <p:font typeface="Mistral" panose="03090702030407020403" pitchFamily="66" charset="0"/>
      <p:regular r:id="rId59"/>
    </p:embeddedFont>
    <p:embeddedFont>
      <p:font typeface="Dosis Medium" panose="020B0604020202020204" charset="0"/>
      <p:regular r:id="rId60"/>
      <p:bold r:id="rId61"/>
    </p:embeddedFont>
    <p:embeddedFont>
      <p:font typeface="Dosis" panose="020B0604020202020204" charset="0"/>
      <p:regular r:id="rId62"/>
      <p:bold r:id="rId63"/>
    </p:embeddedFont>
    <p:embeddedFont>
      <p:font typeface="Dosis ExtraBold" panose="020B0604020202020204" charset="0"/>
      <p:bold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Dosis SemiBold" panose="020B0604020202020204" charset="0"/>
      <p:regular r:id="rId69"/>
      <p:bold r:id="rId7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565F88"/>
    <a:srgbClr val="2196B1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10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Relationship Id="rId9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944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2387944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48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3733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69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3047919-77D6-B122-AB64-C8589FBCCE84}"/>
              </a:ext>
            </a:extLst>
          </p:cNvPr>
          <p:cNvSpPr txBox="1"/>
          <p:nvPr userDrawn="1"/>
        </p:nvSpPr>
        <p:spPr>
          <a:xfrm>
            <a:off x="1984985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8A01640-1FE6-A6F2-6998-E26FE31BDE6B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99B5D88-2250-8E46-8309-D02650654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938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6B62E65-0C4D-AFDC-3705-E1D7BEB779CA}"/>
              </a:ext>
            </a:extLst>
          </p:cNvPr>
          <p:cNvSpPr txBox="1"/>
          <p:nvPr userDrawn="1"/>
        </p:nvSpPr>
        <p:spPr>
          <a:xfrm>
            <a:off x="435782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6.png"/><Relationship Id="rId5" Type="http://schemas.openxmlformats.org/officeDocument/2006/relationships/image" Target="../media/image84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7.png"/><Relationship Id="rId5" Type="http://schemas.openxmlformats.org/officeDocument/2006/relationships/image" Target="../media/image9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86C11B2-9408-188B-271C-E92A28E1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7CC130-E0F0-83B8-5F20-032ABB9D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31D7058F-92CE-1CD2-A85E-55B5C198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503" y="774732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jardin – Un potager – Un arbre fruitier - Planter - Arroser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Une terrasse.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E606B6B6-49DB-5BEA-986E-21B5DFF0600C}"/>
              </a:ext>
            </a:extLst>
          </p:cNvPr>
          <p:cNvSpPr txBox="1">
            <a:spLocks/>
          </p:cNvSpPr>
          <p:nvPr/>
        </p:nvSpPr>
        <p:spPr>
          <a:xfrm>
            <a:off x="3654830" y="3294777"/>
            <a:ext cx="214988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potager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48B0D2D8-AC9B-3133-1159-1C03394ED45D}"/>
              </a:ext>
            </a:extLst>
          </p:cNvPr>
          <p:cNvSpPr txBox="1"/>
          <p:nvPr/>
        </p:nvSpPr>
        <p:spPr>
          <a:xfrm>
            <a:off x="1457476" y="3318339"/>
            <a:ext cx="1967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jardin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816CD2C9-12D1-B5B4-64BD-C13BE848F951}"/>
              </a:ext>
            </a:extLst>
          </p:cNvPr>
          <p:cNvSpPr txBox="1">
            <a:spLocks/>
          </p:cNvSpPr>
          <p:nvPr/>
        </p:nvSpPr>
        <p:spPr>
          <a:xfrm>
            <a:off x="5804712" y="3281406"/>
            <a:ext cx="2925987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400" b="1" dirty="0">
                <a:solidFill>
                  <a:srgbClr val="44546A"/>
                </a:solidFill>
                <a:latin typeface="Dosis SemiBold" pitchFamily="2" charset="0"/>
              </a:rPr>
              <a:t>arbre fruitier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5467A01B-C199-F098-DBA6-1B208A9362A7}"/>
              </a:ext>
            </a:extLst>
          </p:cNvPr>
          <p:cNvSpPr txBox="1">
            <a:spLocks/>
          </p:cNvSpPr>
          <p:nvPr/>
        </p:nvSpPr>
        <p:spPr>
          <a:xfrm>
            <a:off x="1604845" y="5757324"/>
            <a:ext cx="160715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Planter 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E5889FBC-E301-4CE5-7B79-042FE52B4C8B}"/>
              </a:ext>
            </a:extLst>
          </p:cNvPr>
          <p:cNvSpPr txBox="1">
            <a:spLocks/>
          </p:cNvSpPr>
          <p:nvPr/>
        </p:nvSpPr>
        <p:spPr>
          <a:xfrm>
            <a:off x="4024570" y="5812705"/>
            <a:ext cx="160715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Arroser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xmlns="" id="{90211EBD-C3B8-B5F5-A64C-3EA0496054A6}"/>
              </a:ext>
            </a:extLst>
          </p:cNvPr>
          <p:cNvSpPr txBox="1">
            <a:spLocks/>
          </p:cNvSpPr>
          <p:nvPr/>
        </p:nvSpPr>
        <p:spPr>
          <a:xfrm>
            <a:off x="6171279" y="5793881"/>
            <a:ext cx="216275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b="1" dirty="0">
                <a:solidFill>
                  <a:srgbClr val="D8266A"/>
                </a:solidFill>
                <a:latin typeface="Dosis SemiBold" pitchFamily="2" charset="0"/>
              </a:rPr>
              <a:t>Une</a:t>
            </a:r>
            <a:r>
              <a:rPr lang="fr-FR" sz="2400" b="1" dirty="0">
                <a:solidFill>
                  <a:srgbClr val="002060"/>
                </a:solidFill>
                <a:latin typeface="Dosis SemiBold" pitchFamily="2" charset="0"/>
              </a:rPr>
              <a:t> </a:t>
            </a:r>
            <a:r>
              <a:rPr lang="fr-FR" sz="2400" b="1" dirty="0">
                <a:solidFill>
                  <a:schemeClr val="tx2"/>
                </a:solidFill>
                <a:latin typeface="Dosis SemiBold" pitchFamily="2" charset="0"/>
              </a:rPr>
              <a:t>terrasse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AC7C664-3DC9-96E4-6D89-E34672038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92" y="1852782"/>
            <a:ext cx="1482768" cy="162199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07CDED5-134A-EA81-BFC3-68A0801EF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79" y="1880897"/>
            <a:ext cx="1423012" cy="155662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0A63279-CB18-C234-1369-862F62B09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82" y="1796549"/>
            <a:ext cx="1418666" cy="155187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955FADC-8759-B573-C8C4-9FA2DD4783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92" y="3982914"/>
            <a:ext cx="1607150" cy="175805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63DCB9D-32C8-C018-CAA2-77366ED67B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99" y="4035825"/>
            <a:ext cx="1607150" cy="175805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B34492C-44C4-5975-8A9A-1F9F3A81D6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82" y="4122381"/>
            <a:ext cx="1607150" cy="175805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9FC1230-3673-8A96-CA84-AD05DD0F5C5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40BB238F-1415-08D4-09D9-897B09B3F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0A38B5-368F-090F-BF1B-C2DA80D61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01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E78C25D-0389-8152-A5D1-692118F0E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ABA1185-97FF-2E30-E10A-CEF1624E9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xmlns="" id="{ACEA7EC2-3489-1F84-F57A-398A903FE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FF2D02D-257C-CE1E-4E39-5193C05B92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752" y="1943662"/>
            <a:ext cx="1450718" cy="15869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0F29ABA-F344-0D0B-A4EF-6F85A20D6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31" y="1943663"/>
            <a:ext cx="1450718" cy="15869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35645CF-23B1-2EAC-7FC3-9CE3E77FFC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26" y="1943662"/>
            <a:ext cx="1450718" cy="15869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F62551E-1465-96C6-206D-16A3B77A7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99" y="3968093"/>
            <a:ext cx="1482769" cy="16219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D5C241-9403-282F-0DD8-9582F9112E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81" y="3968093"/>
            <a:ext cx="1482769" cy="162199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802CD82-DBCA-2F5E-24BD-C89EBF7471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80" y="3968092"/>
            <a:ext cx="1482770" cy="16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4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BE59B3-5D56-866D-5C69-6128F11E1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58F2057-DEDB-8839-99E4-F9F0C1A48A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9BC12DA-512B-EBDA-947A-10ED662C0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111" y="747085"/>
            <a:ext cx="702137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Le repas -  Le tagine -  Le couscous - Une salade - Le sandwich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 Le dessert.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F12364E9-D5ED-FC63-815D-5ED468552D13}"/>
              </a:ext>
            </a:extLst>
          </p:cNvPr>
          <p:cNvSpPr txBox="1"/>
          <p:nvPr/>
        </p:nvSpPr>
        <p:spPr>
          <a:xfrm>
            <a:off x="1911289" y="3397271"/>
            <a:ext cx="167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repas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855C253-AA7E-857C-A31B-A58E1D1AACA7}"/>
              </a:ext>
            </a:extLst>
          </p:cNvPr>
          <p:cNvSpPr txBox="1"/>
          <p:nvPr/>
        </p:nvSpPr>
        <p:spPr>
          <a:xfrm>
            <a:off x="1681111" y="5797491"/>
            <a:ext cx="20836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D8266A"/>
                </a:solidFill>
                <a:effectLst/>
                <a:uLnTx/>
                <a:uFillTx/>
                <a:latin typeface="Dosis SemiBold" pitchFamily="2" charset="0"/>
              </a:rPr>
              <a:t>Une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salade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2970774-82D8-98BB-B015-5EE7D7EE4B95}"/>
              </a:ext>
            </a:extLst>
          </p:cNvPr>
          <p:cNvSpPr txBox="1"/>
          <p:nvPr/>
        </p:nvSpPr>
        <p:spPr>
          <a:xfrm>
            <a:off x="4039414" y="3356469"/>
            <a:ext cx="1726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tagine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D11883B-8662-02E6-CF20-E11ED339706F}"/>
              </a:ext>
            </a:extLst>
          </p:cNvPr>
          <p:cNvSpPr txBox="1"/>
          <p:nvPr/>
        </p:nvSpPr>
        <p:spPr>
          <a:xfrm>
            <a:off x="6160748" y="3329922"/>
            <a:ext cx="22870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couscous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DDA016B-13F6-FAF9-C2AB-6AFA04F61E2C}"/>
              </a:ext>
            </a:extLst>
          </p:cNvPr>
          <p:cNvSpPr txBox="1"/>
          <p:nvPr/>
        </p:nvSpPr>
        <p:spPr>
          <a:xfrm>
            <a:off x="3935440" y="5797491"/>
            <a:ext cx="2063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sandwich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CFFF296-33DA-6A74-1FCC-083B1FA3CF2C}"/>
              </a:ext>
            </a:extLst>
          </p:cNvPr>
          <p:cNvSpPr txBox="1"/>
          <p:nvPr/>
        </p:nvSpPr>
        <p:spPr>
          <a:xfrm>
            <a:off x="6169449" y="5797491"/>
            <a:ext cx="19263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dessert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30AF276-C9DF-9385-F408-32A10B0D0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52" y="1868545"/>
            <a:ext cx="1291595" cy="14128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0F89B23-9901-326E-BCE6-4CE468CBC8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49" y="4087418"/>
            <a:ext cx="1474602" cy="16130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568E20-1EB7-8D0A-FC2D-A8FC817D1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16" y="1884118"/>
            <a:ext cx="1426486" cy="15604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75AEE07-6324-FEA6-BC8F-B0ABF08FCF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04" y="4087418"/>
            <a:ext cx="1474602" cy="161306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02631FE6-4DC6-A6C2-6645-81286326E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14" y="1884118"/>
            <a:ext cx="1426486" cy="15604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D4AB770-D80C-1878-D59A-2358D3B31F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87" y="4172458"/>
            <a:ext cx="1485545" cy="1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0A6424-B612-748D-71BE-775AE8FB2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EA8A39C-30C0-ACE4-28C7-CD5671962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xmlns="" id="{77C0A37C-6ECC-5631-E88A-1BEA3927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3866075-FF6D-02DE-CB28-4BCC26F3B0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584" y="1868546"/>
            <a:ext cx="1291595" cy="14128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243F15-18B6-782E-790C-EEA97E5E4C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81" y="4087419"/>
            <a:ext cx="1474602" cy="16130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47E1A4D-40FE-6309-59A1-8230406459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59" y="1884119"/>
            <a:ext cx="1426486" cy="15604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53AE863-1C69-ED88-E3F4-507CA15C8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36" y="4087419"/>
            <a:ext cx="1474602" cy="16130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8D68D65-6481-3E82-B22F-865D785606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46" y="1884119"/>
            <a:ext cx="1426486" cy="15604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C8681D8-606C-57A7-A49F-6F521EE1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75" y="4087419"/>
            <a:ext cx="1485545" cy="1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918DEB-60CF-7444-A5A1-CC52303F5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87505A2-AC8B-4478-36E8-4C46AE7C51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5EF4BA73-C1F5-7AB4-D708-9395047F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060" y="757076"/>
            <a:ext cx="7037277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Un déjeuner - Préparer - Mettre la table - Éplucher 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Se laver les mains - Se brosser les dents.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C5140F47-0A3B-B20A-79A4-35BBC45426F3}"/>
              </a:ext>
            </a:extLst>
          </p:cNvPr>
          <p:cNvSpPr txBox="1">
            <a:spLocks/>
          </p:cNvSpPr>
          <p:nvPr/>
        </p:nvSpPr>
        <p:spPr>
          <a:xfrm>
            <a:off x="3796758" y="3393013"/>
            <a:ext cx="214988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546A"/>
                </a:solidFill>
                <a:latin typeface="Dosis SemiBold" pitchFamily="2" charset="0"/>
              </a:rPr>
              <a:t>Préparer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A47EE71-014E-CCAD-DA54-C57CEEEBC279}"/>
              </a:ext>
            </a:extLst>
          </p:cNvPr>
          <p:cNvSpPr txBox="1"/>
          <p:nvPr/>
        </p:nvSpPr>
        <p:spPr>
          <a:xfrm>
            <a:off x="1445177" y="3402840"/>
            <a:ext cx="19679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 SemiBold" pitchFamily="2" charset="0"/>
              </a:rPr>
              <a:t>déjeuner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140FE88-902D-7088-BAD2-9AFFB5676D5B}"/>
              </a:ext>
            </a:extLst>
          </p:cNvPr>
          <p:cNvSpPr txBox="1">
            <a:spLocks/>
          </p:cNvSpPr>
          <p:nvPr/>
        </p:nvSpPr>
        <p:spPr>
          <a:xfrm>
            <a:off x="5828690" y="3453672"/>
            <a:ext cx="2925987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Mettre la table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96049568-523B-747B-CA3B-6B177B536F99}"/>
              </a:ext>
            </a:extLst>
          </p:cNvPr>
          <p:cNvSpPr txBox="1">
            <a:spLocks/>
          </p:cNvSpPr>
          <p:nvPr/>
        </p:nvSpPr>
        <p:spPr>
          <a:xfrm>
            <a:off x="1625576" y="5832395"/>
            <a:ext cx="160715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Éplucher  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B0259B85-DD0F-4C5E-AD30-7C5FE894A7F4}"/>
              </a:ext>
            </a:extLst>
          </p:cNvPr>
          <p:cNvSpPr txBox="1">
            <a:spLocks/>
          </p:cNvSpPr>
          <p:nvPr/>
        </p:nvSpPr>
        <p:spPr>
          <a:xfrm>
            <a:off x="3214636" y="5752978"/>
            <a:ext cx="2925986" cy="461664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Se laver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les mains 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51505558-B5D5-91F9-2594-7F858531FD38}"/>
              </a:ext>
            </a:extLst>
          </p:cNvPr>
          <p:cNvSpPr txBox="1">
            <a:spLocks/>
          </p:cNvSpPr>
          <p:nvPr/>
        </p:nvSpPr>
        <p:spPr>
          <a:xfrm>
            <a:off x="5745226" y="5726045"/>
            <a:ext cx="2522558" cy="5727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b="1" dirty="0">
                <a:solidFill>
                  <a:schemeClr val="tx2"/>
                </a:solidFill>
                <a:latin typeface="Dosis SemiBold" pitchFamily="2" charset="0"/>
              </a:rPr>
              <a:t>Se brosser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400" b="1" dirty="0">
                <a:solidFill>
                  <a:schemeClr val="tx2"/>
                </a:solidFill>
                <a:latin typeface="Dosis SemiBold" pitchFamily="2" charset="0"/>
              </a:rPr>
              <a:t>les dents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EDB2BB1-6526-C21B-0A99-DD59818B8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897" y="4043966"/>
            <a:ext cx="1537695" cy="168207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2C1648F-E13B-F2AE-1904-3224C36BC9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90" y="1831585"/>
            <a:ext cx="1537695" cy="168208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D060FBB-CC4F-A8FC-EB6B-FA018E370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27" y="1831584"/>
            <a:ext cx="1537697" cy="168208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94E5801-22E6-F25D-D59D-9AE9F63636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22" y="4139863"/>
            <a:ext cx="1537695" cy="1682079"/>
          </a:xfrm>
          <a:prstGeom prst="rect">
            <a:avLst/>
          </a:prstGeom>
        </p:spPr>
      </p:pic>
      <p:pic>
        <p:nvPicPr>
          <p:cNvPr id="16" name="Espace réservé pour une image  4">
            <a:extLst>
              <a:ext uri="{FF2B5EF4-FFF2-40B4-BE49-F238E27FC236}">
                <a16:creationId xmlns:a16="http://schemas.microsoft.com/office/drawing/2014/main" xmlns="" id="{26C72864-0E70-F50C-8754-38A0927E2A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551245" y="1844493"/>
            <a:ext cx="1558347" cy="1558347"/>
          </a:xfrm>
          <a:prstGeom prst="rect">
            <a:avLst/>
          </a:prstGeom>
        </p:spPr>
      </p:pic>
      <p:pic>
        <p:nvPicPr>
          <p:cNvPr id="17" name="Espace réservé pour une image  4">
            <a:extLst>
              <a:ext uri="{FF2B5EF4-FFF2-40B4-BE49-F238E27FC236}">
                <a16:creationId xmlns:a16="http://schemas.microsoft.com/office/drawing/2014/main" xmlns="" id="{2D911C2E-2F08-09A3-8881-7CD6F69879D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815" r="-4815"/>
          <a:stretch>
            <a:fillRect/>
          </a:stretch>
        </p:blipFill>
        <p:spPr>
          <a:xfrm>
            <a:off x="3796758" y="4083139"/>
            <a:ext cx="1558347" cy="15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653879-9295-7E1C-DCD4-508ADFBF3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4501561-D223-0554-57F1-85B999C4FB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xmlns="" id="{2F538626-C6CD-0066-8221-932EE5F47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5461348-F634-667F-58D8-F8C4B3FC2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3" y="4010266"/>
            <a:ext cx="1537695" cy="168207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1527C50-EF64-27BE-DBE7-B5BA96E7B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91" y="2170325"/>
            <a:ext cx="1537695" cy="168208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DF88D99-6677-5171-ADEA-44D5AD9120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582" y="2170324"/>
            <a:ext cx="1537697" cy="16820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D0F4936-9A19-E457-B98F-32D94C0ECC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91" y="4072133"/>
            <a:ext cx="1537695" cy="1682079"/>
          </a:xfrm>
          <a:prstGeom prst="rect">
            <a:avLst/>
          </a:prstGeom>
        </p:spPr>
      </p:pic>
      <p:pic>
        <p:nvPicPr>
          <p:cNvPr id="14" name="Espace réservé pour une image  4">
            <a:extLst>
              <a:ext uri="{FF2B5EF4-FFF2-40B4-BE49-F238E27FC236}">
                <a16:creationId xmlns:a16="http://schemas.microsoft.com/office/drawing/2014/main" xmlns="" id="{5FB62081-4FF9-C563-E92F-DF86364C2F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95" r="-4695"/>
          <a:stretch>
            <a:fillRect/>
          </a:stretch>
        </p:blipFill>
        <p:spPr>
          <a:xfrm>
            <a:off x="1444723" y="2170324"/>
            <a:ext cx="1558347" cy="1558347"/>
          </a:xfrm>
          <a:prstGeom prst="rect">
            <a:avLst/>
          </a:prstGeom>
        </p:spPr>
      </p:pic>
      <p:pic>
        <p:nvPicPr>
          <p:cNvPr id="15" name="Espace réservé pour une image  4">
            <a:extLst>
              <a:ext uri="{FF2B5EF4-FFF2-40B4-BE49-F238E27FC236}">
                <a16:creationId xmlns:a16="http://schemas.microsoft.com/office/drawing/2014/main" xmlns="" id="{42D1AE06-AE62-4551-22AD-64D05E86FD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815" r="-4815"/>
          <a:stretch>
            <a:fillRect/>
          </a:stretch>
        </p:blipFill>
        <p:spPr>
          <a:xfrm>
            <a:off x="3792826" y="4072133"/>
            <a:ext cx="1558347" cy="155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1BA630-89DA-8A9F-FAD7-E819463F2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A0518EE-0485-8E32-9589-0503C958E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3BBC80-203C-C017-6B58-15CD1A8B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 images.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BBC98FE9-D6EC-B0EB-1871-30668F050E84}"/>
              </a:ext>
            </a:extLst>
          </p:cNvPr>
          <p:cNvSpPr txBox="1">
            <a:spLocks/>
          </p:cNvSpPr>
          <p:nvPr/>
        </p:nvSpPr>
        <p:spPr>
          <a:xfrm>
            <a:off x="3692007" y="3647311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Gentil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xmlns="" id="{B24D903D-5FEA-8133-A463-C9405C6AEB72}"/>
              </a:ext>
            </a:extLst>
          </p:cNvPr>
          <p:cNvSpPr txBox="1">
            <a:spLocks/>
          </p:cNvSpPr>
          <p:nvPr/>
        </p:nvSpPr>
        <p:spPr>
          <a:xfrm>
            <a:off x="5944430" y="3636638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Bouclé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AA173111-BB45-6ACA-7CDF-C01C368EFDF2}"/>
              </a:ext>
            </a:extLst>
          </p:cNvPr>
          <p:cNvSpPr txBox="1"/>
          <p:nvPr/>
        </p:nvSpPr>
        <p:spPr>
          <a:xfrm>
            <a:off x="1400478" y="3614945"/>
            <a:ext cx="20485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Ensemble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6E5740F0-3EEA-1D8F-D362-B922F064BD7A}"/>
              </a:ext>
            </a:extLst>
          </p:cNvPr>
          <p:cNvSpPr txBox="1"/>
          <p:nvPr/>
        </p:nvSpPr>
        <p:spPr>
          <a:xfrm>
            <a:off x="3428937" y="6120467"/>
            <a:ext cx="254907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Maigre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E438CE5-B197-B87B-FE6D-D33C30362806}"/>
              </a:ext>
            </a:extLst>
          </p:cNvPr>
          <p:cNvSpPr txBox="1"/>
          <p:nvPr/>
        </p:nvSpPr>
        <p:spPr>
          <a:xfrm>
            <a:off x="1324496" y="6068563"/>
            <a:ext cx="239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Gros</a:t>
            </a:r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sz="2400" b="1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076B0A46-1932-0D8E-8473-8677CD4B6973}"/>
              </a:ext>
            </a:extLst>
          </p:cNvPr>
          <p:cNvSpPr txBox="1"/>
          <p:nvPr/>
        </p:nvSpPr>
        <p:spPr>
          <a:xfrm>
            <a:off x="6057570" y="6087228"/>
            <a:ext cx="172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Grand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E053C73-82AA-EE19-F5A5-C5524C7EF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04" y="1915920"/>
            <a:ext cx="1524806" cy="16681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0F4485C-14E6-70ED-C09F-B4CAE06F8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21" y="1938938"/>
            <a:ext cx="1524807" cy="16681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78E8D7C-AC0D-320F-8A5D-9F7313F21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4" y="4433852"/>
            <a:ext cx="1524806" cy="16681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C4C7CB6-87D2-2361-0A5D-1FFAD58A6A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177" y="4331832"/>
            <a:ext cx="1524806" cy="166814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E9C33F6-0712-7766-D444-D74D039BA3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58" y="1938938"/>
            <a:ext cx="1387087" cy="151748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96A3EE1-07BD-9E50-2FB6-9070264AC7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04" y="4398265"/>
            <a:ext cx="1524806" cy="1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EB09E0-64A0-162B-B209-3FF772DBE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CDB4896-8521-ACF4-C7A9-074112A2D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535109-4263-300C-37E4-544FEDF72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trois images.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4025F53-1A25-A3B0-AFFC-1E6CC5CEEA6E}"/>
              </a:ext>
            </a:extLst>
          </p:cNvPr>
          <p:cNvSpPr txBox="1"/>
          <p:nvPr/>
        </p:nvSpPr>
        <p:spPr>
          <a:xfrm>
            <a:off x="3752944" y="1897827"/>
            <a:ext cx="17588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C030DEEA-7E28-B74A-AB37-F14A6CAB54BA}"/>
              </a:ext>
            </a:extLst>
          </p:cNvPr>
          <p:cNvSpPr txBox="1"/>
          <p:nvPr/>
        </p:nvSpPr>
        <p:spPr>
          <a:xfrm>
            <a:off x="1438324" y="4030462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432DBC-F084-C494-DE99-17D56D410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78" y="1897827"/>
            <a:ext cx="1524807" cy="1668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3EADEA-2D90-0F03-DCE6-481261BF3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2075953"/>
            <a:ext cx="1387087" cy="15174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62B5534-5AE2-54B1-C8EA-7FB29328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06" y="4224361"/>
            <a:ext cx="1524806" cy="16681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BA3E9C3-AD92-9A0F-9F98-CE3B15A1E6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079" y="4224361"/>
            <a:ext cx="1524806" cy="1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5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1B7A919-E7B7-B6D2-DFB8-DDEBF8754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2938F45-04C7-0E35-5632-CCF2570311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C1D5AF-3603-2ED3-CBBB-29E45B006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</a:t>
            </a:r>
            <a:r>
              <a:rPr lang="fr-MA" dirty="0">
                <a:ln w="0"/>
                <a:solidFill>
                  <a:srgbClr val="474F71"/>
                </a:solidFill>
                <a:latin typeface="Dosis" pitchFamily="2" charset="0"/>
              </a:rPr>
              <a:t>gentil et gros.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6A3615-D401-8789-FA00-7FB3D6298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99" y="1931153"/>
            <a:ext cx="1524806" cy="166814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4E57058-92A7-CE0C-4ADD-3810DA8D8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74" y="1931152"/>
            <a:ext cx="1524807" cy="1668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DB7DFE7-A9E3-EC51-C2A4-C10C952B7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266" y="4324045"/>
            <a:ext cx="1524806" cy="1668149"/>
          </a:xfrm>
          <a:prstGeom prst="rect">
            <a:avLst/>
          </a:prstGeom>
          <a:ln w="76200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34B9775-77B6-B9FA-560D-42CF4AA0D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930" y="4324046"/>
            <a:ext cx="1524806" cy="1668148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E2C1AC7-20D3-1B07-722A-321CC8D022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211" y="1931152"/>
            <a:ext cx="1387087" cy="15174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1544D9F-8BCD-4813-3447-F071D8E4D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57" y="4390479"/>
            <a:ext cx="1524806" cy="1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de soutien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85BAE690-DEDA-9705-2B1D-FD0055D1F79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2D3D0F5-EFA4-B8E5-342F-CB1C2C79E4C6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ADC44EEB-B312-111D-753D-70D8A4B727D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xmlns="" id="{48020635-6DD5-93FB-A560-2E415C0BE57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C85555A-2637-45F1-8548-5661F16366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43" y="2836441"/>
            <a:ext cx="1727198" cy="264928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3A1B053-B461-53CB-A63B-063CA5B86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44" y="2726670"/>
            <a:ext cx="1727199" cy="264928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04E4748-191E-1D18-2FBD-1FF1064269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3" y="2757098"/>
            <a:ext cx="1728913" cy="265191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E43F239-4B26-503D-FC1B-3CBEF8499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243" y="2743199"/>
            <a:ext cx="1727200" cy="264928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A7FB7E80-26DB-ACE7-CFE1-14F10A5333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42" y="2785685"/>
            <a:ext cx="1727200" cy="26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0153FB-8E48-ED93-F125-FBB312F4A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5CB29A0-C2F1-EC9A-C7B1-491A69DB6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4CB6A3A9-2D8A-99ED-D33E-57120708DBEE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bien. Je vais faire bouger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deux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mots.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16ED504-1203-B591-DBD2-1C5D07558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44" y="1953205"/>
            <a:ext cx="1291595" cy="14128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A9DBBE0-F95A-768F-C394-1086236F0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41" y="4172078"/>
            <a:ext cx="1474602" cy="161306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C76E78D-D766-DEB2-14FF-411726272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8" y="1968778"/>
            <a:ext cx="1426486" cy="15604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843F8CC-B014-733D-37EE-FB85B0EFD0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96" y="4172078"/>
            <a:ext cx="1474602" cy="161306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F73F59A-1E8F-2587-391B-AECD8B6907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06" y="1968778"/>
            <a:ext cx="1426486" cy="15604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C48470F1-C0BC-E732-CCC3-EA08428479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79" y="4257118"/>
            <a:ext cx="1485545" cy="1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64373D-F2C9-B3FB-0982-ABEAAC67C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4421538-E584-392B-B406-FFDAE43BC4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5E9CADC3-6018-A387-8E29-785347DDCC9A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F8B9DB5-47D6-0486-519A-2A45BEF309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1" y="4253944"/>
            <a:ext cx="1291595" cy="14128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DA03640-5C2B-7680-AEA7-C8F92FA3E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41" y="4172078"/>
            <a:ext cx="1474602" cy="16130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3C9D7F1-669A-381E-1634-F12151CD1C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8" y="1968778"/>
            <a:ext cx="1426486" cy="15604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19F85F7-668A-2178-32A4-D9ACDDD192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96" y="4172078"/>
            <a:ext cx="1474602" cy="16130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ED315F9-10C1-F3A1-A524-6BC9DF9CB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06" y="1968778"/>
            <a:ext cx="1426486" cy="15604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C8C50DE-0387-2DD9-B7F6-B899560149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04" y="1989048"/>
            <a:ext cx="1485545" cy="16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1EDD59-DCD7-E145-269E-6962A2F28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7F122F7-F516-5EFE-2BBA-CB407C317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62BF6E9-6FDD-6D86-D666-3D32FF2585CD}"/>
              </a:ext>
            </a:extLst>
          </p:cNvPr>
          <p:cNvSpPr txBox="1">
            <a:spLocks/>
          </p:cNvSpPr>
          <p:nvPr/>
        </p:nvSpPr>
        <p:spPr>
          <a:xfrm>
            <a:off x="1677353" y="742642"/>
            <a:ext cx="723061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une salade et un couscous.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438C21F-8000-97E4-CDA3-FB58E6BF9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31" y="4253944"/>
            <a:ext cx="1291595" cy="141287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DCEBB4D-60E2-B193-348D-9DD49B5FD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41" y="4172078"/>
            <a:ext cx="1474602" cy="16130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6096B90-412B-5977-826D-7A502EA7D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08" y="1968778"/>
            <a:ext cx="1426486" cy="156042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7B4E00D-1E75-53E1-2EC1-F9F4E27DE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96" y="4172078"/>
            <a:ext cx="1474602" cy="16130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C49295B-0E74-0852-556F-70C11CFC45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06" y="1968778"/>
            <a:ext cx="1426486" cy="15604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A920F54-177D-5372-25DC-EE691CB5E9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04" y="1989048"/>
            <a:ext cx="1485545" cy="162503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033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C93AAB-DC5C-54E3-5D12-E0FA548C4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0901E68D-9DA7-1A96-2CB4-FE16F69F96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MA" dirty="0"/>
              <a:t>Activités  sur livret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7153BB23-AD54-FCF6-1F5B-7461936570C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41" name="Espace réservé pour une image  40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24405F7F-303B-52C3-1001-6625AEFB35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223C44F1-6618-E896-72B2-6E3C3628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FBC2E864-3E31-04A9-7CDA-53B6877602C9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DF6A8755-6521-5811-7375-C03FA79CE19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21ADBBB-D76F-93CC-0465-9C0ABFF7DDD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xmlns="" id="{8A57790C-4BF4-034D-8795-646D1348D30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C23427E-21B5-D475-12A6-B6AC84E0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434" y="3461891"/>
            <a:ext cx="6287377" cy="143847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013F25D-9CC0-9CEF-B352-FE602D894E2D}"/>
              </a:ext>
            </a:extLst>
          </p:cNvPr>
          <p:cNvSpPr txBox="1"/>
          <p:nvPr/>
        </p:nvSpPr>
        <p:spPr>
          <a:xfrm>
            <a:off x="2201410" y="364007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Activité 2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6D91119A-CAB3-F537-44FC-C139AB4FF830}"/>
              </a:ext>
            </a:extLst>
          </p:cNvPr>
          <p:cNvSpPr txBox="1">
            <a:spLocks/>
          </p:cNvSpPr>
          <p:nvPr/>
        </p:nvSpPr>
        <p:spPr>
          <a:xfrm>
            <a:off x="2201410" y="399328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Faire des phrases avec des mots de vocabulaire.</a:t>
            </a:r>
          </a:p>
        </p:txBody>
      </p:sp>
      <p:pic>
        <p:nvPicPr>
          <p:cNvPr id="8" name="Espace réservé pour une image  2">
            <a:extLst>
              <a:ext uri="{FF2B5EF4-FFF2-40B4-BE49-F238E27FC236}">
                <a16:creationId xmlns:a16="http://schemas.microsoft.com/office/drawing/2014/main" xmlns="" id="{9053D8E5-D156-FD0C-63D7-BDC453CFC5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046" y="3420979"/>
            <a:ext cx="539750" cy="53975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AF4DBBEB-EC55-3EAF-07AF-03CE2EEC4D97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2201863" y="2522538"/>
            <a:ext cx="5096933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0DE3A3-0F0F-5A9E-D3E0-726085733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131C585-0003-C182-6060-36F193D2CE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C0972E8E-549D-5D47-B5A4-43891874A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va faire des phrases avec les mots de vocabulaire. 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4851807-A2FE-14C7-076A-6068CF748A06}"/>
              </a:ext>
            </a:extLst>
          </p:cNvPr>
          <p:cNvSpPr txBox="1"/>
          <p:nvPr/>
        </p:nvSpPr>
        <p:spPr>
          <a:xfrm>
            <a:off x="5019678" y="4373431"/>
            <a:ext cx="172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Délicieux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DDC184A-3329-994A-7ABC-3DDB80584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51" y="2213271"/>
            <a:ext cx="1579410" cy="17278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AE30A133-45E2-11C6-30CB-A772217F736B}"/>
              </a:ext>
            </a:extLst>
          </p:cNvPr>
          <p:cNvSpPr txBox="1"/>
          <p:nvPr/>
        </p:nvSpPr>
        <p:spPr>
          <a:xfrm>
            <a:off x="2710314" y="4373430"/>
            <a:ext cx="1726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tagine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297D74-CE9C-368E-C37B-03540CD05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285" y="2213271"/>
            <a:ext cx="1726220" cy="188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C5A6BF-2B04-614A-807E-C54E09DBD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4FF5E75-EC7A-6E5D-CFF6-38331CD61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A20AFEEA-6E16-24AD-1479-D93FA9F54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tagine est délicieux.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2A9BB9AF-61A3-A675-F4BC-2152E87EDE21}"/>
              </a:ext>
            </a:extLst>
          </p:cNvPr>
          <p:cNvSpPr txBox="1">
            <a:spLocks/>
          </p:cNvSpPr>
          <p:nvPr/>
        </p:nvSpPr>
        <p:spPr>
          <a:xfrm>
            <a:off x="449091" y="4197816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ln>
                  <a:noFill/>
                </a:ln>
                <a:solidFill>
                  <a:srgbClr val="00B0F0"/>
                </a:solidFill>
                <a:latin typeface="Dosis "/>
              </a:rPr>
              <a:t>Le</a:t>
            </a:r>
            <a:r>
              <a:rPr lang="fr-MA" sz="3200" dirty="0">
                <a:latin typeface="Dosis SemiBold" pitchFamily="2" charset="0"/>
              </a:rPr>
              <a:t> tagine est délicieux.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D66187E-8494-AA88-CA1B-5958B1EAC3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077" y="2135980"/>
            <a:ext cx="1579410" cy="17278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EB91087-EC1E-1C90-3CEA-6C34E11DBB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54" y="2135981"/>
            <a:ext cx="1579570" cy="17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FF8D7A-1066-FA1D-CFB5-48D391F82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B2C26DE-66F9-A1D9-EADE-6F0822B253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A1ED80D6-F227-309B-8893-9E2055ECD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DDE0BE5-A7C1-E0D7-09C3-7CE842EC46A6}"/>
              </a:ext>
            </a:extLst>
          </p:cNvPr>
          <p:cNvSpPr txBox="1">
            <a:spLocks/>
          </p:cNvSpPr>
          <p:nvPr/>
        </p:nvSpPr>
        <p:spPr>
          <a:xfrm>
            <a:off x="5130800" y="4181782"/>
            <a:ext cx="214988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potager 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68CD5575-8002-AD42-BD6D-37A26B623412}"/>
              </a:ext>
            </a:extLst>
          </p:cNvPr>
          <p:cNvSpPr txBox="1">
            <a:spLocks/>
          </p:cNvSpPr>
          <p:nvPr/>
        </p:nvSpPr>
        <p:spPr>
          <a:xfrm>
            <a:off x="2196843" y="4181782"/>
            <a:ext cx="160715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Planter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8E0DD7B-F5A5-64FD-5A6E-95D43DFFE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40" y="2524440"/>
            <a:ext cx="1423012" cy="155662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7FAEFE2-AF6F-02E1-D514-1E5CA8493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43" y="2423726"/>
            <a:ext cx="1607150" cy="17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E47A71-DF5F-DAFB-880E-7AC561736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3716D35-C4D7-63AA-8B58-1E77767726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3A478D80-366A-86F2-559D-3E2733AA62EF}"/>
              </a:ext>
            </a:extLst>
          </p:cNvPr>
          <p:cNvSpPr txBox="1">
            <a:spLocks/>
          </p:cNvSpPr>
          <p:nvPr/>
        </p:nvSpPr>
        <p:spPr>
          <a:xfrm>
            <a:off x="449091" y="4391327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Elle plante des légumes dans le potager.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F0B34A14-7E00-89B8-D182-FE601E3F9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Elle plante des légumes dans le potager.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67BE286-044C-908F-6297-CB2CA722FA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049" y="2422840"/>
            <a:ext cx="1423012" cy="15566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60A847C-4BE1-112D-CE4E-37ECADB0F4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2" y="2322126"/>
            <a:ext cx="1607150" cy="17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BFC202-536A-E949-7199-BC0A593AC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7F64B24-013C-ACBF-B198-DAC39D06C2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B1DDE1D2-B1E3-C194-45BD-BB7A5BE0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xmlns="" id="{FB8DE9C2-E3E2-CA3D-368B-7244D6343129}"/>
              </a:ext>
            </a:extLst>
          </p:cNvPr>
          <p:cNvSpPr txBox="1">
            <a:spLocks/>
          </p:cNvSpPr>
          <p:nvPr/>
        </p:nvSpPr>
        <p:spPr>
          <a:xfrm>
            <a:off x="2558635" y="4269855"/>
            <a:ext cx="1537697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44546A"/>
                </a:solidFill>
                <a:latin typeface="Dosis SemiBold" pitchFamily="2" charset="0"/>
              </a:rPr>
              <a:t>Préparer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624D25-D71E-D580-9CAE-A9693FD32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60" y="2395254"/>
            <a:ext cx="1537697" cy="168208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D618548-6976-CC59-6EC1-8524835F94A8}"/>
              </a:ext>
            </a:extLst>
          </p:cNvPr>
          <p:cNvSpPr txBox="1"/>
          <p:nvPr/>
        </p:nvSpPr>
        <p:spPr>
          <a:xfrm>
            <a:off x="5076154" y="4219022"/>
            <a:ext cx="1675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repas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955B845-11F1-B4D3-2ACF-FDCE9A2F2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67" y="2398050"/>
            <a:ext cx="1426486" cy="15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réviser les mots de vocabulaire des semaines précédentes.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xmlns="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xmlns="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A08D3F-B2D8-8D44-B81C-BBA058AA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586921B-8C4E-5718-1975-EF05BADAF0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87D1B15B-780F-BD5D-946E-75216DB9D9CC}"/>
              </a:ext>
            </a:extLst>
          </p:cNvPr>
          <p:cNvSpPr txBox="1">
            <a:spLocks/>
          </p:cNvSpPr>
          <p:nvPr/>
        </p:nvSpPr>
        <p:spPr>
          <a:xfrm>
            <a:off x="449091" y="4575837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Il prépare un repas.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E45C30E2-BA3C-D459-E69C-FF5D78A20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Il prépare un repas.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D75226F-66B5-632E-0915-823719786C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125" y="2462988"/>
            <a:ext cx="1537696" cy="16820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FADA9A-AD7A-6417-A9D0-B39BC8D9F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60" y="2462988"/>
            <a:ext cx="1537697" cy="16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055CCF-6596-DB47-3865-D65C962E3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332712D-6217-C29B-E4AA-DC10FB87C0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45269511-C63D-321F-F06F-80E5F43A3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15E4DB3E-F49A-7089-9503-9788E3927C52}"/>
              </a:ext>
            </a:extLst>
          </p:cNvPr>
          <p:cNvSpPr txBox="1">
            <a:spLocks/>
          </p:cNvSpPr>
          <p:nvPr/>
        </p:nvSpPr>
        <p:spPr>
          <a:xfrm>
            <a:off x="4818870" y="4309623"/>
            <a:ext cx="2925987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FR" sz="2800" b="1" dirty="0">
                <a:solidFill>
                  <a:srgbClr val="44546A"/>
                </a:solidFill>
                <a:latin typeface="Dosis SemiBold" pitchFamily="2" charset="0"/>
              </a:rPr>
              <a:t>arbre fruitier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60C2EAF7-D18D-D70F-A70E-65DF9D83DD3A}"/>
              </a:ext>
            </a:extLst>
          </p:cNvPr>
          <p:cNvSpPr txBox="1">
            <a:spLocks/>
          </p:cNvSpPr>
          <p:nvPr/>
        </p:nvSpPr>
        <p:spPr>
          <a:xfrm>
            <a:off x="2439687" y="4309623"/>
            <a:ext cx="160715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 SemiBold" pitchFamily="2" charset="0"/>
              </a:rPr>
              <a:t>Arroser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6BB9E22-F5A9-5F95-D159-02CC46D5E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89" y="2388194"/>
            <a:ext cx="1607149" cy="17580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8678EEF-3A53-51F6-B069-7B81B2C9B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272" y="2551567"/>
            <a:ext cx="1607150" cy="17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8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FCD26A-A311-FD2C-74D7-07F539EE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7708C64-E279-8C3C-A864-CAE010EAE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xmlns="" id="{9B6EFC27-6D57-281A-AEAC-123B2CA8573D}"/>
              </a:ext>
            </a:extLst>
          </p:cNvPr>
          <p:cNvSpPr txBox="1">
            <a:spLocks/>
          </p:cNvSpPr>
          <p:nvPr/>
        </p:nvSpPr>
        <p:spPr>
          <a:xfrm>
            <a:off x="449091" y="4308178"/>
            <a:ext cx="8245817" cy="612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sz="3200" dirty="0">
                <a:latin typeface="Dosis SemiBold" pitchFamily="2" charset="0"/>
              </a:rPr>
              <a:t>Salma arrose un arbre fruitier.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733DE313-D2D2-39F4-955D-6A431EA1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Salma arrose un arbre fruitier.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16967E7-B761-8E1C-F0B6-F2F96EEC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89" y="2083394"/>
            <a:ext cx="1607149" cy="17580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55DACF5-9CC3-55FC-62F7-D894ECC06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20" y="2109298"/>
            <a:ext cx="1607150" cy="17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0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6F89CE-EE40-9B69-2C86-CC607E0F8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C2B01DA-C714-4B1C-2EF4-66599F3DD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91A2F213-9C5A-0B81-4E6C-4910AD8CC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xmlns="" id="{D7B8443E-EF07-8EE7-18E1-674545D106A8}"/>
              </a:ext>
            </a:extLst>
          </p:cNvPr>
          <p:cNvSpPr txBox="1">
            <a:spLocks/>
          </p:cNvSpPr>
          <p:nvPr/>
        </p:nvSpPr>
        <p:spPr>
          <a:xfrm>
            <a:off x="2191439" y="3641098"/>
            <a:ext cx="2149882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potager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5272D47-8749-AC99-0B50-BFC36A0AABB3}"/>
              </a:ext>
            </a:extLst>
          </p:cNvPr>
          <p:cNvSpPr txBox="1"/>
          <p:nvPr/>
        </p:nvSpPr>
        <p:spPr>
          <a:xfrm>
            <a:off x="5044025" y="3641098"/>
            <a:ext cx="1967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jardin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BEBEAFA-29B0-144F-091D-83260D882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03" y="1945845"/>
            <a:ext cx="1482768" cy="16219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E082B1-3AAD-32E2-A5FC-6359F2B27D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6" y="2011212"/>
            <a:ext cx="1423012" cy="15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6D2FB3-595F-2E84-BE8C-961794405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12D509C-42EB-0440-46FC-9B2DCEB3E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xmlns="" id="{D26918BB-F35B-B31E-8C4F-EB4E1124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Le potager est derrière le jardin.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76218F70-1907-70B2-8FB7-3532791295BA}"/>
              </a:ext>
            </a:extLst>
          </p:cNvPr>
          <p:cNvSpPr txBox="1">
            <a:spLocks/>
          </p:cNvSpPr>
          <p:nvPr/>
        </p:nvSpPr>
        <p:spPr>
          <a:xfrm>
            <a:off x="449091" y="4119899"/>
            <a:ext cx="8245817" cy="612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 potager est derrière le jardin.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851430B-87E4-301B-5639-A257CE00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03" y="1945845"/>
            <a:ext cx="1482768" cy="162199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840C94D-95EA-BDE0-7678-A91D141A44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84" y="2084470"/>
            <a:ext cx="1423012" cy="155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1833AB-6772-7CD9-7E32-D48340FBB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610C5C6-DDAC-0373-59C0-62BE4677DD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C40871-872B-30A4-4EE5-82C188A0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ces images. Qui veut dire une phrase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CD3D394-C724-E44F-7C41-E9CB21DF3197}"/>
              </a:ext>
            </a:extLst>
          </p:cNvPr>
          <p:cNvSpPr txBox="1"/>
          <p:nvPr/>
        </p:nvSpPr>
        <p:spPr>
          <a:xfrm>
            <a:off x="2059904" y="4064591"/>
            <a:ext cx="1781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Dosis SemiBold" pitchFamily="2" charset="0"/>
              </a:rPr>
              <a:t>Le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repas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4E48AD-F9B7-EF71-C03D-DC449B0A12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04" y="2001789"/>
            <a:ext cx="1709014" cy="1869486"/>
          </a:xfrm>
          <a:prstGeom prst="rect">
            <a:avLst/>
          </a:prstGeom>
        </p:spPr>
      </p:pic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4AEC505E-78EA-4E0E-CA5C-50287DDEC2AD}"/>
              </a:ext>
            </a:extLst>
          </p:cNvPr>
          <p:cNvSpPr txBox="1">
            <a:spLocks/>
          </p:cNvSpPr>
          <p:nvPr/>
        </p:nvSpPr>
        <p:spPr>
          <a:xfrm>
            <a:off x="4316442" y="3921468"/>
            <a:ext cx="2522558" cy="5727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Se brosser </a:t>
            </a:r>
          </a:p>
          <a:p>
            <a:pPr marL="0" lvl="0" indent="0" algn="ctr" defTabSz="4572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2800" b="1" dirty="0">
                <a:solidFill>
                  <a:schemeClr val="tx2"/>
                </a:solidFill>
                <a:latin typeface="Dosis SemiBold" pitchFamily="2" charset="0"/>
              </a:rPr>
              <a:t>les dents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8852EC2-CF80-0849-4FEC-7B32E825D2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14" y="2001791"/>
            <a:ext cx="1709014" cy="186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0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D37EB1-263E-C3F5-7253-F2D33AC7F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5DD3DF2-4B15-C823-EE87-3D783FC65A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xmlns="" id="{3FFFC367-BDF1-C702-0562-572A35487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78105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Voici une phrase correcte : Après le repas, on se brosse les dents.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0AF262FD-206B-4FCC-38C1-0D28B19C9880}"/>
              </a:ext>
            </a:extLst>
          </p:cNvPr>
          <p:cNvSpPr txBox="1">
            <a:spLocks/>
          </p:cNvSpPr>
          <p:nvPr/>
        </p:nvSpPr>
        <p:spPr>
          <a:xfrm>
            <a:off x="449091" y="4502404"/>
            <a:ext cx="8245817" cy="612000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Après le repas, on se brosse les dents.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5F920DB-3CE5-3BD0-A6D6-9A19FD46F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904" y="2001789"/>
            <a:ext cx="1833506" cy="20056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41FE994-D262-5EBC-58C3-EC5087D8B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14" y="2001790"/>
            <a:ext cx="1833506" cy="200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Faire des phrases avec des mots de vocabulaire.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xmlns="" id="{3A3BE96B-F106-41BC-29A1-EAA31D27AC3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noFill/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9732" y="4958781"/>
            <a:ext cx="6344535" cy="1495634"/>
          </a:xfrm>
          <a:prstGeom prst="rect">
            <a:avLst/>
          </a:prstGeom>
        </p:spPr>
      </p:pic>
      <p:pic>
        <p:nvPicPr>
          <p:cNvPr id="7" name="Espace réservé pour une image  19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0A199A98-C627-BFD0-0313-89825ECE96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98418"/>
            <a:ext cx="540000" cy="540000"/>
          </a:xfrm>
          <a:prstGeom prst="rect">
            <a:avLst/>
          </a:prstGeom>
          <a:noFill/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3364B865-7311-DE2F-2B9C-7CDF9BC91F83}"/>
              </a:ext>
            </a:extLst>
          </p:cNvPr>
          <p:cNvSpPr txBox="1"/>
          <p:nvPr/>
        </p:nvSpPr>
        <p:spPr>
          <a:xfrm>
            <a:off x="2201410" y="5135748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Activités de vocabulaire  sur livret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7DD1B0B1-0007-DB2C-91DA-C6EFAA59A0C4}"/>
              </a:ext>
            </a:extLst>
          </p:cNvPr>
          <p:cNvSpPr txBox="1">
            <a:spLocks/>
          </p:cNvSpPr>
          <p:nvPr/>
        </p:nvSpPr>
        <p:spPr>
          <a:xfrm>
            <a:off x="2201410" y="549973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sur livret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xmlns="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D7EAF2F-7DAE-DF72-6393-6E5E18943B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48487"/>
            <a:ext cx="540000" cy="540000"/>
          </a:xfrm>
          <a:prstGeom prst="rect">
            <a:avLst/>
          </a:prstGeom>
          <a:noFill/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201863" y="2522538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Rappel des mots de vocabulaire.</a:t>
            </a:r>
          </a:p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Jeux de vocabulaire.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xmlns="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Ouvrez le livret à la page 54.  Vous allez faire cette activité à l’oral avec votre camarade.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A0C1CFA1-6D8D-4F8F-9A74-4CC1D9EB2BD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E53482CE-E561-AB1E-9921-0450FB394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B1FE5A3-AA1E-7BCA-6776-D0DA11BC7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007FB15-940F-3552-0E84-CF4EF2ED2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419" y="1624017"/>
            <a:ext cx="2907820" cy="446019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E58F181D-B1A2-DC7E-6F04-C22265115E5E}"/>
              </a:ext>
            </a:extLst>
          </p:cNvPr>
          <p:cNvSpPr/>
          <p:nvPr/>
        </p:nvSpPr>
        <p:spPr>
          <a:xfrm>
            <a:off x="3165389" y="1525356"/>
            <a:ext cx="3519880" cy="465751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3BE7DC5-B746-1556-1173-38419CA1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9" t="5474" r="6315" b="20702"/>
          <a:stretch>
            <a:fillRect/>
          </a:stretch>
        </p:blipFill>
        <p:spPr>
          <a:xfrm>
            <a:off x="2972352" y="2626297"/>
            <a:ext cx="3145757" cy="2621230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xmlns="" id="{7844B121-86CA-B079-C580-1392879E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tour de rôle : l’un montre une image, l’autre dit le mot. Je passe entre les rangs pour vous aider.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3E82803C-2C5C-CD87-F0D2-57B4A10A90B9}"/>
              </a:ext>
            </a:extLst>
          </p:cNvPr>
          <p:cNvSpPr/>
          <p:nvPr/>
        </p:nvSpPr>
        <p:spPr>
          <a:xfrm>
            <a:off x="630794" y="3257484"/>
            <a:ext cx="2502567" cy="612000"/>
          </a:xfrm>
          <a:prstGeom prst="roundRect">
            <a:avLst>
              <a:gd name="adj" fmla="val 26103"/>
            </a:avLst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093174EB-BA03-E50D-50E7-1C6DA410E8FB}"/>
              </a:ext>
            </a:extLst>
          </p:cNvPr>
          <p:cNvSpPr txBox="1"/>
          <p:nvPr/>
        </p:nvSpPr>
        <p:spPr>
          <a:xfrm>
            <a:off x="1153361" y="336745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montre l’image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3AD92FC9-56BF-E561-7399-C018E2A4468F}"/>
              </a:ext>
            </a:extLst>
          </p:cNvPr>
          <p:cNvSpPr/>
          <p:nvPr/>
        </p:nvSpPr>
        <p:spPr>
          <a:xfrm>
            <a:off x="739474" y="3334301"/>
            <a:ext cx="413887" cy="43911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8EDA85F8-CB03-62B7-60D1-A1926994DDD6}"/>
              </a:ext>
            </a:extLst>
          </p:cNvPr>
          <p:cNvSpPr txBox="1"/>
          <p:nvPr/>
        </p:nvSpPr>
        <p:spPr>
          <a:xfrm>
            <a:off x="821284" y="3343926"/>
            <a:ext cx="258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35007C7E-686D-E668-3A31-8D4E0A327578}"/>
              </a:ext>
            </a:extLst>
          </p:cNvPr>
          <p:cNvSpPr/>
          <p:nvPr/>
        </p:nvSpPr>
        <p:spPr>
          <a:xfrm>
            <a:off x="6118109" y="3447987"/>
            <a:ext cx="2033381" cy="612000"/>
          </a:xfrm>
          <a:prstGeom prst="roundRect">
            <a:avLst>
              <a:gd name="adj" fmla="val 261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CB0279B-9F1E-7541-E0A9-3BF1F28BC69E}"/>
              </a:ext>
            </a:extLst>
          </p:cNvPr>
          <p:cNvSpPr txBox="1"/>
          <p:nvPr/>
        </p:nvSpPr>
        <p:spPr>
          <a:xfrm>
            <a:off x="6640676" y="3557955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dis le mot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4BDAF4D-408B-AEB6-E799-994D3C6EF47E}"/>
              </a:ext>
            </a:extLst>
          </p:cNvPr>
          <p:cNvSpPr/>
          <p:nvPr/>
        </p:nvSpPr>
        <p:spPr>
          <a:xfrm>
            <a:off x="6226789" y="3524804"/>
            <a:ext cx="413887" cy="439115"/>
          </a:xfrm>
          <a:prstGeom prst="ellipse">
            <a:avLst/>
          </a:prstGeom>
          <a:solidFill>
            <a:srgbClr val="DAC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25DABAF0-9EFC-2406-4537-E24998FBAA5E}"/>
              </a:ext>
            </a:extLst>
          </p:cNvPr>
          <p:cNvSpPr txBox="1"/>
          <p:nvPr/>
        </p:nvSpPr>
        <p:spPr>
          <a:xfrm>
            <a:off x="6273908" y="353515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AutoShape 4" descr="Image générée">
            <a:extLst>
              <a:ext uri="{FF2B5EF4-FFF2-40B4-BE49-F238E27FC236}">
                <a16:creationId xmlns:a16="http://schemas.microsoft.com/office/drawing/2014/main" xmlns="" id="{E38DB5F8-4C93-3DB8-51F4-4AFF31C6CA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6422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314D763-5574-E809-AB39-6AE3B9568F3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F1EBFC3F-3A2A-743C-7F83-5579CD1D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95B7ED2-F08B-E4A0-3203-DD2D7FBCB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871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0AAAF9AC-B3F2-E855-A3E6-D3CBA1D2FD21}"/>
              </a:ext>
            </a:extLst>
          </p:cNvPr>
          <p:cNvSpPr txBox="1">
            <a:spLocks/>
          </p:cNvSpPr>
          <p:nvPr/>
        </p:nvSpPr>
        <p:spPr>
          <a:xfrm>
            <a:off x="1733018" y="73506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Répétons ensemble : Lisse – Sévère –  Drôle – Long – Court – Délicieux.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B825927C-0957-3610-03D8-04CB56AF6968}"/>
              </a:ext>
            </a:extLst>
          </p:cNvPr>
          <p:cNvSpPr txBox="1">
            <a:spLocks/>
          </p:cNvSpPr>
          <p:nvPr/>
        </p:nvSpPr>
        <p:spPr>
          <a:xfrm>
            <a:off x="3692007" y="3532662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Sévère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18F1FCAF-6027-D9F0-7BB1-D7ED43600CE1}"/>
              </a:ext>
            </a:extLst>
          </p:cNvPr>
          <p:cNvSpPr txBox="1">
            <a:spLocks/>
          </p:cNvSpPr>
          <p:nvPr/>
        </p:nvSpPr>
        <p:spPr>
          <a:xfrm>
            <a:off x="5964500" y="3532662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Drôle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CF0BB95-38D8-3D49-5D4B-5CDDDB290A3D}"/>
              </a:ext>
            </a:extLst>
          </p:cNvPr>
          <p:cNvSpPr txBox="1"/>
          <p:nvPr/>
        </p:nvSpPr>
        <p:spPr>
          <a:xfrm>
            <a:off x="1380408" y="3500296"/>
            <a:ext cx="20485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Lisse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2F803D8-2485-D1AD-1E73-CBCC2D97A938}"/>
              </a:ext>
            </a:extLst>
          </p:cNvPr>
          <p:cNvSpPr txBox="1"/>
          <p:nvPr/>
        </p:nvSpPr>
        <p:spPr>
          <a:xfrm>
            <a:off x="3616169" y="5698208"/>
            <a:ext cx="217130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Court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DE4E68C-3A67-284A-FB7D-164656ED403A}"/>
              </a:ext>
            </a:extLst>
          </p:cNvPr>
          <p:cNvSpPr txBox="1"/>
          <p:nvPr/>
        </p:nvSpPr>
        <p:spPr>
          <a:xfrm>
            <a:off x="1324496" y="5649120"/>
            <a:ext cx="239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Long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50D25F7-9F8B-CF3F-2D19-15C898A3C9F8}"/>
              </a:ext>
            </a:extLst>
          </p:cNvPr>
          <p:cNvSpPr txBox="1"/>
          <p:nvPr/>
        </p:nvSpPr>
        <p:spPr>
          <a:xfrm>
            <a:off x="6001658" y="5735738"/>
            <a:ext cx="172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Délicieux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B38C083-A33A-CFB1-6DF8-6AB73397A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05" y="1865788"/>
            <a:ext cx="1383788" cy="151387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771FCC6-1D4E-5BA9-FB49-50E5771B2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29" y="1950087"/>
            <a:ext cx="1383788" cy="15138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35A3037-DC9A-A0C0-76FF-461F3495FF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19" y="4169820"/>
            <a:ext cx="1384974" cy="151517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FEB6B9F-DBBF-E394-C177-486C8C3E13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60" y="1942688"/>
            <a:ext cx="1387087" cy="15174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CFF4FE7-323E-BCFF-F58D-156334CB5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29" y="4061154"/>
            <a:ext cx="1482078" cy="16214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8C60F08-D6A4-E296-3AEA-69C365035F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02" y="4007913"/>
            <a:ext cx="1579410" cy="172788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5B90503-F4A4-9D41-62E7-1D149DC7782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0832A542-6A22-34CC-ADC2-EE6B27B8B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F4DCA3D-070F-013B-AF97-D48C7CE65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faites l’ activité 1 sur le livret.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Vous devez écrire les mots du vocabulaire.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BC9A64-6389-3F86-F63B-C09FB0408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F16959-552E-B7FA-C11C-17DA6BFDFC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08" y="1727384"/>
            <a:ext cx="2907820" cy="446019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A50024F4-1B60-2719-2AC2-22F0DC57B2C4}"/>
              </a:ext>
            </a:extLst>
          </p:cNvPr>
          <p:cNvSpPr/>
          <p:nvPr/>
        </p:nvSpPr>
        <p:spPr>
          <a:xfrm>
            <a:off x="3911478" y="2345636"/>
            <a:ext cx="3109079" cy="25650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C09B14-F87F-1B3C-47F1-C8D387CE7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6749C282-F6E0-83B3-B462-6A2C31087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86E2C47-40DD-12F6-D192-AFF5F18BE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53" y="2163331"/>
            <a:ext cx="1383788" cy="151387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BA3F650-BA04-CA5C-2116-77B51D7AB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29" y="2163331"/>
            <a:ext cx="1383788" cy="151387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EFBE4D4-00F6-25E6-77B3-4A4F86D79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19" y="4169820"/>
            <a:ext cx="1384974" cy="151517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8EC8060-0948-2E3D-3DBA-932EB86017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06" y="2131646"/>
            <a:ext cx="1387087" cy="151748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9AFD43F-E51D-950D-5068-7250CB9E54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743" y="4220627"/>
            <a:ext cx="1384974" cy="15151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76DF27F-0179-1FAA-73EB-865DE93A10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53" y="4007913"/>
            <a:ext cx="1579410" cy="172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0A12E23F-AD9D-58CF-CB0A-E51A4619C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72" y="745515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Répétons ensemble : Ensemble – </a:t>
            </a:r>
            <a:r>
              <a:rPr lang="fr-M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Gentil – Bouclé - 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Gros – Maigre - 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and.</a:t>
            </a:r>
            <a:endParaRPr lang="fr-M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9507BE2B-EB3C-33FD-08F3-7DC2E3EFAB5A}"/>
              </a:ext>
            </a:extLst>
          </p:cNvPr>
          <p:cNvSpPr txBox="1">
            <a:spLocks/>
          </p:cNvSpPr>
          <p:nvPr/>
        </p:nvSpPr>
        <p:spPr>
          <a:xfrm>
            <a:off x="3774049" y="3669160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Gentil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5F4DEB0D-5FDC-5976-C295-E1C73CCF30BD}"/>
              </a:ext>
            </a:extLst>
          </p:cNvPr>
          <p:cNvSpPr txBox="1">
            <a:spLocks/>
          </p:cNvSpPr>
          <p:nvPr/>
        </p:nvSpPr>
        <p:spPr>
          <a:xfrm>
            <a:off x="6026472" y="3658487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Bouclé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878786EA-69E6-07A5-65F1-751412FD086B}"/>
              </a:ext>
            </a:extLst>
          </p:cNvPr>
          <p:cNvSpPr txBox="1"/>
          <p:nvPr/>
        </p:nvSpPr>
        <p:spPr>
          <a:xfrm>
            <a:off x="1482520" y="3636794"/>
            <a:ext cx="20485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Ensemble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5B9E9CD-030B-EB3C-DBFC-215B0228A583}"/>
              </a:ext>
            </a:extLst>
          </p:cNvPr>
          <p:cNvSpPr txBox="1"/>
          <p:nvPr/>
        </p:nvSpPr>
        <p:spPr>
          <a:xfrm>
            <a:off x="3510979" y="5837518"/>
            <a:ext cx="254907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Maigre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8938071-DA82-2550-BCC3-5E85B22EEA7E}"/>
              </a:ext>
            </a:extLst>
          </p:cNvPr>
          <p:cNvSpPr txBox="1"/>
          <p:nvPr/>
        </p:nvSpPr>
        <p:spPr>
          <a:xfrm>
            <a:off x="1406538" y="5785614"/>
            <a:ext cx="239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Gros</a:t>
            </a:r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endParaRPr lang="fr-MA" sz="2400" b="1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662E934C-DF50-7C39-D1A9-572829CB9563}"/>
              </a:ext>
            </a:extLst>
          </p:cNvPr>
          <p:cNvSpPr txBox="1"/>
          <p:nvPr/>
        </p:nvSpPr>
        <p:spPr>
          <a:xfrm>
            <a:off x="6139612" y="5804279"/>
            <a:ext cx="172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Grand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21AB989-6F11-08AD-8B72-DA10EA712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46" y="1937769"/>
            <a:ext cx="1524806" cy="166814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57337B4-B6AD-8670-C6D0-F6FAFB0B0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663" y="1960787"/>
            <a:ext cx="1524807" cy="16681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874273A-DE7E-F3DC-F8E3-0CA15F393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46" y="4150903"/>
            <a:ext cx="1524806" cy="16681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977F7BB-6360-D7F9-3958-E149C1750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19" y="4048883"/>
            <a:ext cx="1524806" cy="16681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7916916-CC47-7D07-67DB-09F9145E2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00" y="1960787"/>
            <a:ext cx="1387087" cy="15174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398B206-8DC2-8DAF-AC67-BBB366FECB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46" y="4115316"/>
            <a:ext cx="1524806" cy="166814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ED36FD3-E8D1-AC06-89F9-BECEA7320C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ADD81D6-973A-673D-F2E0-A4D389970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7F82897-F069-C54D-ED11-FF086205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D2AABB-DCAA-077B-1AAF-2C9ECE9DB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16A82D8-882D-C7D1-51EA-8D5092296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xmlns="" id="{4B773AB1-2555-4697-C521-920DC1C2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C95D705-F8EE-F8D2-3979-A71F0E81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43" y="2019582"/>
            <a:ext cx="1524806" cy="16681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635BBBC-EAAB-B699-2CB3-AE966A398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0" y="2042600"/>
            <a:ext cx="1524807" cy="1668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235AD09-D853-94B5-7749-FBA93A8BB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61" y="4095529"/>
            <a:ext cx="1524806" cy="16681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A2CB2A-2FB9-FF26-D48E-B80DB815ED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16" y="4095531"/>
            <a:ext cx="1524806" cy="16681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EB95FAB-42CB-5705-6802-B1DB61B2D0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16" y="2019581"/>
            <a:ext cx="1524806" cy="166814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D339B4E-1E31-A705-740D-8162714D6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743" y="4095530"/>
            <a:ext cx="1524806" cy="166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BF491E-E5FE-0341-8404-97CCFEC2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xmlns="" id="{8CD09695-8441-1FBE-7A6D-816C9507F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39" y="74357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À l’intérieur –  À l’ extérieur – Devant – Derrière – Au-dessus 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 Au-dessous.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xmlns="" id="{4E80915F-C1C3-6976-9EF7-6FF6C6E2530F}"/>
              </a:ext>
            </a:extLst>
          </p:cNvPr>
          <p:cNvSpPr txBox="1">
            <a:spLocks/>
          </p:cNvSpPr>
          <p:nvPr/>
        </p:nvSpPr>
        <p:spPr>
          <a:xfrm>
            <a:off x="3812550" y="3339117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À l’ e</a:t>
            </a:r>
            <a:r>
              <a:rPr lang="fr-MA" sz="2400" b="1" dirty="0">
                <a:ln w="0"/>
                <a:solidFill>
                  <a:schemeClr val="tx2"/>
                </a:solidFill>
                <a:latin typeface="Dosis SemiBold" pitchFamily="2" charset="0"/>
              </a:rPr>
              <a:t>xtérieu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r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xmlns="" id="{30C0836C-8900-4ABF-3048-D71BABE02FEF}"/>
              </a:ext>
            </a:extLst>
          </p:cNvPr>
          <p:cNvSpPr txBox="1">
            <a:spLocks/>
          </p:cNvSpPr>
          <p:nvPr/>
        </p:nvSpPr>
        <p:spPr>
          <a:xfrm>
            <a:off x="6098549" y="3339117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Devant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DC92006-82BB-8DD5-31C1-9956829B7D0C}"/>
              </a:ext>
            </a:extLst>
          </p:cNvPr>
          <p:cNvSpPr txBox="1"/>
          <p:nvPr/>
        </p:nvSpPr>
        <p:spPr>
          <a:xfrm>
            <a:off x="1430918" y="3440635"/>
            <a:ext cx="204852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D45469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À l’intérieur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875F0E4-1C04-2FCE-5C32-8DD809F9138A}"/>
              </a:ext>
            </a:extLst>
          </p:cNvPr>
          <p:cNvSpPr txBox="1"/>
          <p:nvPr/>
        </p:nvSpPr>
        <p:spPr>
          <a:xfrm>
            <a:off x="3549479" y="5796831"/>
            <a:ext cx="254907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514337">
              <a:lnSpc>
                <a:spcPct val="90000"/>
              </a:lnSpc>
              <a:spcBef>
                <a:spcPts val="563"/>
              </a:spcBef>
              <a:defRPr/>
            </a:pP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Au-dessus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A64AB8A-AA94-FC15-A9EC-D97131C67262}"/>
              </a:ext>
            </a:extLst>
          </p:cNvPr>
          <p:cNvSpPr txBox="1"/>
          <p:nvPr/>
        </p:nvSpPr>
        <p:spPr>
          <a:xfrm>
            <a:off x="1334816" y="5761845"/>
            <a:ext cx="2395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Derrière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BCC79EE-8668-C2F5-A640-2AB722A75CC5}"/>
              </a:ext>
            </a:extLst>
          </p:cNvPr>
          <p:cNvSpPr txBox="1"/>
          <p:nvPr/>
        </p:nvSpPr>
        <p:spPr>
          <a:xfrm>
            <a:off x="6003109" y="5796831"/>
            <a:ext cx="1725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400" b="1" dirty="0">
                <a:ln w="0"/>
                <a:solidFill>
                  <a:srgbClr val="0070C0"/>
                </a:solidFill>
                <a:latin typeface="Dosis SemiBold" pitchFamily="2" charset="0"/>
              </a:rPr>
              <a:t> </a:t>
            </a:r>
            <a:r>
              <a:rPr lang="fr-MA" sz="2400" b="1" dirty="0">
                <a:ln w="0"/>
                <a:solidFill>
                  <a:srgbClr val="474F71"/>
                </a:solidFill>
                <a:latin typeface="Dosis SemiBold" pitchFamily="2" charset="0"/>
              </a:rPr>
              <a:t>Au-dessous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DC55974-1BAB-22D0-BEB9-0BBA9BAFC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21" y="1862318"/>
            <a:ext cx="1303522" cy="14259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99E9882-F7A2-67A2-2E98-AF7A662D6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83" y="1873243"/>
            <a:ext cx="1205643" cy="1318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2405D52-CFA0-7A13-9F24-0DF076D89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98" y="1873243"/>
            <a:ext cx="1303104" cy="14254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83EECA4-ACD4-6F6B-2869-ABC90FB0B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9" y="4143375"/>
            <a:ext cx="1578241" cy="17245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63994B5-92DA-15A1-2245-4DA44C3EE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650" y="4162675"/>
            <a:ext cx="1461691" cy="15972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61C1719-C10C-9A41-ED39-8B1C76CCD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01" y="4160959"/>
            <a:ext cx="1461691" cy="159893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104F523-1B67-B87E-852E-89D6744CE0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62001B09-490F-DAD7-17F7-230A9033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FCF5D33-2CD6-C512-E098-0BBEED5D6C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CE3484D-7BE3-E024-5098-221601401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BCE2CB1-DA89-7D71-48B9-0B84AE5206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15C736C-34F3-6716-4FD9-3637A594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chaque image, je vais désigner un élève pour dire le mot. C’est quel mot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F837C9-FFFA-D8A1-A3DB-6D65A3732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25" y="1978068"/>
            <a:ext cx="1698903" cy="18584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BC29548-98F9-E7C9-4CBB-602066A6C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38" y="1978069"/>
            <a:ext cx="1698903" cy="18584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B2C9EB8-85B0-2495-396C-D07532982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01" y="1978070"/>
            <a:ext cx="1698903" cy="185842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B899379-8803-B1EF-CA0F-F21DCC8E73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839" y="4137909"/>
            <a:ext cx="1698903" cy="18564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FEBB780-3D59-A80C-21DF-78B2383F5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38" y="4159059"/>
            <a:ext cx="1698903" cy="18564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B4848C3-9C35-A944-FE1F-A928E05990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01" y="4159337"/>
            <a:ext cx="1698903" cy="185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8236</TotalTime>
  <Words>766</Words>
  <Application>Microsoft Office PowerPoint</Application>
  <PresentationFormat>Affichage à l'écran (4:3)</PresentationFormat>
  <Paragraphs>124</Paragraphs>
  <Slides>40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40</vt:i4>
      </vt:variant>
    </vt:vector>
  </HeadingPairs>
  <TitlesOfParts>
    <vt:vector size="67" baseType="lpstr">
      <vt:lpstr>Calibri Light</vt:lpstr>
      <vt:lpstr>Mistral</vt:lpstr>
      <vt:lpstr>Wingdings</vt:lpstr>
      <vt:lpstr>Dosis Medium</vt:lpstr>
      <vt:lpstr>Dosis </vt:lpstr>
      <vt:lpstr>Dosis</vt:lpstr>
      <vt:lpstr>Dosis ExtraBold</vt:lpstr>
      <vt:lpstr>Aptos</vt:lpstr>
      <vt:lpstr>Arial</vt:lpstr>
      <vt:lpstr>Aptos Display</vt:lpstr>
      <vt:lpstr>Calibri</vt:lpstr>
      <vt:lpstr>Dosis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Contenu de la semaine de soutien </vt:lpstr>
      <vt:lpstr>Bonjour les enfants. Aujourd’hui, nous allons réviser les mots de vocabulaire des semaines précédentes. Soyez attentifs.</vt:lpstr>
      <vt:lpstr>Présentation PowerPoint</vt:lpstr>
      <vt:lpstr>Pour chaque image, je vais désigner un élève pour dire le mot. C’est quel mot ? </vt:lpstr>
      <vt:lpstr>Répétons ensemble : Ensemble – Gentil – Bouclé - Gros – Maigre -  Grand.</vt:lpstr>
      <vt:lpstr>Pour chaque image, je vais désigner un élève pour dire le mot. C’est quel mot ? </vt:lpstr>
      <vt:lpstr>Répétons ensemble : À l’intérieur –  À l’ extérieur – Devant – Derrière – Au-dessus   -  Au-dessous.</vt:lpstr>
      <vt:lpstr>Pour chaque image, je vais désigner un élève pour dire le mot. C’est quel mot ? </vt:lpstr>
      <vt:lpstr>Répétons ensemble : Le jardin – Un potager – Un arbre fruitier - Planter - Arroser  – Une terrasse.</vt:lpstr>
      <vt:lpstr>Pour chaque image, je vais désigner un élève pour dire le mot. C’est quel mot ? </vt:lpstr>
      <vt:lpstr>Répétons ensemble : Le repas -  Le tagine -  Le couscous - Une salade - Le sandwich  - Le dessert. </vt:lpstr>
      <vt:lpstr>Pour chaque image, je vais désigner un élève pour dire le mot. C’est quel mot ? </vt:lpstr>
      <vt:lpstr>Répétons ensemble :  Un déjeuner - Préparer - Mettre la table - Éplucher   - Se laver les mains - Se brosser les dents.</vt:lpstr>
      <vt:lpstr>Pour chaque image, je vais désigner un élève pour dire le mot. C’est quel mot ? </vt:lpstr>
      <vt:lpstr>Nous allons jouer au jeu des mots invisibles. </vt:lpstr>
      <vt:lpstr>Observez bien les images. Je vais masquer deux  images.</vt:lpstr>
      <vt:lpstr>Observez bien les images. Je vais masquer trois images.</vt:lpstr>
      <vt:lpstr>Les deux images qui manquent sont : gentil et gros.</vt:lpstr>
      <vt:lpstr>Nous allons jouer au jeu des mots qui bougent. </vt:lpstr>
      <vt:lpstr>Présentation PowerPoint</vt:lpstr>
      <vt:lpstr>Présentation PowerPoint</vt:lpstr>
      <vt:lpstr>Présentation PowerPoint</vt:lpstr>
      <vt:lpstr>Plan de la séance</vt:lpstr>
      <vt:lpstr>Maintenant, on va faire des phrases avec les mots de vocabulaire. Observez ces images. Qui veut dire une phrase ? </vt:lpstr>
      <vt:lpstr>Voici une phrase correcte : Le tagine est délicieux.</vt:lpstr>
      <vt:lpstr>Observez ces images. Qui veut dire une phrase ? </vt:lpstr>
      <vt:lpstr>Voici une phrase correcte : Elle plante des légumes dans le potager.</vt:lpstr>
      <vt:lpstr>Observez ces images. Qui veut dire une phrase ? </vt:lpstr>
      <vt:lpstr>Voici une phrase correcte : Il prépare un repas.</vt:lpstr>
      <vt:lpstr>Observez ces images. Qui veut dire une phrase ? </vt:lpstr>
      <vt:lpstr>Voici une phrase correcte : Salma arrose un arbre fruitier.</vt:lpstr>
      <vt:lpstr>Observez ces images. Qui veut dire une phrase ? </vt:lpstr>
      <vt:lpstr>Voici une phrase correcte : Le potager est derrière le jardin.</vt:lpstr>
      <vt:lpstr>Observez ces images. Qui veut dire une phrase ? </vt:lpstr>
      <vt:lpstr>Voici une phrase correcte : Après le repas, on se brosse les dents.</vt:lpstr>
      <vt:lpstr>Plan de la séance</vt:lpstr>
      <vt:lpstr>Ouvrez le livret à la page 54.  Vous allez faire cette activité à l’oral avec votre camarade. </vt:lpstr>
      <vt:lpstr>À tour de rôle : l’un montre une image, l’autre dit le mot. Je passe entre les rangs pour vous aider.</vt:lpstr>
      <vt:lpstr>La séance d’aujourd’hui est terminée. À la maison, faites l’ activité 1 sur le livret. Vous devez écrire les mots du vocabulaire.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25</cp:revision>
  <cp:lastPrinted>2025-08-13T10:11:39Z</cp:lastPrinted>
  <dcterms:created xsi:type="dcterms:W3CDTF">2025-08-01T12:31:49Z</dcterms:created>
  <dcterms:modified xsi:type="dcterms:W3CDTF">2026-01-12T10:42:01Z</dcterms:modified>
</cp:coreProperties>
</file>