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98" r:id="rId11"/>
    <p:sldMasterId id="2147483808" r:id="rId12"/>
    <p:sldMasterId id="2147483818" r:id="rId13"/>
    <p:sldMasterId id="2147483826" r:id="rId14"/>
    <p:sldMasterId id="2147483831" r:id="rId15"/>
    <p:sldMasterId id="2147483843" r:id="rId16"/>
  </p:sldMasterIdLst>
  <p:notesMasterIdLst>
    <p:notesMasterId r:id="rId68"/>
  </p:notesMasterIdLst>
  <p:sldIdLst>
    <p:sldId id="257" r:id="rId17"/>
    <p:sldId id="954" r:id="rId18"/>
    <p:sldId id="1116" r:id="rId19"/>
    <p:sldId id="1200" r:id="rId20"/>
    <p:sldId id="1250" r:id="rId21"/>
    <p:sldId id="1251" r:id="rId22"/>
    <p:sldId id="1307" r:id="rId23"/>
    <p:sldId id="1308" r:id="rId24"/>
    <p:sldId id="1256" r:id="rId25"/>
    <p:sldId id="1257" r:id="rId26"/>
    <p:sldId id="1117" r:id="rId27"/>
    <p:sldId id="1229" r:id="rId28"/>
    <p:sldId id="1230" r:id="rId29"/>
    <p:sldId id="1231" r:id="rId30"/>
    <p:sldId id="1232" r:id="rId31"/>
    <p:sldId id="1233" r:id="rId32"/>
    <p:sldId id="1234" r:id="rId33"/>
    <p:sldId id="1258" r:id="rId34"/>
    <p:sldId id="1259" r:id="rId35"/>
    <p:sldId id="1260" r:id="rId36"/>
    <p:sldId id="1261" r:id="rId37"/>
    <p:sldId id="1008" r:id="rId38"/>
    <p:sldId id="964" r:id="rId39"/>
    <p:sldId id="1266" r:id="rId40"/>
    <p:sldId id="1267" r:id="rId41"/>
    <p:sldId id="1284" r:id="rId42"/>
    <p:sldId id="1242" r:id="rId43"/>
    <p:sldId id="1285" r:id="rId44"/>
    <p:sldId id="1286" r:id="rId45"/>
    <p:sldId id="1287" r:id="rId46"/>
    <p:sldId id="1288" r:id="rId47"/>
    <p:sldId id="1289" r:id="rId48"/>
    <p:sldId id="1292" r:id="rId49"/>
    <p:sldId id="1293" r:id="rId50"/>
    <p:sldId id="1294" r:id="rId51"/>
    <p:sldId id="1295" r:id="rId52"/>
    <p:sldId id="1296" r:id="rId53"/>
    <p:sldId id="1297" r:id="rId54"/>
    <p:sldId id="1298" r:id="rId55"/>
    <p:sldId id="1299" r:id="rId56"/>
    <p:sldId id="1270" r:id="rId57"/>
    <p:sldId id="1301" r:id="rId58"/>
    <p:sldId id="1302" r:id="rId59"/>
    <p:sldId id="1277" r:id="rId60"/>
    <p:sldId id="1271" r:id="rId61"/>
    <p:sldId id="1300" r:id="rId62"/>
    <p:sldId id="1275" r:id="rId63"/>
    <p:sldId id="1303" r:id="rId64"/>
    <p:sldId id="1304" r:id="rId65"/>
    <p:sldId id="1305" r:id="rId66"/>
    <p:sldId id="1010" r:id="rId67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Dosis ExtraBold" panose="020B0604020202020204" charset="0"/>
      <p:bold r:id="rId73"/>
    </p:embeddedFont>
    <p:embeddedFont>
      <p:font typeface="Calibri Light" panose="020F0302020204030204" pitchFamily="34" charset="0"/>
      <p:regular r:id="rId74"/>
      <p:italic r:id="rId75"/>
    </p:embeddedFont>
    <p:embeddedFont>
      <p:font typeface="Mistral" panose="03090702030407020403" pitchFamily="66" charset="0"/>
      <p:regular r:id="rId76"/>
    </p:embeddedFont>
    <p:embeddedFont>
      <p:font typeface="Dosis Medium" panose="020B0604020202020204" charset="0"/>
      <p:regular r:id="rId77"/>
      <p:bold r:id="rId78"/>
    </p:embeddedFont>
    <p:embeddedFont>
      <p:font typeface="Dosis SemiBold" panose="020B0604020202020204" charset="0"/>
      <p:bold r:id="rId79"/>
    </p:embeddedFont>
    <p:embeddedFont>
      <p:font typeface="Dosis" panose="020B0604020202020204" charset="0"/>
      <p:regular r:id="rId80"/>
      <p:bold r:id="rId8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A1A6BC"/>
    <a:srgbClr val="2196B1"/>
    <a:srgbClr val="DEEBF7"/>
    <a:srgbClr val="565F88"/>
    <a:srgbClr val="2AB6D7"/>
    <a:srgbClr val="55B7DE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notesMaster" Target="notesMasters/notesMaster1.xml"/><Relationship Id="rId84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font" Target="fonts/font8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61" Type="http://schemas.openxmlformats.org/officeDocument/2006/relationships/slide" Target="slides/slide45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09893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692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8919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48875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4359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0415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16011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56894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45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1213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07933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52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76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68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09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12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07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90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843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81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5576E78-604B-BD29-656C-C647E155E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C3BC81-0202-738A-2C62-893AC8A12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DD975053-E32F-1008-1119-30020A46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5ACA844-9784-AAE7-6C3D-DBEACC0805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D20451C-3252-57DF-3D4F-BC7897690D1F}"/>
              </a:ext>
            </a:extLst>
          </p:cNvPr>
          <p:cNvSpPr txBox="1"/>
          <p:nvPr/>
        </p:nvSpPr>
        <p:spPr>
          <a:xfrm>
            <a:off x="818832" y="2236960"/>
            <a:ext cx="7466428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• J’ai une grande sœur.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• Elle a des cheveux longs et des yeux noirs.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• Ensemble, on joue et on s’amuse.</a:t>
            </a:r>
          </a:p>
        </p:txBody>
      </p:sp>
    </p:spTree>
    <p:extLst>
      <p:ext uri="{BB962C8B-B14F-4D97-AF65-F5344CB8AC3E}">
        <p14:creationId xmlns:p14="http://schemas.microsoft.com/office/powerpoint/2010/main" val="34649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927B3ED-4D71-EE46-061A-D106B9DF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5BED81F-8D54-7D01-2A00-8A2B7EEFD2F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EEB12AF4-0B14-BA04-BB17-D0139643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4D2E2AB-C2AB-F771-D083-19ED4FB4A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784E6E9-A984-93BE-92C7-710018EE599A}"/>
              </a:ext>
            </a:extLst>
          </p:cNvPr>
          <p:cNvSpPr txBox="1"/>
          <p:nvPr/>
        </p:nvSpPr>
        <p:spPr>
          <a:xfrm>
            <a:off x="818831" y="2205429"/>
            <a:ext cx="7713169" cy="219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Mes grands-parents habitent à la campagne .</a:t>
            </a:r>
          </a:p>
          <a:p>
            <a:pPr marL="457200" marR="0" lvl="0" indent="-45720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mangerai un couscous et un dessert. 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3077CFFB-AE5E-1BA9-2E47-B4D1F3D0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5A5EBE5-5E07-5C98-11A6-EC8741A26A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CFD49C2-5129-6CC9-A5D4-21EE4D6AB8F4}"/>
              </a:ext>
            </a:extLst>
          </p:cNvPr>
          <p:cNvSpPr txBox="1"/>
          <p:nvPr/>
        </p:nvSpPr>
        <p:spPr>
          <a:xfrm>
            <a:off x="818831" y="2205429"/>
            <a:ext cx="7713169" cy="219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Mes grands-parents habitent à la campagne .</a:t>
            </a:r>
          </a:p>
          <a:p>
            <a:pPr marL="457200" marR="0" lvl="0" indent="-45720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mangerai un couscous et un dessert. 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xmlns="" id="{61CC9B79-48A1-8970-0997-851FD509B5F2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43CCCAF-9CA2-94E1-B04A-3FDFDF5F07E2}"/>
              </a:ext>
            </a:extLst>
          </p:cNvPr>
          <p:cNvSpPr txBox="1"/>
          <p:nvPr/>
        </p:nvSpPr>
        <p:spPr>
          <a:xfrm>
            <a:off x="1851985" y="1871701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Où se trouve le potager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E5428C1D-5FF3-F28A-1E60-48F1BB7E7EF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5AFED31F-4790-7979-3C8C-D88A1F5E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EEB5EEA-FE1C-3639-7136-3FD20B02B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 descr="Une image contenant Dessin d’enfant, dessin, peinture, maison&#10;&#10;Le contenu généré par l’IA peut être incorrect.">
            <a:extLst>
              <a:ext uri="{FF2B5EF4-FFF2-40B4-BE49-F238E27FC236}">
                <a16:creationId xmlns:a16="http://schemas.microsoft.com/office/drawing/2014/main" xmlns="" id="{8ACE0BE7-D126-38B0-893D-7FF40542E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755" y="2394921"/>
            <a:ext cx="5598837" cy="33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xmlns="" id="{1BF7FFAD-FC57-999B-7B52-097DC049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7B462CD-F3AB-CC07-70BF-35E76E23B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B632A12-BAC2-496A-C054-2F57A3D5B8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1E6C61DC-9E25-5EC3-8FDF-F03AE3F0F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4E00A46-8442-B35C-BFDD-156557BB8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813CF57F-D665-C02E-C668-77DE7272CEC8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ou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3 ).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E4295B3-E54A-E9F5-FBA6-A27C467D24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6EC473-79B0-D6C5-8616-0666A58F17AC}"/>
              </a:ext>
            </a:extLst>
          </p:cNvPr>
          <p:cNvSpPr txBox="1"/>
          <p:nvPr/>
        </p:nvSpPr>
        <p:spPr>
          <a:xfrm>
            <a:off x="607041" y="2924281"/>
            <a:ext cx="4816212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1. Le potager est devant la maison.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2. Le potager est à l’intérieur de la maison.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3.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potager est derrière la maison.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9A9270B-2773-4358-9D32-7D65184C18EE}"/>
              </a:ext>
            </a:extLst>
          </p:cNvPr>
          <p:cNvSpPr txBox="1"/>
          <p:nvPr/>
        </p:nvSpPr>
        <p:spPr>
          <a:xfrm>
            <a:off x="724699" y="2283310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Où se trouve le potager ?</a:t>
            </a:r>
            <a:endParaRPr lang="fr-MA" sz="28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3" name="Image 2" descr="Une image contenant Dessin d’enfant, dessin, peinture, maison&#10;&#10;Le contenu généré par l’IA peut être incorrect.">
            <a:extLst>
              <a:ext uri="{FF2B5EF4-FFF2-40B4-BE49-F238E27FC236}">
                <a16:creationId xmlns:a16="http://schemas.microsoft.com/office/drawing/2014/main" xmlns="" id="{31A55DDB-8575-5425-F18A-E9733D6D9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49"/>
          <a:stretch>
            <a:fillRect/>
          </a:stretch>
        </p:blipFill>
        <p:spPr>
          <a:xfrm>
            <a:off x="5293290" y="2670365"/>
            <a:ext cx="3243669" cy="20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xmlns="" id="{DD68060C-6C86-0114-920D-60C6009E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C2E51EA-A140-E22F-7DE2-2C6C81F88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2DAE5403-D964-59DD-40A2-36CE7813029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0E68BAE5-FFBF-DFF7-11C3-AD559D6D9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ED651F4-DD74-1D28-58C1-1D9F6E872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D61EDA-6ACE-0349-F5B5-9ACA2127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5E9CA76-B9FF-B55E-AA9A-E2A4A5CB2E1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8C42113-FF86-53FD-7BFC-AB98CD34F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FD2FFE6-636F-9CFF-9C86-1669EFC53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xmlns="" id="{5D5D6B12-8B6C-8099-EB69-C53BE727FC77}"/>
              </a:ext>
            </a:extLst>
          </p:cNvPr>
          <p:cNvSpPr txBox="1">
            <a:spLocks/>
          </p:cNvSpPr>
          <p:nvPr/>
        </p:nvSpPr>
        <p:spPr>
          <a:xfrm>
            <a:off x="1664399" y="777385"/>
            <a:ext cx="7069843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Le potager est devant la maison.». Qui veut lire et expliquer la réponse ?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3306BD9-CF81-5BE4-C0A9-38D55AA45D20}"/>
              </a:ext>
            </a:extLst>
          </p:cNvPr>
          <p:cNvSpPr txBox="1"/>
          <p:nvPr/>
        </p:nvSpPr>
        <p:spPr>
          <a:xfrm>
            <a:off x="607041" y="2924281"/>
            <a:ext cx="4816212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1. Le potager est devant la maison.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2. Le potager est à l’intérieur de la maison.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3.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potager est derrière la maison.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6B5F96B-85DD-A560-08D6-81876272315F}"/>
              </a:ext>
            </a:extLst>
          </p:cNvPr>
          <p:cNvSpPr txBox="1"/>
          <p:nvPr/>
        </p:nvSpPr>
        <p:spPr>
          <a:xfrm>
            <a:off x="724699" y="2283310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Où se trouve le potager ?</a:t>
            </a:r>
            <a:endParaRPr lang="fr-MA" sz="28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9" name="Image 8" descr="Une image contenant Dessin d’enfant, dessin, peinture, maison&#10;&#10;Le contenu généré par l’IA peut être incorrect.">
            <a:extLst>
              <a:ext uri="{FF2B5EF4-FFF2-40B4-BE49-F238E27FC236}">
                <a16:creationId xmlns:a16="http://schemas.microsoft.com/office/drawing/2014/main" xmlns="" id="{833144D5-4D7B-7A54-CACA-D749B3685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767" y="2679310"/>
            <a:ext cx="3113706" cy="18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F89984-7A3C-CFA2-12F0-F9773D56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xmlns="" id="{5382F041-B1C0-82D4-1855-4BB6A578423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55CE3C3-44C4-94E6-A2A3-388A45E48EF8}"/>
              </a:ext>
            </a:extLst>
          </p:cNvPr>
          <p:cNvSpPr txBox="1"/>
          <p:nvPr/>
        </p:nvSpPr>
        <p:spPr>
          <a:xfrm>
            <a:off x="555502" y="1871701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Qu’est-ce que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Manal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mangera aujourd’hui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3005819D-D2D0-0C87-DFDB-A7995A4FCC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42BFD3A5-6534-B139-D31E-D128E8AC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9485B99-1729-4654-7D85-4D253057D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B15D70D-C643-A860-ACC2-C0056BA80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45" y="2710294"/>
            <a:ext cx="4357761" cy="26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6E20C-0783-5E34-FAC5-A45D0AC9C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3CAF44C7-A375-5C99-539C-AC0266E5222F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ou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3).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2BB6C3B-718D-3C73-82C8-2DF257D9E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3382733-86B9-F12D-7E96-B7F536DF37FB}"/>
              </a:ext>
            </a:extLst>
          </p:cNvPr>
          <p:cNvSpPr txBox="1"/>
          <p:nvPr/>
        </p:nvSpPr>
        <p:spPr>
          <a:xfrm>
            <a:off x="507761" y="3045317"/>
            <a:ext cx="4763954" cy="1889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AutoNum type="arabicPeriod"/>
              <a:defRPr/>
            </a:pPr>
            <a:r>
              <a:rPr lang="fr-FR" sz="2000" dirty="0" err="1"/>
              <a:t>Manal</a:t>
            </a:r>
            <a:r>
              <a:rPr lang="fr-FR" sz="2000" dirty="0"/>
              <a:t> est chez ses grands-parents. </a:t>
            </a:r>
          </a:p>
          <a:p>
            <a:pPr marL="457200" lvl="0" indent="-457200">
              <a:lnSpc>
                <a:spcPct val="150000"/>
              </a:lnSpc>
              <a:buAutoNum type="arabicPeriod"/>
              <a:defRPr/>
            </a:pPr>
            <a:r>
              <a:rPr lang="fr-FR" sz="2000" dirty="0" err="1"/>
              <a:t>Manal</a:t>
            </a:r>
            <a:r>
              <a:rPr lang="fr-FR" sz="2000" dirty="0"/>
              <a:t> mangera un couscous. </a:t>
            </a:r>
          </a:p>
          <a:p>
            <a:pPr marL="457200" lvl="0" indent="-457200">
              <a:lnSpc>
                <a:spcPct val="150000"/>
              </a:lnSpc>
              <a:buAutoNum type="arabicPeriod"/>
              <a:defRPr/>
            </a:pPr>
            <a:r>
              <a:rPr lang="fr-FR" sz="2000" dirty="0" err="1"/>
              <a:t>Manal</a:t>
            </a:r>
            <a:r>
              <a:rPr lang="fr-FR" sz="2000" dirty="0"/>
              <a:t> est avec sa famille.</a:t>
            </a:r>
          </a:p>
          <a:p>
            <a:pPr marL="457200" lvl="0" indent="-457200">
              <a:lnSpc>
                <a:spcPct val="150000"/>
              </a:lnSpc>
              <a:buAutoNum type="arabicPeriod"/>
              <a:defRPr/>
            </a:pPr>
            <a:r>
              <a:rPr lang="fr-FR" sz="2000" dirty="0"/>
              <a:t> </a:t>
            </a:r>
            <a:r>
              <a:rPr lang="fr-FR" sz="2000" dirty="0" err="1"/>
              <a:t>Manal</a:t>
            </a:r>
            <a:r>
              <a:rPr lang="fr-FR" sz="2000" dirty="0"/>
              <a:t> mangera un tagine.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14EEEE1-0A6D-6675-B6BF-DDCF0DD81B55}"/>
              </a:ext>
            </a:extLst>
          </p:cNvPr>
          <p:cNvSpPr txBox="1"/>
          <p:nvPr/>
        </p:nvSpPr>
        <p:spPr>
          <a:xfrm>
            <a:off x="68812" y="2250267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Qu’est-ce que </a:t>
            </a:r>
            <a:r>
              <a:rPr lang="fr-FR" sz="2400" b="1" dirty="0" err="1">
                <a:solidFill>
                  <a:srgbClr val="424D7B"/>
                </a:solidFill>
                <a:latin typeface="Dosis SemiBold" pitchFamily="2" charset="0"/>
              </a:rPr>
              <a:t>Manal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 mangera aujourd’hui ?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B9365E9-81A6-5C67-2458-337DF12BA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87" y="2974229"/>
            <a:ext cx="3097513" cy="19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de soutien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5BAE690-DEDA-9705-2B1D-FD0055D1F79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2D3D0F5-EFA4-B8E5-342F-CB1C2C79E4C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DC44EEB-B312-111D-753D-70D8A4B727D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xmlns="" id="{48020635-6DD5-93FB-A560-2E415C0BE57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C85555A-2637-45F1-8548-5661F1636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262" y="2833921"/>
            <a:ext cx="1657277" cy="25420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3A1B053-B461-53CB-A63B-063CA5B86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28" y="2836440"/>
            <a:ext cx="1655634" cy="253951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04E4748-191E-1D18-2FBD-1FF106426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3" y="2866978"/>
            <a:ext cx="1657277" cy="254203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E43F239-4B26-503D-FC1B-3CBEF8499D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76" y="2866978"/>
            <a:ext cx="1655635" cy="25395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7FB7E80-26DB-ACE7-CFE1-14F10A5333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896" y="2866978"/>
            <a:ext cx="1657276" cy="25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7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235A37-3DE7-AA2D-E820-A3F0A0AA3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xmlns="" id="{7F13D74F-7F16-58AA-69E0-7C10DAA1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B31FC24-5B60-8578-8C0E-900007946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96360F11-8240-897F-F050-E8F888117E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7385C77E-5C35-7EC1-56C6-32EBB04EA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727F3C1-0D2C-6029-F374-BFC17697B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87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D32610-CDE7-B2BC-3D7B-74B9FE0B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EBFF21D-04DA-4759-FC3B-13E403DB463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EBB7DA85-8BB3-6332-6408-8FFD7C1A3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DF268C5-B0AF-6989-6AD9-535722F7D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xmlns="" id="{C39388D8-448A-B463-B0D4-41DC2CD0665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Manal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mangera un couscous. » Qui veut lire et expliquer la réponse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8D20315-255D-7058-2391-8C9D355AF4DB}"/>
              </a:ext>
            </a:extLst>
          </p:cNvPr>
          <p:cNvSpPr txBox="1"/>
          <p:nvPr/>
        </p:nvSpPr>
        <p:spPr>
          <a:xfrm>
            <a:off x="507761" y="3045317"/>
            <a:ext cx="4763954" cy="1889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AutoNum type="arabicPeriod"/>
              <a:defRPr/>
            </a:pPr>
            <a:r>
              <a:rPr lang="fr-FR" sz="2000" dirty="0" err="1">
                <a:latin typeface="Dosis" pitchFamily="2" charset="0"/>
              </a:rPr>
              <a:t>Manal</a:t>
            </a:r>
            <a:r>
              <a:rPr lang="fr-FR" sz="2000" dirty="0">
                <a:latin typeface="Dosis" pitchFamily="2" charset="0"/>
              </a:rPr>
              <a:t> est chez ses grands-parents. </a:t>
            </a:r>
          </a:p>
          <a:p>
            <a:pPr marL="457200" lvl="0" indent="-457200">
              <a:lnSpc>
                <a:spcPct val="150000"/>
              </a:lnSpc>
              <a:buAutoNum type="arabicPeriod"/>
              <a:defRPr/>
            </a:pPr>
            <a:r>
              <a:rPr lang="fr-FR" sz="2000" b="1" dirty="0" err="1">
                <a:solidFill>
                  <a:srgbClr val="FF0000"/>
                </a:solidFill>
                <a:latin typeface="Dosis" pitchFamily="2" charset="0"/>
              </a:rPr>
              <a:t>Manal</a:t>
            </a:r>
            <a:r>
              <a:rPr lang="fr-FR" sz="2000" b="1" dirty="0">
                <a:solidFill>
                  <a:srgbClr val="FF0000"/>
                </a:solidFill>
                <a:latin typeface="Dosis" pitchFamily="2" charset="0"/>
              </a:rPr>
              <a:t> mangera un couscous. </a:t>
            </a:r>
          </a:p>
          <a:p>
            <a:pPr marL="457200" lvl="0" indent="-457200">
              <a:lnSpc>
                <a:spcPct val="150000"/>
              </a:lnSpc>
              <a:buAutoNum type="arabicPeriod"/>
              <a:defRPr/>
            </a:pPr>
            <a:r>
              <a:rPr lang="fr-FR" sz="2000" dirty="0" err="1">
                <a:latin typeface="Dosis" pitchFamily="2" charset="0"/>
              </a:rPr>
              <a:t>Manal</a:t>
            </a:r>
            <a:r>
              <a:rPr lang="fr-FR" sz="2000" dirty="0">
                <a:latin typeface="Dosis" pitchFamily="2" charset="0"/>
              </a:rPr>
              <a:t> est avec sa famille.</a:t>
            </a:r>
          </a:p>
          <a:p>
            <a:pPr marL="457200" lvl="0" indent="-457200">
              <a:lnSpc>
                <a:spcPct val="150000"/>
              </a:lnSpc>
              <a:buAutoNum type="arabicPeriod"/>
              <a:defRPr/>
            </a:pPr>
            <a:r>
              <a:rPr lang="fr-FR" sz="2000" dirty="0">
                <a:latin typeface="Dosis" pitchFamily="2" charset="0"/>
              </a:rPr>
              <a:t> </a:t>
            </a:r>
            <a:r>
              <a:rPr lang="fr-FR" sz="2000" dirty="0" err="1">
                <a:latin typeface="Dosis" pitchFamily="2" charset="0"/>
              </a:rPr>
              <a:t>Manal</a:t>
            </a:r>
            <a:r>
              <a:rPr lang="fr-FR" sz="2000" dirty="0">
                <a:latin typeface="Dosis" pitchFamily="2" charset="0"/>
              </a:rPr>
              <a:t> mangera un tagine.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</a:rPr>
              <a:t>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D3B5F5A-5381-D983-9499-286FFAA080ED}"/>
              </a:ext>
            </a:extLst>
          </p:cNvPr>
          <p:cNvSpPr txBox="1"/>
          <p:nvPr/>
        </p:nvSpPr>
        <p:spPr>
          <a:xfrm>
            <a:off x="409757" y="2250267"/>
            <a:ext cx="649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Qu’est-ce que </a:t>
            </a:r>
            <a:r>
              <a:rPr lang="fr-FR" sz="2400" b="1" dirty="0" err="1">
                <a:solidFill>
                  <a:srgbClr val="424D7B"/>
                </a:solidFill>
                <a:latin typeface="Dosis" pitchFamily="2" charset="0"/>
              </a:rPr>
              <a:t>Manal</a:t>
            </a:r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 mangera aujourd’hui ?</a:t>
            </a:r>
            <a:endParaRPr lang="fr-MA" sz="2400" b="1" dirty="0">
              <a:solidFill>
                <a:srgbClr val="424D7B"/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99EAF50-AFAB-DDFF-A474-4ACA241A7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87" y="2974229"/>
            <a:ext cx="3299791" cy="20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de mots.</a:t>
            </a:r>
          </a:p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et compréhension de phrases.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Lecture et compréhension  de texte.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xmlns="" id="{2DDB52E5-C691-5107-4CA8-E4EDF68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57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On va lire ce texte.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BA87C2CA-4554-E570-A82C-00EEEC635C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xmlns="" id="{7D8E4B1D-491A-A931-A01A-A0F0BCCC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CE58DCD-66F8-B78C-4886-FD08D45C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E55AC1-4F98-5F78-A5AE-1BEBF4499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94" y="1624017"/>
            <a:ext cx="3102412" cy="475866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7CD91730-74AB-D74F-1EFD-86FF33F8B055}"/>
              </a:ext>
            </a:extLst>
          </p:cNvPr>
          <p:cNvSpPr/>
          <p:nvPr/>
        </p:nvSpPr>
        <p:spPr>
          <a:xfrm>
            <a:off x="3172570" y="2345634"/>
            <a:ext cx="2981740" cy="126624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1EAA40-4A63-0027-00AD-EC82A19E1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D5AF5F9-73CD-49BB-4F7B-07602754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B5442971-DB15-4BB2-58B1-BA687102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silencieusement sur votre livret.  </a:t>
            </a:r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CC2EBC2C-6A62-FE9D-830C-CD8AAFAD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2" y="2175459"/>
            <a:ext cx="7291492" cy="327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465E32-835D-DED6-7B82-FE370B71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>
            <a:extLst>
              <a:ext uri="{FF2B5EF4-FFF2-40B4-BE49-F238E27FC236}">
                <a16:creationId xmlns:a16="http://schemas.microsoft.com/office/drawing/2014/main" xmlns="" id="{71E2085E-BD13-6012-03A0-F6A73BCC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 Je vais désigner plusieurs élèves. Chacun va lire un passage.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B1DDE35-2043-0741-51C7-BFAE47615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9B5DFB9D-6EF7-2B39-5451-D9EBD9C84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34" y="2138462"/>
            <a:ext cx="7762731" cy="349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F3C262-E40E-01D1-2434-FD2D5737E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06E4416-0B2A-C73A-6C47-FF09112D69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0A5948A1-7AA4-92CC-0015-643138B20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EABA6B2-33EA-6A34-7C09-E1F0CD067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3">
            <a:extLst>
              <a:ext uri="{FF2B5EF4-FFF2-40B4-BE49-F238E27FC236}">
                <a16:creationId xmlns:a16="http://schemas.microsoft.com/office/drawing/2014/main" xmlns="" id="{6CF6F4FE-22BA-6AF8-321B-752F8A14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On va répondre à des questions de compréhension. </a:t>
            </a:r>
          </a:p>
        </p:txBody>
      </p:sp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851B8EF-15D0-0249-A035-610559F45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75426D-C701-43F1-0DA9-6F14DDE5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1DD5619-DF80-81C3-947C-A4848F3B83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C8615DA6-86C1-1A76-06E1-43D8AC622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F3959D2-405B-1906-BF61-FA439B544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5D906FDB-1CEF-BBA9-A845-D4975E2E7B28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La famille se réunit pour fêter un anniversaire.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Écrivez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vrai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ou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faux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FA0335E-3901-E8FF-DC89-4455D546ADFE}"/>
              </a:ext>
            </a:extLst>
          </p:cNvPr>
          <p:cNvSpPr txBox="1"/>
          <p:nvPr/>
        </p:nvSpPr>
        <p:spPr>
          <a:xfrm>
            <a:off x="6583136" y="1754023"/>
            <a:ext cx="218483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</a:rPr>
              <a:t>Vrai   ou  </a:t>
            </a:r>
            <a:r>
              <a:rPr lang="fr-FR" sz="2400" b="1" dirty="0">
                <a:solidFill>
                  <a:srgbClr val="0070C0"/>
                </a:solidFill>
                <a:latin typeface="Dosis SemiBold" pitchFamily="2" charset="0"/>
              </a:rPr>
              <a:t>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</a:rPr>
              <a:t>aux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2E5D3CE-04B1-270C-35B3-D8AD556535C9}"/>
              </a:ext>
            </a:extLst>
          </p:cNvPr>
          <p:cNvSpPr txBox="1"/>
          <p:nvPr/>
        </p:nvSpPr>
        <p:spPr>
          <a:xfrm>
            <a:off x="834901" y="1816060"/>
            <a:ext cx="64397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4B5377"/>
                </a:solidFill>
                <a:latin typeface="Dosis SemiBold" pitchFamily="2" charset="0"/>
              </a:rPr>
              <a:t> La famille se réunit pour fêter un anniversaire.</a:t>
            </a:r>
            <a:endParaRPr lang="fr-MA" sz="2000" dirty="0">
              <a:latin typeface="Dosis SemiBold" pitchFamily="2" charset="0"/>
            </a:endParaRPr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AFCB5234-1AFD-1764-FC0A-A1B308359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3" y="2461110"/>
            <a:ext cx="7704014" cy="34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338206-AFDE-ACF0-C2D4-3D3FDF7A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40C60034-0B01-AFB0-E4BE-FCD5725ABA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E1EE88AF-1E73-5172-3E8C-DB79D743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4953E0F-0001-5B96-7CCE-4DC744EC2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FAC78153-0068-734C-FD70-8B782C663E9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vos ardoises. La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bo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nne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réponse est : 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faux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 Pour la fête de l’Aïd, toute la famille se réunit chez mes grands-parents à la campagne.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4001874-25D3-3EAC-AA11-22328568663A}"/>
              </a:ext>
            </a:extLst>
          </p:cNvPr>
          <p:cNvSpPr txBox="1"/>
          <p:nvPr/>
        </p:nvSpPr>
        <p:spPr>
          <a:xfrm>
            <a:off x="7005100" y="1662213"/>
            <a:ext cx="148744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21A34022-F34B-E34D-3944-321E7CE66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02" y="2347231"/>
            <a:ext cx="7930272" cy="35664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20951A5-58BD-6358-6BB7-23CD73DDD865}"/>
              </a:ext>
            </a:extLst>
          </p:cNvPr>
          <p:cNvSpPr/>
          <p:nvPr/>
        </p:nvSpPr>
        <p:spPr>
          <a:xfrm>
            <a:off x="2663368" y="2795827"/>
            <a:ext cx="4341732" cy="34255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B5DCC9B-FD6C-121A-6474-CAD9C6A6C919}"/>
              </a:ext>
            </a:extLst>
          </p:cNvPr>
          <p:cNvSpPr txBox="1"/>
          <p:nvPr/>
        </p:nvSpPr>
        <p:spPr>
          <a:xfrm>
            <a:off x="1113196" y="1811731"/>
            <a:ext cx="6151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4B5377"/>
                </a:solidFill>
                <a:latin typeface="Dosis SemiBold" pitchFamily="2" charset="0"/>
              </a:rPr>
              <a:t> La famille se réunit pour fêter un anniversaire.</a:t>
            </a:r>
            <a:endParaRPr lang="fr-MA" sz="20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0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1C07FD-B44A-4DF3-D879-F908F294E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959F22EE-6567-2849-0A1D-36E80E57E59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B8796A03-927F-8D2F-1516-A739230A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FC8CCDF-FB65-7E1F-DF1A-C62F44484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CCCF3035-7B75-0830-7B64-DA71ECE428FD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Tout le monde porte des habits neufs.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Écrivez vrai ou faux sur vos ardoises. Cherchez 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712297E-785F-5D17-E7C8-8486B85DAB56}"/>
              </a:ext>
            </a:extLst>
          </p:cNvPr>
          <p:cNvSpPr txBox="1"/>
          <p:nvPr/>
        </p:nvSpPr>
        <p:spPr>
          <a:xfrm>
            <a:off x="6463313" y="1677102"/>
            <a:ext cx="1960693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</a:t>
            </a:r>
            <a:r>
              <a:rPr lang="fr-FR" sz="2400" b="1" dirty="0">
                <a:solidFill>
                  <a:srgbClr val="0070C0"/>
                </a:solidFill>
                <a:latin typeface="Dosis "/>
              </a:rPr>
              <a:t>ou  f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1281AAD-EE3F-506E-FEB5-71A0F56C528B}"/>
              </a:ext>
            </a:extLst>
          </p:cNvPr>
          <p:cNvSpPr txBox="1"/>
          <p:nvPr/>
        </p:nvSpPr>
        <p:spPr>
          <a:xfrm>
            <a:off x="1541045" y="1807314"/>
            <a:ext cx="47325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Tout le monde porte des habits neufs. </a:t>
            </a:r>
            <a:endParaRPr lang="fr-MA" sz="240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B3CF83EF-5652-308B-483D-45896EBCF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3" y="2461110"/>
            <a:ext cx="7704014" cy="34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80173E4-66E7-B1D0-1907-2F4EBAD961B9}"/>
              </a:ext>
            </a:extLst>
          </p:cNvPr>
          <p:cNvSpPr txBox="1"/>
          <p:nvPr/>
        </p:nvSpPr>
        <p:spPr>
          <a:xfrm>
            <a:off x="425827" y="1988826"/>
            <a:ext cx="8578038" cy="258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              </a:t>
            </a:r>
            <a:r>
              <a:rPr lang="fr-FR" sz="4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Un œuf            Le feu              </a:t>
            </a:r>
          </a:p>
          <a:p>
            <a:pPr lvl="0">
              <a:lnSpc>
                <a:spcPct val="200000"/>
              </a:lnSpc>
            </a:pPr>
            <a:r>
              <a:rPr lang="fr-FR" sz="4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          Le bœuf               La peur </a:t>
            </a:r>
            <a:endParaRPr lang="fr-FR" sz="2800" b="1" dirty="0">
              <a:ln w="0"/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D18882-FFC6-E183-B834-9B227C45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FC38B0BD-0A06-F6A3-6AF5-BBEFB86ED5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7316CAFD-DC85-11AD-74C2-BBB38B95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21EF2BA-D734-A041-E2DE-349C92782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5C23F75F-B00E-6065-3074-19D7F3C01A89}"/>
              </a:ext>
            </a:extLst>
          </p:cNvPr>
          <p:cNvSpPr txBox="1">
            <a:spLocks/>
          </p:cNvSpPr>
          <p:nvPr/>
        </p:nvSpPr>
        <p:spPr>
          <a:xfrm>
            <a:off x="1572967" y="777385"/>
            <a:ext cx="714520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vrai. « Tout le monde porte des habits neufs. »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F2A97C5-BF6C-2421-8857-B2086D28D574}"/>
              </a:ext>
            </a:extLst>
          </p:cNvPr>
          <p:cNvSpPr txBox="1"/>
          <p:nvPr/>
        </p:nvSpPr>
        <p:spPr>
          <a:xfrm>
            <a:off x="6244125" y="1711526"/>
            <a:ext cx="148744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 "/>
              </a:rPr>
              <a:t>Vrai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4794858-2578-1C54-72A1-90D500B2E424}"/>
              </a:ext>
            </a:extLst>
          </p:cNvPr>
          <p:cNvSpPr txBox="1"/>
          <p:nvPr/>
        </p:nvSpPr>
        <p:spPr>
          <a:xfrm>
            <a:off x="1412433" y="1855276"/>
            <a:ext cx="47325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Tout le monde porte des habits neufs. </a:t>
            </a:r>
            <a:endParaRPr lang="fr-MA" sz="240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A45C3E53-F5C9-86AA-E0B5-96782B7C2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3" y="2442448"/>
            <a:ext cx="7704014" cy="34646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04F95C-A73F-56DF-F4E3-787098B02AE9}"/>
              </a:ext>
            </a:extLst>
          </p:cNvPr>
          <p:cNvSpPr/>
          <p:nvPr/>
        </p:nvSpPr>
        <p:spPr>
          <a:xfrm flipV="1">
            <a:off x="4637900" y="3779597"/>
            <a:ext cx="3432674" cy="2602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57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B9CCD9-B08C-0AF4-CD5E-B63B63909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27733DB9-6639-5692-7F55-C7046FF0EC4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B9223ECA-03EE-AA48-E79C-0F061E5B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68CCE0C-9564-E2DF-8ABD-D574E4A3B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E59611CF-6756-CB36-DEA1-5024BA38735F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L’après-midi, Dina joue avec ses cousins  dans le jardin.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9EF728A-EE31-CCE9-D630-47779262C56C}"/>
              </a:ext>
            </a:extLst>
          </p:cNvPr>
          <p:cNvSpPr txBox="1"/>
          <p:nvPr/>
        </p:nvSpPr>
        <p:spPr>
          <a:xfrm>
            <a:off x="6869928" y="185431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ou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3234A7C-16AA-D9F9-A2D3-7E3DCA1E5D01}"/>
              </a:ext>
            </a:extLst>
          </p:cNvPr>
          <p:cNvSpPr txBox="1"/>
          <p:nvPr/>
        </p:nvSpPr>
        <p:spPr>
          <a:xfrm>
            <a:off x="1064882" y="1950493"/>
            <a:ext cx="5805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4B5377"/>
                </a:solidFill>
                <a:latin typeface="Dosis SemiBold" pitchFamily="2" charset="0"/>
              </a:rPr>
              <a:t>L’après-midi, Dina joue avec ses cousins  dans le jardin. </a:t>
            </a:r>
            <a:endParaRPr lang="fr-MA" sz="2000" b="1" dirty="0">
              <a:solidFill>
                <a:srgbClr val="4B5377"/>
              </a:solidFill>
              <a:latin typeface="Dosis SemiBold" pitchFamily="2" charset="0"/>
            </a:endParaRPr>
          </a:p>
        </p:txBody>
      </p: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1E715A70-6A37-9F99-707B-B56D8FE2A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3" y="2442448"/>
            <a:ext cx="7704014" cy="34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1C86D2-5D67-5218-7BAA-066A5CEF5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2CC11F59-FE5A-7BDE-E6D4-97AA04C72C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63CAE477-34F7-89CF-0F4F-7AD735C97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C9D3C9C-4F7D-2A40-5187-F26728139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66308CBB-D76D-2555-CA89-F43717D2FD3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96968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faux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« Ensuite, tous les cousins et cousines jouent dans la grande cour de la maison.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1420650-1E8E-CCE7-35A7-9ADC3D2101B2}"/>
              </a:ext>
            </a:extLst>
          </p:cNvPr>
          <p:cNvSpPr txBox="1"/>
          <p:nvPr/>
        </p:nvSpPr>
        <p:spPr>
          <a:xfrm>
            <a:off x="6703210" y="1986251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Faux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95E5EBF-8748-0C51-1B7D-96F8C28211E8}"/>
              </a:ext>
            </a:extLst>
          </p:cNvPr>
          <p:cNvSpPr txBox="1"/>
          <p:nvPr/>
        </p:nvSpPr>
        <p:spPr>
          <a:xfrm>
            <a:off x="1064882" y="2082431"/>
            <a:ext cx="5805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4B5377"/>
                </a:solidFill>
                <a:latin typeface="Dosis SemiBold" pitchFamily="2" charset="0"/>
              </a:rPr>
              <a:t>L’après-midi, Dina joue avec ses cousins  dans le jardin. </a:t>
            </a:r>
            <a:endParaRPr lang="fr-MA" sz="2000" b="1" dirty="0">
              <a:solidFill>
                <a:srgbClr val="4B5377"/>
              </a:solidFill>
              <a:latin typeface="Dosis SemiBold" pitchFamily="2" charset="0"/>
            </a:endParaRPr>
          </a:p>
        </p:txBody>
      </p:sp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3AEA855D-E4EA-E456-FDB8-49766A76E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3" y="2574386"/>
            <a:ext cx="7704014" cy="34646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834D0E0-A202-2AAF-1DDB-DD3A41B30B27}"/>
              </a:ext>
            </a:extLst>
          </p:cNvPr>
          <p:cNvSpPr/>
          <p:nvPr/>
        </p:nvSpPr>
        <p:spPr>
          <a:xfrm>
            <a:off x="1001864" y="5026463"/>
            <a:ext cx="6593803" cy="3605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59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8FF0FF-DAA6-C390-872F-A1A58F04A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26BFFA11-7E48-3786-331D-AA79AF3DF3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EA674E5C-D39D-C741-58B7-6B24CDE3E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B281A20-43DB-EAA8-E6CA-C6D654CEE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3715B967-76CB-1F21-7CAB-704801F9BFD2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synonyme de « délicieux 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F262C7F-FA7E-B87A-24C5-30C640E9B18F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délicieux = ____________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47BCDF9A-D180-6582-F9BA-E0EAACD0C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3" y="2502824"/>
            <a:ext cx="7704014" cy="34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79B31B-AC6C-7227-80FE-8DFD2B3CC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5C93221E-5A3F-9DFE-4388-82724E0E9BE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BCC30C32-F992-3C4A-0C29-AC4884496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AAA5D71-B1F0-8FCB-73A4-C90C6B34B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3D11F10B-64F5-3531-EB86-AD17020E29E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bon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7CC834F-FAE2-E528-433C-2628551DCF9D}"/>
              </a:ext>
            </a:extLst>
          </p:cNvPr>
          <p:cNvSpPr txBox="1"/>
          <p:nvPr/>
        </p:nvSpPr>
        <p:spPr>
          <a:xfrm>
            <a:off x="1677796" y="1731815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délicieux =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48FD1D0A-1B2B-D40B-3A18-E7E370C76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3" y="2502823"/>
            <a:ext cx="7704014" cy="34646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4C9F608-594F-1824-1C05-510CB3550E7E}"/>
              </a:ext>
            </a:extLst>
          </p:cNvPr>
          <p:cNvSpPr txBox="1"/>
          <p:nvPr/>
        </p:nvSpPr>
        <p:spPr>
          <a:xfrm>
            <a:off x="4572000" y="1730509"/>
            <a:ext cx="148744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bon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D235CF-E5F4-A308-96A7-921F353366DF}"/>
              </a:ext>
            </a:extLst>
          </p:cNvPr>
          <p:cNvSpPr/>
          <p:nvPr/>
        </p:nvSpPr>
        <p:spPr>
          <a:xfrm>
            <a:off x="6241774" y="4657331"/>
            <a:ext cx="421420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99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92DFC1-77E2-8B8C-531F-6FD619A08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9A6E510A-B2BF-BA54-18AA-465C41E5FC0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0510C9AE-792C-CE91-AE76-46A7B066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3FD7F81-5DE9-4E22-51AF-659FAB737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1EE9C67B-F50A-12D5-85E0-6A07DE2B509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synonyme de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jolis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 ». Écrivez la réponse sur vos ardoises.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9C27211-68E8-C938-01BF-3ACC77ADA1D4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jolis = ____________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A951B95-B76A-6AEF-E717-F1EDA818A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3" y="2502824"/>
            <a:ext cx="7704014" cy="34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83F07F-8195-AB3E-0397-71213409C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CC434A30-F5F3-F68C-9E1A-F941239DD17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8DDA0AD6-53B5-96C9-C3A0-719F130D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4A6E38C-9F40-CE9F-FD83-AB8C28109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688195BC-08B1-2950-4CF5-5D19B6DFC568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beaux.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461C43A-67EE-951D-265B-5CFE1911E382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jolis = </a:t>
            </a: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beaux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BBE6F834-0032-2331-5E38-624BB7C4E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3" y="2502824"/>
            <a:ext cx="7704014" cy="34646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46A39E-B36F-4B90-D30B-E49F8F46AB8C}"/>
              </a:ext>
            </a:extLst>
          </p:cNvPr>
          <p:cNvSpPr/>
          <p:nvPr/>
        </p:nvSpPr>
        <p:spPr>
          <a:xfrm>
            <a:off x="4572000" y="3529008"/>
            <a:ext cx="727544" cy="3634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12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73FE4F-D4F7-0166-3A1E-B3391D37F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F765196D-6CB8-FE30-BED4-275BC7A1BB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9C3B6427-8B4A-8018-76A6-554C3CE55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E353200-638F-014C-DFC2-A213C7E11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9AD09F6D-A77C-961D-9132-7B7FFA381C33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Grand 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C9E37FE-22CF-2AAD-8E40-C5F1F7E84EF7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Grand  ≠ _______________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AC09650-1DE4-3BDF-48F8-C98218E43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3" y="2502824"/>
            <a:ext cx="7704014" cy="34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9E8BAF-5627-6310-C347-D8CDD8AFF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9202EFD2-69B2-CC92-7720-99FEF62D8B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76D16B3E-5895-E961-7E15-5DE3FD92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0FE4083-00A6-0DA2-F1E4-FF6B21EA0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4D7EC7C1-5CC6-C074-2BBC-2F4156573A0C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Le contraire de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grand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petit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0AFF196-3C8F-E6AD-8F4C-D4A2EAD44449}"/>
              </a:ext>
            </a:extLst>
          </p:cNvPr>
          <p:cNvSpPr txBox="1"/>
          <p:nvPr/>
        </p:nvSpPr>
        <p:spPr>
          <a:xfrm>
            <a:off x="1950641" y="1723457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Grand  ≠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E7C7FE02-1140-4378-82A5-57D4E5DD0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61" y="2381329"/>
            <a:ext cx="7704014" cy="34646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69004E7-FF06-4B34-C7FC-B602162E9C10}"/>
              </a:ext>
            </a:extLst>
          </p:cNvPr>
          <p:cNvSpPr txBox="1"/>
          <p:nvPr/>
        </p:nvSpPr>
        <p:spPr>
          <a:xfrm>
            <a:off x="4763128" y="1718321"/>
            <a:ext cx="148744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Petit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5A17F3-5DCF-70B7-E8F2-78CA9F6BA34C}"/>
              </a:ext>
            </a:extLst>
          </p:cNvPr>
          <p:cNvSpPr/>
          <p:nvPr/>
        </p:nvSpPr>
        <p:spPr>
          <a:xfrm flipV="1">
            <a:off x="1335820" y="3429000"/>
            <a:ext cx="524786" cy="26775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82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82DCD4-D204-FC3E-E34F-0429ED021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A6CB2C45-F44F-9CB1-0B19-07B07A381E0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CD4E1054-FE7C-4098-25BA-68537EEB8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5B1B24B-5307-EEEE-BE9C-DB6C49FF8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39FFCD34-8B23-94E1-0143-591AB762C523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mauvaise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». Écrivez la réponse sur vos ardoises.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EEAF5A1-DEC9-DD81-C738-EB7BE584899F}"/>
              </a:ext>
            </a:extLst>
          </p:cNvPr>
          <p:cNvSpPr txBox="1"/>
          <p:nvPr/>
        </p:nvSpPr>
        <p:spPr>
          <a:xfrm>
            <a:off x="2133489" y="1624017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Mauvaise  ≠  ____________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D82B8872-6430-73F3-CD2D-DAB7CFBDE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61" y="2376150"/>
            <a:ext cx="7704014" cy="34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DC0F4259-8E9D-CBAC-196D-78A72022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15E475E-5456-7498-F298-E33BAA20CC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860CEDA-1DB8-2848-5C0B-DB2D2839566C}"/>
              </a:ext>
            </a:extLst>
          </p:cNvPr>
          <p:cNvSpPr txBox="1"/>
          <p:nvPr/>
        </p:nvSpPr>
        <p:spPr>
          <a:xfrm>
            <a:off x="425827" y="1988826"/>
            <a:ext cx="8578038" cy="258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              </a:t>
            </a:r>
            <a:r>
              <a:rPr lang="fr-FR" sz="4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Un œuf            Le feu              </a:t>
            </a:r>
          </a:p>
          <a:p>
            <a:pPr lvl="0">
              <a:lnSpc>
                <a:spcPct val="200000"/>
              </a:lnSpc>
            </a:pPr>
            <a:r>
              <a:rPr lang="fr-FR" sz="4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          Le bœuf               La peur </a:t>
            </a:r>
            <a:endParaRPr lang="fr-FR" sz="2800" b="1" dirty="0">
              <a:ln w="0"/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4BC870-B87D-600C-2F37-A981CFC83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5A71A36-6F6C-ED0F-E3D4-D52FEDF9EE1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799F9E19-4FF1-246F-7401-22F7F0BDB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9FFECB5-C524-6B43-305D-682C8B44F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532BCF6E-B601-47E8-F137-EAFD1A346B3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bonne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59269E6-E5D1-0D77-8F91-7FC9427713C1}"/>
              </a:ext>
            </a:extLst>
          </p:cNvPr>
          <p:cNvSpPr txBox="1"/>
          <p:nvPr/>
        </p:nvSpPr>
        <p:spPr>
          <a:xfrm>
            <a:off x="1999385" y="1553831"/>
            <a:ext cx="4224134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Mauvaise  ≠  </a:t>
            </a: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Bonne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E78967BF-ABF9-E0C6-A9AD-E351FB84B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61" y="2376149"/>
            <a:ext cx="7704014" cy="34646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769EFA-4B4B-20D0-53CC-60C61446F764}"/>
              </a:ext>
            </a:extLst>
          </p:cNvPr>
          <p:cNvSpPr/>
          <p:nvPr/>
        </p:nvSpPr>
        <p:spPr>
          <a:xfrm>
            <a:off x="1617722" y="4007457"/>
            <a:ext cx="624545" cy="32185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958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B90F50-817A-C92B-C8B4-33AAFBDF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ACF27C23-0703-3333-E956-A576CF3F5A3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504DC215-1AE3-56D1-D8D8-B5243F713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145FBFD-FFEC-7680-63B1-72F6F0307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xmlns="" id="{965E8E67-B24C-11F8-3DCE-797ACF0D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7C0A0D2-4CBF-4F1E-A446-E37A43F32A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1904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A525FD-6B48-B7D6-280F-1AB15C13D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6D2A5A9-4F8D-61A9-AE20-9C19BAB8D6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C2B0C53E-6DC8-EA43-4122-BF46BFD46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8C0339E-5A30-C227-2ABC-4F01DCC22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xmlns="" id="{708558D9-8007-EA01-D98C-03F992E7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46C55EC-1F1D-1218-7F0B-39FB6AB94157}"/>
              </a:ext>
            </a:extLst>
          </p:cNvPr>
          <p:cNvSpPr txBox="1"/>
          <p:nvPr/>
        </p:nvSpPr>
        <p:spPr>
          <a:xfrm>
            <a:off x="1880484" y="1624017"/>
            <a:ext cx="5458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la famille se réunit-elle ?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F39FA982-3793-9C0C-7A6B-1A85EA0B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61" y="2376149"/>
            <a:ext cx="7704014" cy="34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8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59BED0-E975-BFF4-FA46-375F781EA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xmlns="" id="{D0D33B2A-54CF-4573-A16A-546D9EB7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7EEDC48-840B-0B69-63E8-4D2C14031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915044E-0620-41D4-AC23-B800CD34DB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CEEAC53-A8B1-2CD6-7E2B-2503F9C366F0}"/>
              </a:ext>
            </a:extLst>
          </p:cNvPr>
          <p:cNvSpPr txBox="1"/>
          <p:nvPr/>
        </p:nvSpPr>
        <p:spPr>
          <a:xfrm>
            <a:off x="1928192" y="1727556"/>
            <a:ext cx="5458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la famille se réunit-elle ?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8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D86AA6-59FF-1547-0858-33FCDF264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xmlns="" id="{6ABF79AA-4C9E-304A-2724-9B4790E902A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705291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pourquoi ? Je cherche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une raison ou une cause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dans le texte. La réponse est :  La  famille se réunit pour la fête de l’Aïd.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D45BFD0-F4E4-EEA1-695A-932D947B411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0EEB4BED-DB28-312E-FCB7-2919D804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E303FD3-8CEA-E14E-1CBE-21AF57C46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F7C2131-92C8-3864-5374-11D996FA2F09}"/>
              </a:ext>
            </a:extLst>
          </p:cNvPr>
          <p:cNvSpPr txBox="1"/>
          <p:nvPr/>
        </p:nvSpPr>
        <p:spPr>
          <a:xfrm>
            <a:off x="818831" y="3059668"/>
            <a:ext cx="76798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C00000"/>
                </a:solidFill>
                <a:latin typeface="Dosis SemiBold" pitchFamily="2" charset="0"/>
              </a:rPr>
              <a:t>La  famille se réunit p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our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la fête de l’Aïd.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14ACE5D-DE5C-5545-4580-02C8CCFF821A}"/>
              </a:ext>
            </a:extLst>
          </p:cNvPr>
          <p:cNvSpPr txBox="1"/>
          <p:nvPr/>
        </p:nvSpPr>
        <p:spPr>
          <a:xfrm>
            <a:off x="1842715" y="2044400"/>
            <a:ext cx="5458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la famille se réunit-elle ?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7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AB8B6C-0FC7-ABC2-F25D-33592FC44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F81BF0B-0B5B-A9EC-9962-4C946647EA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8409642F-6860-3C36-2ABF-80FCF6480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8047408-CF0E-A36F-1F9C-68948666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xmlns="" id="{10347596-CEBA-0A46-E5EA-821F0D2A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71CBE32-06BB-7878-20FF-5C0200866B71}"/>
              </a:ext>
            </a:extLst>
          </p:cNvPr>
          <p:cNvSpPr txBox="1"/>
          <p:nvPr/>
        </p:nvSpPr>
        <p:spPr>
          <a:xfrm>
            <a:off x="2953910" y="173144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4B5377"/>
                </a:solidFill>
                <a:latin typeface="Dosis" pitchFamily="2" charset="0"/>
              </a:rPr>
              <a:t>Qui vient à la fête ? </a:t>
            </a:r>
            <a:endParaRPr lang="fr-MA" sz="2400" b="1" dirty="0">
              <a:solidFill>
                <a:srgbClr val="4B5377"/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1370E764-56DB-C5B7-D45A-D47DE1F83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61" y="2376149"/>
            <a:ext cx="7704014" cy="34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AAD65E-F993-7A46-9F9A-E9219FD6F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xmlns="" id="{7F79E546-E09E-3ECB-7FBE-ECC392BB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2957D24-3AA9-1C27-F78A-6EE8DA671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A1C31ED-E6E5-5BA7-80D7-2DD4404560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6A532F0-F7FE-29DE-FED9-A270E966643E}"/>
              </a:ext>
            </a:extLst>
          </p:cNvPr>
          <p:cNvSpPr txBox="1"/>
          <p:nvPr/>
        </p:nvSpPr>
        <p:spPr>
          <a:xfrm>
            <a:off x="3057277" y="1832073"/>
            <a:ext cx="3424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4B5377"/>
                </a:solidFill>
                <a:latin typeface="Dosis" pitchFamily="2" charset="0"/>
              </a:rPr>
              <a:t>Qui vient à la fête ? </a:t>
            </a:r>
            <a:endParaRPr lang="fr-MA" sz="2800" b="1" dirty="0">
              <a:solidFill>
                <a:srgbClr val="4B5377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09B52E-A7DA-2665-890A-11F973542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092E679E-2C05-340B-B7A1-6B65C4AB899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CF4625FB-5B6D-5CC0-F642-C51A1EC0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6D4011D-ED9E-1BED-75B2-64114DF6A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784FFAD-62BD-1D17-E37E-831B3A22C72B}"/>
              </a:ext>
            </a:extLst>
          </p:cNvPr>
          <p:cNvSpPr txBox="1"/>
          <p:nvPr/>
        </p:nvSpPr>
        <p:spPr>
          <a:xfrm>
            <a:off x="1096687" y="2863460"/>
            <a:ext cx="710214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 "/>
              </a:rPr>
              <a:t>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es tantes, les oncles, les cousins et les cousines de Dina viennent à la fête.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4183755F-0ECD-5578-8385-51A167287F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CBEA1A57-8BCE-7D78-BA52-8081D07A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062DA25-8A23-996E-8E2E-A93556E35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3">
            <a:extLst>
              <a:ext uri="{FF2B5EF4-FFF2-40B4-BE49-F238E27FC236}">
                <a16:creationId xmlns:a16="http://schemas.microsoft.com/office/drawing/2014/main" xmlns="" id="{343BC9B7-6661-3115-01D2-2EF336BC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10214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qui ? Je cherche des personnes. La réponse  est : « Les tantes, les oncles, les cousins et les cousines de Dina viennent à la fête. »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7601689-30F8-159F-0F12-46452CAD0751}"/>
              </a:ext>
            </a:extLst>
          </p:cNvPr>
          <p:cNvSpPr txBox="1"/>
          <p:nvPr/>
        </p:nvSpPr>
        <p:spPr>
          <a:xfrm>
            <a:off x="3264011" y="1919777"/>
            <a:ext cx="32560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4B5377"/>
                </a:solidFill>
                <a:latin typeface="Dosis" pitchFamily="2" charset="0"/>
              </a:rPr>
              <a:t>Qui vient à la fête ? </a:t>
            </a:r>
            <a:endParaRPr lang="fr-MA" sz="2800" b="1" dirty="0">
              <a:solidFill>
                <a:srgbClr val="4B5377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0FB9D9-82A4-EE61-6A21-1C834390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2BB3A1E-0951-553E-7294-B4F1FC0E9BD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5EC6F351-4CCD-44BE-34BF-414DBAD5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1D00D1B-6B35-A538-7CE7-070E7141A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xmlns="" id="{683969BB-A5C6-9583-4736-F9602653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60F9DAF-B61B-B699-85B1-4EA937B83065}"/>
              </a:ext>
            </a:extLst>
          </p:cNvPr>
          <p:cNvSpPr txBox="1"/>
          <p:nvPr/>
        </p:nvSpPr>
        <p:spPr>
          <a:xfrm>
            <a:off x="795670" y="1624017"/>
            <a:ext cx="755265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B5377"/>
                </a:solidFill>
                <a:latin typeface="Dosis" pitchFamily="2" charset="0"/>
              </a:rPr>
              <a:t>Que font les cousins et cousines après le déjeuner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57E867DA-3B4D-D9D1-FDBC-6D270B521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61" y="2376149"/>
            <a:ext cx="7704014" cy="34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9E428F-07D9-ED9B-9DEC-BA302D4DD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xmlns="" id="{92499A86-FCC7-2D90-2C74-1F541717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9CF9367-FC91-9673-C8FB-3836FA00A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7130DB5-C1AA-9347-AF37-CBFC8B5AF1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22B35C6-ED35-4A5A-7C25-807564CA18D7}"/>
              </a:ext>
            </a:extLst>
          </p:cNvPr>
          <p:cNvSpPr txBox="1"/>
          <p:nvPr/>
        </p:nvSpPr>
        <p:spPr>
          <a:xfrm>
            <a:off x="795670" y="1624017"/>
            <a:ext cx="755265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B5377"/>
                </a:solidFill>
                <a:latin typeface="Dosis" pitchFamily="2" charset="0"/>
              </a:rPr>
              <a:t>Que font les cousins et cousines après le déjeuner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ED758D0-6636-AAD0-7775-CC9D09A4C5BB}"/>
              </a:ext>
            </a:extLst>
          </p:cNvPr>
          <p:cNvSpPr txBox="1"/>
          <p:nvPr/>
        </p:nvSpPr>
        <p:spPr>
          <a:xfrm>
            <a:off x="164787" y="2134415"/>
            <a:ext cx="8814425" cy="258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fr-FR" sz="4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Un plan            La banque     </a:t>
            </a:r>
          </a:p>
          <a:p>
            <a:pPr lvl="0" algn="ctr">
              <a:lnSpc>
                <a:spcPct val="200000"/>
              </a:lnSpc>
            </a:pPr>
            <a:r>
              <a:rPr lang="fr-FR" sz="4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Septembre         novembre</a:t>
            </a:r>
            <a:endParaRPr kumimoji="0" lang="fr-FR" sz="4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F732C6-A05D-8F4D-F629-6636E6E5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xmlns="" id="{87BFE73B-4A48-FFCC-9BD8-7CF8F35F9E81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Que font les cousins et cousines après le déjeuner ? La réponse est :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Ils jouent dans la grande cour de la maison.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2BACF8F8-E5C8-A068-4FD2-CC362CCF462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728011C9-840B-C209-C678-94CF23537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BF05C94-B493-6CC7-353F-F4AB86291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2DB91D1-71D0-DF44-C69B-9B92E929B444}"/>
              </a:ext>
            </a:extLst>
          </p:cNvPr>
          <p:cNvSpPr txBox="1"/>
          <p:nvPr/>
        </p:nvSpPr>
        <p:spPr>
          <a:xfrm>
            <a:off x="1227905" y="3253909"/>
            <a:ext cx="7022246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Ils jouent dans la grande cour de la maison.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25CA662-387B-6ECB-4739-06AD6F6C14B5}"/>
              </a:ext>
            </a:extLst>
          </p:cNvPr>
          <p:cNvSpPr txBox="1"/>
          <p:nvPr/>
        </p:nvSpPr>
        <p:spPr>
          <a:xfrm>
            <a:off x="818831" y="2033106"/>
            <a:ext cx="755265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B5377"/>
                </a:solidFill>
                <a:latin typeface="Dosis" pitchFamily="2" charset="0"/>
              </a:rPr>
              <a:t>Que font les cousins et cousines après le déjeuner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relisez et faites l’activité 5.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B24319A-2A09-7C5C-89F3-F76A6962B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288E811-8E53-CAE4-410D-2B8B959DFC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947" y="1599548"/>
            <a:ext cx="3102412" cy="475866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199FA74C-E512-3F58-0669-DA7449420F72}"/>
              </a:ext>
            </a:extLst>
          </p:cNvPr>
          <p:cNvSpPr/>
          <p:nvPr/>
        </p:nvSpPr>
        <p:spPr>
          <a:xfrm>
            <a:off x="3839947" y="5112301"/>
            <a:ext cx="2958418" cy="70317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80772D-AFB9-FCFA-E69A-0B1555C9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A2CD98C6-A1F0-7595-0CB5-BF1C92D13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930516B-1F03-B9E9-BB12-2AA28D4ADF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A40C2ED-8FC3-EB63-E5DB-AB37F6881A84}"/>
              </a:ext>
            </a:extLst>
          </p:cNvPr>
          <p:cNvSpPr txBox="1"/>
          <p:nvPr/>
        </p:nvSpPr>
        <p:spPr>
          <a:xfrm>
            <a:off x="164787" y="2134415"/>
            <a:ext cx="8814425" cy="258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fr-FR" sz="4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Un plan            La banque     </a:t>
            </a:r>
          </a:p>
          <a:p>
            <a:pPr lvl="0" algn="ctr">
              <a:lnSpc>
                <a:spcPct val="200000"/>
              </a:lnSpc>
            </a:pPr>
            <a:r>
              <a:rPr lang="fr-FR" sz="4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Septembre         novembre</a:t>
            </a:r>
            <a:endParaRPr kumimoji="0" lang="fr-FR" sz="4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E4AAAB-769E-BA87-2F9E-648F0EBDF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1A5CF49-93D5-5A46-C6FE-4B13BE652B6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AC5E73FF-8FC1-9064-8748-A3E4C6A34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7EC8A90-D695-184A-3CBE-E0DB93136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DECA47B-392F-6D70-BEF5-8B54BC37F2F5}"/>
              </a:ext>
            </a:extLst>
          </p:cNvPr>
          <p:cNvSpPr txBox="1"/>
          <p:nvPr/>
        </p:nvSpPr>
        <p:spPr>
          <a:xfrm>
            <a:off x="164787" y="2247907"/>
            <a:ext cx="8814425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Ils mangent              Elles jouent         </a:t>
            </a:r>
          </a:p>
          <a:p>
            <a:pPr lvl="0" algn="ctr">
              <a:lnSpc>
                <a:spcPct val="200000"/>
              </a:lnSpc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Ils préparent</a:t>
            </a:r>
            <a:endParaRPr kumimoji="0" lang="fr-FR" sz="40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759C4EBE-079A-BC42-B628-5301C109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</p:spTree>
    <p:extLst>
      <p:ext uri="{BB962C8B-B14F-4D97-AF65-F5344CB8AC3E}">
        <p14:creationId xmlns:p14="http://schemas.microsoft.com/office/powerpoint/2010/main" val="14282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6B84EF-EDD3-0901-A793-86BA1128D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A2C5D0CD-4FBB-BA02-4977-C40C7225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C45BE2C-E341-CB06-AC35-E3BE7C456F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CA9528C-FB9A-266A-CBA4-58D32FF52BFF}"/>
              </a:ext>
            </a:extLst>
          </p:cNvPr>
          <p:cNvSpPr txBox="1"/>
          <p:nvPr/>
        </p:nvSpPr>
        <p:spPr>
          <a:xfrm>
            <a:off x="164787" y="2247907"/>
            <a:ext cx="8814425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Ils mangent              Elles jouent         </a:t>
            </a:r>
          </a:p>
          <a:p>
            <a:pPr lvl="0" algn="ctr">
              <a:lnSpc>
                <a:spcPct val="200000"/>
              </a:lnSpc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Ils préparent</a:t>
            </a:r>
            <a:endParaRPr kumimoji="0" lang="fr-FR" sz="40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222BBB-10FC-25F3-151E-B25A2306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9410005F-3638-237A-5B9B-D42B96E5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B513584F-146B-074D-E2A9-361EDBDB908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AEA22BB5-D05B-53E7-2347-5211B08AF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6904369-46DE-87AE-376D-76C2908DB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0A749AA-28BA-06F7-6984-4AEAD746B4C2}"/>
              </a:ext>
            </a:extLst>
          </p:cNvPr>
          <p:cNvSpPr txBox="1"/>
          <p:nvPr/>
        </p:nvSpPr>
        <p:spPr>
          <a:xfrm>
            <a:off x="1065572" y="2491402"/>
            <a:ext cx="7466428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• J’ai une grande sœur.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• Elle a des cheveux longs et des yeux </a:t>
            </a:r>
            <a:r>
              <a:rPr lang="fr-FR" sz="3000" b="1" dirty="0">
                <a:ln w="0"/>
                <a:solidFill>
                  <a:srgbClr val="565F88"/>
                </a:solidFill>
                <a:latin typeface="Dosis SemiBold" pitchFamily="2" charset="0"/>
              </a:rPr>
              <a:t>noirs</a:t>
            </a: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• Ensemble, on joue et on s’amuse.</a:t>
            </a:r>
          </a:p>
        </p:txBody>
      </p:sp>
    </p:spTree>
    <p:extLst>
      <p:ext uri="{BB962C8B-B14F-4D97-AF65-F5344CB8AC3E}">
        <p14:creationId xmlns:p14="http://schemas.microsoft.com/office/powerpoint/2010/main" val="32842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8560</TotalTime>
  <Words>1121</Words>
  <Application>Microsoft Office PowerPoint</Application>
  <PresentationFormat>Affichage à l'écran (4:3)</PresentationFormat>
  <Paragraphs>134</Paragraphs>
  <Slides>51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51</vt:i4>
      </vt:variant>
    </vt:vector>
  </HeadingPairs>
  <TitlesOfParts>
    <vt:vector size="79" baseType="lpstr">
      <vt:lpstr>Dosis </vt:lpstr>
      <vt:lpstr>Aptos Display</vt:lpstr>
      <vt:lpstr>Arial</vt:lpstr>
      <vt:lpstr>Aptos</vt:lpstr>
      <vt:lpstr>Calibri</vt:lpstr>
      <vt:lpstr>Dosis ExtraBold</vt:lpstr>
      <vt:lpstr>Calibri Light</vt:lpstr>
      <vt:lpstr>Mistral</vt:lpstr>
      <vt:lpstr>Wingdings</vt:lpstr>
      <vt:lpstr>Dosis Medium</vt:lpstr>
      <vt:lpstr>Dosis SemiBold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Thème Office</vt:lpstr>
      <vt:lpstr>3_Env-Enseignant</vt:lpstr>
      <vt:lpstr>Présentation PowerPoint</vt:lpstr>
      <vt:lpstr>Contenu de la semaine de soutien </vt:lpstr>
      <vt:lpstr>Lisez ces mots en silence.</vt:lpstr>
      <vt:lpstr>Qui veut lire à voix haute ? </vt:lpstr>
      <vt:lpstr>Lisez ces mots en silence.</vt:lpstr>
      <vt:lpstr>Qui veut lire à voix haute ? </vt:lpstr>
      <vt:lpstr>Lisez ces mots en silence.</vt:lpstr>
      <vt:lpstr>Qui veut lire à voix haute ? </vt:lpstr>
      <vt:lpstr>Lisez ces phrases silencieusement. </vt:lpstr>
      <vt:lpstr>Qui veut lire à voix haute ?</vt:lpstr>
      <vt:lpstr>Lisez ces phrases silencieusement. </vt:lpstr>
      <vt:lpstr>Qui veut lire à voix haute ?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Plan de la séance</vt:lpstr>
      <vt:lpstr>Ouvrez le manuel à la page 57. On va lire ce texte. </vt:lpstr>
      <vt:lpstr>Lisez le texte silencieusement sur votre livret.  </vt:lpstr>
      <vt:lpstr>Qui veut lire le texte ? Je vais désigner plusieurs élèves. Chacun va lire un passage. </vt:lpstr>
      <vt:lpstr>Prenez vos ardoises. On va répondre à des questions de compréhension.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Prenez vos cahiers.</vt:lpstr>
      <vt:lpstr>Répondez à cette question sur vos cahiers. Je vais passer entre les rangs pour vous aider. </vt:lpstr>
      <vt:lpstr>Qui veut lire sa réponse ?</vt:lpstr>
      <vt:lpstr>Présentation PowerPoint</vt:lpstr>
      <vt:lpstr>Répondez à cette question sur vos cahiers. Je vais passer entre les rangs pour vous aider. </vt:lpstr>
      <vt:lpstr>Qui veut lire sa réponse ?</vt:lpstr>
      <vt:lpstr>La question est : qui ? Je cherche des personnes. La réponse  est : « Les tantes, les oncles, les cousins et les cousines de Dina viennent à la fête. »</vt:lpstr>
      <vt:lpstr>Répondez à cette question sur vos cahiers. Je vais passer entre les rangs pour vous aider. </vt:lpstr>
      <vt:lpstr>Qui veut lire sa réponse ?</vt:lpstr>
      <vt:lpstr>Présentation PowerPoint</vt:lpstr>
      <vt:lpstr>La séance d’aujourd’hui est terminée. À la maison, relisez et faites l’activité 5.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39</cp:revision>
  <cp:lastPrinted>2025-08-13T10:11:39Z</cp:lastPrinted>
  <dcterms:created xsi:type="dcterms:W3CDTF">2025-08-01T12:31:49Z</dcterms:created>
  <dcterms:modified xsi:type="dcterms:W3CDTF">2026-01-14T02:28:48Z</dcterms:modified>
</cp:coreProperties>
</file>