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</p:sldMasterIdLst>
  <p:notesMasterIdLst>
    <p:notesMasterId r:id="rId52"/>
  </p:notesMasterIdLst>
  <p:handoutMasterIdLst>
    <p:handoutMasterId r:id="rId53"/>
  </p:handoutMasterIdLst>
  <p:sldIdLst>
    <p:sldId id="779" r:id="rId4"/>
    <p:sldId id="1010" r:id="rId5"/>
    <p:sldId id="738" r:id="rId6"/>
    <p:sldId id="780" r:id="rId7"/>
    <p:sldId id="973" r:id="rId8"/>
    <p:sldId id="1012" r:id="rId9"/>
    <p:sldId id="1013" r:id="rId10"/>
    <p:sldId id="913" r:id="rId11"/>
    <p:sldId id="1108" r:id="rId12"/>
    <p:sldId id="1107" r:id="rId13"/>
    <p:sldId id="1014" r:id="rId14"/>
    <p:sldId id="769" r:id="rId15"/>
    <p:sldId id="914" r:id="rId16"/>
    <p:sldId id="1110" r:id="rId17"/>
    <p:sldId id="1015" r:id="rId18"/>
    <p:sldId id="774" r:id="rId19"/>
    <p:sldId id="1054" r:id="rId20"/>
    <p:sldId id="1055" r:id="rId21"/>
    <p:sldId id="1056" r:id="rId22"/>
    <p:sldId id="1114" r:id="rId23"/>
    <p:sldId id="968" r:id="rId24"/>
    <p:sldId id="1021" r:id="rId25"/>
    <p:sldId id="1046" r:id="rId26"/>
    <p:sldId id="1017" r:id="rId27"/>
    <p:sldId id="2134806856" r:id="rId28"/>
    <p:sldId id="2134806798" r:id="rId29"/>
    <p:sldId id="2134806857" r:id="rId30"/>
    <p:sldId id="2134806858" r:id="rId31"/>
    <p:sldId id="2134806854" r:id="rId32"/>
    <p:sldId id="2134806859" r:id="rId33"/>
    <p:sldId id="2134806855" r:id="rId34"/>
    <p:sldId id="2134806597" r:id="rId35"/>
    <p:sldId id="2134806760" r:id="rId36"/>
    <p:sldId id="2134806862" r:id="rId37"/>
    <p:sldId id="2134806863" r:id="rId38"/>
    <p:sldId id="922" r:id="rId39"/>
    <p:sldId id="1080" r:id="rId40"/>
    <p:sldId id="980" r:id="rId41"/>
    <p:sldId id="1083" r:id="rId42"/>
    <p:sldId id="1085" r:id="rId43"/>
    <p:sldId id="1081" r:id="rId44"/>
    <p:sldId id="788" r:id="rId45"/>
    <p:sldId id="840" r:id="rId46"/>
    <p:sldId id="982" r:id="rId47"/>
    <p:sldId id="789" r:id="rId48"/>
    <p:sldId id="948" r:id="rId49"/>
    <p:sldId id="764" r:id="rId50"/>
    <p:sldId id="969" r:id="rId51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FC8D00"/>
    <a:srgbClr val="FFA400"/>
    <a:srgbClr val="4A7090"/>
    <a:srgbClr val="F6BB00"/>
    <a:srgbClr val="A6A6A6"/>
    <a:srgbClr val="525252"/>
    <a:srgbClr val="F2F2F2"/>
    <a:srgbClr val="FFC000"/>
    <a:srgbClr val="FAE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20" autoAdjust="0"/>
    <p:restoredTop sz="96298" autoAdjust="0"/>
  </p:normalViewPr>
  <p:slideViewPr>
    <p:cSldViewPr snapToGrid="0">
      <p:cViewPr varScale="1">
        <p:scale>
          <a:sx n="78" d="100"/>
          <a:sy n="78" d="100"/>
        </p:scale>
        <p:origin x="13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8" Type="http://schemas.microsoft.com/office/2018/10/relationships/authors" Target="author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11/11/2025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3:15:42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A5427-C286-462F-E87C-49B1FAF0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74E542-17ED-A348-5396-F42B18332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F85820-8419-2753-7FD5-4CEF8C672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832600-B217-4958-9466-1D8714B33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7963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462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1588D-A7B5-BFFA-CA7F-A3C999297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2C79AD6-92A2-0301-9B0F-6F6D2DD5A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CAE4CD-7F55-43D3-5FC6-BB4ECE287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03FBF7-9BC1-A3B0-CA9D-05504125F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914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FF6E-935F-5577-5459-6D21E458D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2BAC11-4072-6903-6214-AF7BB4E01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CFB4F5-7951-BB01-F86A-E156B8460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C6E892-463D-5DE4-950A-EC601DF06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0413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40803-6928-1418-837B-64FEFF04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72C3FA-DA68-4912-7F88-1D31EFBC2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129F1E-B5AB-3781-EEBA-BA795A5CF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F0FC33-150E-D5B7-8A65-61A6C816E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479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EA6FE-49C3-D0B3-B7F8-0CE890315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37467C-B2F2-2353-235D-B6D7E4590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7B9C37-3E8F-21BA-0083-A8757666D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59366F-3551-A04C-77CA-65AEF0D7D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77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1D224-7B64-1EF9-481A-C47BE0ED0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0A7E567-6EDF-506A-3EF0-7FE2CDF75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9630BE-AB1B-40B6-786C-80102F193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20CCC5-4407-9D42-42C3-6174074DE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1825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80BE-4994-9C39-35D3-71F43C9C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3FA52A-A6E1-B706-EF7B-F638EC669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B4F102-D1AE-A3F5-7C9E-CE4019CD5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4EEFC-77F9-90E6-A7B4-BDC460E8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517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2" r:id="rId4"/>
    <p:sldLayoutId id="21474839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4"/><Relationship Id="rId7" Type="http://schemas.openxmlformats.org/officeDocument/2006/relationships/image" Target="../media/image5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67637" y="6021421"/>
            <a:ext cx="1163386" cy="288630"/>
            <a:chOff x="5333182" y="5877672"/>
            <a:chExt cx="1163386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7164135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9E01-4C98-0555-19BA-18F66CC6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BD1B772-C734-F680-495A-3774BB275F66}"/>
              </a:ext>
            </a:extLst>
          </p:cNvPr>
          <p:cNvSpPr txBox="1"/>
          <p:nvPr/>
        </p:nvSpPr>
        <p:spPr>
          <a:xfrm>
            <a:off x="120051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B79536C-144F-EF5E-C4DC-2F5396859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811366C9-988A-9BA9-ECAA-FF04C084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3389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3575315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288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FA4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49138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597849"/>
            <a:ext cx="6710559" cy="583415"/>
            <a:chOff x="1581931" y="2597849"/>
            <a:chExt cx="6051513" cy="58341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93488" y="2597849"/>
              <a:ext cx="198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5 x 7 = …….</a:t>
              </a:r>
              <a:endParaRPr lang="fr-FR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06684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036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35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uniteur.mp4">
            <a:hlinkClick r:id="" action="ppaction://media"/>
            <a:extLst>
              <a:ext uri="{FF2B5EF4-FFF2-40B4-BE49-F238E27FC236}">
                <a16:creationId xmlns:a16="http://schemas.microsoft.com/office/drawing/2014/main" id="{B3279A06-21A5-2644-1F98-5056FB8D6F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60.6281"/>
                  <p14:bmkLst>
                    <p14:bmk name="Signet 1" time="69986.03290000001"/>
                    <p14:bmk name="Signet 2" time="73828.5975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522" y="2194853"/>
            <a:ext cx="7805176" cy="4390412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82202" y="92631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دقيقية.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9CA33-9737-94A0-A913-9F2772D49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6" y="2371699"/>
            <a:ext cx="7868092" cy="25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03A2-A3E9-F616-AE80-7561C8BA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6C5A58-775C-0774-60D4-61A43229D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4E67B2-69CC-71F1-5326-D94D12CE0A70}"/>
              </a:ext>
            </a:extLst>
          </p:cNvPr>
          <p:cNvSpPr txBox="1"/>
          <p:nvPr/>
        </p:nvSpPr>
        <p:spPr>
          <a:xfrm>
            <a:off x="1243049" y="913700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F10D1-AC79-4427-4057-0EA0CF8EA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9" y="2606622"/>
            <a:ext cx="7836196" cy="25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4055902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4305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67026" y="4130710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FA4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46FC0F9-2698-0E37-F1F3-0DDA0C91A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4386-616B-84C4-1B27-2D7F0486E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BB259A-5EF1-8B56-8A40-0B7144E15986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AEE8F8-4D4B-8F4F-4321-A1FF25294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159FD94-B54C-23AF-C311-EF770C9A235B}"/>
              </a:ext>
            </a:extLst>
          </p:cNvPr>
          <p:cNvSpPr txBox="1"/>
          <p:nvPr/>
        </p:nvSpPr>
        <p:spPr>
          <a:xfrm>
            <a:off x="2893058" y="938025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 على اللوحة الجداء فقط.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82EEAC-A73C-34AF-9780-3BC1865E8D92}"/>
              </a:ext>
            </a:extLst>
          </p:cNvPr>
          <p:cNvGrpSpPr/>
          <p:nvPr/>
        </p:nvGrpSpPr>
        <p:grpSpPr>
          <a:xfrm>
            <a:off x="2206308" y="3040091"/>
            <a:ext cx="5688683" cy="1496740"/>
            <a:chOff x="1581697" y="3011121"/>
            <a:chExt cx="3895725" cy="22183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007262-2FBC-BD44-495F-5181E793B03F}"/>
                </a:ext>
              </a:extLst>
            </p:cNvPr>
            <p:cNvSpPr txBox="1"/>
            <p:nvPr/>
          </p:nvSpPr>
          <p:spPr>
            <a:xfrm>
              <a:off x="3779801" y="3011121"/>
              <a:ext cx="1697621" cy="1505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bg1">
                      <a:lumMod val="50000"/>
                    </a:schemeClr>
                  </a:solidFill>
                </a:rPr>
                <a:t>…....</a:t>
              </a:r>
              <a:endParaRPr lang="fr-MA" sz="6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A2D27-01E9-D342-F396-B51EA509F6D9}"/>
                </a:ext>
              </a:extLst>
            </p:cNvPr>
            <p:cNvSpPr txBox="1"/>
            <p:nvPr/>
          </p:nvSpPr>
          <p:spPr>
            <a:xfrm>
              <a:off x="1581697" y="3290500"/>
              <a:ext cx="1947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accent1">
                      <a:lumMod val="75000"/>
                    </a:schemeClr>
                  </a:solidFill>
                </a:rPr>
                <a:t>200 × 8</a:t>
              </a:r>
              <a:endParaRPr lang="fr-MA" sz="6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A378B1-E469-3D67-A1AE-8AD6BA4FD48B}"/>
                </a:ext>
              </a:extLst>
            </p:cNvPr>
            <p:cNvSpPr txBox="1"/>
            <p:nvPr/>
          </p:nvSpPr>
          <p:spPr>
            <a:xfrm>
              <a:off x="3121585" y="3290500"/>
              <a:ext cx="815949" cy="1505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accent1">
                      <a:lumMod val="75000"/>
                    </a:schemeClr>
                  </a:solidFill>
                </a:rPr>
                <a:t> =</a:t>
              </a:r>
              <a:endParaRPr lang="fr-MA" sz="6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AD542-9B33-F708-2641-EDB809A9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0C7A71D-A98F-1E7B-28CC-7DEB8DCE6A47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3A4A31-5F52-0DD1-08E2-ECB47189D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F8DB71-E0A3-94A0-3FBC-9B6E67968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616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71907-7695-258A-BFB8-DC2180319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ED2E6AB-E45E-0C94-86FA-12ABE6F69361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3EC2A0-A6E5-9B67-60D4-1AF6A23FF186}"/>
              </a:ext>
            </a:extLst>
          </p:cNvPr>
          <p:cNvSpPr txBox="1"/>
          <p:nvPr/>
        </p:nvSpPr>
        <p:spPr>
          <a:xfrm>
            <a:off x="1981200" y="914498"/>
            <a:ext cx="5423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A915F3-F6F2-E92D-84A5-49647CB58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807F7D-E73D-67A1-E244-7E495BE3B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52" y="2612065"/>
            <a:ext cx="5803895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6EA7B-D627-B63E-6C03-DC33DEA43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5E523FB-7DBF-9F46-7E3D-3BC0148C0281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6B623F-D746-CFA0-4475-620C1D7E2F4A}"/>
              </a:ext>
            </a:extLst>
          </p:cNvPr>
          <p:cNvSpPr txBox="1"/>
          <p:nvPr/>
        </p:nvSpPr>
        <p:spPr>
          <a:xfrm>
            <a:off x="2043784" y="797606"/>
            <a:ext cx="5423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يشرح كيف نحسب الجداء دون إنجاز عملية.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أضرب 2 في 8 وأضيف صفرين على اليمين.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4D42E7-9C60-2A56-F718-3CED3686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8DBBC0-A7FA-136D-FB7C-C7283511B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52" y="2246273"/>
            <a:ext cx="5803895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B953-FDE4-50FD-4C5E-CD24BDA0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5E0105D-5502-6FFB-E087-D6B01CE2E11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095148-12CC-294A-6521-B8525BBE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3A5CC34-F633-00D8-93BC-AA274731015E}"/>
              </a:ext>
            </a:extLst>
          </p:cNvPr>
          <p:cNvSpPr txBox="1"/>
          <p:nvPr/>
        </p:nvSpPr>
        <p:spPr>
          <a:xfrm>
            <a:off x="2914429" y="938025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احسبوا بسرعة . اكتبوا الجداء فقط 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C3A621-234C-AF17-1530-76F360210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108" y="2505376"/>
            <a:ext cx="617578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1F61-E757-3B55-9E8B-941AB16A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958BE1-F0D2-8470-BE05-8C3B4479E708}"/>
              </a:ext>
            </a:extLst>
          </p:cNvPr>
          <p:cNvSpPr txBox="1"/>
          <p:nvPr/>
        </p:nvSpPr>
        <p:spPr>
          <a:xfrm>
            <a:off x="122910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BEF350-5BD5-4F6C-2C33-FB9C89037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1A9433-3F43-9407-866B-739B1757A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09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380C-1000-093F-FC01-4596F2F6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6E552CD-D36E-E431-9AAC-7F275814E1AC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6AD35D-2EF1-C0E3-8CD0-403BDA53FCD3}"/>
              </a:ext>
            </a:extLst>
          </p:cNvPr>
          <p:cNvSpPr txBox="1"/>
          <p:nvPr/>
        </p:nvSpPr>
        <p:spPr>
          <a:xfrm>
            <a:off x="2128387" y="799525"/>
            <a:ext cx="5378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يشرح كيف نحسب الجداء دون إنجاز عملية.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أضرب 4 في 5 وأضيف ثلاثة أصفار على اليمين.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1BA714-21C0-DA68-B293-0479325A3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11" name="Groupe 19">
            <a:extLst>
              <a:ext uri="{FF2B5EF4-FFF2-40B4-BE49-F238E27FC236}">
                <a16:creationId xmlns:a16="http://schemas.microsoft.com/office/drawing/2014/main" id="{DE18CC7B-FC28-5CC9-7F74-B239E6F331B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3" name="Image 20">
              <a:extLst>
                <a:ext uri="{FF2B5EF4-FFF2-40B4-BE49-F238E27FC236}">
                  <a16:creationId xmlns:a16="http://schemas.microsoft.com/office/drawing/2014/main" id="{C13994FA-422B-8E2A-54EC-75684DFAB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21">
              <a:extLst>
                <a:ext uri="{FF2B5EF4-FFF2-40B4-BE49-F238E27FC236}">
                  <a16:creationId xmlns:a16="http://schemas.microsoft.com/office/drawing/2014/main" id="{9B100097-9652-AF37-1C1D-10611F7E1DE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93BCD5A-0CA3-8B78-11BE-4A3FF42C4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957" y="2593775"/>
            <a:ext cx="6700085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0575" y="346035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146632" y="3448969"/>
              <a:ext cx="35551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322371" y="4151002"/>
              <a:ext cx="34479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5724-D1C5-5614-6D92-3E0738C7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A9A7E91-24A9-EC8F-A237-BB47AC8785DB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C7143C-3C0E-FA7F-5700-FE691731F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15A189-0936-E59F-86D2-7769D2E4D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AB77-8199-FC54-0B27-122CC1DCA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226358-85AF-6DB1-9E9F-C1E43D4EDE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EF57E7-3C4D-0F0E-B1FB-D2C5690C21AE}"/>
              </a:ext>
            </a:extLst>
          </p:cNvPr>
          <p:cNvSpPr txBox="1"/>
          <p:nvPr/>
        </p:nvSpPr>
        <p:spPr>
          <a:xfrm>
            <a:off x="2990217" y="938025"/>
            <a:ext cx="4589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العملية على الألواح. </a:t>
            </a: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f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207 x 56</a:t>
            </a:r>
            <a:endParaRPr lang="ar-M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graph paper with numbers and lines&#10;&#10;Description automatically generated">
            <a:extLst>
              <a:ext uri="{FF2B5EF4-FFF2-40B4-BE49-F238E27FC236}">
                <a16:creationId xmlns:a16="http://schemas.microsoft.com/office/drawing/2014/main" id="{69838AAE-C0CF-2031-795F-ED8D7EA6D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88" y="1824014"/>
            <a:ext cx="2425825" cy="40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764A7-C621-12B9-D655-8F1610A31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EDEE3EB-D60A-63E3-DD3F-2D40EBF50C20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ADB5DF6-7683-86F5-8AF3-EA5DB8F04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D15FC6-6191-CEFD-EB92-089637A21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299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5BFA3-559A-DFFD-388D-521D07D18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737FA5-A661-4AFE-A0B2-6703C0306153}"/>
              </a:ext>
            </a:extLst>
          </p:cNvPr>
          <p:cNvSpPr txBox="1"/>
          <p:nvPr/>
        </p:nvSpPr>
        <p:spPr>
          <a:xfrm>
            <a:off x="714047" y="91728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1" name="Picture 40" descr="A screenshot of a graph paper with numbers&#10;&#10;Description automatically generated">
            <a:extLst>
              <a:ext uri="{FF2B5EF4-FFF2-40B4-BE49-F238E27FC236}">
                <a16:creationId xmlns:a16="http://schemas.microsoft.com/office/drawing/2014/main" id="{505D33AC-FF36-54BC-F059-0F2AAEA3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04" y="1919433"/>
            <a:ext cx="2376497" cy="4039207"/>
          </a:xfrm>
          <a:prstGeom prst="rect">
            <a:avLst/>
          </a:prstGeom>
        </p:spPr>
      </p:pic>
      <p:pic>
        <p:nvPicPr>
          <p:cNvPr id="4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C0403D-C929-5922-D4E5-F19A2FFCF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0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116C2-814D-FCFE-CBBE-B10E77D39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D344A3F-EC9D-401E-614A-47AE51B9C640}"/>
              </a:ext>
            </a:extLst>
          </p:cNvPr>
          <p:cNvSpPr txBox="1"/>
          <p:nvPr/>
        </p:nvSpPr>
        <p:spPr>
          <a:xfrm>
            <a:off x="741111" y="9227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العملية الثانية على الألواح.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426 x 65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FF7864-3120-547F-6E2E-05F3C5B8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3451"/>
            <a:ext cx="1008000" cy="1008000"/>
          </a:xfrm>
          <a:prstGeom prst="ellipse">
            <a:avLst/>
          </a:prstGeom>
        </p:spPr>
      </p:pic>
      <p:pic>
        <p:nvPicPr>
          <p:cNvPr id="16" name="Picture 15" descr="A graph paper with numbers and lines&#10;&#10;Description automatically generated">
            <a:extLst>
              <a:ext uri="{FF2B5EF4-FFF2-40B4-BE49-F238E27FC236}">
                <a16:creationId xmlns:a16="http://schemas.microsoft.com/office/drawing/2014/main" id="{CB354DC4-A1E1-1827-239F-CA6848C54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73" y="1957177"/>
            <a:ext cx="2387723" cy="41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33">
            <a:extLst>
              <a:ext uri="{FF2B5EF4-FFF2-40B4-BE49-F238E27FC236}">
                <a16:creationId xmlns:a16="http://schemas.microsoft.com/office/drawing/2014/main" id="{8B27151A-71AB-9B56-0DFC-9A7C04BF1305}"/>
              </a:ext>
            </a:extLst>
          </p:cNvPr>
          <p:cNvGrpSpPr/>
          <p:nvPr/>
        </p:nvGrpSpPr>
        <p:grpSpPr>
          <a:xfrm>
            <a:off x="4483645" y="391280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34">
              <a:extLst>
                <a:ext uri="{FF2B5EF4-FFF2-40B4-BE49-F238E27FC236}">
                  <a16:creationId xmlns:a16="http://schemas.microsoft.com/office/drawing/2014/main" id="{D7051CE0-219C-7559-8067-B1DF4D7C474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C762EFD8-D74A-E1AD-D7D0-E4162ACF187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CFCF435B-8D89-74DF-A551-C446D514988C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وَضْعُ وَإنْجازُ عَمَليّاتِ الضّرْبِ.</a:t>
              </a:r>
            </a:p>
          </p:txBody>
        </p:sp>
      </p:grpSp>
      <p:grpSp>
        <p:nvGrpSpPr>
          <p:cNvPr id="15" name="Groupe 41">
            <a:extLst>
              <a:ext uri="{FF2B5EF4-FFF2-40B4-BE49-F238E27FC236}">
                <a16:creationId xmlns:a16="http://schemas.microsoft.com/office/drawing/2014/main" id="{92BF3D89-DF80-32D6-1E03-48DE10FB0BA1}"/>
              </a:ext>
            </a:extLst>
          </p:cNvPr>
          <p:cNvGrpSpPr/>
          <p:nvPr/>
        </p:nvGrpSpPr>
        <p:grpSpPr>
          <a:xfrm>
            <a:off x="5090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42">
              <a:extLst>
                <a:ext uri="{FF2B5EF4-FFF2-40B4-BE49-F238E27FC236}">
                  <a16:creationId xmlns:a16="http://schemas.microsoft.com/office/drawing/2014/main" id="{320E77C0-2D0B-7D57-205F-463EF9BAEED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B783FF73-FEFB-E562-08F1-101B1372654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 </a:t>
              </a: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6DB511E4-0354-9DDA-1E1D-D8B61CF11158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176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حَلُّ الْمَسَائلِ:</a:t>
              </a:r>
            </a:p>
            <a:p>
              <a:pPr marL="0" indent="0" algn="r">
                <a:lnSpc>
                  <a:spcPct val="100000"/>
                </a:lnSpc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(اَلْبَحْثُ عَنِ الْكُلِّ أَوِ الْجُزْءِ- اَلأَجْزاءُ الْمُتساوِيّة).</a:t>
              </a:r>
              <a:endParaRPr lang="fr-FR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45">
            <a:extLst>
              <a:ext uri="{FF2B5EF4-FFF2-40B4-BE49-F238E27FC236}">
                <a16:creationId xmlns:a16="http://schemas.microsoft.com/office/drawing/2014/main" id="{202C8D0C-FD96-7DE0-9DBB-1A94CC8E91A6}"/>
              </a:ext>
            </a:extLst>
          </p:cNvPr>
          <p:cNvGrpSpPr/>
          <p:nvPr/>
        </p:nvGrpSpPr>
        <p:grpSpPr>
          <a:xfrm>
            <a:off x="4446010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46">
              <a:extLst>
                <a:ext uri="{FF2B5EF4-FFF2-40B4-BE49-F238E27FC236}">
                  <a16:creationId xmlns:a16="http://schemas.microsoft.com/office/drawing/2014/main" id="{5E108EAD-CEF1-6DB2-6053-389341D6F66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2F99A878-DD60-8531-68BB-A16B538CFEF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5DC97DC4-D628-4DFC-1C36-84C750CAB45A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0" name="Groupe 49">
            <a:extLst>
              <a:ext uri="{FF2B5EF4-FFF2-40B4-BE49-F238E27FC236}">
                <a16:creationId xmlns:a16="http://schemas.microsoft.com/office/drawing/2014/main" id="{B60FBDF1-0048-DB1C-B3B8-DEF6125B27C1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1" name="Rectangle : coins arrondis 50">
              <a:extLst>
                <a:ext uri="{FF2B5EF4-FFF2-40B4-BE49-F238E27FC236}">
                  <a16:creationId xmlns:a16="http://schemas.microsoft.com/office/drawing/2014/main" id="{8C40E879-ABDB-3E91-CFA5-6FA91BFDF8C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2" name="Organigramme : Terminateur 21">
              <a:extLst>
                <a:ext uri="{FF2B5EF4-FFF2-40B4-BE49-F238E27FC236}">
                  <a16:creationId xmlns:a16="http://schemas.microsoft.com/office/drawing/2014/main" id="{0E1FF1D3-9B8F-44CF-35A8-CFC19BF3C0F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Espace réservé du texte 5">
              <a:extLst>
                <a:ext uri="{FF2B5EF4-FFF2-40B4-BE49-F238E27FC236}">
                  <a16:creationId xmlns:a16="http://schemas.microsoft.com/office/drawing/2014/main" id="{86427E17-A4EC-A814-BB3D-7DB988E7302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pic>
        <p:nvPicPr>
          <p:cNvPr id="44" name="Image 14">
            <a:extLst>
              <a:ext uri="{FF2B5EF4-FFF2-40B4-BE49-F238E27FC236}">
                <a16:creationId xmlns:a16="http://schemas.microsoft.com/office/drawing/2014/main" id="{A40D844A-6481-DA31-6E5C-861F05FE9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52" y="2720292"/>
            <a:ext cx="3765568" cy="929994"/>
          </a:xfrm>
          <a:prstGeom prst="rect">
            <a:avLst/>
          </a:prstGeom>
        </p:spPr>
      </p:pic>
      <p:sp>
        <p:nvSpPr>
          <p:cNvPr id="45" name="Organigramme : Terminateur 21">
            <a:extLst>
              <a:ext uri="{FF2B5EF4-FFF2-40B4-BE49-F238E27FC236}">
                <a16:creationId xmlns:a16="http://schemas.microsoft.com/office/drawing/2014/main" id="{73BBBDA4-77AA-6C66-AB87-02A1BEDE8A23}"/>
              </a:ext>
            </a:extLst>
          </p:cNvPr>
          <p:cNvSpPr/>
          <p:nvPr/>
        </p:nvSpPr>
        <p:spPr>
          <a:xfrm>
            <a:off x="2678981" y="2492313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ZoneTexte 4">
            <a:extLst>
              <a:ext uri="{FF2B5EF4-FFF2-40B4-BE49-F238E27FC236}">
                <a16:creationId xmlns:a16="http://schemas.microsoft.com/office/drawing/2014/main" id="{D89798F8-67B0-A00F-F63E-CDE2DD14B990}"/>
              </a:ext>
            </a:extLst>
          </p:cNvPr>
          <p:cNvSpPr txBox="1"/>
          <p:nvPr/>
        </p:nvSpPr>
        <p:spPr>
          <a:xfrm>
            <a:off x="4960813" y="2904478"/>
            <a:ext cx="2986767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609630" rtl="1">
              <a:lnSpc>
                <a:spcPts val="3426"/>
              </a:lnSpc>
              <a:buNone/>
              <a:defRPr/>
            </a:pPr>
            <a:r>
              <a: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ضرْبُ عَدَدٍ مِنْ رَقْمَينِ في عَدَدٍ مِنْ رَقْمَينِ.</a:t>
            </a:r>
          </a:p>
        </p:txBody>
      </p:sp>
      <p:sp>
        <p:nvSpPr>
          <p:cNvPr id="47" name="ZoneTexte 6">
            <a:extLst>
              <a:ext uri="{FF2B5EF4-FFF2-40B4-BE49-F238E27FC236}">
                <a16:creationId xmlns:a16="http://schemas.microsoft.com/office/drawing/2014/main" id="{0879C38C-CA49-180A-2DEC-09E101631C18}"/>
              </a:ext>
            </a:extLst>
          </p:cNvPr>
          <p:cNvSpPr txBox="1"/>
          <p:nvPr/>
        </p:nvSpPr>
        <p:spPr>
          <a:xfrm>
            <a:off x="423974" y="2862123"/>
            <a:ext cx="347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ضرْبُ عَدَدٍ منْ ثَلاثةِ  أَرْقامٍ في عَدَدٍ مِنْ رَقْمَيْنِ.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DA71E-CE4C-AEEA-67EC-F43ABB8E5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FBA5E94-52D3-A0F3-BFD4-8DDA1C1799CC}"/>
              </a:ext>
            </a:extLst>
          </p:cNvPr>
          <p:cNvSpPr txBox="1"/>
          <p:nvPr/>
        </p:nvSpPr>
        <p:spPr>
          <a:xfrm>
            <a:off x="116814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BA5342-B880-0925-6FE7-738539A7C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472F14-8DF7-AD24-A962-DB290085C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77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737F0-EE6C-05CC-A059-4DC71B364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FBE5535-B863-3BE0-DF45-AD17949A0936}"/>
              </a:ext>
            </a:extLst>
          </p:cNvPr>
          <p:cNvSpPr txBox="1"/>
          <p:nvPr/>
        </p:nvSpPr>
        <p:spPr>
          <a:xfrm>
            <a:off x="705551" y="90745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9888B2-253A-A627-2D09-95C732723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A3D290-9914-E5E8-6226-390C5D14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337" y="2232046"/>
            <a:ext cx="2402032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470140" y="761923"/>
            <a:ext cx="7159724" cy="70698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يعاد عرض فيديو نمذجة استراتيجية ضرب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 كلما قلََّتْ نسبة الإنجاز الصحيح للعمليتين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2" name="N4P1S3L1">
            <a:hlinkClick r:id="" action="ppaction://media"/>
            <a:extLst>
              <a:ext uri="{FF2B5EF4-FFF2-40B4-BE49-F238E27FC236}">
                <a16:creationId xmlns:a16="http://schemas.microsoft.com/office/drawing/2014/main" id="{10E5CFD3-8A82-22BA-AF0C-FAA995FA3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40" y="1836000"/>
            <a:ext cx="7997060" cy="4498346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E915D76-301E-8F43-8501-75D82703F29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1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836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F4EFDC4-CC66-191F-565B-3020DD6A3FFB}"/>
              </a:ext>
            </a:extLst>
          </p:cNvPr>
          <p:cNvSpPr txBox="1"/>
          <p:nvPr/>
        </p:nvSpPr>
        <p:spPr>
          <a:xfrm>
            <a:off x="654554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إنجاز عملية ضرب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D0F897-4B7A-ED7C-6C82-512A48295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91317FC-DDBE-9052-3D59-D397F3B9A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45" y="1977069"/>
            <a:ext cx="6175910" cy="37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6EA5-3B77-B05B-944F-2A8D4CCF6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AF9942C-3BA8-C641-D095-C7CE47E8F308}"/>
              </a:ext>
            </a:extLst>
          </p:cNvPr>
          <p:cNvSpPr txBox="1"/>
          <p:nvPr/>
        </p:nvSpPr>
        <p:spPr>
          <a:xfrm>
            <a:off x="689239" y="91614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لاحظوا. من الآن فصاعدا نضع النقطة بدل الصفر عندما نمر إلى ضرب العشرات.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C72CC0-A7F2-EED3-F676-1E6F2E4F9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  <p:pic>
        <p:nvPicPr>
          <p:cNvPr id="37" name="Picture 36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8F83E6A4-EF15-59A9-6ED2-1BC724F94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/>
          <a:stretch>
            <a:fillRect/>
          </a:stretch>
        </p:blipFill>
        <p:spPr>
          <a:xfrm>
            <a:off x="1488991" y="2693894"/>
            <a:ext cx="2402092" cy="324795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EACF057-4424-369D-6789-D2A23CFE620B}"/>
              </a:ext>
            </a:extLst>
          </p:cNvPr>
          <p:cNvSpPr/>
          <p:nvPr/>
        </p:nvSpPr>
        <p:spPr>
          <a:xfrm>
            <a:off x="3242733" y="4013200"/>
            <a:ext cx="423334" cy="1727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Picture 44" descr="A graph paper with numbers and a line&#10;&#10;Description automatically generated">
            <a:extLst>
              <a:ext uri="{FF2B5EF4-FFF2-40B4-BE49-F238E27FC236}">
                <a16:creationId xmlns:a16="http://schemas.microsoft.com/office/drawing/2014/main" id="{EFA56BF2-8D50-4F7D-34C9-F65774885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/>
          <a:stretch>
            <a:fillRect/>
          </a:stretch>
        </p:blipFill>
        <p:spPr>
          <a:xfrm>
            <a:off x="4793147" y="2693894"/>
            <a:ext cx="2285107" cy="315713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5475DBF-2B1F-88B8-A33A-6CB361F2BBA3}"/>
              </a:ext>
            </a:extLst>
          </p:cNvPr>
          <p:cNvSpPr/>
          <p:nvPr/>
        </p:nvSpPr>
        <p:spPr>
          <a:xfrm>
            <a:off x="6476999" y="4013200"/>
            <a:ext cx="423334" cy="1727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0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44075" y="4159383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146632" y="3448969"/>
              <a:ext cx="35551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322371" y="4151002"/>
              <a:ext cx="34479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094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A502-787F-CF27-7B0D-E5122211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E219970D-6748-FB48-BD2C-43B8E3CBD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83" y="670247"/>
            <a:ext cx="9804365" cy="6536243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9E506E9-FE58-3143-20D6-C25467354076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4DBCD-3CFE-131A-1063-F747AA79AA41}"/>
              </a:ext>
            </a:extLst>
          </p:cNvPr>
          <p:cNvSpPr txBox="1"/>
          <p:nvPr/>
        </p:nvSpPr>
        <p:spPr>
          <a:xfrm>
            <a:off x="1582614" y="2100776"/>
            <a:ext cx="2989385" cy="18375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F5BFE9-40FB-34DF-B3F7-F8C2B308E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2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706E-D6EB-9381-6D7B-3A2CA5F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FB72D7A-C92D-EFE4-F7CE-511F58CED20F}"/>
              </a:ext>
            </a:extLst>
          </p:cNvPr>
          <p:cNvSpPr txBox="1"/>
          <p:nvPr/>
        </p:nvSpPr>
        <p:spPr>
          <a:xfrm>
            <a:off x="725199" y="91855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رقم 4 صفحة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C53A03-B8AF-F0DE-B4FA-0045C5B3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57" y="1825733"/>
            <a:ext cx="1958510" cy="42675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200A24-CA8A-11C6-4C11-A8F60A97B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  <p:pic>
        <p:nvPicPr>
          <p:cNvPr id="7" name="Picture 6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9D8CE5BD-E1C4-2BA2-6FC4-786208881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1" y="2039111"/>
            <a:ext cx="5731359" cy="39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408343" y="91855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453123" y="967280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8A609A8-A8BF-A064-90AF-7F62D85F8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90" y="1810035"/>
            <a:ext cx="1958510" cy="426757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5629" y="2991994"/>
            <a:ext cx="1983386" cy="198338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BAE7F0-9FFE-84E8-BE87-942FC6153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  <p:pic>
        <p:nvPicPr>
          <p:cNvPr id="10" name="Picture 9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12BA2673-AE7F-1B19-67CB-AA273CD28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0" y="2023413"/>
            <a:ext cx="5731359" cy="39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405105" y="91855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4211" name="Image 25">
            <a:extLst>
              <a:ext uri="{FF2B5EF4-FFF2-40B4-BE49-F238E27FC236}">
                <a16:creationId xmlns:a16="http://schemas.microsoft.com/office/drawing/2014/main" id="{F481DC58-68D2-A27E-C019-E35F060F0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551113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2333F7-ECE6-8FE2-447A-96D3DC5C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64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407397F1-E090-5FB8-A4D0-AA777861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78" y="1228513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65461" y="104473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74622" y="1769815"/>
            <a:ext cx="81787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ضرْبُ عَدَدٍ منْ ثَلاثةِ  أَرْقامٍ في عَدَدٍ مِنْ رَقْمَيْنِ</a:t>
            </a:r>
            <a:endParaRPr lang="ar-MA" sz="2800" dirty="0">
              <a:solidFill>
                <a:srgbClr val="4A709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455905" y="91855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ABCBC2F-2EDE-31AD-8EC2-F501DC5AC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46E092-DAF0-6711-D904-CAC42195C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  <p:pic>
        <p:nvPicPr>
          <p:cNvPr id="12" name="Image 1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853EDCEE-2815-59A2-3B58-655E56527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3" y="2451727"/>
            <a:ext cx="4445118" cy="27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7793-D9AA-6D8C-08F1-CC2649F5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E499117A-06B7-5947-928D-CA39675DF5FB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دقيقتين.</a:t>
            </a:r>
          </a:p>
        </p:txBody>
      </p:sp>
      <p:grpSp>
        <p:nvGrpSpPr>
          <p:cNvPr id="93" name="Groupe 2">
            <a:extLst>
              <a:ext uri="{FF2B5EF4-FFF2-40B4-BE49-F238E27FC236}">
                <a16:creationId xmlns:a16="http://schemas.microsoft.com/office/drawing/2014/main" id="{76DF1EE5-3FC6-192F-9627-9BEAE5FD0779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373ADD55-AF2B-3C31-FCA2-A7E0FDAF9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99D75206-B21E-F8A0-D130-752140D67DF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F4B28C-8B52-BD3F-52BD-48535DC1E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217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CBD125-ED16-F0BF-F56B-CC6BDA49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99" y="1774267"/>
            <a:ext cx="7004911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149030" y="2415654"/>
            <a:ext cx="4963285" cy="2026691"/>
            <a:chOff x="2197805" y="2436266"/>
            <a:chExt cx="454724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197805" y="3184759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14:cNvPr>
              <p14:cNvContentPartPr/>
              <p14:nvPr/>
            </p14:nvContentPartPr>
            <p14:xfrm>
              <a:off x="9820980" y="60315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980" y="60135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graph&#10;&#10;Description automatically generated">
            <a:extLst>
              <a:ext uri="{FF2B5EF4-FFF2-40B4-BE49-F238E27FC236}">
                <a16:creationId xmlns:a16="http://schemas.microsoft.com/office/drawing/2014/main" id="{076605A7-37B9-8C7D-AEFA-C40E6BDD3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1" y="2166395"/>
            <a:ext cx="5797848" cy="37403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41959" y="806715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1C6F57-7E48-F453-911C-622B992A0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373" y="628854"/>
            <a:ext cx="1008000" cy="1008000"/>
          </a:xfrm>
          <a:prstGeom prst="ellipse">
            <a:avLst/>
          </a:prstGeom>
        </p:spPr>
      </p:pic>
      <p:pic>
        <p:nvPicPr>
          <p:cNvPr id="14" name="Image 4">
            <a:extLst>
              <a:ext uri="{FF2B5EF4-FFF2-40B4-BE49-F238E27FC236}">
                <a16:creationId xmlns:a16="http://schemas.microsoft.com/office/drawing/2014/main" id="{9DAD084B-B7DE-8F7B-19F6-A719FC9DB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2749" y="3052749"/>
            <a:ext cx="1983386" cy="198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148625" y="936455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A108EA-2BCB-3C6A-0B0D-C7AD95129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373" y="628854"/>
            <a:ext cx="1008000" cy="1008000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1CABB2-4F95-347E-1EF8-33AD93B2B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05" y="2157726"/>
            <a:ext cx="6754168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91511BF7-811A-521F-12FC-0A5D17341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83" y="670247"/>
            <a:ext cx="9804365" cy="6536243"/>
          </a:xfrm>
          <a:prstGeom prst="rect">
            <a:avLst/>
          </a:prstGeom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441116" y="947191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87C84C-F287-3C57-ADE0-573DE94F9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373" y="6193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1B50D2-0E38-7E7A-8AAF-27DB74600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373" y="619329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12074" y="240703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76516" y="2494424"/>
              <a:ext cx="533987" cy="598182"/>
              <a:chOff x="960851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0851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49620" y="3702018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49608" y="4700594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42835" y="4713630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133" b="1" dirty="0"/>
                <a:t>4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49608" y="3221683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49608" y="3942724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920961" y="382149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ضَرْبُ عَدَدٍ منْ ثَلاثةِ  أَرْقامٍ في عَدَدٍ مِنْ رَقْمَيْنِ.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764" y="3083948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9" y="3685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2178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الكراسات الصفحة 28 . لنصحح التمرين رقم 3.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D344C-949C-BF85-1BC6-53FB41C7B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85" y="2045848"/>
            <a:ext cx="7674005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A226-B926-65DB-88E3-C9A047B14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99D01B7-17EF-243D-47C6-8CD3C0995739}"/>
              </a:ext>
            </a:extLst>
          </p:cNvPr>
          <p:cNvSpPr txBox="1"/>
          <p:nvPr/>
        </p:nvSpPr>
        <p:spPr>
          <a:xfrm>
            <a:off x="1173531" y="93386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14E92D0-F22F-6F7F-787D-F0E9EAFDC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7C91734F-2265-F303-7588-B3CBC6CCF1EA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6E098F1-BAB8-065E-8E14-EFBA2F3E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5F366AA0-F388-4C04-2630-C53105F124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CCFD497-6062-E1E8-6865-88686940D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42" y="2157003"/>
            <a:ext cx="6862117" cy="36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18703</TotalTime>
  <Words>611</Words>
  <Application>Microsoft Office PowerPoint</Application>
  <PresentationFormat>Affichage à l'écran (4:3)</PresentationFormat>
  <Paragraphs>160</Paragraphs>
  <Slides>48</Slides>
  <Notes>11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48</vt:i4>
      </vt:variant>
    </vt:vector>
  </HeadingPairs>
  <TitlesOfParts>
    <vt:vector size="58" baseType="lpstr">
      <vt:lpstr>DengXian</vt:lpstr>
      <vt:lpstr>Aptos</vt:lpstr>
      <vt:lpstr>Aptos Display</vt:lpstr>
      <vt:lpstr>Arial</vt:lpstr>
      <vt:lpstr>Calibri</vt:lpstr>
      <vt:lpstr>Dosis</vt:lpstr>
      <vt:lpstr>Effra CC Arbc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KHAOUA AZEDDIN</cp:lastModifiedBy>
  <cp:revision>149</cp:revision>
  <cp:lastPrinted>2025-08-13T10:11:39Z</cp:lastPrinted>
  <dcterms:created xsi:type="dcterms:W3CDTF">2025-08-01T12:31:49Z</dcterms:created>
  <dcterms:modified xsi:type="dcterms:W3CDTF">2025-11-11T18:12:54Z</dcterms:modified>
</cp:coreProperties>
</file>