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42"/>
  </p:notesMasterIdLst>
  <p:handoutMasterIdLst>
    <p:handoutMasterId r:id="rId43"/>
  </p:handoutMasterIdLst>
  <p:sldIdLst>
    <p:sldId id="779" r:id="rId4"/>
    <p:sldId id="1010" r:id="rId5"/>
    <p:sldId id="738" r:id="rId6"/>
    <p:sldId id="780" r:id="rId7"/>
    <p:sldId id="973" r:id="rId8"/>
    <p:sldId id="1012" r:id="rId9"/>
    <p:sldId id="1013" r:id="rId10"/>
    <p:sldId id="913" r:id="rId11"/>
    <p:sldId id="1108" r:id="rId12"/>
    <p:sldId id="2134806867" r:id="rId13"/>
    <p:sldId id="1107" r:id="rId14"/>
    <p:sldId id="769" r:id="rId15"/>
    <p:sldId id="914" r:id="rId16"/>
    <p:sldId id="1110" r:id="rId17"/>
    <p:sldId id="1017" r:id="rId18"/>
    <p:sldId id="2134806856" r:id="rId19"/>
    <p:sldId id="2134806798" r:id="rId20"/>
    <p:sldId id="2134806857" r:id="rId21"/>
    <p:sldId id="2134806863" r:id="rId22"/>
    <p:sldId id="2134806854" r:id="rId23"/>
    <p:sldId id="2134806859" r:id="rId24"/>
    <p:sldId id="2134806864" r:id="rId25"/>
    <p:sldId id="2134806597" r:id="rId26"/>
    <p:sldId id="2134806760" r:id="rId27"/>
    <p:sldId id="2134806868" r:id="rId28"/>
    <p:sldId id="922" r:id="rId29"/>
    <p:sldId id="1080" r:id="rId30"/>
    <p:sldId id="980" r:id="rId31"/>
    <p:sldId id="1083" r:id="rId32"/>
    <p:sldId id="1085" r:id="rId33"/>
    <p:sldId id="1081" r:id="rId34"/>
    <p:sldId id="788" r:id="rId35"/>
    <p:sldId id="2134806865" r:id="rId36"/>
    <p:sldId id="2134806866" r:id="rId37"/>
    <p:sldId id="789" r:id="rId38"/>
    <p:sldId id="948" r:id="rId39"/>
    <p:sldId id="764" r:id="rId40"/>
    <p:sldId id="969" r:id="rId4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090"/>
    <a:srgbClr val="BFBFBF"/>
    <a:srgbClr val="FC8D00"/>
    <a:srgbClr val="A6A6A6"/>
    <a:srgbClr val="FFC000"/>
    <a:srgbClr val="F6BB00"/>
    <a:srgbClr val="525252"/>
    <a:srgbClr val="F2F2F2"/>
    <a:srgbClr val="FAE496"/>
    <a:srgbClr val="FEF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26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726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11/11/2025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588D-A7B5-BFFA-CA7F-A3C99929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C79AD6-92A2-0301-9B0F-6F6D2DD5A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AE4CD-7F55-43D3-5FC6-BB4ECE287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03FBF7-9BC1-A3B0-CA9D-05504125F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914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F6E-935F-5577-5459-6D21E45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BAC11-4072-6903-6214-AF7BB4E01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FB4F5-7951-BB01-F86A-E156B8460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6E892-463D-5DE4-950A-EC601DF06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041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32621" y="6021421"/>
            <a:ext cx="1159484" cy="288630"/>
            <a:chOff x="5298166" y="5877672"/>
            <a:chExt cx="1159484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529816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7208224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4" y="387517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31885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6" y="394998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4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9E01-4C98-0555-19BA-18F66CC6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D1B772-C734-F680-495A-3774BB275F66}"/>
              </a:ext>
            </a:extLst>
          </p:cNvPr>
          <p:cNvSpPr txBox="1"/>
          <p:nvPr/>
        </p:nvSpPr>
        <p:spPr>
          <a:xfrm>
            <a:off x="1200518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B79536C-144F-EF5E-C4DC-2F539685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811366C9-988A-9BA9-ECAA-FF04C084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338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259505" y="934203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97849"/>
            <a:ext cx="6710559" cy="583415"/>
            <a:chOff x="1581931" y="2597849"/>
            <a:chExt cx="6051513" cy="58341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97849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8 x 8 = …….</a:t>
              </a:r>
              <a:endParaRPr lang="fr-FR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64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1A59A1-CAC9-0C1B-D273-C5A7ED6D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1502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uniteur.mp4">
            <a:hlinkClick r:id="" action="ppaction://media"/>
            <a:extLst>
              <a:ext uri="{FF2B5EF4-FFF2-40B4-BE49-F238E27FC236}">
                <a16:creationId xmlns:a16="http://schemas.microsoft.com/office/drawing/2014/main" id="{4417AF1A-6763-966A-4F89-8E9A90C560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0.6281"/>
                  <p14:bmkLst>
                    <p14:bmk name="Signet 1" time="69986.03290000001"/>
                    <p14:bmk name="Signet 2" time="73828.597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2142655"/>
            <a:ext cx="7805176" cy="43904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97953" y="9263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7D3ED4-D430-5628-3757-4C1CC0DB9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15020"/>
            <a:ext cx="1008000" cy="1008000"/>
          </a:xfrm>
          <a:prstGeom prst="ellipse">
            <a:avLst/>
          </a:prstGeom>
        </p:spPr>
      </p:pic>
      <p:pic>
        <p:nvPicPr>
          <p:cNvPr id="12" name="Picture 11" descr="A screenshot of a math game&#10;&#10;Description automatically generated">
            <a:extLst>
              <a:ext uri="{FF2B5EF4-FFF2-40B4-BE49-F238E27FC236}">
                <a16:creationId xmlns:a16="http://schemas.microsoft.com/office/drawing/2014/main" id="{EF92E139-12BA-3513-4EFA-0DB0CFFF0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2" y="2265870"/>
            <a:ext cx="8038214" cy="2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314101" y="9263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CE1274D-69C9-8F51-756F-AD026A27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15020"/>
            <a:ext cx="1008000" cy="1008000"/>
          </a:xfrm>
          <a:prstGeom prst="ellipse">
            <a:avLst/>
          </a:prstGeom>
        </p:spPr>
      </p:pic>
      <p:pic>
        <p:nvPicPr>
          <p:cNvPr id="9" name="Picture 8" descr="A screenshot of a math game&#10;&#10;Description automatically generated">
            <a:extLst>
              <a:ext uri="{FF2B5EF4-FFF2-40B4-BE49-F238E27FC236}">
                <a16:creationId xmlns:a16="http://schemas.microsoft.com/office/drawing/2014/main" id="{22AC89A2-40FC-FD3E-7FE6-1303C7FB4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9" y="2388775"/>
            <a:ext cx="7861251" cy="25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0575" y="346035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146632" y="3448969"/>
              <a:ext cx="35551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322371" y="4151002"/>
              <a:ext cx="34479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C7143C-3C0E-FA7F-5700-FE691731F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F57E7-3C4D-0F0E-B1FB-D2C5690C21AE}"/>
                  </a:ext>
                </a:extLst>
              </p:cNvPr>
              <p:cNvSpPr txBox="1"/>
              <p:nvPr/>
            </p:nvSpPr>
            <p:spPr>
              <a:xfrm>
                <a:off x="2980592" y="938025"/>
                <a:ext cx="45895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أنجزوا العملية على الألواح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fr-MA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𝟔𝟖𝟒</m:t>
                    </m:r>
                  </m:oMath>
                </a14:m>
                <a:r>
                  <a:rPr lang="fr-MA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x </a:t>
                </a:r>
                <a14:m>
                  <m:oMath xmlns:m="http://schemas.openxmlformats.org/officeDocument/2006/math">
                    <m:r>
                      <a:rPr lang="fr-MA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GB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F57E7-3C4D-0F0E-B1FB-D2C5690C2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592" y="938025"/>
                <a:ext cx="4589584" cy="369332"/>
              </a:xfrm>
              <a:prstGeom prst="rect">
                <a:avLst/>
              </a:prstGeom>
              <a:blipFill>
                <a:blip r:embed="rId3"/>
                <a:stretch>
                  <a:fillRect t="-10000" r="-1062" b="-28333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C5777C-A886-DC72-4F98-6AB227C99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4013"/>
            <a:ext cx="1008000" cy="1008000"/>
          </a:xfrm>
          <a:prstGeom prst="ellipse">
            <a:avLst/>
          </a:prstGeom>
        </p:spPr>
      </p:pic>
      <p:pic>
        <p:nvPicPr>
          <p:cNvPr id="6" name="Picture 5" descr="A graph paper with blue lines&#10;&#10;Description automatically generated">
            <a:extLst>
              <a:ext uri="{FF2B5EF4-FFF2-40B4-BE49-F238E27FC236}">
                <a16:creationId xmlns:a16="http://schemas.microsoft.com/office/drawing/2014/main" id="{77F294FD-20A1-7DFD-195E-07C1716FE2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"/>
          <a:stretch/>
        </p:blipFill>
        <p:spPr>
          <a:xfrm>
            <a:off x="3073323" y="1463547"/>
            <a:ext cx="2997354" cy="493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764A7-C621-12B9-D655-8F1610A3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EDEE3EB-D60A-63E3-DD3F-2D40EBF50C20}"/>
              </a:ext>
            </a:extLst>
          </p:cNvPr>
          <p:cNvSpPr txBox="1"/>
          <p:nvPr/>
        </p:nvSpPr>
        <p:spPr>
          <a:xfrm>
            <a:off x="1171811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ADB5DF6-7683-86F5-8AF3-EA5DB8F0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FF9411-39C6-1E30-F5AF-D1EBB8927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29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B6A8-9169-AFF8-80A9-1699A916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83691F8-311A-AB6D-F3C0-FF2A4824CA0D}"/>
              </a:ext>
            </a:extLst>
          </p:cNvPr>
          <p:cNvSpPr txBox="1"/>
          <p:nvPr/>
        </p:nvSpPr>
        <p:spPr>
          <a:xfrm>
            <a:off x="2877444" y="948057"/>
            <a:ext cx="4589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تحققوا باستعمال الآلة الحاسبة.</a:t>
            </a:r>
          </a:p>
        </p:txBody>
      </p:sp>
      <p:pic>
        <p:nvPicPr>
          <p:cNvPr id="20" name="Picture 19" descr="A graph paper with numbers and a line&#10;&#10;Description automatically generated">
            <a:extLst>
              <a:ext uri="{FF2B5EF4-FFF2-40B4-BE49-F238E27FC236}">
                <a16:creationId xmlns:a16="http://schemas.microsoft.com/office/drawing/2014/main" id="{2D3214D9-5820-99A2-8826-9CED67AA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1834"/>
          <a:stretch>
            <a:fillRect/>
          </a:stretch>
        </p:blipFill>
        <p:spPr>
          <a:xfrm>
            <a:off x="2964626" y="1653988"/>
            <a:ext cx="2907256" cy="4594412"/>
          </a:xfrm>
          <a:prstGeom prst="rect">
            <a:avLst/>
          </a:prstGeom>
        </p:spPr>
      </p:pic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874764-975E-F5AD-4CCF-BF58D7D1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19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16C2-814D-FCFE-CBBE-B10E77D3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D344A3F-EC9D-401E-614A-47AE51B9C640}"/>
              </a:ext>
            </a:extLst>
          </p:cNvPr>
          <p:cNvSpPr txBox="1"/>
          <p:nvPr/>
        </p:nvSpPr>
        <p:spPr>
          <a:xfrm>
            <a:off x="730478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العملية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 على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584 X 64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14A328-A3FE-2F0D-C791-1AAD4242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F1607-0235-1114-FDE7-D7EE17DFE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54" y="1614554"/>
            <a:ext cx="2781692" cy="46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DA71E-CE4C-AEEA-67EC-F43ABB8E5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FBA5E94-52D3-A0F3-BFD4-8DDA1C1799CC}"/>
              </a:ext>
            </a:extLst>
          </p:cNvPr>
          <p:cNvSpPr txBox="1"/>
          <p:nvPr/>
        </p:nvSpPr>
        <p:spPr>
          <a:xfrm>
            <a:off x="1246240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BA5342-B880-0925-6FE7-738539A7C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7734E7-E29E-8C58-36F5-5BE2D7F0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7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5BF23-82D4-E610-0D6A-0F649C2C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197C687-B45B-3601-12FB-74267FC81E61}"/>
              </a:ext>
            </a:extLst>
          </p:cNvPr>
          <p:cNvSpPr txBox="1"/>
          <p:nvPr/>
        </p:nvSpPr>
        <p:spPr>
          <a:xfrm>
            <a:off x="741110" y="94660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تحققوا باستعمال الآلة الحاسبة.</a:t>
            </a:r>
          </a:p>
        </p:txBody>
      </p:sp>
      <p:pic>
        <p:nvPicPr>
          <p:cNvPr id="22" name="Picture 21" descr="A graph paper with numbers and a line&#10;&#10;Description automatically generated">
            <a:extLst>
              <a:ext uri="{FF2B5EF4-FFF2-40B4-BE49-F238E27FC236}">
                <a16:creationId xmlns:a16="http://schemas.microsoft.com/office/drawing/2014/main" id="{D230310E-7AA7-C8BA-E8E8-20F980C8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19" y="1483267"/>
            <a:ext cx="3017840" cy="5028942"/>
          </a:xfrm>
          <a:prstGeom prst="rect">
            <a:avLst/>
          </a:prstGeom>
        </p:spPr>
      </p:pic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06A589-2467-1AD9-E27F-9AC2351B0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33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211942" y="789234"/>
            <a:ext cx="7386024" cy="384905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يعاد عرض فيديو نمذجة استراتيجية ضرب  الأعداد  كلما قلت نسبة الإنجاز الصحيح للعمليتين عن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4P1S3L1 (1)">
            <a:hlinkClick r:id="" action="ppaction://media"/>
            <a:extLst>
              <a:ext uri="{FF2B5EF4-FFF2-40B4-BE49-F238E27FC236}">
                <a16:creationId xmlns:a16="http://schemas.microsoft.com/office/drawing/2014/main" id="{350CE214-3FB3-BBB1-0593-B32DC2A05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0" y="1827705"/>
            <a:ext cx="7438714" cy="41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F4EFDC4-CC66-191F-565B-3020DD6A3FFB}"/>
              </a:ext>
            </a:extLst>
          </p:cNvPr>
          <p:cNvSpPr txBox="1"/>
          <p:nvPr/>
        </p:nvSpPr>
        <p:spPr>
          <a:xfrm>
            <a:off x="665186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إنجاز عملية ضرب؟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182B76-2ACF-18AC-0CB8-E5FC5B6547D7}"/>
              </a:ext>
            </a:extLst>
          </p:cNvPr>
          <p:cNvGrpSpPr/>
          <p:nvPr/>
        </p:nvGrpSpPr>
        <p:grpSpPr>
          <a:xfrm>
            <a:off x="1850047" y="2172036"/>
            <a:ext cx="6053505" cy="3738773"/>
            <a:chOff x="1850047" y="2172036"/>
            <a:chExt cx="6053505" cy="373877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C22C12B-72E2-2924-A70A-2F273406F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0047" y="2172036"/>
              <a:ext cx="6053505" cy="373877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0E680D-7883-E2EE-F879-FCCBE014F5E2}"/>
                </a:ext>
              </a:extLst>
            </p:cNvPr>
            <p:cNvSpPr txBox="1"/>
            <p:nvPr/>
          </p:nvSpPr>
          <p:spPr>
            <a:xfrm>
              <a:off x="4834391" y="3171825"/>
              <a:ext cx="1819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أَضَعُ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الْعَمَلِيَّةَ؛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14E2B4-FDA0-3BA2-4F2C-AF754FFA4250}"/>
                </a:ext>
              </a:extLst>
            </p:cNvPr>
            <p:cNvSpPr txBox="1"/>
            <p:nvPr/>
          </p:nvSpPr>
          <p:spPr>
            <a:xfrm>
              <a:off x="2591915" y="3738735"/>
              <a:ext cx="4068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أََضرِبُ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وَحَداتِ الْعامِلِ الثّاني....؛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62BFDC-E901-4E4D-41C4-43C3C32D1F4C}"/>
                </a:ext>
              </a:extLst>
            </p:cNvPr>
            <p:cNvSpPr txBox="1"/>
            <p:nvPr/>
          </p:nvSpPr>
          <p:spPr>
            <a:xfrm>
              <a:off x="2543176" y="4372256"/>
              <a:ext cx="4144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أََضْربُ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 عَشراتِ الْعامِلِ الثّانيِ...؛ 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B955E3-0E5C-F537-C815-6EE327B837DE}"/>
                </a:ext>
              </a:extLst>
            </p:cNvPr>
            <p:cNvSpPr txBox="1"/>
            <p:nvPr/>
          </p:nvSpPr>
          <p:spPr>
            <a:xfrm>
              <a:off x="3900076" y="4869406"/>
              <a:ext cx="278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أَجْمَعُ </a:t>
              </a:r>
              <a:r>
                <a:rPr lang="f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الْجُداءين 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C05F2E-D9A8-D717-66F6-4E93BCB2F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5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44075" y="4159383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146632" y="3448969"/>
              <a:ext cx="35551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322371" y="4151002"/>
              <a:ext cx="34479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09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0555B-4FAE-8CA3-5216-7F753756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91"/>
            <a:ext cx="9144000" cy="609600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03934" y="92588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96EC0B-075D-074D-8C69-D0DD43C10765}"/>
              </a:ext>
            </a:extLst>
          </p:cNvPr>
          <p:cNvSpPr/>
          <p:nvPr/>
        </p:nvSpPr>
        <p:spPr>
          <a:xfrm>
            <a:off x="4572000" y="4124539"/>
            <a:ext cx="2679405" cy="17862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4C0377-55CD-2FC2-3FC1-0D24B544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668099" y="92588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صفحة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C53A03-B8AF-F0DE-B4FA-0045C5B3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57" y="1825733"/>
            <a:ext cx="1958510" cy="426757"/>
          </a:xfrm>
          <a:prstGeom prst="rect">
            <a:avLst/>
          </a:prstGeom>
        </p:spPr>
      </p:pic>
      <p:pic>
        <p:nvPicPr>
          <p:cNvPr id="5" name="Picture 4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300739CB-1135-1B9A-4635-843B32C7C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33" y="2039111"/>
            <a:ext cx="6152534" cy="3739675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B699C4-B86C-EB95-7C8E-9A80D13EE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48ADF6A9-F53F-A179-B807-91E93A99A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" y="2177219"/>
            <a:ext cx="6152534" cy="3739675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57670" y="9258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لإنجاز هذا النشاط، سأمر بين الصفوف لمساعدتكم.</a:t>
            </a:r>
          </a:p>
        </p:txBody>
      </p:sp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6224" y="3055363"/>
            <a:ext cx="1983386" cy="1983386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9EFED4-02AD-BC10-1CDF-B93FA2157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57670" y="9258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4211" name="Image 25">
            <a:extLst>
              <a:ext uri="{FF2B5EF4-FFF2-40B4-BE49-F238E27FC236}">
                <a16:creationId xmlns:a16="http://schemas.microsoft.com/office/drawing/2014/main" id="{F481DC58-68D2-A27E-C019-E35F060F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AD257C-4D4E-A243-469C-1B5BD43EE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701B2305-4A8F-7599-EB77-C9E0ACBE01DB}"/>
              </a:ext>
            </a:extLst>
          </p:cNvPr>
          <p:cNvGrpSpPr/>
          <p:nvPr/>
        </p:nvGrpSpPr>
        <p:grpSpPr>
          <a:xfrm>
            <a:off x="453494" y="249372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A63662E5-31CA-2311-09C6-EE20C7BC06D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3AE2C106-EE8B-64F0-F4A0-299FF093275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F594BA0C-33E4-FD21-0DFC-2EB2562631C8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  <a:defRPr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41">
            <a:extLst>
              <a:ext uri="{FF2B5EF4-FFF2-40B4-BE49-F238E27FC236}">
                <a16:creationId xmlns:a16="http://schemas.microsoft.com/office/drawing/2014/main" id="{A406DB4A-E445-918E-E660-B024E3971438}"/>
              </a:ext>
            </a:extLst>
          </p:cNvPr>
          <p:cNvGrpSpPr/>
          <p:nvPr/>
        </p:nvGrpSpPr>
        <p:grpSpPr>
          <a:xfrm>
            <a:off x="5090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42">
              <a:extLst>
                <a:ext uri="{FF2B5EF4-FFF2-40B4-BE49-F238E27FC236}">
                  <a16:creationId xmlns:a16="http://schemas.microsoft.com/office/drawing/2014/main" id="{3E12953B-E63D-A92E-4BF2-5D509C6A3B5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329D5EB7-1E65-98B2-C198-8CFD1D97262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9A46BC92-73EA-03DF-BC0F-F17ED47A9C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176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الْمَسَائلِ:</a:t>
              </a:r>
            </a:p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(اَلْبَحْثُ عَنِ الْكُلِّ أَوِ الْجُزْءِ- اَلأَجْزاءُ الْمُتساوِيّة).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45">
            <a:extLst>
              <a:ext uri="{FF2B5EF4-FFF2-40B4-BE49-F238E27FC236}">
                <a16:creationId xmlns:a16="http://schemas.microsoft.com/office/drawing/2014/main" id="{9B3F6494-152C-CBFB-E259-963933A8C74E}"/>
              </a:ext>
            </a:extLst>
          </p:cNvPr>
          <p:cNvGrpSpPr/>
          <p:nvPr/>
        </p:nvGrpSpPr>
        <p:grpSpPr>
          <a:xfrm>
            <a:off x="44460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46">
              <a:extLst>
                <a:ext uri="{FF2B5EF4-FFF2-40B4-BE49-F238E27FC236}">
                  <a16:creationId xmlns:a16="http://schemas.microsoft.com/office/drawing/2014/main" id="{D3567821-55D5-8D9D-B3C5-481CA5BE007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7FF9D9F2-9516-30DF-FB4E-4ACCE7E628D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D5499AB3-D6F1-E505-83AD-30D867EE96B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e 49">
            <a:extLst>
              <a:ext uri="{FF2B5EF4-FFF2-40B4-BE49-F238E27FC236}">
                <a16:creationId xmlns:a16="http://schemas.microsoft.com/office/drawing/2014/main" id="{0A26305F-136F-745A-A3BF-DC2289CB977A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1" name="Rectangle : coins arrondis 50">
              <a:extLst>
                <a:ext uri="{FF2B5EF4-FFF2-40B4-BE49-F238E27FC236}">
                  <a16:creationId xmlns:a16="http://schemas.microsoft.com/office/drawing/2014/main" id="{F6F2B202-24D7-86C4-8EED-EED617BAAAD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2" name="Organigramme : Terminateur 21">
              <a:extLst>
                <a:ext uri="{FF2B5EF4-FFF2-40B4-BE49-F238E27FC236}">
                  <a16:creationId xmlns:a16="http://schemas.microsoft.com/office/drawing/2014/main" id="{CE6D3E66-E2B6-C9BC-F34C-05B4005E557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Espace réservé du texte 5">
              <a:extLst>
                <a:ext uri="{FF2B5EF4-FFF2-40B4-BE49-F238E27FC236}">
                  <a16:creationId xmlns:a16="http://schemas.microsoft.com/office/drawing/2014/main" id="{A2C58DBB-AFE6-EC74-3562-CFED9A729E6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39F392E-449B-ADD2-9ABE-3514740AC0A9}"/>
              </a:ext>
            </a:extLst>
          </p:cNvPr>
          <p:cNvGrpSpPr/>
          <p:nvPr/>
        </p:nvGrpSpPr>
        <p:grpSpPr>
          <a:xfrm>
            <a:off x="4491471" y="3911742"/>
            <a:ext cx="3765568" cy="1095208"/>
            <a:chOff x="4483645" y="4243055"/>
            <a:chExt cx="3765568" cy="1095208"/>
          </a:xfrm>
        </p:grpSpPr>
        <p:pic>
          <p:nvPicPr>
            <p:cNvPr id="44" name="Image 14">
              <a:extLst>
                <a:ext uri="{FF2B5EF4-FFF2-40B4-BE49-F238E27FC236}">
                  <a16:creationId xmlns:a16="http://schemas.microsoft.com/office/drawing/2014/main" id="{7BC48555-B8E4-51ED-CF56-B6EE64A2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645" y="4408269"/>
              <a:ext cx="3765568" cy="929994"/>
            </a:xfrm>
            <a:prstGeom prst="rect">
              <a:avLst/>
            </a:prstGeom>
          </p:spPr>
        </p:pic>
        <p:sp>
          <p:nvSpPr>
            <p:cNvPr id="45" name="Organigramme : Terminateur 21">
              <a:extLst>
                <a:ext uri="{FF2B5EF4-FFF2-40B4-BE49-F238E27FC236}">
                  <a16:creationId xmlns:a16="http://schemas.microsoft.com/office/drawing/2014/main" id="{23544E9E-0AD9-6FA6-F6D0-F76762F64BD9}"/>
                </a:ext>
              </a:extLst>
            </p:cNvPr>
            <p:cNvSpPr/>
            <p:nvPr/>
          </p:nvSpPr>
          <p:spPr>
            <a:xfrm>
              <a:off x="6799582" y="4243055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ZoneTexte 4">
            <a:extLst>
              <a:ext uri="{FF2B5EF4-FFF2-40B4-BE49-F238E27FC236}">
                <a16:creationId xmlns:a16="http://schemas.microsoft.com/office/drawing/2014/main" id="{1921F887-3098-81F9-7D61-9ED5C7085CF7}"/>
              </a:ext>
            </a:extLst>
          </p:cNvPr>
          <p:cNvSpPr txBox="1"/>
          <p:nvPr/>
        </p:nvSpPr>
        <p:spPr>
          <a:xfrm>
            <a:off x="4948055" y="2911230"/>
            <a:ext cx="2986767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609630" rtl="1">
              <a:lnSpc>
                <a:spcPts val="3426"/>
              </a:lnSpc>
              <a:buNone/>
              <a:defRPr/>
            </a:pPr>
            <a:r>
              <a:rPr lang="ar-MA" sz="1600" b="1" kern="0" dirty="0">
                <a:solidFill>
                  <a:srgbClr val="BFBFB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مِنْ رَقْمَينِ في عَدَدٍ مِنْ رَقْمَينِ.</a:t>
            </a:r>
          </a:p>
        </p:txBody>
      </p:sp>
      <p:sp>
        <p:nvSpPr>
          <p:cNvPr id="47" name="ZoneTexte 6">
            <a:extLst>
              <a:ext uri="{FF2B5EF4-FFF2-40B4-BE49-F238E27FC236}">
                <a16:creationId xmlns:a16="http://schemas.microsoft.com/office/drawing/2014/main" id="{6D23FEE1-4A4F-D3E4-9C26-B343C56FEA63}"/>
              </a:ext>
            </a:extLst>
          </p:cNvPr>
          <p:cNvSpPr txBox="1"/>
          <p:nvPr/>
        </p:nvSpPr>
        <p:spPr>
          <a:xfrm>
            <a:off x="423974" y="2862123"/>
            <a:ext cx="347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BFBFB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ضرْبُ عَدَدٍ منْ ثَلاثةِ  أَرْقامٍ في عَدَدٍ مِنْ رَقْمَيْنِ.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057E29-1E11-4A8C-F170-06DFCA15D168}"/>
              </a:ext>
            </a:extLst>
          </p:cNvPr>
          <p:cNvSpPr txBox="1"/>
          <p:nvPr/>
        </p:nvSpPr>
        <p:spPr>
          <a:xfrm>
            <a:off x="5315412" y="4388790"/>
            <a:ext cx="2613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الضّرْبِ.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21940" y="9258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ABCBC2F-2EDE-31AD-8EC2-F501DC5A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C14409-2D23-EEEE-4235-979EFDD1D3C1}"/>
              </a:ext>
            </a:extLst>
          </p:cNvPr>
          <p:cNvGrpSpPr/>
          <p:nvPr/>
        </p:nvGrpSpPr>
        <p:grpSpPr>
          <a:xfrm>
            <a:off x="723900" y="2370354"/>
            <a:ext cx="4809832" cy="2872403"/>
            <a:chOff x="1850047" y="2172036"/>
            <a:chExt cx="6053505" cy="37387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47C5B9-BE31-AB5C-70D1-411FC948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0047" y="2172036"/>
              <a:ext cx="6053505" cy="37387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8D104-DCBD-0676-0806-593CD8CADBF2}"/>
                </a:ext>
              </a:extLst>
            </p:cNvPr>
            <p:cNvSpPr txBox="1"/>
            <p:nvPr/>
          </p:nvSpPr>
          <p:spPr>
            <a:xfrm>
              <a:off x="5208412" y="3170739"/>
              <a:ext cx="1819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أَضَعُ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الْعَمَلِيَّةَ؛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ED038-39E8-C533-2FF3-E2AD34ED3983}"/>
                </a:ext>
              </a:extLst>
            </p:cNvPr>
            <p:cNvSpPr txBox="1"/>
            <p:nvPr/>
          </p:nvSpPr>
          <p:spPr>
            <a:xfrm>
              <a:off x="2524546" y="3672664"/>
              <a:ext cx="4503161" cy="48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أََضرِبُ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وَحَداتِ الْعامِلِ الثّاني....؛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0188EB-4123-C948-1784-9E4705ACF935}"/>
                </a:ext>
              </a:extLst>
            </p:cNvPr>
            <p:cNvSpPr txBox="1"/>
            <p:nvPr/>
          </p:nvSpPr>
          <p:spPr>
            <a:xfrm>
              <a:off x="2882734" y="4215608"/>
              <a:ext cx="4144972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أََضْربُ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 عَشراتِ الْعامِلِ الثّانيِ...؛ 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7B7357-8C37-E211-923C-1092B217EB8B}"/>
                </a:ext>
              </a:extLst>
            </p:cNvPr>
            <p:cNvSpPr txBox="1"/>
            <p:nvPr/>
          </p:nvSpPr>
          <p:spPr>
            <a:xfrm>
              <a:off x="4220074" y="4677273"/>
              <a:ext cx="2784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أَجْمَعُ </a:t>
              </a:r>
              <a:r>
                <a:rPr lang="f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الْجُداءين 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2B51AE-A3E7-738A-ECFD-93CC2C8D1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40465" y="92611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دقيقتين.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6" name="Picture 5" descr="A screenshot of a math test&#10;&#10;Description automatically generated">
            <a:extLst>
              <a:ext uri="{FF2B5EF4-FFF2-40B4-BE49-F238E27FC236}">
                <a16:creationId xmlns:a16="http://schemas.microsoft.com/office/drawing/2014/main" id="{F459878A-B00B-6A10-683B-698FDB17D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21" y="2025652"/>
            <a:ext cx="6640558" cy="4037539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2D7F3E-83D5-9ACF-3FFB-765BD95D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0655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87864-7150-5916-7E9D-9C4010B4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0F272C3-54AD-C24F-D237-339845E49BB9}"/>
              </a:ext>
            </a:extLst>
          </p:cNvPr>
          <p:cNvSpPr txBox="1"/>
          <p:nvPr/>
        </p:nvSpPr>
        <p:spPr>
          <a:xfrm>
            <a:off x="725199" y="808691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pic>
        <p:nvPicPr>
          <p:cNvPr id="5" name="Picture 4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780F4B90-78C0-4F3A-8343-07D0C7D8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43" y="1991450"/>
            <a:ext cx="3880049" cy="4057859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5018AC73-40D0-8C1C-793E-5FF0A32E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048" y="3028686"/>
            <a:ext cx="1983386" cy="1983386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898128-4AC4-BD88-722D-05C17536C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361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38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ZoneTexte 2">
            <a:extLst>
              <a:ext uri="{FF2B5EF4-FFF2-40B4-BE49-F238E27FC236}">
                <a16:creationId xmlns:a16="http://schemas.microsoft.com/office/drawing/2014/main" id="{CF7F5193-CF44-4631-23EA-96F2F96C1411}"/>
              </a:ext>
            </a:extLst>
          </p:cNvPr>
          <p:cNvSpPr txBox="1"/>
          <p:nvPr/>
        </p:nvSpPr>
        <p:spPr>
          <a:xfrm>
            <a:off x="1240868" y="973143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تحققوا باستعمال الآلة الحاسبة.</a:t>
            </a:r>
          </a:p>
        </p:txBody>
      </p:sp>
      <p:grpSp>
        <p:nvGrpSpPr>
          <p:cNvPr id="171" name="Groupe 2">
            <a:extLst>
              <a:ext uri="{FF2B5EF4-FFF2-40B4-BE49-F238E27FC236}">
                <a16:creationId xmlns:a16="http://schemas.microsoft.com/office/drawing/2014/main" id="{14A3D5B4-1A35-52BC-CB0D-E12EB88C2FD5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72" name="Image 3">
              <a:extLst>
                <a:ext uri="{FF2B5EF4-FFF2-40B4-BE49-F238E27FC236}">
                  <a16:creationId xmlns:a16="http://schemas.microsoft.com/office/drawing/2014/main" id="{5019DB04-B832-51AC-84CA-BB3A16A6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73" name="ZoneTexte 4">
              <a:extLst>
                <a:ext uri="{FF2B5EF4-FFF2-40B4-BE49-F238E27FC236}">
                  <a16:creationId xmlns:a16="http://schemas.microsoft.com/office/drawing/2014/main" id="{D2EB2412-2E45-D8EC-F8BA-0500EEC1677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B4AF2B-2DF3-CB12-3BEE-C3F422EC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36185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39A086D9-E45A-5AD2-EA8C-0F11F413C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43" y="1514602"/>
            <a:ext cx="4909086" cy="51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4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1C3C2E-48A2-00C8-53CA-28470776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12" y="722862"/>
            <a:ext cx="9739423" cy="6492949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49731" y="947191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و33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97FE47-4D76-8893-2821-4B621EAC7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2771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67679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1C35EA-243C-32B9-B46B-25701D188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361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1C1083-39CC-66BF-F451-69422FC4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1" y="92650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2" y="1604406"/>
            <a:ext cx="81787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MA" sz="28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الضّرْبِ.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05883" y="1686185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12074" y="240703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87780" y="2494424"/>
              <a:ext cx="533987" cy="598182"/>
              <a:chOff x="97381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381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63834" y="3719609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49608" y="476439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42835" y="4713630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133" b="1" dirty="0"/>
                <a:t>4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49608" y="3193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49608" y="3942724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964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الضّرْبِ.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48963" y="326158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31885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978355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2178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لنصحح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E6ADB-C52E-2690-1DF0-9C0317184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804538"/>
            <a:ext cx="7287526" cy="4504821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331AB7-6BFD-413B-2B3F-708C365A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1925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A226-B926-65DB-88E3-C9A047B1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99D01B7-17EF-243D-47C6-8CD3C0995739}"/>
              </a:ext>
            </a:extLst>
          </p:cNvPr>
          <p:cNvSpPr txBox="1"/>
          <p:nvPr/>
        </p:nvSpPr>
        <p:spPr>
          <a:xfrm>
            <a:off x="1164690" y="92611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واحدة. تحققوا باستعمال الآلة الحاسبة.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7C91734F-2265-F303-7588-B3CBC6CCF1EA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6E098F1-BAB8-065E-8E14-EFBA2F3E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5F366AA0-F388-4C04-2630-C53105F124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6F5AAE-7D59-4CFA-E338-C92E729C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8330" y="615020"/>
            <a:ext cx="1008000" cy="100800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6FEC97-F2C1-60A1-6525-4000692C3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0" y="1844589"/>
            <a:ext cx="6790559" cy="41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19574</TotalTime>
  <Words>554</Words>
  <Application>Microsoft Office PowerPoint</Application>
  <PresentationFormat>Affichage à l'écran (4:3)</PresentationFormat>
  <Paragraphs>138</Paragraphs>
  <Slides>38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Cambria Math</vt:lpstr>
      <vt:lpstr>DengXian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155</cp:revision>
  <cp:lastPrinted>2025-08-13T10:11:39Z</cp:lastPrinted>
  <dcterms:created xsi:type="dcterms:W3CDTF">2025-08-01T12:31:49Z</dcterms:created>
  <dcterms:modified xsi:type="dcterms:W3CDTF">2025-11-11T15:38:13Z</dcterms:modified>
</cp:coreProperties>
</file>