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7"/>
  </p:notesMasterIdLst>
  <p:handoutMasterIdLst>
    <p:handoutMasterId r:id="rId68"/>
  </p:handoutMasterIdLst>
  <p:sldIdLst>
    <p:sldId id="779" r:id="rId4"/>
    <p:sldId id="1010" r:id="rId5"/>
    <p:sldId id="738" r:id="rId6"/>
    <p:sldId id="780" r:id="rId7"/>
    <p:sldId id="1011" r:id="rId8"/>
    <p:sldId id="1012" r:id="rId9"/>
    <p:sldId id="1013" r:id="rId10"/>
    <p:sldId id="1108" r:id="rId11"/>
    <p:sldId id="1109" r:id="rId12"/>
    <p:sldId id="1014" r:id="rId13"/>
    <p:sldId id="913" r:id="rId14"/>
    <p:sldId id="769" r:id="rId15"/>
    <p:sldId id="914" r:id="rId16"/>
    <p:sldId id="796" r:id="rId17"/>
    <p:sldId id="1015" r:id="rId18"/>
    <p:sldId id="774" r:id="rId19"/>
    <p:sldId id="1054" r:id="rId20"/>
    <p:sldId id="1055" r:id="rId21"/>
    <p:sldId id="1113" r:id="rId22"/>
    <p:sldId id="1115" r:id="rId23"/>
    <p:sldId id="1116" r:id="rId24"/>
    <p:sldId id="1118" r:id="rId25"/>
    <p:sldId id="1016" r:id="rId26"/>
    <p:sldId id="918" r:id="rId27"/>
    <p:sldId id="1131" r:id="rId28"/>
    <p:sldId id="920" r:id="rId29"/>
    <p:sldId id="1017" r:id="rId30"/>
    <p:sldId id="1031" r:id="rId31"/>
    <p:sldId id="994" r:id="rId32"/>
    <p:sldId id="1119" r:id="rId33"/>
    <p:sldId id="1120" r:id="rId34"/>
    <p:sldId id="1092" r:id="rId35"/>
    <p:sldId id="996" r:id="rId36"/>
    <p:sldId id="1121" r:id="rId37"/>
    <p:sldId id="997" r:id="rId38"/>
    <p:sldId id="1122" r:id="rId39"/>
    <p:sldId id="974" r:id="rId40"/>
    <p:sldId id="1097" r:id="rId41"/>
    <p:sldId id="1098" r:id="rId42"/>
    <p:sldId id="1123" r:id="rId43"/>
    <p:sldId id="1124" r:id="rId44"/>
    <p:sldId id="1125" r:id="rId45"/>
    <p:sldId id="1126" r:id="rId46"/>
    <p:sldId id="1127" r:id="rId47"/>
    <p:sldId id="1128" r:id="rId48"/>
    <p:sldId id="1018" r:id="rId49"/>
    <p:sldId id="1104" r:id="rId50"/>
    <p:sldId id="1129" r:id="rId51"/>
    <p:sldId id="1130" r:id="rId52"/>
    <p:sldId id="1019" r:id="rId53"/>
    <p:sldId id="922" r:id="rId54"/>
    <p:sldId id="1080" r:id="rId55"/>
    <p:sldId id="980" r:id="rId56"/>
    <p:sldId id="1083" r:id="rId57"/>
    <p:sldId id="1085" r:id="rId58"/>
    <p:sldId id="1081" r:id="rId59"/>
    <p:sldId id="911" r:id="rId60"/>
    <p:sldId id="840" r:id="rId61"/>
    <p:sldId id="982" r:id="rId62"/>
    <p:sldId id="1020" r:id="rId63"/>
    <p:sldId id="948" r:id="rId64"/>
    <p:sldId id="764" r:id="rId65"/>
    <p:sldId id="969" r:id="rId66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9"/>
      <p:bold r:id="rId70"/>
    </p:embeddedFont>
    <p:embeddedFont>
      <p:font typeface="Dosis" pitchFamily="2" charset="0"/>
      <p:regular r:id="rId71"/>
      <p:bold r:id="rId7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090"/>
    <a:srgbClr val="FFFFFF"/>
    <a:srgbClr val="FCC302"/>
    <a:srgbClr val="106585"/>
    <a:srgbClr val="FFA400"/>
    <a:srgbClr val="FFC000"/>
    <a:srgbClr val="F6BB00"/>
    <a:srgbClr val="F2F2F2"/>
    <a:srgbClr val="A6A6A6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6320" autoAdjust="0"/>
  </p:normalViewPr>
  <p:slideViewPr>
    <p:cSldViewPr snapToGrid="0">
      <p:cViewPr>
        <p:scale>
          <a:sx n="68" d="100"/>
          <a:sy n="68" d="100"/>
        </p:scale>
        <p:origin x="892" y="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1.fntdata"/><Relationship Id="rId77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12/11/2025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588D-A7B5-BFFA-CA7F-A3C99929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C79AD6-92A2-0301-9B0F-6F6D2DD5A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AE4CD-7F55-43D3-5FC6-BB4ECE287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03FBF7-9BC1-A3B0-CA9D-05504125F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914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0803-6928-1418-837B-64FEFF04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72C3FA-DA68-4912-7F88-1D31EFBC2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129F1E-B5AB-3781-EEBA-BA795A5CF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0FC33-150E-D5B7-8A65-61A6C816E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479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6F8FF-BBEF-3DF7-8E8F-FBC18909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C99F214-18E7-E16A-DDD4-780411DEC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19218D-B7F4-693D-A6F6-2EB220FEB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F74D45-79E9-BD1A-AF1A-A7EC5915C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7020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FB4AB-4198-D7FC-1987-949F9549D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827F1B-CFDC-017E-F3B0-F3CCDC049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E400F7-3ADC-9F7F-B823-FC0B8C7A5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AAEE0A-F72D-1872-640F-464907EC3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5463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7B506-5EBB-732F-4983-EEB88C754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CC215A-0548-B122-BB63-326D9D21B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B21898-3970-338B-0ACD-05797B825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ADF500-A532-3035-3124-9CFA511F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980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8576B8F-8347-45D9-9BB4-563CADA6DF1D}"/>
              </a:ext>
            </a:extLst>
          </p:cNvPr>
          <p:cNvSpPr/>
          <p:nvPr/>
        </p:nvSpPr>
        <p:spPr>
          <a:xfrm>
            <a:off x="5567637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60F61F8-EA1D-BAF5-E32D-3FC094CA50D2}"/>
              </a:ext>
            </a:extLst>
          </p:cNvPr>
          <p:cNvSpPr/>
          <p:nvPr/>
        </p:nvSpPr>
        <p:spPr>
          <a:xfrm>
            <a:off x="5567637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BD227B-4F36-B25A-729B-DE42D6107C41}"/>
              </a:ext>
            </a:extLst>
          </p:cNvPr>
          <p:cNvSpPr/>
          <p:nvPr/>
        </p:nvSpPr>
        <p:spPr>
          <a:xfrm>
            <a:off x="3909967" y="601161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E85ABDF-6DE5-0FA4-066E-81FD26354094}"/>
              </a:ext>
            </a:extLst>
          </p:cNvPr>
          <p:cNvSpPr/>
          <p:nvPr/>
        </p:nvSpPr>
        <p:spPr>
          <a:xfrm>
            <a:off x="3891540" y="6027603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170813" cy="288630"/>
            <a:chOff x="5272590" y="5870899"/>
            <a:chExt cx="1170813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17435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7208224" y="604359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3575315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288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53681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2006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4757909" cy="564279"/>
            <a:chOff x="1581931" y="2616985"/>
            <a:chExt cx="6051513" cy="564279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6" y="2689451"/>
              <a:ext cx="1982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dirty="0">
                  <a:latin typeface="Calibri" panose="020F0502020204030204" pitchFamily="34" charset="0"/>
                </a:rPr>
                <a:t>6 x 8 </a:t>
              </a:r>
              <a:r>
                <a:rPr lang="fr-FR" sz="2400" dirty="0">
                  <a:latin typeface="Calibri" panose="020F0502020204030204" pitchFamily="34" charset="0"/>
                </a:rPr>
                <a:t>= …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835972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92198" y="3862882"/>
              <a:ext cx="2029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106585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48</a:t>
              </a:r>
              <a:r>
                <a:rPr lang="fr-FR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endParaRPr lang="fr-FR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niteur.mp4">
            <a:hlinkClick r:id="" action="ppaction://media"/>
            <a:extLst>
              <a:ext uri="{FF2B5EF4-FFF2-40B4-BE49-F238E27FC236}">
                <a16:creationId xmlns:a16="http://schemas.microsoft.com/office/drawing/2014/main" id="{10FCBD7E-9A84-BE3D-1029-828C4D835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2142655"/>
            <a:ext cx="7805176" cy="4390412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97953" y="92631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6892E-5276-6648-2A46-C8FE29D18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2388737"/>
            <a:ext cx="7825167" cy="25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11473" y="9383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AD7E7-0957-EFCF-63AF-75EFDB664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6" y="2694330"/>
            <a:ext cx="7826488" cy="25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5590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4305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67026" y="4130710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46FC0F9-2698-0E37-F1F3-0DDA0C91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4386-616B-84C4-1B27-2D7F0486E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BB259A-5EF1-8B56-8A40-0B7144E15986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AEE8F8-4D4B-8F4F-4321-A1FF25294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159FD94-B54C-23AF-C311-EF770C9A235B}"/>
              </a:ext>
            </a:extLst>
          </p:cNvPr>
          <p:cNvSpPr txBox="1"/>
          <p:nvPr/>
        </p:nvSpPr>
        <p:spPr>
          <a:xfrm>
            <a:off x="1737360" y="938025"/>
            <a:ext cx="5705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اقرؤا المسألة واكتبوا رقم الشريط المتخيل المناسب على الألواح.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803DE-3F1E-EED0-2F48-61A0864F490F}"/>
              </a:ext>
            </a:extLst>
          </p:cNvPr>
          <p:cNvSpPr txBox="1"/>
          <p:nvPr/>
        </p:nvSpPr>
        <p:spPr>
          <a:xfrm>
            <a:off x="2003584" y="2111750"/>
            <a:ext cx="4791088" cy="1200329"/>
          </a:xfrm>
          <a:prstGeom prst="rect">
            <a:avLst/>
          </a:prstGeom>
          <a:noFill/>
          <a:ln w="28575"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مَدْرَسَةٍ 750 تِلْميذَةً وَتِلْميذاً .     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 عَدَدُ التّلاميذِ الذُّكورِ إِذا بَلَغَ عَدَدُ التّلِميذاتِ 500 تِلْميذَةً؟</a:t>
            </a:r>
            <a:endParaRPr lang="fr-MA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612BCE-C20E-A4A4-275D-01042B6D6AA3}"/>
              </a:ext>
            </a:extLst>
          </p:cNvPr>
          <p:cNvGrpSpPr/>
          <p:nvPr/>
        </p:nvGrpSpPr>
        <p:grpSpPr>
          <a:xfrm>
            <a:off x="486542" y="4019824"/>
            <a:ext cx="8013304" cy="1323441"/>
            <a:chOff x="476916" y="4301139"/>
            <a:chExt cx="8013304" cy="1323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A1851D-E46E-7530-90E4-52354CF7653C}"/>
                </a:ext>
              </a:extLst>
            </p:cNvPr>
            <p:cNvSpPr txBox="1"/>
            <p:nvPr/>
          </p:nvSpPr>
          <p:spPr>
            <a:xfrm>
              <a:off x="3388360" y="4301141"/>
              <a:ext cx="2462022" cy="1323439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مَدْرَسَةٌ فيها عَدَدُ التّلاميذِ </a:t>
              </a:r>
            </a:p>
            <a:p>
              <a:r>
                <a:rPr lang="ar-MA" dirty="0"/>
                <a:t>الإناثِ أَكْبَرُ مِنْ عَدَدِ </a:t>
              </a:r>
            </a:p>
            <a:p>
              <a:r>
                <a:rPr lang="ar-MA" dirty="0"/>
                <a:t>التَّلاميذِ  وَنَبْحَثُ عَنِ </a:t>
              </a:r>
            </a:p>
            <a:p>
              <a:r>
                <a:rPr lang="ar-MA" dirty="0"/>
                <a:t>الْكُلِّ. </a:t>
              </a:r>
              <a:endParaRPr lang="fr-MA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356531-2C66-B99F-5409-44B9E99CDDA9}"/>
                </a:ext>
              </a:extLst>
            </p:cNvPr>
            <p:cNvSpPr txBox="1"/>
            <p:nvPr/>
          </p:nvSpPr>
          <p:spPr>
            <a:xfrm>
              <a:off x="476916" y="4301140"/>
              <a:ext cx="2759368" cy="1323439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مَدْرَسَةٌ فيها عَدَدُ التّلاميذِ </a:t>
              </a:r>
            </a:p>
            <a:p>
              <a:r>
                <a:rPr lang="ar-MA" dirty="0"/>
                <a:t>الذّكورِ أَقَلُّ مِنْ عَدَدِ </a:t>
              </a:r>
            </a:p>
            <a:p>
              <a:r>
                <a:rPr lang="ar-MA" dirty="0"/>
                <a:t>التِّلْميذاتِ . لَدَيَنا الْكُلُّ وَالجزء الأَوّلُ وَنَبْحَثُ عَنِ الْجُزْءِ الثّاني. </a:t>
              </a:r>
              <a:endParaRPr lang="fr-MA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38E21A-0E4D-A055-0172-3D9E3E52F083}"/>
                </a:ext>
              </a:extLst>
            </p:cNvPr>
            <p:cNvSpPr txBox="1"/>
            <p:nvPr/>
          </p:nvSpPr>
          <p:spPr>
            <a:xfrm>
              <a:off x="5943924" y="4301139"/>
              <a:ext cx="2546296" cy="1323439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مَدْرَسَةُ فِيها عَدَدُ التّلاميذِ </a:t>
              </a:r>
            </a:p>
            <a:p>
              <a:pPr algn="r" rtl="1"/>
              <a:r>
                <a:rPr lang="ar-MA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الذُّكورِ أَكْبَرُ مِنْ عَدَدِ </a:t>
              </a:r>
            </a:p>
            <a:p>
              <a:pPr algn="r" rtl="1"/>
              <a:r>
                <a:rPr lang="ar-MA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التّلْميذاتِ  وَنَبْحَثُ عَنِ الْكُلِّ. </a:t>
              </a:r>
              <a:endParaRPr lang="f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ECD15F-6979-470E-FFC2-F6E2F0552E42}"/>
              </a:ext>
            </a:extLst>
          </p:cNvPr>
          <p:cNvGrpSpPr/>
          <p:nvPr/>
        </p:nvGrpSpPr>
        <p:grpSpPr>
          <a:xfrm>
            <a:off x="7158133" y="5444616"/>
            <a:ext cx="606392" cy="606392"/>
            <a:chOff x="7158133" y="5444616"/>
            <a:chExt cx="606392" cy="60639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ABF6BE-1526-640C-CC04-72DF53D1CBED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3756F1-F7A8-F551-A673-17CD66CC3E6B}"/>
                </a:ext>
              </a:extLst>
            </p:cNvPr>
            <p:cNvSpPr txBox="1"/>
            <p:nvPr/>
          </p:nvSpPr>
          <p:spPr>
            <a:xfrm>
              <a:off x="7282434" y="5495827"/>
              <a:ext cx="43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106585"/>
                  </a:solidFill>
                </a:rPr>
                <a:t>1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1DECEF-B9B4-93EC-6D90-BD8BEC7CFC58}"/>
              </a:ext>
            </a:extLst>
          </p:cNvPr>
          <p:cNvGrpSpPr/>
          <p:nvPr/>
        </p:nvGrpSpPr>
        <p:grpSpPr>
          <a:xfrm>
            <a:off x="4360581" y="5444616"/>
            <a:ext cx="606392" cy="606392"/>
            <a:chOff x="7158133" y="5444616"/>
            <a:chExt cx="606392" cy="60639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741AE2-362B-5280-B3D0-C9A8C6F3068B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07A3A7-DF72-225A-7C34-B462375E4C66}"/>
                </a:ext>
              </a:extLst>
            </p:cNvPr>
            <p:cNvSpPr txBox="1"/>
            <p:nvPr/>
          </p:nvSpPr>
          <p:spPr>
            <a:xfrm>
              <a:off x="7282434" y="5495827"/>
              <a:ext cx="43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106585"/>
                  </a:solidFill>
                </a:rPr>
                <a:t>2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C4C1ED-815B-7D36-2005-C6E916AF3211}"/>
              </a:ext>
            </a:extLst>
          </p:cNvPr>
          <p:cNvGrpSpPr/>
          <p:nvPr/>
        </p:nvGrpSpPr>
        <p:grpSpPr>
          <a:xfrm>
            <a:off x="1563030" y="5444616"/>
            <a:ext cx="606392" cy="606392"/>
            <a:chOff x="7158133" y="5444616"/>
            <a:chExt cx="606392" cy="60639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86058C2-0940-369D-F511-F083F353FF45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BCA9C1-2456-8D93-1E97-9DDAB8B0D322}"/>
                </a:ext>
              </a:extLst>
            </p:cNvPr>
            <p:cNvSpPr txBox="1"/>
            <p:nvPr/>
          </p:nvSpPr>
          <p:spPr>
            <a:xfrm>
              <a:off x="7282434" y="5495827"/>
              <a:ext cx="43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106585"/>
                  </a:solidFill>
                </a:rPr>
                <a:t>3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D542-9B33-F708-2641-EDB809A9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0C7A71D-A98F-1E7B-28CC-7DEB8DCE6A47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3A4A31-5F52-0DD1-08E2-ECB47189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9E5889-7625-9CF6-69FC-F254770BA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61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35ACC-7477-FAFA-AE9D-0F3F0891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F1931EA-674D-573F-481B-CB3AE0B4DFF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4346-58CD-A5AA-CA72-33A3F4319CED}"/>
              </a:ext>
            </a:extLst>
          </p:cNvPr>
          <p:cNvSpPr txBox="1"/>
          <p:nvPr/>
        </p:nvSpPr>
        <p:spPr>
          <a:xfrm>
            <a:off x="1737360" y="938025"/>
            <a:ext cx="5705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السيناريو الصحيح هو رقم 3.</a:t>
            </a:r>
          </a:p>
        </p:txBody>
      </p: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324510-B306-A041-B9E8-010E7A6C2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832E3A-6B2F-E7A0-64D3-FEFE5533544C}"/>
              </a:ext>
            </a:extLst>
          </p:cNvPr>
          <p:cNvSpPr txBox="1"/>
          <p:nvPr/>
        </p:nvSpPr>
        <p:spPr>
          <a:xfrm>
            <a:off x="2003584" y="2111750"/>
            <a:ext cx="4791088" cy="1200329"/>
          </a:xfrm>
          <a:prstGeom prst="rect">
            <a:avLst/>
          </a:prstGeom>
          <a:noFill/>
          <a:ln w="28575"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مَدْرَسَةٍ 750 تِلْميذَةً وَتِلْميذاً .     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 عَدَدُ التّلاميذِ الذُّكورِ إِذا بَلَغَ عَدَدُ التّلِميذاتِ 500 تِلْميذَةً؟</a:t>
            </a:r>
            <a:endParaRPr lang="fr-MA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00DB9C-BAEE-2238-D0D3-F4218C5654CB}"/>
              </a:ext>
            </a:extLst>
          </p:cNvPr>
          <p:cNvGrpSpPr/>
          <p:nvPr/>
        </p:nvGrpSpPr>
        <p:grpSpPr>
          <a:xfrm>
            <a:off x="486542" y="4019824"/>
            <a:ext cx="8013304" cy="1323441"/>
            <a:chOff x="476916" y="4301139"/>
            <a:chExt cx="8013304" cy="1323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7E3614-1F68-8AA2-1B96-BD656CBDD096}"/>
                </a:ext>
              </a:extLst>
            </p:cNvPr>
            <p:cNvSpPr txBox="1"/>
            <p:nvPr/>
          </p:nvSpPr>
          <p:spPr>
            <a:xfrm>
              <a:off x="3388360" y="4301141"/>
              <a:ext cx="2462022" cy="1323439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مَدْرَسَةٌ فيها عَدَدُ التّلاميذِ </a:t>
              </a:r>
            </a:p>
            <a:p>
              <a:r>
                <a:rPr lang="ar-MA" dirty="0"/>
                <a:t>الإناثِ أَكْبَرُ مِنْ عَدَدِ </a:t>
              </a:r>
            </a:p>
            <a:p>
              <a:r>
                <a:rPr lang="ar-MA" dirty="0"/>
                <a:t>التَّلاميذِ  وَنَبْحَثُ عَنِ </a:t>
              </a:r>
            </a:p>
            <a:p>
              <a:r>
                <a:rPr lang="ar-MA" dirty="0"/>
                <a:t>الْكُلِّ. </a:t>
              </a:r>
              <a:endParaRPr lang="fr-MA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E2628C-A6A8-D68F-D6C9-D9692D603522}"/>
                </a:ext>
              </a:extLst>
            </p:cNvPr>
            <p:cNvSpPr txBox="1"/>
            <p:nvPr/>
          </p:nvSpPr>
          <p:spPr>
            <a:xfrm>
              <a:off x="476916" y="4301140"/>
              <a:ext cx="2759368" cy="1323439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مَدْرَسَةٌ فيها عَدَدُ التّلاميذِ </a:t>
              </a:r>
            </a:p>
            <a:p>
              <a:r>
                <a:rPr lang="ar-MA" dirty="0"/>
                <a:t>الذّكورِ أَقَلُّ مِنْ عَدَدِ </a:t>
              </a:r>
            </a:p>
            <a:p>
              <a:r>
                <a:rPr lang="ar-MA" dirty="0"/>
                <a:t>التِّلْميذاتِ . لَدَيَنا الْكُلُّ وَالجزء الأَوّلُ وَنَبْحَثُ عَنِ الْجُزْءِ الثّاني. </a:t>
              </a:r>
              <a:endParaRPr lang="fr-MA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987A37-B40A-5CF4-F45F-3C5D81A55267}"/>
                </a:ext>
              </a:extLst>
            </p:cNvPr>
            <p:cNvSpPr txBox="1"/>
            <p:nvPr/>
          </p:nvSpPr>
          <p:spPr>
            <a:xfrm>
              <a:off x="5943924" y="4301139"/>
              <a:ext cx="2546296" cy="1323439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مَدْرَسَةُ فِيها عَدَدُ التّلاميذِ </a:t>
              </a:r>
            </a:p>
            <a:p>
              <a:pPr algn="r" rtl="1"/>
              <a:r>
                <a:rPr lang="ar-MA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الذُّكورِ أَكْبَرُ مِنْ عَدَدِ </a:t>
              </a:r>
            </a:p>
            <a:p>
              <a:pPr algn="r" rtl="1"/>
              <a:r>
                <a:rPr lang="ar-MA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التّلْميذاتِ  وَنَبْحَثُ عَنِ الْكُلِّ. </a:t>
              </a:r>
              <a:endParaRPr lang="f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7BA8B1-F909-6769-E2D6-F9B4CF7ACFE1}"/>
              </a:ext>
            </a:extLst>
          </p:cNvPr>
          <p:cNvGrpSpPr/>
          <p:nvPr/>
        </p:nvGrpSpPr>
        <p:grpSpPr>
          <a:xfrm>
            <a:off x="7158133" y="5444616"/>
            <a:ext cx="606392" cy="606392"/>
            <a:chOff x="7158133" y="5444616"/>
            <a:chExt cx="606392" cy="60639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23AAFB2-F592-4051-B290-D624880E17F2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B51630-54DF-FFB3-3155-69B682CE0395}"/>
                </a:ext>
              </a:extLst>
            </p:cNvPr>
            <p:cNvSpPr txBox="1"/>
            <p:nvPr/>
          </p:nvSpPr>
          <p:spPr>
            <a:xfrm>
              <a:off x="7282434" y="5495827"/>
              <a:ext cx="43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106585"/>
                  </a:solidFill>
                </a:rPr>
                <a:t>1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94DB85-55DB-6BD6-83E2-38DED8393622}"/>
              </a:ext>
            </a:extLst>
          </p:cNvPr>
          <p:cNvGrpSpPr/>
          <p:nvPr/>
        </p:nvGrpSpPr>
        <p:grpSpPr>
          <a:xfrm>
            <a:off x="4360581" y="5444616"/>
            <a:ext cx="606392" cy="606392"/>
            <a:chOff x="7158133" y="5444616"/>
            <a:chExt cx="606392" cy="60639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270CB2-BDE9-3D10-3496-B83D6138212A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3AD88-EE13-218E-6FD2-7358C26566E5}"/>
                </a:ext>
              </a:extLst>
            </p:cNvPr>
            <p:cNvSpPr txBox="1"/>
            <p:nvPr/>
          </p:nvSpPr>
          <p:spPr>
            <a:xfrm>
              <a:off x="7282434" y="5495827"/>
              <a:ext cx="43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106585"/>
                  </a:solidFill>
                </a:rPr>
                <a:t>2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132AC0-10F8-D7E2-B86B-E37C4949A1D4}"/>
              </a:ext>
            </a:extLst>
          </p:cNvPr>
          <p:cNvGrpSpPr/>
          <p:nvPr/>
        </p:nvGrpSpPr>
        <p:grpSpPr>
          <a:xfrm>
            <a:off x="1563030" y="5444616"/>
            <a:ext cx="606392" cy="606392"/>
            <a:chOff x="7158133" y="5444616"/>
            <a:chExt cx="606392" cy="60639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FDCB06-C29D-E36E-E2A3-CCF36BD4332A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901144-88E3-F0BA-E753-3729B34AD5A6}"/>
                </a:ext>
              </a:extLst>
            </p:cNvPr>
            <p:cNvSpPr txBox="1"/>
            <p:nvPr/>
          </p:nvSpPr>
          <p:spPr>
            <a:xfrm>
              <a:off x="7282434" y="5495827"/>
              <a:ext cx="43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106585"/>
                  </a:solidFill>
                </a:rPr>
                <a:t>3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9F56F2E-E18F-3182-FBAF-42896491934C}"/>
              </a:ext>
            </a:extLst>
          </p:cNvPr>
          <p:cNvSpPr/>
          <p:nvPr/>
        </p:nvSpPr>
        <p:spPr>
          <a:xfrm>
            <a:off x="486542" y="4019824"/>
            <a:ext cx="2759368" cy="1323439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D17C6-0BCA-E2EA-92C9-0E9916034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4D812F4-5A90-64B8-9759-FF4C69E4D95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33E5F4-42FF-4312-C413-BF96F0B68E6C}"/>
              </a:ext>
            </a:extLst>
          </p:cNvPr>
          <p:cNvSpPr txBox="1"/>
          <p:nvPr/>
        </p:nvSpPr>
        <p:spPr>
          <a:xfrm>
            <a:off x="71120" y="938025"/>
            <a:ext cx="737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التمثيل واكتبوا على الألواح رقم العبارة التي تحيل على  المطلوب والعملية المناسبة؟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A99A31-3041-3E23-10AA-DF5AE5B4CD89}"/>
              </a:ext>
            </a:extLst>
          </p:cNvPr>
          <p:cNvGrpSpPr/>
          <p:nvPr/>
        </p:nvGrpSpPr>
        <p:grpSpPr>
          <a:xfrm>
            <a:off x="773084" y="4460728"/>
            <a:ext cx="7463307" cy="738665"/>
            <a:chOff x="783187" y="4229721"/>
            <a:chExt cx="7463307" cy="7386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E62A21-7841-BCF5-7E45-4DFC7848BE50}"/>
                </a:ext>
              </a:extLst>
            </p:cNvPr>
            <p:cNvGrpSpPr/>
            <p:nvPr/>
          </p:nvGrpSpPr>
          <p:grpSpPr>
            <a:xfrm>
              <a:off x="783187" y="4229721"/>
              <a:ext cx="3500887" cy="738665"/>
              <a:chOff x="476916" y="4270361"/>
              <a:chExt cx="3500887" cy="73866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1105A5-7812-6D2D-0C2F-534C6B8375A6}"/>
                  </a:ext>
                </a:extLst>
              </p:cNvPr>
              <p:cNvSpPr txBox="1"/>
              <p:nvPr/>
            </p:nvSpPr>
            <p:spPr>
              <a:xfrm>
                <a:off x="2405496" y="4270361"/>
                <a:ext cx="1572307" cy="707886"/>
              </a:xfrm>
              <a:prstGeom prst="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r" rtl="1"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ar-MA" dirty="0">
                    <a:solidFill>
                      <a:srgbClr val="106585"/>
                    </a:solidFill>
                  </a:rPr>
                  <a:t>حِسابُ الكُلِّ بِتَوظيفِ الْجَمْعِ</a:t>
                </a:r>
                <a:endParaRPr lang="fr-MA" dirty="0">
                  <a:solidFill>
                    <a:srgbClr val="106585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3A5776-6F55-ED15-E989-B6DA4C9C9994}"/>
                  </a:ext>
                </a:extLst>
              </p:cNvPr>
              <p:cNvSpPr txBox="1"/>
              <p:nvPr/>
            </p:nvSpPr>
            <p:spPr>
              <a:xfrm>
                <a:off x="476916" y="4301140"/>
                <a:ext cx="1572307" cy="707886"/>
              </a:xfrm>
              <a:prstGeom prst="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r" rtl="1"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ar-MA" dirty="0">
                    <a:solidFill>
                      <a:srgbClr val="106585"/>
                    </a:solidFill>
                  </a:rPr>
                  <a:t>حِسابُ الْجُزْءِ</a:t>
                </a:r>
              </a:p>
              <a:p>
                <a:r>
                  <a:rPr lang="ar-MA" dirty="0">
                    <a:solidFill>
                      <a:srgbClr val="106585"/>
                    </a:solidFill>
                  </a:rPr>
                  <a:t>بِتَوظيفِ الطّرْحِ</a:t>
                </a:r>
                <a:endParaRPr lang="fr-MA" dirty="0">
                  <a:solidFill>
                    <a:srgbClr val="106585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5585B9-8C3D-9FEA-5809-683093400FB7}"/>
                </a:ext>
              </a:extLst>
            </p:cNvPr>
            <p:cNvSpPr txBox="1"/>
            <p:nvPr/>
          </p:nvSpPr>
          <p:spPr>
            <a:xfrm>
              <a:off x="4692977" y="4260500"/>
              <a:ext cx="1572307" cy="707886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rgbClr val="106585"/>
                  </a:solidFill>
                </a:rPr>
                <a:t>حِسابُ الْجُزْءِ بِتَوظيفِ الْجَمْعِ</a:t>
              </a:r>
              <a:endParaRPr lang="fr-MA" dirty="0">
                <a:solidFill>
                  <a:srgbClr val="106585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406EFC-7F40-6AA2-3035-8824C85329B2}"/>
                </a:ext>
              </a:extLst>
            </p:cNvPr>
            <p:cNvSpPr txBox="1"/>
            <p:nvPr/>
          </p:nvSpPr>
          <p:spPr>
            <a:xfrm>
              <a:off x="6674187" y="4229721"/>
              <a:ext cx="1572307" cy="707886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rgbClr val="106585"/>
                  </a:solidFill>
                </a:rPr>
                <a:t>حِسابُ الكُلِّ بِتَوظيفِ الضّربِ</a:t>
              </a:r>
              <a:endParaRPr lang="fr-MA" dirty="0">
                <a:solidFill>
                  <a:srgbClr val="106585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667618-6BF4-0C3C-448D-55D9478DB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970755-5C58-81D3-CBD2-DB2B6F984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41890"/>
              </p:ext>
            </p:extLst>
          </p:nvPr>
        </p:nvGraphicFramePr>
        <p:xfrm>
          <a:off x="1469170" y="2321298"/>
          <a:ext cx="6096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632167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536337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43186761"/>
                    </a:ext>
                  </a:extLst>
                </a:gridCol>
              </a:tblGrid>
              <a:tr h="503241">
                <a:tc gridSpan="3"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rgbClr val="C00000"/>
                          </a:solidFill>
                        </a:rPr>
                        <a:t>؟</a:t>
                      </a:r>
                      <a:endParaRPr lang="fr-FR" sz="2400" dirty="0"/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4879728"/>
                  </a:ext>
                </a:extLst>
              </a:tr>
              <a:tr h="503241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32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67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870175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9CB7A217-F711-D3A6-1CD4-89EA65F5ABEB}"/>
              </a:ext>
            </a:extLst>
          </p:cNvPr>
          <p:cNvGrpSpPr/>
          <p:nvPr/>
        </p:nvGrpSpPr>
        <p:grpSpPr>
          <a:xfrm>
            <a:off x="7277006" y="5229458"/>
            <a:ext cx="511484" cy="511484"/>
            <a:chOff x="7158133" y="5444616"/>
            <a:chExt cx="606392" cy="60639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9049FA-02D9-DE89-7C46-1245ECC3DF14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F9CF9D-CBCA-72EA-18FC-C61A9CFB45A2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1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A2B5C8-36A2-6FCE-8261-0BFB6FB4F04C}"/>
              </a:ext>
            </a:extLst>
          </p:cNvPr>
          <p:cNvGrpSpPr/>
          <p:nvPr/>
        </p:nvGrpSpPr>
        <p:grpSpPr>
          <a:xfrm>
            <a:off x="5329673" y="5229458"/>
            <a:ext cx="511484" cy="511484"/>
            <a:chOff x="7158133" y="5444616"/>
            <a:chExt cx="606392" cy="60639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BED801-CD88-F2B0-D4ED-61151B0FF2D5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A82A05-AF7D-E278-E346-E57A2E60302E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2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9D3584-07FA-383F-3107-7D8268365FF2}"/>
              </a:ext>
            </a:extLst>
          </p:cNvPr>
          <p:cNvGrpSpPr/>
          <p:nvPr/>
        </p:nvGrpSpPr>
        <p:grpSpPr>
          <a:xfrm>
            <a:off x="3306139" y="5229458"/>
            <a:ext cx="511484" cy="511484"/>
            <a:chOff x="7158133" y="5444616"/>
            <a:chExt cx="606392" cy="60639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82C7E2-016B-2B2F-6C40-B38663F9F90F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C817B3-CD00-B4E9-8CC2-C352043E6B70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3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7F82BF5-3D61-D101-2C2B-BABCA7896EB1}"/>
              </a:ext>
            </a:extLst>
          </p:cNvPr>
          <p:cNvGrpSpPr/>
          <p:nvPr/>
        </p:nvGrpSpPr>
        <p:grpSpPr>
          <a:xfrm>
            <a:off x="1355510" y="5254859"/>
            <a:ext cx="511484" cy="511484"/>
            <a:chOff x="7158133" y="5444616"/>
            <a:chExt cx="606392" cy="60639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9F2836D-81AD-E4A3-3E5E-A538CB1B3DDB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3E863E-30E7-53A3-A36D-771837A29394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4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6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D2857-BA22-6E4C-691F-A06B86665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55CFF04-5655-C773-88C9-E97146314143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5A09A5-2819-5D24-ECA9-6BB29625C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3704DB-ADAF-87D2-1189-F25EE238E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9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C7886-1C04-8896-6A50-8776EB1D0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8BD6F6B-2074-7E74-7E9C-7108918EAF4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489AD4-79BF-BA81-0515-685FAEBCB9FF}"/>
              </a:ext>
            </a:extLst>
          </p:cNvPr>
          <p:cNvSpPr txBox="1"/>
          <p:nvPr/>
        </p:nvSpPr>
        <p:spPr>
          <a:xfrm>
            <a:off x="71120" y="938025"/>
            <a:ext cx="737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3DE25A-BEF3-E296-4E40-AFC175ACF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B57485-2BB9-A4C0-5737-310A92FB48AB}"/>
              </a:ext>
            </a:extLst>
          </p:cNvPr>
          <p:cNvGrpSpPr/>
          <p:nvPr/>
        </p:nvGrpSpPr>
        <p:grpSpPr>
          <a:xfrm>
            <a:off x="773084" y="4460728"/>
            <a:ext cx="7463307" cy="738665"/>
            <a:chOff x="783187" y="4229721"/>
            <a:chExt cx="7463307" cy="738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4709CA-7DEF-747C-5429-594FEF5932FD}"/>
                </a:ext>
              </a:extLst>
            </p:cNvPr>
            <p:cNvGrpSpPr/>
            <p:nvPr/>
          </p:nvGrpSpPr>
          <p:grpSpPr>
            <a:xfrm>
              <a:off x="783187" y="4229721"/>
              <a:ext cx="3500887" cy="738665"/>
              <a:chOff x="476916" y="4270361"/>
              <a:chExt cx="3500887" cy="73866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1664AB-5965-8084-204D-C855A13C7C31}"/>
                  </a:ext>
                </a:extLst>
              </p:cNvPr>
              <p:cNvSpPr txBox="1"/>
              <p:nvPr/>
            </p:nvSpPr>
            <p:spPr>
              <a:xfrm>
                <a:off x="2405496" y="4270361"/>
                <a:ext cx="1572307" cy="707886"/>
              </a:xfrm>
              <a:prstGeom prst="rect">
                <a:avLst/>
              </a:prstGeom>
              <a:solidFill>
                <a:srgbClr val="C00000">
                  <a:alpha val="23000"/>
                </a:srgbClr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r" rtl="1"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ar-MA" dirty="0">
                    <a:solidFill>
                      <a:srgbClr val="106585"/>
                    </a:solidFill>
                  </a:rPr>
                  <a:t>حِسابُ الكُلِّ بِتَوظيفِ الْجَمْعِ</a:t>
                </a:r>
                <a:endParaRPr lang="fr-MA" dirty="0">
                  <a:solidFill>
                    <a:srgbClr val="106585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05F74F-9BC9-2B22-93E6-7051FDF5507A}"/>
                  </a:ext>
                </a:extLst>
              </p:cNvPr>
              <p:cNvSpPr txBox="1"/>
              <p:nvPr/>
            </p:nvSpPr>
            <p:spPr>
              <a:xfrm>
                <a:off x="476916" y="4301140"/>
                <a:ext cx="1572307" cy="707886"/>
              </a:xfrm>
              <a:prstGeom prst="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r" rtl="1"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ar-MA" dirty="0">
                    <a:solidFill>
                      <a:srgbClr val="106585"/>
                    </a:solidFill>
                  </a:rPr>
                  <a:t>حِسابُ الْجُزْءِ</a:t>
                </a:r>
              </a:p>
              <a:p>
                <a:r>
                  <a:rPr lang="ar-MA" dirty="0">
                    <a:solidFill>
                      <a:srgbClr val="106585"/>
                    </a:solidFill>
                  </a:rPr>
                  <a:t>بِتَوظيفِ الطّرْحِ</a:t>
                </a:r>
                <a:endParaRPr lang="fr-MA" dirty="0">
                  <a:solidFill>
                    <a:srgbClr val="106585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ED2690-5FC8-9827-0877-D5D99E586715}"/>
                </a:ext>
              </a:extLst>
            </p:cNvPr>
            <p:cNvSpPr txBox="1"/>
            <p:nvPr/>
          </p:nvSpPr>
          <p:spPr>
            <a:xfrm>
              <a:off x="4692977" y="4260500"/>
              <a:ext cx="1572307" cy="707886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rgbClr val="106585"/>
                  </a:solidFill>
                </a:rPr>
                <a:t>حِسابُ الْجُزْءِ بِتَوظيفِ الْجَمْعِ</a:t>
              </a:r>
              <a:endParaRPr lang="fr-MA" dirty="0">
                <a:solidFill>
                  <a:srgbClr val="106585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F76997-0F0C-65E5-EC53-5EB648BC9A15}"/>
                </a:ext>
              </a:extLst>
            </p:cNvPr>
            <p:cNvSpPr txBox="1"/>
            <p:nvPr/>
          </p:nvSpPr>
          <p:spPr>
            <a:xfrm>
              <a:off x="6674187" y="4229721"/>
              <a:ext cx="1572307" cy="707886"/>
            </a:xfrm>
            <a:prstGeom prst="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 rtl="1">
                <a:defRPr sz="20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rgbClr val="106585"/>
                  </a:solidFill>
                </a:rPr>
                <a:t>حِسابُ الكُلِّ بِتَوظيفِ الضّربِ</a:t>
              </a:r>
              <a:endParaRPr lang="fr-MA" dirty="0">
                <a:solidFill>
                  <a:srgbClr val="106585"/>
                </a:solidFill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CFFFD5F-64E0-5733-42A7-80456C4D1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895962"/>
              </p:ext>
            </p:extLst>
          </p:nvPr>
        </p:nvGraphicFramePr>
        <p:xfrm>
          <a:off x="1469170" y="2321298"/>
          <a:ext cx="6096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632167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536337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43186761"/>
                    </a:ext>
                  </a:extLst>
                </a:gridCol>
              </a:tblGrid>
              <a:tr h="503241">
                <a:tc gridSpan="3"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rgbClr val="C00000"/>
                          </a:solidFill>
                        </a:rPr>
                        <a:t>؟</a:t>
                      </a:r>
                      <a:endParaRPr lang="fr-FR" sz="2400" dirty="0"/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4879728"/>
                  </a:ext>
                </a:extLst>
              </a:tr>
              <a:tr h="503241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32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67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870175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203DDB73-A2F0-176F-8691-C956C6FB1536}"/>
              </a:ext>
            </a:extLst>
          </p:cNvPr>
          <p:cNvGrpSpPr/>
          <p:nvPr/>
        </p:nvGrpSpPr>
        <p:grpSpPr>
          <a:xfrm>
            <a:off x="7277006" y="5229458"/>
            <a:ext cx="511484" cy="511484"/>
            <a:chOff x="7158133" y="5444616"/>
            <a:chExt cx="606392" cy="60639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25D728-7A1D-51C1-13DA-4F8F3A44C079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05E636-6172-02C4-E654-B17578F7D2F7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1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44FBF0-9FD6-ACDB-D0BB-917D9F70FB18}"/>
              </a:ext>
            </a:extLst>
          </p:cNvPr>
          <p:cNvGrpSpPr/>
          <p:nvPr/>
        </p:nvGrpSpPr>
        <p:grpSpPr>
          <a:xfrm>
            <a:off x="5329673" y="5229458"/>
            <a:ext cx="511484" cy="511484"/>
            <a:chOff x="7158133" y="5444616"/>
            <a:chExt cx="606392" cy="60639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190568-8A8E-0106-0241-8F99555CED35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227B941-7966-243E-85A5-5F88EE20B691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2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EBB14F-631D-8E7D-4820-D20F7D8EBD6B}"/>
              </a:ext>
            </a:extLst>
          </p:cNvPr>
          <p:cNvGrpSpPr/>
          <p:nvPr/>
        </p:nvGrpSpPr>
        <p:grpSpPr>
          <a:xfrm>
            <a:off x="3306139" y="5229458"/>
            <a:ext cx="511484" cy="511484"/>
            <a:chOff x="7158133" y="5444616"/>
            <a:chExt cx="606392" cy="60639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E216CD-1888-2DD7-FCFB-6833676D7D7C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52333A-6323-888C-F638-113483AE199D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3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EA7E51-D259-4F90-6156-7A61C486CF3F}"/>
              </a:ext>
            </a:extLst>
          </p:cNvPr>
          <p:cNvGrpSpPr/>
          <p:nvPr/>
        </p:nvGrpSpPr>
        <p:grpSpPr>
          <a:xfrm>
            <a:off x="1355510" y="5254859"/>
            <a:ext cx="511484" cy="511484"/>
            <a:chOff x="7158133" y="5444616"/>
            <a:chExt cx="606392" cy="60639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5C015A-8AC8-FBA9-6E42-B6E6A4E85580}"/>
                </a:ext>
              </a:extLst>
            </p:cNvPr>
            <p:cNvSpPr/>
            <p:nvPr/>
          </p:nvSpPr>
          <p:spPr>
            <a:xfrm>
              <a:off x="7158133" y="5444616"/>
              <a:ext cx="606392" cy="606392"/>
            </a:xfrm>
            <a:prstGeom prst="ellipse">
              <a:avLst/>
            </a:prstGeom>
            <a:noFill/>
            <a:ln w="38100"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D1BE68-0E07-074C-5338-58BC87B6CFCC}"/>
                </a:ext>
              </a:extLst>
            </p:cNvPr>
            <p:cNvSpPr txBox="1"/>
            <p:nvPr/>
          </p:nvSpPr>
          <p:spPr>
            <a:xfrm>
              <a:off x="7262357" y="5495827"/>
              <a:ext cx="434789" cy="5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106585"/>
                  </a:solidFill>
                </a:rPr>
                <a:t>4</a:t>
              </a:r>
              <a:endParaRPr lang="fr-FR" sz="2000" b="1" dirty="0">
                <a:solidFill>
                  <a:srgbClr val="106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3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504658" y="2299140"/>
            <a:ext cx="6134683" cy="2335469"/>
            <a:chOff x="1390259" y="2436266"/>
            <a:chExt cx="6134683" cy="233546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560856" y="2892846"/>
              <a:ext cx="580371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390259" y="3524718"/>
              <a:ext cx="613468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حَلُّ الْمَسَائلِ:</a:t>
              </a:r>
              <a:endParaRPr lang="en-GB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(اَلْبَحْثُ عَنِ الْكُلِّ أَوِ الْجُزْءِ- اَلأَجْزاءُ الْمُتساوِيّة).</a:t>
              </a:r>
              <a:endParaRPr lang="fr-FR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52375" y="3516353"/>
              <a:ext cx="631873" cy="631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881575" y="907325"/>
            <a:ext cx="6498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مع مجد وندى خطوات حل المسائل باستخدام نموذج الأشرطة </a:t>
            </a:r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087BB77C-9737-5393-20E5-465EBD0F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376" y="2141768"/>
            <a:ext cx="6609803" cy="38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A3E9-284F-03E9-FBE0-FA9935513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5065A28-D7EB-EABE-4C2A-0701E79C3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F4A3B3-2741-7CF0-2E26-FC1DB601DB03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النمذجة.</a:t>
            </a:r>
          </a:p>
        </p:txBody>
      </p:sp>
      <p:pic>
        <p:nvPicPr>
          <p:cNvPr id="3" name="N4P1S3L4">
            <a:hlinkClick r:id="" action="ppaction://media"/>
            <a:extLst>
              <a:ext uri="{FF2B5EF4-FFF2-40B4-BE49-F238E27FC236}">
                <a16:creationId xmlns:a16="http://schemas.microsoft.com/office/drawing/2014/main" id="{E616E095-1916-AF69-0A41-7FF63987C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117" y="1761391"/>
            <a:ext cx="7339169" cy="41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الأربع لحل مسألة.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0FBF3D-6B40-48CC-1100-7EA2C63C38FD}"/>
              </a:ext>
            </a:extLst>
          </p:cNvPr>
          <p:cNvGrpSpPr/>
          <p:nvPr/>
        </p:nvGrpSpPr>
        <p:grpSpPr>
          <a:xfrm>
            <a:off x="1850047" y="2172036"/>
            <a:ext cx="6053505" cy="3738773"/>
            <a:chOff x="1850047" y="2172036"/>
            <a:chExt cx="6053505" cy="37387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BE4E2C-8DD3-D9C0-A987-3AEB106AC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0047" y="2172036"/>
              <a:ext cx="6053505" cy="37387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FAD341-1630-0362-4207-AB8349AEAEB1}"/>
                </a:ext>
              </a:extLst>
            </p:cNvPr>
            <p:cNvSpPr txBox="1"/>
            <p:nvPr/>
          </p:nvSpPr>
          <p:spPr>
            <a:xfrm>
              <a:off x="3383280" y="3171825"/>
              <a:ext cx="3270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أَفْهُمٌ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وَأُحَدِّدُ عَمَّا أَبْحَثُ؛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FD465E-6364-DAF0-59C9-1FA76FCFC796}"/>
                </a:ext>
              </a:extLst>
            </p:cNvPr>
            <p:cNvSpPr txBox="1"/>
            <p:nvPr/>
          </p:nvSpPr>
          <p:spPr>
            <a:xfrm>
              <a:off x="2591915" y="3738735"/>
              <a:ext cx="4068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أُمَثِّلُ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الْمُعْطياتِ 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AE863A-C044-B875-86B6-E813EEB5DE1E}"/>
                </a:ext>
              </a:extLst>
            </p:cNvPr>
            <p:cNvSpPr txBox="1"/>
            <p:nvPr/>
          </p:nvSpPr>
          <p:spPr>
            <a:xfrm>
              <a:off x="2543176" y="4372256"/>
              <a:ext cx="4144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أَسْتَنْتِجُ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مُتَساوِيّةَ الْحَلِّ؛ 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8FA470-55AC-BE79-8FAB-9D18D7FBFA7C}"/>
                </a:ext>
              </a:extLst>
            </p:cNvPr>
            <p:cNvSpPr txBox="1"/>
            <p:nvPr/>
          </p:nvSpPr>
          <p:spPr>
            <a:xfrm>
              <a:off x="3900076" y="4869406"/>
              <a:ext cx="278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أَكْتُبُ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عِبارَةَ الْحَلِّ.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4C948E-094F-D33C-B357-F89E52069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08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73291" y="91139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لحل هذه المسألة؟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1">
            <a:extLst>
              <a:ext uri="{FF2B5EF4-FFF2-40B4-BE49-F238E27FC236}">
                <a16:creationId xmlns:a16="http://schemas.microsoft.com/office/drawing/2014/main" id="{6D261AC6-2DCD-52B7-FCB8-38CA5D7B86B3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</p:grpSpPr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978662DD-3B35-7EC5-9BC3-600FC10CDE7D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B9ABD564-6F82-849A-90D3-6924A7C66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499FD4-B6BC-8862-32F5-A59157B8F9CB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08BA6E39-944E-B713-3F73-DA16E605EA53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54798EBA-D7CE-162A-46C1-1092603BC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02059-DD65-0215-1E29-6BFF94953A6C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B608DBEC-481A-14D7-D887-7B19FC894D8F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9CEE296-5515-2E2E-9EB1-0D33C6381F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12F3B5-4404-374C-EB4D-322D28DCC196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11F0ECDA-CAB8-B9E7-4A19-3F745D7CF387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6294B757-A304-25B8-BB21-6CB3DEA03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2E58E5-A314-57E8-90B7-D8FDFD5148F5}"/>
              </a:ext>
            </a:extLst>
          </p:cNvPr>
          <p:cNvSpPr/>
          <p:nvPr/>
        </p:nvSpPr>
        <p:spPr>
          <a:xfrm>
            <a:off x="2024121" y="3082387"/>
            <a:ext cx="5060093" cy="2265680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E868BB-6E11-FF68-E535-2493953E0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5F03-E40E-95C6-02BE-E02A945B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B0795EE-D0F0-20B4-E192-A40A949E9248}"/>
              </a:ext>
            </a:extLst>
          </p:cNvPr>
          <p:cNvSpPr txBox="1"/>
          <p:nvPr/>
        </p:nvSpPr>
        <p:spPr>
          <a:xfrm>
            <a:off x="273291" y="803225"/>
            <a:ext cx="72176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يتقدم، يغمض عينيه ويحكي شريط المسألة؟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انتداب تلميذ لسرد شريط المسألة مع  التركيز على 8 صور تتكرر 12 مرة.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e 1">
            <a:extLst>
              <a:ext uri="{FF2B5EF4-FFF2-40B4-BE49-F238E27FC236}">
                <a16:creationId xmlns:a16="http://schemas.microsoft.com/office/drawing/2014/main" id="{00BCAF0D-B94F-9416-5AE5-5DA0160C9E38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5D25C307-110F-9669-4909-596D5858316C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D29BCA46-5235-2937-2DDB-15C1FBC05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0F2C8E-BE2B-5919-B6B6-0AD05E3658BF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FB5B2A02-F13F-FF65-29E6-3E749E4FB29A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DF6E1B80-A0A4-9032-9259-B462ECAE1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58DE5F-0AC6-5788-CA7C-3CB0248F742E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38" name="Rectangle : coins arrondis 3">
              <a:extLst>
                <a:ext uri="{FF2B5EF4-FFF2-40B4-BE49-F238E27FC236}">
                  <a16:creationId xmlns:a16="http://schemas.microsoft.com/office/drawing/2014/main" id="{48A573CB-4348-4229-E842-DF1A06CA536E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C0E607E5-3191-3E6A-2758-0CF6012A2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229F93-2219-D392-7447-F8553675013C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41" name="Rectangle : coins arrondis 3">
              <a:extLst>
                <a:ext uri="{FF2B5EF4-FFF2-40B4-BE49-F238E27FC236}">
                  <a16:creationId xmlns:a16="http://schemas.microsoft.com/office/drawing/2014/main" id="{554CDAAA-562B-C4F8-6240-F815C1F6D0B4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D5263C47-55EC-9029-EBAD-5CCE930DF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2AA40B7-DA0E-BC44-7D25-8AF8CC4468B8}"/>
              </a:ext>
            </a:extLst>
          </p:cNvPr>
          <p:cNvSpPr/>
          <p:nvPr/>
        </p:nvSpPr>
        <p:spPr>
          <a:xfrm>
            <a:off x="2024121" y="3082387"/>
            <a:ext cx="5060093" cy="2265680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مَلَفِّ صُوَرٍ </a:t>
            </a:r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عائِلِيَّةٍ.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صَفْحَة</a:t>
            </a:r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ً، في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كُلِّ صَفْحَةٍ 8 صُوَرٍ</a:t>
            </a:r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894F127-251E-83FE-5B1B-7533CD009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42723" y="675607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22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33">
            <a:extLst>
              <a:ext uri="{FF2B5EF4-FFF2-40B4-BE49-F238E27FC236}">
                <a16:creationId xmlns:a16="http://schemas.microsoft.com/office/drawing/2014/main" id="{71226A0A-DD26-2746-C053-592E6BC1B139}"/>
              </a:ext>
            </a:extLst>
          </p:cNvPr>
          <p:cNvGrpSpPr/>
          <p:nvPr/>
        </p:nvGrpSpPr>
        <p:grpSpPr>
          <a:xfrm>
            <a:off x="506051" y="249372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4">
              <a:extLst>
                <a:ext uri="{FF2B5EF4-FFF2-40B4-BE49-F238E27FC236}">
                  <a16:creationId xmlns:a16="http://schemas.microsoft.com/office/drawing/2014/main" id="{80F96C05-7A68-26B3-91B6-2CB5E2612E9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26721DC6-4DD0-6B04-DE39-3E307396FBF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6CC1C8F2-F06D-BA91-1E09-A042ED4B85ED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  <a:defRPr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41">
            <a:extLst>
              <a:ext uri="{FF2B5EF4-FFF2-40B4-BE49-F238E27FC236}">
                <a16:creationId xmlns:a16="http://schemas.microsoft.com/office/drawing/2014/main" id="{1A055B18-27FE-9AB5-58FD-CC70FFFE2F6B}"/>
              </a:ext>
            </a:extLst>
          </p:cNvPr>
          <p:cNvGrpSpPr/>
          <p:nvPr/>
        </p:nvGrpSpPr>
        <p:grpSpPr>
          <a:xfrm>
            <a:off x="4493301" y="382687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42">
              <a:extLst>
                <a:ext uri="{FF2B5EF4-FFF2-40B4-BE49-F238E27FC236}">
                  <a16:creationId xmlns:a16="http://schemas.microsoft.com/office/drawing/2014/main" id="{5ECC3BC9-438E-7D2F-956D-3A0C91A9308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4323DF33-FF38-B519-C78E-BBB8036C99D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</a:t>
              </a: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2BD93696-1692-2FAA-249B-086C631915D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176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  <a:defRPr/>
              </a:pP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45">
            <a:extLst>
              <a:ext uri="{FF2B5EF4-FFF2-40B4-BE49-F238E27FC236}">
                <a16:creationId xmlns:a16="http://schemas.microsoft.com/office/drawing/2014/main" id="{484F43AF-CB11-F330-302B-66A267F98787}"/>
              </a:ext>
            </a:extLst>
          </p:cNvPr>
          <p:cNvGrpSpPr/>
          <p:nvPr/>
        </p:nvGrpSpPr>
        <p:grpSpPr>
          <a:xfrm>
            <a:off x="4493301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46">
              <a:extLst>
                <a:ext uri="{FF2B5EF4-FFF2-40B4-BE49-F238E27FC236}">
                  <a16:creationId xmlns:a16="http://schemas.microsoft.com/office/drawing/2014/main" id="{6D5A915C-9BFE-72EC-8785-836664AD222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A321C9DE-2CBF-3868-E310-A097D6F30A85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073D6055-25FC-F691-0947-4744E024B2F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e 49">
            <a:extLst>
              <a:ext uri="{FF2B5EF4-FFF2-40B4-BE49-F238E27FC236}">
                <a16:creationId xmlns:a16="http://schemas.microsoft.com/office/drawing/2014/main" id="{7BCC8AC3-632B-66DB-1C9D-54F403CF2B14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1" name="Rectangle : coins arrondis 50">
              <a:extLst>
                <a:ext uri="{FF2B5EF4-FFF2-40B4-BE49-F238E27FC236}">
                  <a16:creationId xmlns:a16="http://schemas.microsoft.com/office/drawing/2014/main" id="{EE36861C-5843-95B9-970C-BB29C89DAB1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2" name="Organigramme : Terminateur 21">
              <a:extLst>
                <a:ext uri="{FF2B5EF4-FFF2-40B4-BE49-F238E27FC236}">
                  <a16:creationId xmlns:a16="http://schemas.microsoft.com/office/drawing/2014/main" id="{05798FD1-7659-1D21-A175-299FA73FF37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Espace réservé du texte 5">
              <a:extLst>
                <a:ext uri="{FF2B5EF4-FFF2-40B4-BE49-F238E27FC236}">
                  <a16:creationId xmlns:a16="http://schemas.microsoft.com/office/drawing/2014/main" id="{15AA05B7-F368-43AB-BE58-5F71ACDF8B4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94C87F3-0097-E198-1EA9-0E73BAC8E128}"/>
              </a:ext>
            </a:extLst>
          </p:cNvPr>
          <p:cNvGrpSpPr/>
          <p:nvPr/>
        </p:nvGrpSpPr>
        <p:grpSpPr>
          <a:xfrm>
            <a:off x="397877" y="3899324"/>
            <a:ext cx="3996348" cy="1095208"/>
            <a:chOff x="4483645" y="4243055"/>
            <a:chExt cx="3765568" cy="1095208"/>
          </a:xfrm>
        </p:grpSpPr>
        <p:pic>
          <p:nvPicPr>
            <p:cNvPr id="45" name="Image 14">
              <a:extLst>
                <a:ext uri="{FF2B5EF4-FFF2-40B4-BE49-F238E27FC236}">
                  <a16:creationId xmlns:a16="http://schemas.microsoft.com/office/drawing/2014/main" id="{5EA547B9-B456-E48D-C6B7-2E8E283B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3645" y="4408269"/>
              <a:ext cx="3765568" cy="929994"/>
            </a:xfrm>
            <a:prstGeom prst="rect">
              <a:avLst/>
            </a:prstGeom>
          </p:spPr>
        </p:pic>
        <p:sp>
          <p:nvSpPr>
            <p:cNvPr id="46" name="Organigramme : Terminateur 21">
              <a:extLst>
                <a:ext uri="{FF2B5EF4-FFF2-40B4-BE49-F238E27FC236}">
                  <a16:creationId xmlns:a16="http://schemas.microsoft.com/office/drawing/2014/main" id="{C15736AF-4751-EBF0-7473-F6A8A9B48C77}"/>
                </a:ext>
              </a:extLst>
            </p:cNvPr>
            <p:cNvSpPr/>
            <p:nvPr/>
          </p:nvSpPr>
          <p:spPr>
            <a:xfrm>
              <a:off x="6799582" y="4243055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ZoneTexte 4">
            <a:extLst>
              <a:ext uri="{FF2B5EF4-FFF2-40B4-BE49-F238E27FC236}">
                <a16:creationId xmlns:a16="http://schemas.microsoft.com/office/drawing/2014/main" id="{90809E1E-EAAA-9945-D789-D41CDC50EE29}"/>
              </a:ext>
            </a:extLst>
          </p:cNvPr>
          <p:cNvSpPr txBox="1"/>
          <p:nvPr/>
        </p:nvSpPr>
        <p:spPr>
          <a:xfrm>
            <a:off x="4948055" y="2911230"/>
            <a:ext cx="2986767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609630" rtl="1">
              <a:lnSpc>
                <a:spcPts val="3426"/>
              </a:lnSpc>
              <a:buNone/>
              <a:defRPr/>
            </a:pPr>
            <a:r>
              <a: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ضرْبُ عَدَدٍ مِنْ رَقْمَينِ في عَدَدٍ مِنْ رَقْمَينِ.</a:t>
            </a:r>
          </a:p>
        </p:txBody>
      </p:sp>
      <p:sp>
        <p:nvSpPr>
          <p:cNvPr id="48" name="ZoneTexte 6">
            <a:extLst>
              <a:ext uri="{FF2B5EF4-FFF2-40B4-BE49-F238E27FC236}">
                <a16:creationId xmlns:a16="http://schemas.microsoft.com/office/drawing/2014/main" id="{E9EA5361-CBCE-176B-7096-F945BD8C25C0}"/>
              </a:ext>
            </a:extLst>
          </p:cNvPr>
          <p:cNvSpPr txBox="1"/>
          <p:nvPr/>
        </p:nvSpPr>
        <p:spPr>
          <a:xfrm>
            <a:off x="659122" y="3022246"/>
            <a:ext cx="3473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ضرْبُ عَدَدٍ منْ ثَلاثةِ  أَرْقامٍ في عَدَدٍ مِنْ رَقْمَيْنِ.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DCC19A-2F30-0402-1251-252ED3E5EA2C}"/>
              </a:ext>
            </a:extLst>
          </p:cNvPr>
          <p:cNvSpPr txBox="1"/>
          <p:nvPr/>
        </p:nvSpPr>
        <p:spPr>
          <a:xfrm>
            <a:off x="5380934" y="4355188"/>
            <a:ext cx="2613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وَضْعُ وَإنْجازُ عَمَليّاتِ الضّرْبِ.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36C3B1-DC42-8E2F-B86A-6AD41BCFCB92}"/>
              </a:ext>
            </a:extLst>
          </p:cNvPr>
          <p:cNvSpPr txBox="1"/>
          <p:nvPr/>
        </p:nvSpPr>
        <p:spPr>
          <a:xfrm>
            <a:off x="450186" y="4219398"/>
            <a:ext cx="3765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حَلُّ الْمَسَائلِ: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(اَلْبَحْثُ عَنِ الْكُلِّ أَوِ الْجُزْءِ- اَلأَجْزاءُ الْمُتساوِيّة).</a:t>
            </a: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7C96C-5C86-3C10-29DD-5B68B7AE4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496D077-A262-7459-5633-42FA50C7150B}"/>
              </a:ext>
            </a:extLst>
          </p:cNvPr>
          <p:cNvSpPr txBox="1"/>
          <p:nvPr/>
        </p:nvSpPr>
        <p:spPr>
          <a:xfrm>
            <a:off x="273292" y="88635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المطلوب؟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DBD48007-6229-7204-D2E6-B60F1EAC717B}"/>
              </a:ext>
            </a:extLst>
          </p:cNvPr>
          <p:cNvSpPr txBox="1"/>
          <p:nvPr/>
        </p:nvSpPr>
        <p:spPr>
          <a:xfrm>
            <a:off x="824932" y="5569038"/>
            <a:ext cx="721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اَلْمَطْلوبُ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ar-MA" b="1" dirty="0">
                <a:solidFill>
                  <a:srgbClr val="F6B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............................................................................... 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e 1">
            <a:extLst>
              <a:ext uri="{FF2B5EF4-FFF2-40B4-BE49-F238E27FC236}">
                <a16:creationId xmlns:a16="http://schemas.microsoft.com/office/drawing/2014/main" id="{40311704-EB5D-E4D1-9DAC-B36BFB45A8AB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85C81D22-C5AD-F314-9584-DABD5AD385CD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C0CA7ED2-6DA6-507D-B7CE-CCE8CCE7B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B44CC3-0FA2-E34A-FBB5-76DA9285945B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26F795E5-A8C8-F35B-EA50-50625E507FB8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AA847FEF-2AA1-C201-DD2C-6B6CDE6765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65A581-CA8C-B00C-5CB9-A9412C4FACC1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4556EFD3-075D-2954-8FDC-D756EA0ED2F7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2683F22E-F5FC-3A3F-2370-50D8047179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5A296D-5154-B2A8-0B6C-C6E616029A33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2CE90F41-69D7-4C9B-665F-55DDE23C9128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ACEDABB9-5A68-EE1C-FB65-B1614FFBD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C7F46F-53A1-7C68-0AF6-1537DD15E5D4}"/>
              </a:ext>
            </a:extLst>
          </p:cNvPr>
          <p:cNvSpPr/>
          <p:nvPr/>
        </p:nvSpPr>
        <p:spPr>
          <a:xfrm>
            <a:off x="2024121" y="3082387"/>
            <a:ext cx="5060093" cy="2265680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الصُّوَرِ في هَذا الْمَلَفِّ</a:t>
            </a:r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0FAF5FA-18E8-E55B-BFEA-50D4034F7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42723" y="675607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89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4463-70E3-7A73-6C47-83985EC3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25663B0-4AA3-F00D-5788-DF465069BD0F}"/>
              </a:ext>
            </a:extLst>
          </p:cNvPr>
          <p:cNvSpPr txBox="1"/>
          <p:nvPr/>
        </p:nvSpPr>
        <p:spPr>
          <a:xfrm>
            <a:off x="273291" y="92109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نعم: المطلوب حساب الكل. أي كل الصور في الملف العائلي.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E5EAD820-274A-CA3A-F176-54DE09E08429}"/>
              </a:ext>
            </a:extLst>
          </p:cNvPr>
          <p:cNvSpPr txBox="1"/>
          <p:nvPr/>
        </p:nvSpPr>
        <p:spPr>
          <a:xfrm>
            <a:off x="1065565" y="5590858"/>
            <a:ext cx="7217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اَلْمَطْلوبُ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اَلْعَدَدُ الْكُلّيُ لِلصُّوَرِ في الْمَلَفِّ.  </a:t>
            </a:r>
            <a:endParaRPr lang="fr-FR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723F90-4BD2-5C87-F636-0FF4CDE5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20" name="Groupe 1">
            <a:extLst>
              <a:ext uri="{FF2B5EF4-FFF2-40B4-BE49-F238E27FC236}">
                <a16:creationId xmlns:a16="http://schemas.microsoft.com/office/drawing/2014/main" id="{9BA8F798-64D2-2C1C-3AD5-1BDA12C2CE09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FE71846E-5EF4-E1E2-D1FE-E6F0C0A97768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CB7F73C0-B81A-051C-094A-D2BC836729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AB210E-6067-5159-D644-D07586AB1AB6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7A38DC1E-3861-6340-A89D-D530D7831586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7B450F4-26A4-0254-7A66-C759B2BF42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F94EA9-F220-9DAB-71B9-CE919C9BFE13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B897143D-AA6A-997C-226A-297EC3A583A9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46ABCFAF-974C-E74C-36CD-66117B79F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A046-1BBD-2340-C328-A85CAFAE74B4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3839CC84-018C-CD21-10BA-B518C8A56819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5DEA8FBA-A93F-6DD3-F3E4-73D3CCDB47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9590DFD-1A20-C7D1-A12A-C41D9BE29EF0}"/>
              </a:ext>
            </a:extLst>
          </p:cNvPr>
          <p:cNvSpPr/>
          <p:nvPr/>
        </p:nvSpPr>
        <p:spPr>
          <a:xfrm>
            <a:off x="2024121" y="3082387"/>
            <a:ext cx="5060093" cy="2265680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الصُّوَرِ في هَذا الْمَلَفِّ</a:t>
            </a:r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4E6EA-8F97-0949-F19C-065393CE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5DE5BB6-FA39-873B-E3AF-984B41D9A76D}"/>
              </a:ext>
            </a:extLst>
          </p:cNvPr>
          <p:cNvSpPr txBox="1"/>
          <p:nvPr/>
        </p:nvSpPr>
        <p:spPr>
          <a:xfrm>
            <a:off x="124630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CEFD0B7-0E40-8313-33E0-EDD68594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7D4010-E0CC-0019-B5A8-90EC9D1B3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D4B817-3519-FBC8-5DF5-B04EAD125D3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92637" y="92109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213F7A-8B51-343B-DFFB-2621F6E03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21" name="Groupe 1">
            <a:extLst>
              <a:ext uri="{FF2B5EF4-FFF2-40B4-BE49-F238E27FC236}">
                <a16:creationId xmlns:a16="http://schemas.microsoft.com/office/drawing/2014/main" id="{75958AF6-7851-FF27-8431-2A2DB5A2C860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34A7DC65-B742-D675-7CB4-22E3B146BFF2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1BFED8BB-9D33-5294-ACAC-6B2E21A4D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5DE9EF-A309-FA2D-5763-005C58D845A4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7" name="Rectangle : coins arrondis 3">
              <a:extLst>
                <a:ext uri="{FF2B5EF4-FFF2-40B4-BE49-F238E27FC236}">
                  <a16:creationId xmlns:a16="http://schemas.microsoft.com/office/drawing/2014/main" id="{319F7961-5284-F779-F4E3-C61B1754C829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B12B63F4-8F40-1C30-E344-97FFD3D34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DD0DCB-9B1A-A0F7-CCE2-A891FA8537DB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40" name="Rectangle : coins arrondis 3">
              <a:extLst>
                <a:ext uri="{FF2B5EF4-FFF2-40B4-BE49-F238E27FC236}">
                  <a16:creationId xmlns:a16="http://schemas.microsoft.com/office/drawing/2014/main" id="{23985ECB-EA97-A7DD-72F5-BDABDCA465DE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D87157D2-C509-3E32-0E2B-0099BD414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BD3B85-7D02-F253-0FD1-4DCA78D914C0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44" name="Rectangle : coins arrondis 3">
              <a:extLst>
                <a:ext uri="{FF2B5EF4-FFF2-40B4-BE49-F238E27FC236}">
                  <a16:creationId xmlns:a16="http://schemas.microsoft.com/office/drawing/2014/main" id="{236FA836-9A58-DB1B-8422-899040E23BAD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id="{0DF12D67-947D-4E4C-0DF1-E24ED406DC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373BFE6-52DB-C9B1-08A6-4BA049BC1647}"/>
              </a:ext>
            </a:extLst>
          </p:cNvPr>
          <p:cNvSpPr/>
          <p:nvPr/>
        </p:nvSpPr>
        <p:spPr>
          <a:xfrm>
            <a:off x="2024121" y="3082387"/>
            <a:ext cx="5060093" cy="2265680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0CD2C-1EE5-E2CB-2EBE-807FC6B1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7FF7E9-64F0-D336-7EDA-0B53574027C9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9CF08CF4-A48A-113C-24DF-CDAF9278D0F7}"/>
              </a:ext>
            </a:extLst>
          </p:cNvPr>
          <p:cNvSpPr txBox="1"/>
          <p:nvPr/>
        </p:nvSpPr>
        <p:spPr>
          <a:xfrm>
            <a:off x="267353" y="92109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معطيات  المسألة على الألواح بالأشرطة لتعرف العملية المناسبة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CCF735-4B97-65D5-868B-DA5225AB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19" name="Groupe 1">
            <a:extLst>
              <a:ext uri="{FF2B5EF4-FFF2-40B4-BE49-F238E27FC236}">
                <a16:creationId xmlns:a16="http://schemas.microsoft.com/office/drawing/2014/main" id="{13F29AAC-3117-9EDC-3A94-B9B6FBAC55A6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9084224C-5192-2E53-F8F5-600572549B76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D2208339-C0C9-D57C-E665-46FA431997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46C201-DE9E-FBDA-3719-71CB025F3BD5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789E3E60-6CD2-66CE-E10C-834B02E1D5AF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89B3135B-6E81-6BC3-9B1C-F4FB4D97C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B51D0E-ADEA-9AE0-0CB7-FFE88152424C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39" name="Rectangle : coins arrondis 3">
              <a:extLst>
                <a:ext uri="{FF2B5EF4-FFF2-40B4-BE49-F238E27FC236}">
                  <a16:creationId xmlns:a16="http://schemas.microsoft.com/office/drawing/2014/main" id="{81971492-3553-8BE0-BE4B-E963088A18D9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9444698B-5D91-6366-27C8-89CB253AD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43B126-B2CE-D51F-81EC-40CE3EFD3E9F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F95F459C-A832-7C53-4A0C-3CA3E4CB4C41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953A7770-F99E-11AA-958F-A96ED895D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5A8CBBD-642C-6461-2BCC-5C9931794FB1}"/>
              </a:ext>
            </a:extLst>
          </p:cNvPr>
          <p:cNvSpPr/>
          <p:nvPr/>
        </p:nvSpPr>
        <p:spPr>
          <a:xfrm>
            <a:off x="2024121" y="3082387"/>
            <a:ext cx="5060093" cy="2265680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32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32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E235-8036-ECAF-2FEB-07879FF2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3C33-26CB-40B8-5628-A5B0FA30A0FE}"/>
              </a:ext>
            </a:extLst>
          </p:cNvPr>
          <p:cNvSpPr txBox="1"/>
          <p:nvPr/>
        </p:nvSpPr>
        <p:spPr>
          <a:xfrm>
            <a:off x="12601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51853A2-7205-333E-428A-7310A15B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F84D42-521A-BCEC-D5A7-3EDC8CA5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383A4-01D7-4BC0-717D-5C55710DF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D735C6B-A26A-178C-322A-5E40D928AD85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4FF85B33-B0F8-3EDE-C5CC-11452F762892}"/>
              </a:ext>
            </a:extLst>
          </p:cNvPr>
          <p:cNvSpPr txBox="1"/>
          <p:nvPr/>
        </p:nvSpPr>
        <p:spPr>
          <a:xfrm>
            <a:off x="273291" y="768135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12 شريطا  متشابها لتمثيل صفحات الملف و داخل كل شريط أكتب 8 أي 8 صور.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بينما المطلوب الذي هو كل الصور، أمثله بشريط كبير بطول الأشرطة الإثنا عشر. </a:t>
            </a:r>
          </a:p>
        </p:txBody>
      </p:sp>
      <p:pic>
        <p:nvPicPr>
          <p:cNvPr id="2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8B21E6-0D7A-0976-74F7-20AB1C0BC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34" name="Groupe 1">
            <a:extLst>
              <a:ext uri="{FF2B5EF4-FFF2-40B4-BE49-F238E27FC236}">
                <a16:creationId xmlns:a16="http://schemas.microsoft.com/office/drawing/2014/main" id="{C946EE23-F6DD-7DCE-56AB-F2AF022EC66F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1342BCAF-1EEF-AC96-8DFD-325682E979E8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ED27BEA0-D300-14F8-11EA-D03F2A637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C8BF60-BD06-7AA5-7682-C90A7F3AF0B0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47" name="Rectangle : coins arrondis 3">
              <a:extLst>
                <a:ext uri="{FF2B5EF4-FFF2-40B4-BE49-F238E27FC236}">
                  <a16:creationId xmlns:a16="http://schemas.microsoft.com/office/drawing/2014/main" id="{D82B25AF-9E91-863F-9CE0-25B8CB6DAA8A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E9C380EF-94B6-6EBA-C08C-C655879E5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C28293-F3F9-9140-043B-386EA78E104F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</p:grpSpPr>
        <p:sp>
          <p:nvSpPr>
            <p:cNvPr id="50" name="Rectangle : coins arrondis 3">
              <a:extLst>
                <a:ext uri="{FF2B5EF4-FFF2-40B4-BE49-F238E27FC236}">
                  <a16:creationId xmlns:a16="http://schemas.microsoft.com/office/drawing/2014/main" id="{E762D3E1-A827-5091-7565-88AC3303B732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val 80">
              <a:extLst>
                <a:ext uri="{FF2B5EF4-FFF2-40B4-BE49-F238E27FC236}">
                  <a16:creationId xmlns:a16="http://schemas.microsoft.com/office/drawing/2014/main" id="{46E15324-9920-C0B2-89D6-D51C8ABA1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6B93E30-5C56-38CB-2547-BF246D376364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53" name="Rectangle : coins arrondis 3">
              <a:extLst>
                <a:ext uri="{FF2B5EF4-FFF2-40B4-BE49-F238E27FC236}">
                  <a16:creationId xmlns:a16="http://schemas.microsoft.com/office/drawing/2014/main" id="{3D9334EC-DF70-8D38-27B2-20FC35DA9323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Oval 80">
              <a:extLst>
                <a:ext uri="{FF2B5EF4-FFF2-40B4-BE49-F238E27FC236}">
                  <a16:creationId xmlns:a16="http://schemas.microsoft.com/office/drawing/2014/main" id="{8F41C0AE-615B-C4D2-B04F-E98FD3EBD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0DDF080-61DF-B2C1-58D2-DABDA21826C3}"/>
              </a:ext>
            </a:extLst>
          </p:cNvPr>
          <p:cNvSpPr/>
          <p:nvPr/>
        </p:nvSpPr>
        <p:spPr>
          <a:xfrm>
            <a:off x="860612" y="2851023"/>
            <a:ext cx="7364505" cy="1008001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0D577C-CCA3-C17E-ECE4-20C063AD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542" y="4442280"/>
            <a:ext cx="484064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3983-F73E-2324-3008-C8FAC825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B55A6D-A450-B2DB-EBA9-4869624E6D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233051C1-C855-A299-DD12-B459D060F834}"/>
              </a:ext>
            </a:extLst>
          </p:cNvPr>
          <p:cNvSpPr txBox="1"/>
          <p:nvPr/>
        </p:nvSpPr>
        <p:spPr>
          <a:xfrm>
            <a:off x="303788" y="950716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FCAADB-64A0-F0AF-B084-94321F4E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22" name="Groupe 1">
            <a:extLst>
              <a:ext uri="{FF2B5EF4-FFF2-40B4-BE49-F238E27FC236}">
                <a16:creationId xmlns:a16="http://schemas.microsoft.com/office/drawing/2014/main" id="{1B28AC44-5BE8-D310-6A94-27F75FC20B4A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A328747D-12AA-91ED-094A-D63F62CCB7A1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1B4F29B0-E472-E734-4E81-B6D4729BD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851E9D-E114-D3D0-6CC9-19EAFB777B2D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593650EF-CD15-8D7B-EB98-3D56ACEFCB11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15251ACD-9005-49BB-4D5E-67B5944A8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1A2510-EA89-95EC-4E3A-7344908CE536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rgbClr val="4A7090"/>
          </a:solidFill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451BF5C5-16BB-DCB8-6DD2-DE609ED59C38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BBC369F9-07DC-03C1-4613-B3D058F3B9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1AE9EE-4A17-AABC-D56E-DDFBE5EF5E62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39" name="Rectangle : coins arrondis 3">
              <a:extLst>
                <a:ext uri="{FF2B5EF4-FFF2-40B4-BE49-F238E27FC236}">
                  <a16:creationId xmlns:a16="http://schemas.microsoft.com/office/drawing/2014/main" id="{A1A2756A-039F-2082-6422-DBF6DE3F6DC6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D7B22EBB-0F02-5D0C-CDBB-F8EB610CB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E2EBE0-F2AB-9E29-AC97-3D89D12B53D4}"/>
              </a:ext>
            </a:extLst>
          </p:cNvPr>
          <p:cNvGrpSpPr/>
          <p:nvPr/>
        </p:nvGrpSpPr>
        <p:grpSpPr>
          <a:xfrm>
            <a:off x="636040" y="2859988"/>
            <a:ext cx="7445188" cy="3709310"/>
            <a:chOff x="632012" y="2851023"/>
            <a:chExt cx="7445188" cy="37093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809159-5376-3131-0CE9-D7CAC78BF384}"/>
                </a:ext>
              </a:extLst>
            </p:cNvPr>
            <p:cNvGrpSpPr/>
            <p:nvPr/>
          </p:nvGrpSpPr>
          <p:grpSpPr>
            <a:xfrm>
              <a:off x="2132872" y="5097603"/>
              <a:ext cx="4792441" cy="1093398"/>
              <a:chOff x="2144793" y="4779138"/>
              <a:chExt cx="4792441" cy="1093398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1245A83-1E73-A41C-4140-866806BDE738}"/>
                  </a:ext>
                </a:extLst>
              </p:cNvPr>
              <p:cNvSpPr/>
              <p:nvPr/>
            </p:nvSpPr>
            <p:spPr>
              <a:xfrm>
                <a:off x="5738354" y="4779138"/>
                <a:ext cx="599440" cy="3600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6BD6A89-6AB6-34BE-8790-72F758FBBF32}"/>
                  </a:ext>
                </a:extLst>
              </p:cNvPr>
              <p:cNvSpPr/>
              <p:nvPr/>
            </p:nvSpPr>
            <p:spPr>
              <a:xfrm>
                <a:off x="6337794" y="4779138"/>
                <a:ext cx="599440" cy="3600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D2933D5-64CD-A068-9E08-F4E00BC4D157}"/>
                  </a:ext>
                </a:extLst>
              </p:cNvPr>
              <p:cNvSpPr/>
              <p:nvPr/>
            </p:nvSpPr>
            <p:spPr>
              <a:xfrm>
                <a:off x="3358002" y="4779138"/>
                <a:ext cx="2380352" cy="360000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>
                    <a:solidFill>
                      <a:srgbClr val="C00000"/>
                    </a:solidFill>
                  </a:rPr>
                  <a:t>................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Right Brace 66">
                <a:extLst>
                  <a:ext uri="{FF2B5EF4-FFF2-40B4-BE49-F238E27FC236}">
                    <a16:creationId xmlns:a16="http://schemas.microsoft.com/office/drawing/2014/main" id="{9F860467-375F-2EAE-2975-21676CCA312E}"/>
                  </a:ext>
                </a:extLst>
              </p:cNvPr>
              <p:cNvSpPr/>
              <p:nvPr/>
            </p:nvSpPr>
            <p:spPr>
              <a:xfrm rot="5400000">
                <a:off x="4336576" y="3276048"/>
                <a:ext cx="404705" cy="4788272"/>
              </a:xfrm>
              <a:prstGeom prst="rightBrac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17206A-38BF-D49C-164B-B798950653B6}"/>
                  </a:ext>
                </a:extLst>
              </p:cNvPr>
              <p:cNvSpPr/>
              <p:nvPr/>
            </p:nvSpPr>
            <p:spPr>
              <a:xfrm>
                <a:off x="2181600" y="4779138"/>
                <a:ext cx="599440" cy="3600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C13E46-A243-0083-0F0F-B3BD84A9D04B}"/>
                  </a:ext>
                </a:extLst>
              </p:cNvPr>
              <p:cNvSpPr/>
              <p:nvPr/>
            </p:nvSpPr>
            <p:spPr>
              <a:xfrm>
                <a:off x="2791200" y="4779138"/>
                <a:ext cx="599440" cy="3600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68D320-A7F1-8FE8-9154-8AB3618B792D}"/>
                </a:ext>
              </a:extLst>
            </p:cNvPr>
            <p:cNvSpPr txBox="1"/>
            <p:nvPr/>
          </p:nvSpPr>
          <p:spPr>
            <a:xfrm>
              <a:off x="4122145" y="6191001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/>
                <a:t>12 مَرّة</a:t>
              </a:r>
              <a:endParaRPr lang="fr-MA" b="1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A4D5AAB-4999-286F-276E-DA6826D8E71C}"/>
                </a:ext>
              </a:extLst>
            </p:cNvPr>
            <p:cNvSpPr/>
            <p:nvPr/>
          </p:nvSpPr>
          <p:spPr>
            <a:xfrm>
              <a:off x="632012" y="2851023"/>
              <a:ext cx="7445188" cy="1008001"/>
            </a:xfrm>
            <a:prstGeom prst="roundRect">
              <a:avLst/>
            </a:prstGeom>
            <a:ln w="38100">
              <a:solidFill>
                <a:srgbClr val="4A709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MA" sz="2800" b="1" dirty="0">
                  <a:solidFill>
                    <a:srgbClr val="4A709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في مَلَفِّ صُوَرٍ عائِلِيَّةٍ. 12 صَفْحَةً، في كُلِّ صَفْحَةٍ 8 صُوَرٍ. </a:t>
              </a:r>
              <a:endParaRPr lang="f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ar-MA" sz="2800" b="1" dirty="0">
                  <a:solidFill>
                    <a:srgbClr val="4A709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ما عَدَدُ الصُّوَرِ في هَذا الْمَلَفِّ؟ </a:t>
              </a:r>
              <a:endParaRPr lang="f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B95FCA-B115-4559-8AA3-732DFC9C47D9}"/>
                </a:ext>
              </a:extLst>
            </p:cNvPr>
            <p:cNvSpPr/>
            <p:nvPr/>
          </p:nvSpPr>
          <p:spPr>
            <a:xfrm>
              <a:off x="2162676" y="4714826"/>
              <a:ext cx="4752000" cy="360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dirty="0">
                  <a:solidFill>
                    <a:srgbClr val="C00000"/>
                  </a:solidFill>
                </a:rPr>
                <a:t>؟</a:t>
              </a:r>
              <a:endParaRPr lang="fr-MA" sz="2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1AE24-3C75-F38F-D0F0-4EE11275F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9CB73A9-BA00-D6E0-A7B3-D194A87DBC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DB35B1BC-5EA7-AA56-5104-4BDCDD04A6F2}"/>
              </a:ext>
            </a:extLst>
          </p:cNvPr>
          <p:cNvSpPr txBox="1"/>
          <p:nvPr/>
        </p:nvSpPr>
        <p:spPr>
          <a:xfrm>
            <a:off x="287208" y="938562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الألواح. استنتجوا متساوية الحل؟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C4344A-6B25-B969-9963-1B7C8A3C0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3" name="Groupe 1">
            <a:extLst>
              <a:ext uri="{FF2B5EF4-FFF2-40B4-BE49-F238E27FC236}">
                <a16:creationId xmlns:a16="http://schemas.microsoft.com/office/drawing/2014/main" id="{380F9B1F-1871-C98A-40A2-4C2FC719D1CD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15248221-50A7-1932-387D-D27DCB042521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5F68944B-3BE8-9E5F-AB9E-A1B5840D5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8559C0-204F-EFC1-233D-721CBF985DCE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0272C5B2-7C3A-596B-4160-E89C857D44A5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A26D0AFD-21E8-5D20-F693-E7C3D659DC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8AEDA9-D49B-C375-6085-71C41260D18B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rgbClr val="4A7090"/>
          </a:solidFill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F6370EFE-704C-9A21-5F9F-02C12DBE06B9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57D73B72-149A-9666-6106-CB6D2D1DF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9EE8A3-4986-88ED-880B-4DEEFEE59A61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37" name="Rectangle : coins arrondis 3">
              <a:extLst>
                <a:ext uri="{FF2B5EF4-FFF2-40B4-BE49-F238E27FC236}">
                  <a16:creationId xmlns:a16="http://schemas.microsoft.com/office/drawing/2014/main" id="{02BB6080-6DCE-BFC2-E839-BF7B633CD50A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4C6DEFAB-49B3-31BB-65C6-964AF9250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83E229A-EFA6-67EA-50F4-94CDA7E59C22}"/>
              </a:ext>
            </a:extLst>
          </p:cNvPr>
          <p:cNvSpPr/>
          <p:nvPr/>
        </p:nvSpPr>
        <p:spPr>
          <a:xfrm>
            <a:off x="488576" y="2851023"/>
            <a:ext cx="7548283" cy="1039967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32A93E-2072-EB43-13E0-76B0AF6A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377" y="4385516"/>
            <a:ext cx="484064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8E00F-C4DA-DD16-1D65-06D262B5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3AB52B7-26DE-75E0-8C39-DF1D2C71CAC0}"/>
              </a:ext>
            </a:extLst>
          </p:cNvPr>
          <p:cNvSpPr txBox="1"/>
          <p:nvPr/>
        </p:nvSpPr>
        <p:spPr>
          <a:xfrm>
            <a:off x="1260105" y="9210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90974C-8DCA-F357-D4A7-514C02783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7227E5-ADB3-FBEC-2609-A3613BAE0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95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EA9980-0760-F35C-5D9B-F7C6B617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63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73992" y="1020160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816401" y="1787947"/>
            <a:ext cx="7112302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0000"/>
              </a:lnSpc>
              <a:defRPr/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حَلُّ الْمَسَائلِ:(اَلْبَحْثُ عَنِ الْكُلِّ أَوِ الْجُزْءِ- اَلأَجْزاءُ الْمُتساوِيّة).</a:t>
            </a:r>
            <a:endParaRPr lang="fr-FR" sz="28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13566-FF78-9633-E5C7-859A03FE2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B4D41A1-EA45-1B0E-09F8-5268CCDC1769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5297759E-E35A-3359-11B7-563C312BCF30}"/>
              </a:ext>
            </a:extLst>
          </p:cNvPr>
          <p:cNvSpPr txBox="1"/>
          <p:nvPr/>
        </p:nvSpPr>
        <p:spPr>
          <a:xfrm>
            <a:off x="290225" y="92109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لأجد الكل حيث تتكرر 8 إثناعشر مرة، أضرب 12 في8.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C93DA5A-B477-429C-26D9-B7EBF6C9B61F}"/>
              </a:ext>
            </a:extLst>
          </p:cNvPr>
          <p:cNvSpPr txBox="1"/>
          <p:nvPr/>
        </p:nvSpPr>
        <p:spPr>
          <a:xfrm>
            <a:off x="5440810" y="4742140"/>
            <a:ext cx="29206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أَسْتَنْتِجُ مُتَساوِيّةَ الْحَلِّ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= 96</a:t>
            </a:r>
            <a:endParaRPr lang="fr-FR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AA1255-9628-9CB5-B881-B4FAFCFDF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4" name="Groupe 1">
            <a:extLst>
              <a:ext uri="{FF2B5EF4-FFF2-40B4-BE49-F238E27FC236}">
                <a16:creationId xmlns:a16="http://schemas.microsoft.com/office/drawing/2014/main" id="{8DAB1CE1-BCE0-2DC5-D73F-E54C163F07D3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4F5CED32-3400-CB3A-CBD1-0B1989290C22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469B94C4-0C98-8C6A-1AD3-E04014E3F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945CB6-76C0-3D99-3A3B-30643E562ED6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1" name="Rectangle : coins arrondis 3">
              <a:extLst>
                <a:ext uri="{FF2B5EF4-FFF2-40B4-BE49-F238E27FC236}">
                  <a16:creationId xmlns:a16="http://schemas.microsoft.com/office/drawing/2014/main" id="{817C17B5-D1FE-1E70-6ADE-B40700C15213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BCCEA1C5-1F9A-DBB0-1D1A-C8EE8DF82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800676-AAFD-F15B-DA82-FFB329917AA2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rgbClr val="4A7090"/>
          </a:solidFill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11BD054E-2D69-B315-34D0-8C9AA37E4324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16F0183F-1E80-4D42-5156-A3B2A2A2D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B58D9C-BB88-4028-DFE4-E288A003B5BF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38" name="Rectangle : coins arrondis 3">
              <a:extLst>
                <a:ext uri="{FF2B5EF4-FFF2-40B4-BE49-F238E27FC236}">
                  <a16:creationId xmlns:a16="http://schemas.microsoft.com/office/drawing/2014/main" id="{D16B9594-3765-BA6C-CE38-55B373492920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1D9BE89-FC1A-D79C-3A74-F1C0B8BB2B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47646A2-89DE-4A6B-C98E-07EC3F01C69D}"/>
              </a:ext>
            </a:extLst>
          </p:cNvPr>
          <p:cNvSpPr/>
          <p:nvPr/>
        </p:nvSpPr>
        <p:spPr>
          <a:xfrm>
            <a:off x="1027769" y="2887485"/>
            <a:ext cx="7260102" cy="970429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A7DC5BF-482A-C096-4199-A2345CD2C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19" y="4406373"/>
            <a:ext cx="484064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8EEFE-D496-F19A-D9AD-491A73D2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7EC166A-10B3-0CB7-228D-F8BF9EE64A2E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DF2C2614-2318-E5F1-3D33-9708008B2AC4}"/>
              </a:ext>
            </a:extLst>
          </p:cNvPr>
          <p:cNvSpPr txBox="1"/>
          <p:nvPr/>
        </p:nvSpPr>
        <p:spPr>
          <a:xfrm>
            <a:off x="225911" y="923742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  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5A039AB2-DE3E-37BC-B22B-FBD074C065D5}"/>
              </a:ext>
            </a:extLst>
          </p:cNvPr>
          <p:cNvSpPr txBox="1"/>
          <p:nvPr/>
        </p:nvSpPr>
        <p:spPr>
          <a:xfrm>
            <a:off x="5365255" y="4666062"/>
            <a:ext cx="29206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أَسْتَنْتِجُ مُتَساوِيّةَ الْحَلِّ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= 96</a:t>
            </a:r>
            <a:endParaRPr lang="fr-FR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3B1820-B7DE-A0BC-2A37-BA284ADF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4" name="Groupe 1">
            <a:extLst>
              <a:ext uri="{FF2B5EF4-FFF2-40B4-BE49-F238E27FC236}">
                <a16:creationId xmlns:a16="http://schemas.microsoft.com/office/drawing/2014/main" id="{82CC58EA-8FD0-4F92-4AE7-91E3CA7D5F50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EEFE9C6D-72F4-95A4-FC41-EA585A5263C4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6FB98257-E74E-69C8-1DAF-0D360C66FB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CBD855-18CE-BA31-385E-1E40889510F4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1" name="Rectangle : coins arrondis 3">
              <a:extLst>
                <a:ext uri="{FF2B5EF4-FFF2-40B4-BE49-F238E27FC236}">
                  <a16:creationId xmlns:a16="http://schemas.microsoft.com/office/drawing/2014/main" id="{F22B6AFC-1FB7-03CB-99AC-D46D00F10D4F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450F370B-E545-C9EB-083F-778605208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651D4D-A848-9A3F-243C-84D1524734DE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rgbClr val="4A7090"/>
          </a:solidFill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D71DEBDB-3D20-3E2C-334C-60A11FC9E687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F449D2A3-0D76-364F-C95C-0F6896620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775104-F99C-ACA6-3126-A0B35E411190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</p:grpSpPr>
        <p:sp>
          <p:nvSpPr>
            <p:cNvPr id="38" name="Rectangle : coins arrondis 3">
              <a:extLst>
                <a:ext uri="{FF2B5EF4-FFF2-40B4-BE49-F238E27FC236}">
                  <a16:creationId xmlns:a16="http://schemas.microsoft.com/office/drawing/2014/main" id="{E070E3F0-DFCA-5E14-1276-B3B197C04721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E73152A7-1C4F-9BCD-AFA9-154CD8836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355907-FC5E-5C76-ED1A-71A7BEEC1F3E}"/>
              </a:ext>
            </a:extLst>
          </p:cNvPr>
          <p:cNvSpPr/>
          <p:nvPr/>
        </p:nvSpPr>
        <p:spPr>
          <a:xfrm>
            <a:off x="861993" y="2811407"/>
            <a:ext cx="7423935" cy="970429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613D37-44AA-5D7F-4782-80AF1BC8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1" y="4415385"/>
            <a:ext cx="484064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777E0-83EE-7BAB-A517-E947FE2A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F2E170-CAD9-A235-00EA-B881047EE2EE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42F9A563-EA70-7FBA-9814-920C3C86B2FC}"/>
              </a:ext>
            </a:extLst>
          </p:cNvPr>
          <p:cNvSpPr txBox="1"/>
          <p:nvPr/>
        </p:nvSpPr>
        <p:spPr>
          <a:xfrm>
            <a:off x="225911" y="92109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 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C16C75-5DBE-D804-0AAF-057561E96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22" name="Groupe 1">
            <a:extLst>
              <a:ext uri="{FF2B5EF4-FFF2-40B4-BE49-F238E27FC236}">
                <a16:creationId xmlns:a16="http://schemas.microsoft.com/office/drawing/2014/main" id="{EB764B7C-FF70-57D5-1462-1579E64AB328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74693E27-7377-1FED-3578-80D70D87E3F0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5369D92D-87BC-9BC8-7002-48685101AE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58DA3C-91DA-FB68-0ACD-B9DCD2864845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14FCBDB4-DF82-5EDD-5199-E07C1D6C93FA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F0EE4007-D698-9F69-140E-F393300B5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A29151-A629-682D-072C-DEF001723382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FEFDD560-E01A-8785-4ED9-0AB8509C4418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9836FFD3-7D2A-C410-0CA7-0636D1A3BB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AF171F-017F-080E-D51D-36A1F020D149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  <a:solidFill>
            <a:srgbClr val="4A7090"/>
          </a:solidFill>
        </p:grpSpPr>
        <p:sp>
          <p:nvSpPr>
            <p:cNvPr id="39" name="Rectangle : coins arrondis 3">
              <a:extLst>
                <a:ext uri="{FF2B5EF4-FFF2-40B4-BE49-F238E27FC236}">
                  <a16:creationId xmlns:a16="http://schemas.microsoft.com/office/drawing/2014/main" id="{528E799E-9A4D-490F-44DA-A8EEAA1A5835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F170697A-4F9C-280A-BD57-DBBE455BD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D7207E4-8DA3-4113-8F07-5333E82AFF8F}"/>
              </a:ext>
            </a:extLst>
          </p:cNvPr>
          <p:cNvSpPr/>
          <p:nvPr/>
        </p:nvSpPr>
        <p:spPr>
          <a:xfrm>
            <a:off x="1126006" y="2811407"/>
            <a:ext cx="7206687" cy="961849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ZoneTexte 2">
            <a:extLst>
              <a:ext uri="{FF2B5EF4-FFF2-40B4-BE49-F238E27FC236}">
                <a16:creationId xmlns:a16="http://schemas.microsoft.com/office/drawing/2014/main" id="{573A6EDD-1F0E-178D-7B02-8F1D2640F6BC}"/>
              </a:ext>
            </a:extLst>
          </p:cNvPr>
          <p:cNvSpPr txBox="1"/>
          <p:nvPr/>
        </p:nvSpPr>
        <p:spPr>
          <a:xfrm>
            <a:off x="5571566" y="4528630"/>
            <a:ext cx="2817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أَسْتَنْتِجُ مُتَساوِيّةَ الْحَلِّ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= 96</a:t>
            </a:r>
            <a:endParaRPr lang="fr-FR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5A9BD15-CE3F-E20E-FF87-F159AA77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47" y="4252053"/>
            <a:ext cx="484064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3860-8914-FE31-3156-991965A22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8D6C525-463A-B026-DD45-6E5E1796EBC3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0D694EB6-523A-E927-3DD2-62F3EF206005}"/>
              </a:ext>
            </a:extLst>
          </p:cNvPr>
          <p:cNvSpPr txBox="1"/>
          <p:nvPr/>
        </p:nvSpPr>
        <p:spPr>
          <a:xfrm>
            <a:off x="249872" y="925108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عبارة الحل على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18FE7D-83FE-F78C-7D38-16B99448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22" name="Groupe 1">
            <a:extLst>
              <a:ext uri="{FF2B5EF4-FFF2-40B4-BE49-F238E27FC236}">
                <a16:creationId xmlns:a16="http://schemas.microsoft.com/office/drawing/2014/main" id="{9FF01B29-EA77-16EE-10DE-279345AE16E3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D9CDB5C6-C9A1-DCB9-B25B-175A75353688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8F6CD88C-B9F3-37FD-FAB8-C7B31B8D41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DD31DC-5BA1-9986-1C47-69B4805EFE8E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5773591A-7F6D-8E3B-3AB2-38F6D307B806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7F814B38-771D-89E6-BFDC-6016DB743A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89A6B-35F1-1561-BC21-F479511446BE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8496DF5D-EC7D-F6BB-BBEB-4F3887ED4AE3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2C175251-0613-48BD-161C-226BD4F804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EE7308-FA09-5A59-4E9A-6BC258BE42C9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  <a:solidFill>
            <a:srgbClr val="4A7090"/>
          </a:solidFill>
        </p:grpSpPr>
        <p:sp>
          <p:nvSpPr>
            <p:cNvPr id="39" name="Rectangle : coins arrondis 3">
              <a:extLst>
                <a:ext uri="{FF2B5EF4-FFF2-40B4-BE49-F238E27FC236}">
                  <a16:creationId xmlns:a16="http://schemas.microsoft.com/office/drawing/2014/main" id="{5DDFF55F-EE4F-350C-C5A2-1AD3D94025E0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21A7E8BB-A5F9-3858-619A-997957C09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129BB09-0195-1821-DEC8-7A3583515F6B}"/>
              </a:ext>
            </a:extLst>
          </p:cNvPr>
          <p:cNvSpPr/>
          <p:nvPr/>
        </p:nvSpPr>
        <p:spPr>
          <a:xfrm>
            <a:off x="858071" y="2811407"/>
            <a:ext cx="7178788" cy="970429"/>
          </a:xfrm>
          <a:prstGeom prst="roundRect">
            <a:avLst/>
          </a:prstGeom>
          <a:ln w="38100">
            <a:solidFill>
              <a:srgbClr val="4A709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مَلَفِّ صُوَرٍ عائِلِيَّةٍ. 12 صَفْحَةً، في كُلِّ صَفْحَةٍ 8 صُوَرٍ.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عَدَدُ الصُّوَرِ في هَذا الْمَلَفِّ؟ </a:t>
            </a:r>
            <a:endParaRPr lang="fr-MA" sz="28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ZoneTexte 2">
            <a:extLst>
              <a:ext uri="{FF2B5EF4-FFF2-40B4-BE49-F238E27FC236}">
                <a16:creationId xmlns:a16="http://schemas.microsoft.com/office/drawing/2014/main" id="{C5AA7A0B-3A10-D5E2-D44C-4DEC3C460508}"/>
              </a:ext>
            </a:extLst>
          </p:cNvPr>
          <p:cNvSpPr txBox="1"/>
          <p:nvPr/>
        </p:nvSpPr>
        <p:spPr>
          <a:xfrm>
            <a:off x="6046693" y="4666062"/>
            <a:ext cx="2239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أَسْتَنْتِجُ مُتَساوِيّةَ الْحَلِّ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= 96</a:t>
            </a:r>
            <a:endParaRPr lang="fr-FR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E28624-E049-ED63-ED51-C3E639142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1" y="4558201"/>
            <a:ext cx="484064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7304C-236F-D64E-85FC-27AECB61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33968F6-230F-9D43-0115-2A8898B0EEAD}"/>
              </a:ext>
            </a:extLst>
          </p:cNvPr>
          <p:cNvSpPr txBox="1"/>
          <p:nvPr/>
        </p:nvSpPr>
        <p:spPr>
          <a:xfrm>
            <a:off x="1222005" y="9210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6A5E0E-2AFB-79BF-B47E-00759FAA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19088F-4A9E-AF8A-CA42-C3AAD8255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27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421E5-7087-DC6F-C1A7-D8F8423B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AD8EDE6-A21E-36E8-90CD-970C99CAA29A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B26EC052-EFDC-ACF6-B98E-E98C45C71A96}"/>
              </a:ext>
            </a:extLst>
          </p:cNvPr>
          <p:cNvSpPr txBox="1"/>
          <p:nvPr/>
        </p:nvSpPr>
        <p:spPr>
          <a:xfrm>
            <a:off x="270977" y="924967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هكذا وجدنا حل المسألة بحساب الكل بتوظيف عملية الضرب.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EB739989-5CDA-C896-9EBF-15D6D405F165}"/>
              </a:ext>
            </a:extLst>
          </p:cNvPr>
          <p:cNvSpPr txBox="1"/>
          <p:nvPr/>
        </p:nvSpPr>
        <p:spPr>
          <a:xfrm>
            <a:off x="5556176" y="4032968"/>
            <a:ext cx="29206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أَسْتَنْتِجُ مُتَساوِيّةَ الْحَلِّ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= 96</a:t>
            </a:r>
            <a:endParaRPr lang="fr-FR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9B8ECF-41BA-5CBD-A920-1E9E4393AD63}"/>
              </a:ext>
            </a:extLst>
          </p:cNvPr>
          <p:cNvSpPr txBox="1"/>
          <p:nvPr/>
        </p:nvSpPr>
        <p:spPr>
          <a:xfrm>
            <a:off x="5332813" y="5091907"/>
            <a:ext cx="33031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عِبارَةَ الْحَلِّ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عَدَدُ الصُّوَرِ في الْمَلَفِّ هُوَ: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96 صورَةً.</a:t>
            </a:r>
            <a:endParaRPr lang="fr-FR" sz="24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F3690D8-9E83-1467-FA5A-EA49D4C58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grpSp>
        <p:nvGrpSpPr>
          <p:cNvPr id="22" name="Groupe 1">
            <a:extLst>
              <a:ext uri="{FF2B5EF4-FFF2-40B4-BE49-F238E27FC236}">
                <a16:creationId xmlns:a16="http://schemas.microsoft.com/office/drawing/2014/main" id="{32C05961-CA5B-DFBB-7EAF-4CCD1A484D80}"/>
              </a:ext>
            </a:extLst>
          </p:cNvPr>
          <p:cNvGrpSpPr/>
          <p:nvPr/>
        </p:nvGrpSpPr>
        <p:grpSpPr>
          <a:xfrm>
            <a:off x="6249050" y="2011006"/>
            <a:ext cx="1258865" cy="558022"/>
            <a:chOff x="6928625" y="1977546"/>
            <a:chExt cx="1258865" cy="558022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C4786796-3250-5BBF-FDCF-05C542DFD76A}"/>
                </a:ext>
              </a:extLst>
            </p:cNvPr>
            <p:cNvSpPr/>
            <p:nvPr/>
          </p:nvSpPr>
          <p:spPr>
            <a:xfrm>
              <a:off x="6928625" y="19775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DC5BB147-3E92-0735-B302-77DD32070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0723" y="205236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1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96067B-4D48-0FF7-3DCC-1F55C2A81815}"/>
              </a:ext>
            </a:extLst>
          </p:cNvPr>
          <p:cNvGrpSpPr/>
          <p:nvPr/>
        </p:nvGrpSpPr>
        <p:grpSpPr>
          <a:xfrm>
            <a:off x="4674410" y="2011006"/>
            <a:ext cx="1258865" cy="558022"/>
            <a:chOff x="5352398" y="1930341"/>
            <a:chExt cx="1258865" cy="558022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125D4EAE-7B7C-4013-CB07-F31344873876}"/>
                </a:ext>
              </a:extLst>
            </p:cNvPr>
            <p:cNvSpPr/>
            <p:nvPr/>
          </p:nvSpPr>
          <p:spPr>
            <a:xfrm>
              <a:off x="5352398" y="193034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17DB489A-E69E-15AB-8EAD-046CC7508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496" y="2013740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2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FE8F30-2E71-BFD1-76A8-09EC51D32922}"/>
              </a:ext>
            </a:extLst>
          </p:cNvPr>
          <p:cNvGrpSpPr/>
          <p:nvPr/>
        </p:nvGrpSpPr>
        <p:grpSpPr>
          <a:xfrm>
            <a:off x="3099083" y="2008741"/>
            <a:ext cx="1259551" cy="558022"/>
            <a:chOff x="4122952" y="1965846"/>
            <a:chExt cx="1259551" cy="558022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7A7B315D-F3EE-ACEF-19CE-40EF1569B7FF}"/>
                </a:ext>
              </a:extLst>
            </p:cNvPr>
            <p:cNvSpPr/>
            <p:nvPr/>
          </p:nvSpPr>
          <p:spPr>
            <a:xfrm>
              <a:off x="4122952" y="1965846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232315EC-AF04-C370-1B23-A28D87685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5736" y="2034600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6C2D61-06A1-EA4D-AEF4-8A3E22CF86CD}"/>
              </a:ext>
            </a:extLst>
          </p:cNvPr>
          <p:cNvGrpSpPr/>
          <p:nvPr/>
        </p:nvGrpSpPr>
        <p:grpSpPr>
          <a:xfrm>
            <a:off x="1523391" y="2008741"/>
            <a:ext cx="1259916" cy="558022"/>
            <a:chOff x="2637832" y="1972024"/>
            <a:chExt cx="1259916" cy="558022"/>
          </a:xfrm>
          <a:solidFill>
            <a:srgbClr val="4A7090"/>
          </a:solidFill>
        </p:grpSpPr>
        <p:sp>
          <p:nvSpPr>
            <p:cNvPr id="39" name="Rectangle : coins arrondis 3">
              <a:extLst>
                <a:ext uri="{FF2B5EF4-FFF2-40B4-BE49-F238E27FC236}">
                  <a16:creationId xmlns:a16="http://schemas.microsoft.com/office/drawing/2014/main" id="{710879A4-0CE8-C8AE-2DE8-3A20C02CB1B4}"/>
                </a:ext>
              </a:extLst>
            </p:cNvPr>
            <p:cNvSpPr/>
            <p:nvPr/>
          </p:nvSpPr>
          <p:spPr>
            <a:xfrm>
              <a:off x="2637832" y="1972024"/>
              <a:ext cx="835164" cy="5580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أَكْتُبٌ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29CB1331-C748-2889-BF99-3FBEF6735C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0981" y="2076718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C4B2D6-DF28-EFA7-0B0D-CD906B376DDA}"/>
              </a:ext>
            </a:extLst>
          </p:cNvPr>
          <p:cNvGrpSpPr/>
          <p:nvPr/>
        </p:nvGrpSpPr>
        <p:grpSpPr>
          <a:xfrm>
            <a:off x="525817" y="2735472"/>
            <a:ext cx="7825607" cy="3785245"/>
            <a:chOff x="1611344" y="2775088"/>
            <a:chExt cx="7825607" cy="37852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D4AC920-E44B-EF10-DB11-9153A1E08743}"/>
                </a:ext>
              </a:extLst>
            </p:cNvPr>
            <p:cNvGrpSpPr/>
            <p:nvPr/>
          </p:nvGrpSpPr>
          <p:grpSpPr>
            <a:xfrm>
              <a:off x="2132872" y="5097603"/>
              <a:ext cx="4792441" cy="1093398"/>
              <a:chOff x="2144793" y="4779138"/>
              <a:chExt cx="4792441" cy="109339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AFF33E4-ACF1-8277-5CF1-EE9481E88C3F}"/>
                  </a:ext>
                </a:extLst>
              </p:cNvPr>
              <p:cNvSpPr/>
              <p:nvPr/>
            </p:nvSpPr>
            <p:spPr>
              <a:xfrm>
                <a:off x="2148962" y="4779138"/>
                <a:ext cx="599440" cy="5179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9E86AAB-8905-BF88-7023-09A2615B2F6E}"/>
                  </a:ext>
                </a:extLst>
              </p:cNvPr>
              <p:cNvSpPr/>
              <p:nvPr/>
            </p:nvSpPr>
            <p:spPr>
              <a:xfrm>
                <a:off x="2758562" y="4779138"/>
                <a:ext cx="599440" cy="5179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3FA902E-AAC6-2DB6-41B0-93FBED1311C0}"/>
                  </a:ext>
                </a:extLst>
              </p:cNvPr>
              <p:cNvSpPr/>
              <p:nvPr/>
            </p:nvSpPr>
            <p:spPr>
              <a:xfrm>
                <a:off x="5738354" y="4779138"/>
                <a:ext cx="599440" cy="5179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73730D9-A52A-47BE-3907-E13E8784584A}"/>
                  </a:ext>
                </a:extLst>
              </p:cNvPr>
              <p:cNvSpPr/>
              <p:nvPr/>
            </p:nvSpPr>
            <p:spPr>
              <a:xfrm>
                <a:off x="6337794" y="4779138"/>
                <a:ext cx="599440" cy="5179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9B35E0C-1510-43D5-FE10-061F7E4EB7F0}"/>
                  </a:ext>
                </a:extLst>
              </p:cNvPr>
              <p:cNvSpPr/>
              <p:nvPr/>
            </p:nvSpPr>
            <p:spPr>
              <a:xfrm>
                <a:off x="3358002" y="4779138"/>
                <a:ext cx="2380352" cy="517920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>
                    <a:solidFill>
                      <a:srgbClr val="C00000"/>
                    </a:solidFill>
                  </a:rPr>
                  <a:t>................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Right Brace 66">
                <a:extLst>
                  <a:ext uri="{FF2B5EF4-FFF2-40B4-BE49-F238E27FC236}">
                    <a16:creationId xmlns:a16="http://schemas.microsoft.com/office/drawing/2014/main" id="{E171F46E-8446-7AD6-6B80-370DE3890DBA}"/>
                  </a:ext>
                </a:extLst>
              </p:cNvPr>
              <p:cNvSpPr/>
              <p:nvPr/>
            </p:nvSpPr>
            <p:spPr>
              <a:xfrm rot="5400000">
                <a:off x="4336576" y="3276048"/>
                <a:ext cx="404705" cy="4788272"/>
              </a:xfrm>
              <a:prstGeom prst="rightBrac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313645-011C-8D9B-2F0E-7C23D34BAEE6}"/>
                  </a:ext>
                </a:extLst>
              </p:cNvPr>
              <p:cNvSpPr/>
              <p:nvPr/>
            </p:nvSpPr>
            <p:spPr>
              <a:xfrm>
                <a:off x="2148963" y="4779138"/>
                <a:ext cx="599440" cy="5179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F5A7239-D6A1-F835-4052-5F67C6D2C4E7}"/>
                  </a:ext>
                </a:extLst>
              </p:cNvPr>
              <p:cNvSpPr/>
              <p:nvPr/>
            </p:nvSpPr>
            <p:spPr>
              <a:xfrm>
                <a:off x="2758563" y="4779138"/>
                <a:ext cx="599440" cy="5179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/>
                  <a:t>8</a:t>
                </a:r>
                <a:endParaRPr lang="fr-MA" dirty="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28FB90-89E3-E44F-AB45-6BB9A0B3BAB2}"/>
                </a:ext>
              </a:extLst>
            </p:cNvPr>
            <p:cNvSpPr txBox="1"/>
            <p:nvPr/>
          </p:nvSpPr>
          <p:spPr>
            <a:xfrm>
              <a:off x="4122145" y="6191001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/>
                <a:t>12 مَرّة</a:t>
              </a:r>
              <a:endParaRPr lang="fr-MA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533E520-3C00-2E11-AC19-2F6BBCEFFB81}"/>
                </a:ext>
              </a:extLst>
            </p:cNvPr>
            <p:cNvSpPr/>
            <p:nvPr/>
          </p:nvSpPr>
          <p:spPr>
            <a:xfrm>
              <a:off x="2137040" y="4579683"/>
              <a:ext cx="4784103" cy="51792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</a:rPr>
                <a:t>96</a:t>
              </a:r>
              <a:endParaRPr lang="fr-MA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E1730C9-7DB8-BDF0-406C-3EB79383CD22}"/>
                </a:ext>
              </a:extLst>
            </p:cNvPr>
            <p:cNvSpPr/>
            <p:nvPr/>
          </p:nvSpPr>
          <p:spPr>
            <a:xfrm>
              <a:off x="1611344" y="2775088"/>
              <a:ext cx="7825607" cy="1039967"/>
            </a:xfrm>
            <a:prstGeom prst="roundRect">
              <a:avLst/>
            </a:prstGeom>
            <a:ln w="38100">
              <a:solidFill>
                <a:srgbClr val="4A709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MA" sz="2800" b="1" dirty="0">
                  <a:solidFill>
                    <a:srgbClr val="4A709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في مَلَفِّ صُوَرٍ عائِلِيَّةٍ. 12 صَفْحَةً، في كُلِّ صَفْحَةٍ 8 صُوَرٍ. </a:t>
              </a:r>
              <a:endParaRPr lang="f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ar-MA" sz="2800" b="1" dirty="0">
                  <a:solidFill>
                    <a:srgbClr val="4A709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ما عَدَدُ الصُّوَرِ في هَذا الْمَلَفِّ؟ </a:t>
              </a:r>
              <a:endParaRPr lang="f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00ADF7-FD84-C9E9-4C4D-E8AD308608C3}"/>
                </a:ext>
              </a:extLst>
            </p:cNvPr>
            <p:cNvSpPr/>
            <p:nvPr/>
          </p:nvSpPr>
          <p:spPr>
            <a:xfrm>
              <a:off x="2137041" y="4579683"/>
              <a:ext cx="4784103" cy="51792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</a:rPr>
                <a:t>96</a:t>
              </a:r>
              <a:endParaRPr lang="fr-MA" sz="2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2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C361-5919-E2D3-CE2A-81BA275F1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8CCD1C8-D066-E069-2F67-3B432359F324}"/>
              </a:ext>
            </a:extLst>
          </p:cNvPr>
          <p:cNvSpPr txBox="1"/>
          <p:nvPr/>
        </p:nvSpPr>
        <p:spPr>
          <a:xfrm>
            <a:off x="302111" y="9066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صفحة34 . لننجز التمرين الأول.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EA46E9-049F-AE6A-F169-D6F980A99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BC876-D5A4-FD60-3672-A31B26C29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681"/>
            <a:ext cx="9144000" cy="6096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34B030-9AC7-4396-7625-5109E9FFA4E0}"/>
              </a:ext>
            </a:extLst>
          </p:cNvPr>
          <p:cNvSpPr/>
          <p:nvPr/>
        </p:nvSpPr>
        <p:spPr>
          <a:xfrm>
            <a:off x="4697128" y="2733575"/>
            <a:ext cx="2387066" cy="14534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8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6F998-88BD-FB83-80B4-E74B2B6FC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703E141-184F-6E59-4A90-B332C5BB9928}"/>
              </a:ext>
            </a:extLst>
          </p:cNvPr>
          <p:cNvSpPr txBox="1"/>
          <p:nvPr/>
        </p:nvSpPr>
        <p:spPr>
          <a:xfrm>
            <a:off x="257514" y="935530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قوموا بحل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المسألة.لديكم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دقائق.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7">
            <a:extLst>
              <a:ext uri="{FF2B5EF4-FFF2-40B4-BE49-F238E27FC236}">
                <a16:creationId xmlns:a16="http://schemas.microsoft.com/office/drawing/2014/main" id="{EEB50533-6603-921A-207C-97430EF2CBB1}"/>
              </a:ext>
            </a:extLst>
          </p:cNvPr>
          <p:cNvGrpSpPr/>
          <p:nvPr/>
        </p:nvGrpSpPr>
        <p:grpSpPr>
          <a:xfrm>
            <a:off x="425529" y="935530"/>
            <a:ext cx="614494" cy="688367"/>
            <a:chOff x="924143" y="3511073"/>
            <a:chExt cx="614494" cy="688367"/>
          </a:xfrm>
        </p:grpSpPr>
        <p:pic>
          <p:nvPicPr>
            <p:cNvPr id="4" name="Image 8">
              <a:extLst>
                <a:ext uri="{FF2B5EF4-FFF2-40B4-BE49-F238E27FC236}">
                  <a16:creationId xmlns:a16="http://schemas.microsoft.com/office/drawing/2014/main" id="{D2EC431A-E34C-2905-0743-ACDA8BA2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9">
              <a:extLst>
                <a:ext uri="{FF2B5EF4-FFF2-40B4-BE49-F238E27FC236}">
                  <a16:creationId xmlns:a16="http://schemas.microsoft.com/office/drawing/2014/main" id="{19688D07-5EAE-9FEC-391A-8BDC0D2B3A0D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28A80C-C659-EC97-E46D-62F75F925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BB841BE-0982-E6B7-39CD-7B889BD46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16" y="1936127"/>
            <a:ext cx="6343116" cy="389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A77B2-400B-FCAB-6B5B-A9C7D74F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5109029-BA3A-10E8-9AAB-687492A68854}"/>
              </a:ext>
            </a:extLst>
          </p:cNvPr>
          <p:cNvSpPr txBox="1"/>
          <p:nvPr/>
        </p:nvSpPr>
        <p:spPr>
          <a:xfrm>
            <a:off x="206861" y="9277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05174D-EF09-88A0-2F77-DCAD9F773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pic>
        <p:nvPicPr>
          <p:cNvPr id="20" name="Picture 19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9971436E-4387-7255-EFED-ADE33AC4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15" y="1847768"/>
            <a:ext cx="6492571" cy="40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278E5-5F94-5243-CCF7-966835103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388"/>
            <a:ext cx="9144000" cy="609600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6997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34.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B00FE6-2877-71BC-1673-7F5CA74F7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89121A-7669-2460-FD28-5E53602B69AD}"/>
              </a:ext>
            </a:extLst>
          </p:cNvPr>
          <p:cNvSpPr/>
          <p:nvPr/>
        </p:nvSpPr>
        <p:spPr>
          <a:xfrm>
            <a:off x="4572000" y="4125433"/>
            <a:ext cx="2711302" cy="178537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2 صفحة 34.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C53A03-B8AF-F0DE-B4FA-0045C5B3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57" y="1825733"/>
            <a:ext cx="1958510" cy="42675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1B4F37-42F7-603C-5F8F-97DB3EDB2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1E5AD202-4DFA-D2B6-D60B-A9D7DD89E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49" y="1825733"/>
            <a:ext cx="6629741" cy="42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61733" y="93361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3 دقائق  لإنجاز هذا النشاط، سأمر بين الصفوف لمساعدتكم.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746" y="2731298"/>
            <a:ext cx="1983386" cy="198338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033493-8E05-9A76-5014-2A9904CCA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8D6E6807-1229-4E02-315C-56E275D70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8" y="2135118"/>
            <a:ext cx="5881066" cy="38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411455" y="9210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4211" name="Image 25">
            <a:extLst>
              <a:ext uri="{FF2B5EF4-FFF2-40B4-BE49-F238E27FC236}">
                <a16:creationId xmlns:a16="http://schemas.microsoft.com/office/drawing/2014/main" id="{F481DC58-68D2-A27E-C019-E35F060F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551113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C90D357-2B1C-8311-E8EE-D3A0727E5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430505" y="92044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ABCBC2F-2EDE-31AD-8EC2-F501DC5A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CD37F2-A45F-F25F-D7B0-CC2A2330BB48}"/>
              </a:ext>
            </a:extLst>
          </p:cNvPr>
          <p:cNvGrpSpPr/>
          <p:nvPr/>
        </p:nvGrpSpPr>
        <p:grpSpPr>
          <a:xfrm>
            <a:off x="558800" y="1966494"/>
            <a:ext cx="5129872" cy="3680124"/>
            <a:chOff x="1850047" y="2172036"/>
            <a:chExt cx="6053505" cy="37387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3D80D5-9EB8-51D1-1E63-2DBB7D00E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0047" y="2172036"/>
              <a:ext cx="6053505" cy="37387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54D357-2748-43D7-05A7-5E255B6EECA7}"/>
                </a:ext>
              </a:extLst>
            </p:cNvPr>
            <p:cNvSpPr txBox="1"/>
            <p:nvPr/>
          </p:nvSpPr>
          <p:spPr>
            <a:xfrm>
              <a:off x="3383280" y="3171825"/>
              <a:ext cx="3270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أَفْهُمٌ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وَأُحَدِّدُ عَمَّا أَبْحَثُ؛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4B659A-EB42-2CB8-F504-19611143B542}"/>
                </a:ext>
              </a:extLst>
            </p:cNvPr>
            <p:cNvSpPr txBox="1"/>
            <p:nvPr/>
          </p:nvSpPr>
          <p:spPr>
            <a:xfrm>
              <a:off x="2591915" y="3738735"/>
              <a:ext cx="4068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أُمَثِّلُ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الْمُعْطياتِ 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522926-B33E-0601-D37C-9D288A33DBC2}"/>
                </a:ext>
              </a:extLst>
            </p:cNvPr>
            <p:cNvSpPr txBox="1"/>
            <p:nvPr/>
          </p:nvSpPr>
          <p:spPr>
            <a:xfrm>
              <a:off x="2543176" y="4372256"/>
              <a:ext cx="4144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أَسْتَنْتِجُ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مُتَساوِيّةَ الْحَلِّ؛ 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81E1C0-EC08-6A87-89F0-D93F3C0EF678}"/>
                </a:ext>
              </a:extLst>
            </p:cNvPr>
            <p:cNvSpPr txBox="1"/>
            <p:nvPr/>
          </p:nvSpPr>
          <p:spPr>
            <a:xfrm>
              <a:off x="3900076" y="4869406"/>
              <a:ext cx="278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أَكْتُبُ </a:t>
              </a:r>
              <a:r>
                <a:rPr lang="ar-MA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عِبارَةَ الْحَلِّ.</a:t>
              </a:r>
              <a:endParaRPr lang="fr-MA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DAF6C7-7289-9FF4-DADA-2A396BDCD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692738" y="93982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دقيقتين.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76DF1EE5-3FC6-192F-9627-9BEAE5FD0779}"/>
              </a:ext>
            </a:extLst>
          </p:cNvPr>
          <p:cNvGrpSpPr/>
          <p:nvPr/>
        </p:nvGrpSpPr>
        <p:grpSpPr>
          <a:xfrm>
            <a:off x="468570" y="95093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73ADD55-AF2B-3C31-FCA2-A7E0FDAF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99D75206-B21E-F8A0-D130-752140D67DF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E16768-334B-F645-3A20-5E64C7B6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1757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4F5622-E25D-7AC6-3544-C5F5C53A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94" y="1639300"/>
            <a:ext cx="7429927" cy="475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21116" y="3353854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9058" y="819415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73379C-0686-BFC7-C41A-A7DF9BDF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  <p:pic>
        <p:nvPicPr>
          <p:cNvPr id="6" name="Picture 5" descr="A screenshot of a test&#10;&#10;Description automatically generated">
            <a:extLst>
              <a:ext uri="{FF2B5EF4-FFF2-40B4-BE49-F238E27FC236}">
                <a16:creationId xmlns:a16="http://schemas.microsoft.com/office/drawing/2014/main" id="{C4E6F463-EA78-8C20-4702-AADCE03B3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03" y="2013597"/>
            <a:ext cx="6094818" cy="402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215345" y="940699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5A136CA-CFC7-C008-C313-727BFBBF5A20}"/>
              </a:ext>
            </a:extLst>
          </p:cNvPr>
          <p:cNvSpPr txBox="1"/>
          <p:nvPr/>
        </p:nvSpPr>
        <p:spPr>
          <a:xfrm>
            <a:off x="-6451478" y="4088556"/>
            <a:ext cx="885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D79FBD-40BF-8EC6-9628-7964A2EAB261}"/>
              </a:ext>
            </a:extLst>
          </p:cNvPr>
          <p:cNvSpPr txBox="1"/>
          <p:nvPr/>
        </p:nvSpPr>
        <p:spPr>
          <a:xfrm>
            <a:off x="-6179816" y="4675830"/>
            <a:ext cx="342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013348-4475-5E71-A506-4CDF6642B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C25631-C889-2259-A034-1E8AC592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0" y="1693220"/>
            <a:ext cx="7258232" cy="48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95410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216105" y="3607722"/>
            <a:ext cx="5963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حَلُّ الْمَسَائلِ:</a:t>
            </a:r>
            <a:endParaRPr lang="en-GB" sz="28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(اَلْبَحْثُ عَنِ الْكُلِّ أَوِ الْجُزْءِ- اَلأَجْزاءُ الْمُتساوِيّة).</a:t>
            </a:r>
            <a:endParaRPr lang="fr-FR" sz="28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012211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96465" y="953859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A5ECAF-6231-6BC6-BF0C-F3C9D36EF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CCCEA-9438-DC77-4D5D-D20A35865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85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7510" y="9464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01014E-CC2C-345D-7506-4A7A0D05D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715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9433" y="311248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7C936-099E-5207-AEFE-D724F5F44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04"/>
            <a:ext cx="9144000" cy="6096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33 . لنصحح التمرين رقم 4.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B542A-85C0-5BE0-9D08-7CAA786A30AE}"/>
              </a:ext>
            </a:extLst>
          </p:cNvPr>
          <p:cNvSpPr/>
          <p:nvPr/>
        </p:nvSpPr>
        <p:spPr>
          <a:xfrm>
            <a:off x="1828800" y="4889633"/>
            <a:ext cx="2743200" cy="113578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8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A226-B926-65DB-88E3-C9A047B14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99D01B7-17EF-243D-47C6-8CD3C0995739}"/>
              </a:ext>
            </a:extLst>
          </p:cNvPr>
          <p:cNvSpPr txBox="1"/>
          <p:nvPr/>
        </p:nvSpPr>
        <p:spPr>
          <a:xfrm>
            <a:off x="1194922" y="95393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لماذا وظفنا عملية الضرب.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7C91734F-2265-F303-7588-B3CBC6CCF1EA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6E098F1-BAB8-065E-8E14-EFBA2F3E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5F366AA0-F388-4C04-2630-C53105F124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178831-4F54-EF27-731E-7D116CE92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0223"/>
            <a:ext cx="1008000" cy="1008000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0E3FA4-B67E-6C32-9A5A-BD984E38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8" y="2497715"/>
            <a:ext cx="7779150" cy="29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19372</TotalTime>
  <Words>1491</Words>
  <Application>Microsoft Office PowerPoint</Application>
  <PresentationFormat>Affichage à l'écran (4:3)</PresentationFormat>
  <Paragraphs>425</Paragraphs>
  <Slides>63</Slides>
  <Notes>11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63</vt:i4>
      </vt:variant>
    </vt:vector>
  </HeadingPairs>
  <TitlesOfParts>
    <vt:vector size="73" baseType="lpstr">
      <vt:lpstr>Calibri</vt:lpstr>
      <vt:lpstr>Effra CC Arbc</vt:lpstr>
      <vt:lpstr>DengXian</vt:lpstr>
      <vt:lpstr>Arial</vt:lpstr>
      <vt:lpstr>Aptos</vt:lpstr>
      <vt:lpstr>Dosis</vt:lpstr>
      <vt:lpstr>Aptos Display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153</cp:revision>
  <cp:lastPrinted>2025-08-13T10:11:39Z</cp:lastPrinted>
  <dcterms:created xsi:type="dcterms:W3CDTF">2025-08-01T12:31:49Z</dcterms:created>
  <dcterms:modified xsi:type="dcterms:W3CDTF">2025-11-12T16:17:24Z</dcterms:modified>
</cp:coreProperties>
</file>