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45"/>
  </p:notesMasterIdLst>
  <p:handoutMasterIdLst>
    <p:handoutMasterId r:id="rId46"/>
  </p:handoutMasterIdLst>
  <p:sldIdLst>
    <p:sldId id="779" r:id="rId4"/>
    <p:sldId id="909" r:id="rId5"/>
    <p:sldId id="738" r:id="rId6"/>
    <p:sldId id="780" r:id="rId7"/>
    <p:sldId id="973" r:id="rId8"/>
    <p:sldId id="783" r:id="rId9"/>
    <p:sldId id="746" r:id="rId10"/>
    <p:sldId id="1113" r:id="rId11"/>
    <p:sldId id="913" r:id="rId12"/>
    <p:sldId id="2134806867" r:id="rId13"/>
    <p:sldId id="1112" r:id="rId14"/>
    <p:sldId id="1107" r:id="rId15"/>
    <p:sldId id="769" r:id="rId16"/>
    <p:sldId id="914" r:id="rId17"/>
    <p:sldId id="1110" r:id="rId18"/>
    <p:sldId id="2134806868" r:id="rId19"/>
    <p:sldId id="2134806856" r:id="rId20"/>
    <p:sldId id="2134806798" r:id="rId21"/>
    <p:sldId id="2134806873" r:id="rId22"/>
    <p:sldId id="2134806870" r:id="rId23"/>
    <p:sldId id="2134806871" r:id="rId24"/>
    <p:sldId id="2134806874" r:id="rId25"/>
    <p:sldId id="2134806875" r:id="rId26"/>
    <p:sldId id="2134806872" r:id="rId27"/>
    <p:sldId id="2134806876" r:id="rId28"/>
    <p:sldId id="786" r:id="rId29"/>
    <p:sldId id="2134806877" r:id="rId30"/>
    <p:sldId id="2134806878" r:id="rId31"/>
    <p:sldId id="2134806879" r:id="rId32"/>
    <p:sldId id="2134806886" r:id="rId33"/>
    <p:sldId id="2134806883" r:id="rId34"/>
    <p:sldId id="795" r:id="rId35"/>
    <p:sldId id="2134806887" r:id="rId36"/>
    <p:sldId id="2134806848" r:id="rId37"/>
    <p:sldId id="2134806889" r:id="rId38"/>
    <p:sldId id="1083" r:id="rId39"/>
    <p:sldId id="1085" r:id="rId40"/>
    <p:sldId id="2134806885" r:id="rId41"/>
    <p:sldId id="2134806881" r:id="rId42"/>
    <p:sldId id="2134806797" r:id="rId43"/>
    <p:sldId id="2134806882" r:id="rId44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47"/>
      <p:bold r:id="rId48"/>
    </p:embeddedFont>
    <p:embeddedFont>
      <p:font typeface="Cambria Math" panose="02040503050406030204" pitchFamily="18" charset="0"/>
      <p:regular r:id="rId49"/>
    </p:embeddedFont>
    <p:embeddedFont>
      <p:font typeface="Dosis" pitchFamily="2" charset="0"/>
      <p:regular r:id="rId50"/>
      <p:bold r:id="rId5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D00"/>
    <a:srgbClr val="F6BB00"/>
    <a:srgbClr val="FFC000"/>
    <a:srgbClr val="BFBFBF"/>
    <a:srgbClr val="A6A6A6"/>
    <a:srgbClr val="F2F2F2"/>
    <a:srgbClr val="FAE496"/>
    <a:srgbClr val="4A7090"/>
    <a:srgbClr val="525252"/>
    <a:srgbClr val="FEF5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43" autoAdjust="0"/>
    <p:restoredTop sz="95823" autoAdjust="0"/>
  </p:normalViewPr>
  <p:slideViewPr>
    <p:cSldViewPr snapToGrid="0">
      <p:cViewPr varScale="1">
        <p:scale>
          <a:sx n="71" d="100"/>
          <a:sy n="71" d="100"/>
        </p:scale>
        <p:origin x="106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schemas.microsoft.com/office/2018/10/relationships/authors" Target="authors.xml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>
                <a:latin typeface="Calibri" panose="020F0502020204030204" pitchFamily="34" charset="0"/>
              </a:rPr>
              <a:t>13/11/2025</a:t>
            </a:fld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>
                <a:latin typeface="Calibri" panose="020F0502020204030204" pitchFamily="34" charset="0"/>
              </a:rPr>
              <a:t>‹N°›</a:t>
            </a:fld>
            <a:endParaRPr lang="fr-M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7250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0A06F-EF50-3B46-5C88-025D4454E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D8ECB63-8466-458C-A0A2-9F76EC8280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17C534-67C7-525C-08D7-93A90894CF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42C20-9926-E8C0-4858-00F7C55FEE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8565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FF6E-935F-5577-5459-6D21E458D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82BAC11-4072-6903-6214-AF7BB4E01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CFB4F5-7951-BB01-F86A-E156B84609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C6E892-463D-5DE4-950A-EC601DF06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0413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85399-2C20-C88F-9036-3CDD1250F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BA0E2E-2D43-B2E0-4F40-3D9173B24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91A9DE-EA80-E129-91C6-A691D0898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892E6-0CDA-0B4C-DC80-1766980E52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5833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3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9" r:id="rId2"/>
    <p:sldLayoutId id="2147483901" r:id="rId3"/>
    <p:sldLayoutId id="2147483902" r:id="rId4"/>
    <p:sldLayoutId id="214748390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2B021C0-3087-2CD0-330B-1F592BDB3A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8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5.mp4"/><Relationship Id="rId7" Type="http://schemas.openxmlformats.org/officeDocument/2006/relationships/image" Target="../media/image4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5.mp4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0F80FAA-5681-195F-F521-52A7A8CE21CF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99AF236-8162-FC5B-5621-F573DA6C9B4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3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5C86039-DE8B-7325-47F4-EC557AEA5248}"/>
              </a:ext>
            </a:extLst>
          </p:cNvPr>
          <p:cNvGrpSpPr/>
          <p:nvPr/>
        </p:nvGrpSpPr>
        <p:grpSpPr>
          <a:xfrm>
            <a:off x="5567637" y="6021421"/>
            <a:ext cx="1163386" cy="288630"/>
            <a:chOff x="5333182" y="5877672"/>
            <a:chExt cx="1163386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48576B8F-8347-45D9-9BB4-563CADA6DF1D}"/>
                </a:ext>
              </a:extLst>
            </p:cNvPr>
            <p:cNvSpPr/>
            <p:nvPr/>
          </p:nvSpPr>
          <p:spPr>
            <a:xfrm>
              <a:off x="5333182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60F61F8-EA1D-BAF5-E32D-3FC094CA50D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1793DDD-665E-DC83-488B-02C1353644FC}"/>
              </a:ext>
            </a:extLst>
          </p:cNvPr>
          <p:cNvGrpSpPr/>
          <p:nvPr/>
        </p:nvGrpSpPr>
        <p:grpSpPr>
          <a:xfrm>
            <a:off x="3909967" y="6011615"/>
            <a:ext cx="1199186" cy="288630"/>
            <a:chOff x="5277181" y="5861684"/>
            <a:chExt cx="1199186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1BD227B-4F36-B25A-729B-DE42D6107C41}"/>
                </a:ext>
              </a:extLst>
            </p:cNvPr>
            <p:cNvSpPr/>
            <p:nvPr/>
          </p:nvSpPr>
          <p:spPr>
            <a:xfrm>
              <a:off x="5277181" y="5861684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2E85ABDF-6DE5-0FA4-066E-81FD26354094}"/>
                </a:ext>
              </a:extLst>
            </p:cNvPr>
            <p:cNvSpPr/>
            <p:nvPr/>
          </p:nvSpPr>
          <p:spPr>
            <a:xfrm>
              <a:off x="6207316" y="5877672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95784C7-ACD3-F237-F038-9FF3968E4865}"/>
              </a:ext>
            </a:extLst>
          </p:cNvPr>
          <p:cNvGrpSpPr/>
          <p:nvPr/>
        </p:nvGrpSpPr>
        <p:grpSpPr>
          <a:xfrm>
            <a:off x="2313469" y="6014648"/>
            <a:ext cx="1223978" cy="288630"/>
            <a:chOff x="5272590" y="5870899"/>
            <a:chExt cx="122397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6134BAA-EE0C-BA1F-C607-E85DC785106A}"/>
                </a:ext>
              </a:extLst>
            </p:cNvPr>
            <p:cNvSpPr/>
            <p:nvPr/>
          </p:nvSpPr>
          <p:spPr>
            <a:xfrm>
              <a:off x="5272590" y="5870899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457F93E0-1DBF-B4A3-DC5E-4860FFC30F2E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7C7E7B7-A3B1-88C7-BCFE-62F6D838E824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7FC5C2"/>
          </a:solidFill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3C246DBA-E4FC-5C89-9564-175EEC629ED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85392B9-2153-8608-44A3-CB6BEA36E9B5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2C287BE-37D3-1E88-1411-9590B874B36A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D4D6E57-9490-7310-C943-5B47781AF44E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0FDEC7-6591-027F-01E9-4B1A4AC00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400" y="686082"/>
            <a:ext cx="5380985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5FE3F-1A69-7A3F-3A51-7188058F7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048FB48-F9F8-5420-943C-CDD4FB46DE5D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دقيقتان.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2">
            <a:extLst>
              <a:ext uri="{FF2B5EF4-FFF2-40B4-BE49-F238E27FC236}">
                <a16:creationId xmlns:a16="http://schemas.microsoft.com/office/drawing/2014/main" id="{09CF84A6-E718-5842-680E-01D838EAD1F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5" name="Image 3">
              <a:extLst>
                <a:ext uri="{FF2B5EF4-FFF2-40B4-BE49-F238E27FC236}">
                  <a16:creationId xmlns:a16="http://schemas.microsoft.com/office/drawing/2014/main" id="{1FCB849F-CC2D-2D8A-FCB1-0695FAF7C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4">
              <a:extLst>
                <a:ext uri="{FF2B5EF4-FFF2-40B4-BE49-F238E27FC236}">
                  <a16:creationId xmlns:a16="http://schemas.microsoft.com/office/drawing/2014/main" id="{C48A34B9-56AA-18B4-82DB-4F3797C48E38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2078B1E-30B3-5B41-F335-42C2A1DF5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31" y="1968970"/>
            <a:ext cx="7118319" cy="41778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C28B57F-2487-FBD0-122E-F69823785D0D}"/>
              </a:ext>
            </a:extLst>
          </p:cNvPr>
          <p:cNvGrpSpPr/>
          <p:nvPr/>
        </p:nvGrpSpPr>
        <p:grpSpPr>
          <a:xfrm>
            <a:off x="1151395" y="3329671"/>
            <a:ext cx="6463284" cy="2508479"/>
            <a:chOff x="954318" y="3769359"/>
            <a:chExt cx="6463284" cy="250847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3F291A-3844-CC8C-F83D-A6D15BAE4E75}"/>
                </a:ext>
              </a:extLst>
            </p:cNvPr>
            <p:cNvSpPr txBox="1"/>
            <p:nvPr/>
          </p:nvSpPr>
          <p:spPr>
            <a:xfrm>
              <a:off x="3492913" y="4155222"/>
              <a:ext cx="625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rgbClr val="C00000"/>
                  </a:solidFill>
                </a:rPr>
                <a:t>129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EF759A-693C-2FF9-534F-BC2F8078CEC2}"/>
                </a:ext>
              </a:extLst>
            </p:cNvPr>
            <p:cNvSpPr txBox="1"/>
            <p:nvPr/>
          </p:nvSpPr>
          <p:spPr>
            <a:xfrm>
              <a:off x="1794320" y="4128267"/>
              <a:ext cx="629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rgbClr val="C00000"/>
                  </a:solidFill>
                </a:rPr>
                <a:t>129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179603-A1F3-5A26-B2D7-AB315F737D8D}"/>
                </a:ext>
              </a:extLst>
            </p:cNvPr>
            <p:cNvSpPr txBox="1"/>
            <p:nvPr/>
          </p:nvSpPr>
          <p:spPr>
            <a:xfrm>
              <a:off x="2225040" y="4856507"/>
              <a:ext cx="1052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23 مَرّة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9659795-46B6-B1D2-B863-039451DE6C87}"/>
                </a:ext>
              </a:extLst>
            </p:cNvPr>
            <p:cNvSpPr txBox="1"/>
            <p:nvPr/>
          </p:nvSpPr>
          <p:spPr>
            <a:xfrm>
              <a:off x="3604771" y="4556036"/>
              <a:ext cx="38128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MA" sz="1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حِسابُ كِمّيَةِ الزَّيْتونِ الَّتي يُنْتِجُها الْحَقْلُ سَنَوِيًّا.</a:t>
              </a:r>
              <a:endParaRPr lang="fr-MA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73C151-72D1-2367-1BA1-6202A3DD1AF0}"/>
                </a:ext>
              </a:extLst>
            </p:cNvPr>
            <p:cNvSpPr txBox="1"/>
            <p:nvPr/>
          </p:nvSpPr>
          <p:spPr>
            <a:xfrm>
              <a:off x="4118484" y="5124113"/>
              <a:ext cx="32195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MA" sz="1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23</a:t>
              </a:r>
              <a:r>
                <a:rPr lang="fr-MA" sz="1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X</a:t>
              </a:r>
              <a:r>
                <a:rPr lang="en-GB" sz="1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zgh-Tfng-MA" sz="1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129</a:t>
              </a:r>
              <a:r>
                <a:rPr lang="fr-MA" sz="1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= 2 967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EAC9B9-7541-2375-8CA0-E96BC6A53C93}"/>
                </a:ext>
              </a:extLst>
            </p:cNvPr>
            <p:cNvSpPr txBox="1"/>
            <p:nvPr/>
          </p:nvSpPr>
          <p:spPr>
            <a:xfrm>
              <a:off x="4148508" y="5754618"/>
              <a:ext cx="3159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1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كِمّيَةُ الزَّيْتونِ الَّتي يُنْتِجُها الْحَقْلُ سَنَوِيًّا</a:t>
              </a:r>
              <a:endParaRPr lang="fr-MA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/>
              <a:r>
                <a:rPr lang="fr-MA" sz="1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2 967</a:t>
              </a:r>
              <a:r>
                <a:rPr lang="ar-MA" sz="1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كِيلوغْرامًا</a:t>
              </a:r>
              <a:r>
                <a:rPr lang="fr-MA" sz="1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5BCD6B3-8041-4B73-3535-9089139DC8B9}"/>
                </a:ext>
              </a:extLst>
            </p:cNvPr>
            <p:cNvGrpSpPr/>
            <p:nvPr/>
          </p:nvGrpSpPr>
          <p:grpSpPr>
            <a:xfrm>
              <a:off x="1693071" y="3769359"/>
              <a:ext cx="2333151" cy="748767"/>
              <a:chOff x="1693071" y="3769359"/>
              <a:chExt cx="2333151" cy="748767"/>
            </a:xfrm>
            <a:noFill/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690C142-88B1-AE0E-6C2C-D4E2C1720DAA}"/>
                  </a:ext>
                </a:extLst>
              </p:cNvPr>
              <p:cNvSpPr/>
              <p:nvPr/>
            </p:nvSpPr>
            <p:spPr>
              <a:xfrm>
                <a:off x="1696720" y="3769359"/>
                <a:ext cx="2329502" cy="379435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3200" dirty="0">
                    <a:solidFill>
                      <a:srgbClr val="C00000"/>
                    </a:solidFill>
                  </a:rPr>
                  <a:t>؟</a:t>
                </a:r>
                <a:endParaRPr lang="fr-MA" sz="32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6272554-0CF9-B0CD-4D5F-72F042677F37}"/>
                  </a:ext>
                </a:extLst>
              </p:cNvPr>
              <p:cNvSpPr/>
              <p:nvPr/>
            </p:nvSpPr>
            <p:spPr>
              <a:xfrm>
                <a:off x="1693071" y="4148794"/>
                <a:ext cx="720222" cy="369332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2F74643-57A2-B8C0-9BDA-D59587BB7CAD}"/>
                  </a:ext>
                </a:extLst>
              </p:cNvPr>
              <p:cNvSpPr/>
              <p:nvPr/>
            </p:nvSpPr>
            <p:spPr>
              <a:xfrm>
                <a:off x="2416942" y="4138371"/>
                <a:ext cx="869506" cy="369332"/>
              </a:xfrm>
              <a:prstGeom prst="rect">
                <a:avLst/>
              </a:prstGeom>
              <a:grpFill/>
              <a:ln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75DCBED-C821-CC4F-C315-BAAE9AD54BC5}"/>
                  </a:ext>
                </a:extLst>
              </p:cNvPr>
              <p:cNvSpPr/>
              <p:nvPr/>
            </p:nvSpPr>
            <p:spPr>
              <a:xfrm>
                <a:off x="3293746" y="4148795"/>
                <a:ext cx="732476" cy="34880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</p:grpSp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BFEB4DBF-CC47-6B42-93A9-1F95B89E9AC4}"/>
                </a:ext>
              </a:extLst>
            </p:cNvPr>
            <p:cNvSpPr/>
            <p:nvPr/>
          </p:nvSpPr>
          <p:spPr>
            <a:xfrm rot="5400000">
              <a:off x="2694494" y="3575754"/>
              <a:ext cx="330303" cy="2333150"/>
            </a:xfrm>
            <a:prstGeom prst="rightBrace">
              <a:avLst>
                <a:gd name="adj1" fmla="val 8333"/>
                <a:gd name="adj2" fmla="val 47431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17484C9-D379-B1A4-2EDD-D578F80D248C}"/>
                </a:ext>
              </a:extLst>
            </p:cNvPr>
            <p:cNvGrpSpPr/>
            <p:nvPr/>
          </p:nvGrpSpPr>
          <p:grpSpPr>
            <a:xfrm>
              <a:off x="954318" y="4600647"/>
              <a:ext cx="1052736" cy="1640507"/>
              <a:chOff x="789583" y="4804302"/>
              <a:chExt cx="1052736" cy="1640507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61B815-FA4C-4EA9-4E0A-B3A63AEA6B96}"/>
                  </a:ext>
                </a:extLst>
              </p:cNvPr>
              <p:cNvSpPr txBox="1"/>
              <p:nvPr/>
            </p:nvSpPr>
            <p:spPr>
              <a:xfrm>
                <a:off x="1013343" y="5066340"/>
                <a:ext cx="7202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129 </a:t>
                </a:r>
                <a:endParaRPr lang="zgh-Tfng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9A6DCF2-C038-3AF7-4B71-8850A8048F73}"/>
                  </a:ext>
                </a:extLst>
              </p:cNvPr>
              <p:cNvGrpSpPr/>
              <p:nvPr/>
            </p:nvGrpSpPr>
            <p:grpSpPr>
              <a:xfrm>
                <a:off x="789583" y="4804302"/>
                <a:ext cx="1052736" cy="1640507"/>
                <a:chOff x="1312659" y="4690217"/>
                <a:chExt cx="1052736" cy="1640507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D110D9C-B143-9FC5-F76A-5BBF3DF080F3}"/>
                    </a:ext>
                  </a:extLst>
                </p:cNvPr>
                <p:cNvSpPr txBox="1"/>
                <p:nvPr/>
              </p:nvSpPr>
              <p:spPr>
                <a:xfrm>
                  <a:off x="1425801" y="5436024"/>
                  <a:ext cx="88568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MA" b="1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 </a:t>
                  </a:r>
                  <a:r>
                    <a:rPr lang="ar-MA" b="1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3</a:t>
                  </a:r>
                  <a:r>
                    <a:rPr lang="fr-MA" b="1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8</a:t>
                  </a:r>
                  <a:r>
                    <a:rPr lang="ar-MA" b="1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7</a:t>
                  </a:r>
                </a:p>
                <a:p>
                  <a:pPr algn="ctr"/>
                  <a:r>
                    <a:rPr lang="ar-MA" b="1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258</a:t>
                  </a:r>
                  <a:r>
                    <a:rPr lang="fr-MA" b="1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.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B65E5F5D-513A-1CE7-AFE6-DB7D203FAB14}"/>
                    </a:ext>
                  </a:extLst>
                </p:cNvPr>
                <p:cNvSpPr txBox="1"/>
                <p:nvPr/>
              </p:nvSpPr>
              <p:spPr>
                <a:xfrm>
                  <a:off x="1404313" y="5142209"/>
                  <a:ext cx="4317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MA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x</a:t>
                  </a:r>
                  <a:endParaRPr lang="zgh-Tfng-MA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70B64AA-3B07-1E01-BBBF-35AC0568DFEE}"/>
                    </a:ext>
                  </a:extLst>
                </p:cNvPr>
                <p:cNvSpPr txBox="1"/>
                <p:nvPr/>
              </p:nvSpPr>
              <p:spPr>
                <a:xfrm>
                  <a:off x="1655363" y="5125319"/>
                  <a:ext cx="5877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b="1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23 </a:t>
                  </a:r>
                  <a:endParaRPr lang="zgh-Tfng-MA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2F52206-CABB-7D80-FC91-008FEE0EDC60}"/>
                    </a:ext>
                  </a:extLst>
                </p:cNvPr>
                <p:cNvSpPr txBox="1"/>
                <p:nvPr/>
              </p:nvSpPr>
              <p:spPr>
                <a:xfrm>
                  <a:off x="1534419" y="5244512"/>
                  <a:ext cx="785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MA" b="1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-------</a:t>
                  </a:r>
                  <a:r>
                    <a:rPr lang="ar-MA" b="1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endParaRPr lang="zgh-Tfng-MA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CC1AA90-66B3-564E-3AB4-E7DB197A7339}"/>
                    </a:ext>
                  </a:extLst>
                </p:cNvPr>
                <p:cNvSpPr txBox="1"/>
                <p:nvPr/>
              </p:nvSpPr>
              <p:spPr>
                <a:xfrm>
                  <a:off x="1479714" y="5848180"/>
                  <a:ext cx="88568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MA" b="1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---------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CF867FC-1B41-0EB2-A396-18FBF409F81C}"/>
                    </a:ext>
                  </a:extLst>
                </p:cNvPr>
                <p:cNvSpPr txBox="1"/>
                <p:nvPr/>
              </p:nvSpPr>
              <p:spPr>
                <a:xfrm>
                  <a:off x="1417207" y="5961392"/>
                  <a:ext cx="88568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MA" b="1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2967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8377695-E080-9305-B94E-3FA6218BF49A}"/>
                    </a:ext>
                  </a:extLst>
                </p:cNvPr>
                <p:cNvSpPr txBox="1"/>
                <p:nvPr/>
              </p:nvSpPr>
              <p:spPr>
                <a:xfrm>
                  <a:off x="1312659" y="5702203"/>
                  <a:ext cx="431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MA" b="1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+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0DBB180-180D-D87A-ABE1-6B81B99EE96D}"/>
                    </a:ext>
                  </a:extLst>
                </p:cNvPr>
                <p:cNvSpPr txBox="1"/>
                <p:nvPr/>
              </p:nvSpPr>
              <p:spPr>
                <a:xfrm>
                  <a:off x="1720966" y="4844437"/>
                  <a:ext cx="35112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1200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  <a:endParaRPr lang="fr-MA" sz="12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49EFFC4-7CC1-BA2F-784C-C37825FE9C39}"/>
                    </a:ext>
                  </a:extLst>
                </p:cNvPr>
                <p:cNvSpPr txBox="1"/>
                <p:nvPr/>
              </p:nvSpPr>
              <p:spPr>
                <a:xfrm>
                  <a:off x="1807679" y="4690217"/>
                  <a:ext cx="1845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MA" sz="1200" dirty="0">
                      <a:solidFill>
                        <a:srgbClr val="0070C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</p:grp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33B81E9-B007-2C04-B564-5A980FDB175C}"/>
              </a:ext>
            </a:extLst>
          </p:cNvPr>
          <p:cNvSpPr txBox="1"/>
          <p:nvPr/>
        </p:nvSpPr>
        <p:spPr>
          <a:xfrm>
            <a:off x="1481656" y="4894632"/>
            <a:ext cx="184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22CEE1-3D3A-5E9C-C348-0278A9A7DF47}"/>
              </a:ext>
            </a:extLst>
          </p:cNvPr>
          <p:cNvSpPr txBox="1"/>
          <p:nvPr/>
        </p:nvSpPr>
        <p:spPr>
          <a:xfrm>
            <a:off x="2816835" y="3709720"/>
            <a:ext cx="625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>
                <a:solidFill>
                  <a:srgbClr val="C00000"/>
                </a:solidFill>
              </a:rPr>
              <a:t>……</a:t>
            </a:r>
          </a:p>
        </p:txBody>
      </p:sp>
      <p:pic>
        <p:nvPicPr>
          <p:cNvPr id="3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79618B3-55C9-EC58-535E-BE2617450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905260" y="636381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4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0DD2D-78F7-E7A6-BC89-CA5BAA0A9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EF0952C-5249-CB27-136D-76DCEDB01CD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32B4F0-C13E-F148-D857-AC1B1E43FD61}"/>
              </a:ext>
            </a:extLst>
          </p:cNvPr>
          <p:cNvGrpSpPr/>
          <p:nvPr/>
        </p:nvGrpSpPr>
        <p:grpSpPr>
          <a:xfrm>
            <a:off x="1238103" y="2009216"/>
            <a:ext cx="6075680" cy="3351786"/>
            <a:chOff x="1179488" y="2103001"/>
            <a:chExt cx="6075680" cy="3351786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502C7BC3-C19F-658B-F3AB-33B198E62BB9}"/>
                </a:ext>
              </a:extLst>
            </p:cNvPr>
            <p:cNvGrpSpPr/>
            <p:nvPr/>
          </p:nvGrpSpPr>
          <p:grpSpPr>
            <a:xfrm>
              <a:off x="1179488" y="2103001"/>
              <a:ext cx="6075680" cy="3351786"/>
              <a:chOff x="2368492" y="2221113"/>
              <a:chExt cx="4476261" cy="2502214"/>
            </a:xfrm>
          </p:grpSpPr>
          <p:sp>
            <p:nvSpPr>
              <p:cNvPr id="3" name="Rectangle : coins arrondis 2">
                <a:extLst>
                  <a:ext uri="{FF2B5EF4-FFF2-40B4-BE49-F238E27FC236}">
                    <a16:creationId xmlns:a16="http://schemas.microsoft.com/office/drawing/2014/main" id="{2BF9BB90-FEF2-D62C-18BD-C2D71B76FB98}"/>
                  </a:ext>
                </a:extLst>
              </p:cNvPr>
              <p:cNvSpPr/>
              <p:nvPr/>
            </p:nvSpPr>
            <p:spPr>
              <a:xfrm>
                <a:off x="2368492" y="2505845"/>
                <a:ext cx="4476261" cy="221748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4" name="Image 3" descr="Une image contenant symbole, Graphique, conception&#10;&#10;Le contenu généré par l’IA peut être incorrect.">
                <a:extLst>
                  <a:ext uri="{FF2B5EF4-FFF2-40B4-BE49-F238E27FC236}">
                    <a16:creationId xmlns:a16="http://schemas.microsoft.com/office/drawing/2014/main" id="{43C37515-F698-92A1-CCD1-9F79F071F3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980103" y="3831515"/>
                <a:ext cx="631873" cy="631873"/>
              </a:xfrm>
              <a:prstGeom prst="rect">
                <a:avLst/>
              </a:prstGeom>
            </p:spPr>
          </p:pic>
          <p:sp>
            <p:nvSpPr>
              <p:cNvPr id="6" name="Flowchart: Alternate Process 54">
                <a:extLst>
                  <a:ext uri="{FF2B5EF4-FFF2-40B4-BE49-F238E27FC236}">
                    <a16:creationId xmlns:a16="http://schemas.microsoft.com/office/drawing/2014/main" id="{99C605F6-EF61-B720-0349-73E55BB17C14}"/>
                  </a:ext>
                </a:extLst>
              </p:cNvPr>
              <p:cNvSpPr/>
              <p:nvPr/>
            </p:nvSpPr>
            <p:spPr>
              <a:xfrm>
                <a:off x="3206274" y="2221113"/>
                <a:ext cx="2800697" cy="726354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الدرس</a:t>
                </a:r>
                <a:endPara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Oval 80">
                <a:extLst>
                  <a:ext uri="{FF2B5EF4-FFF2-40B4-BE49-F238E27FC236}">
                    <a16:creationId xmlns:a16="http://schemas.microsoft.com/office/drawing/2014/main" id="{AE19F3A4-EA6E-710D-157E-FF015DD522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93025" y="2237493"/>
                <a:ext cx="627891" cy="631872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MA" sz="3200" b="1" dirty="0"/>
                  <a:t>1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3F199B7-27D3-826E-B93F-1E655F4AE946}"/>
                  </a:ext>
                </a:extLst>
              </p:cNvPr>
              <p:cNvSpPr txBox="1"/>
              <p:nvPr/>
            </p:nvSpPr>
            <p:spPr>
              <a:xfrm>
                <a:off x="2532171" y="3869597"/>
                <a:ext cx="3447931" cy="482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defTabSz="685834" rtl="1">
                  <a:defRPr/>
                </a:pPr>
                <a:r>
                  <a:rPr lang="ar-MA" sz="3600" b="1" dirty="0">
                    <a:solidFill>
                      <a:srgbClr val="FC8D00"/>
                    </a:solidFill>
                    <a:latin typeface="Dosis" pitchFamily="2" charset="0"/>
                    <a:cs typeface="Calibri" panose="020F0502020204030204" pitchFamily="34" charset="0"/>
                  </a:rPr>
                  <a:t>الحساب الذهني</a:t>
                </a:r>
              </a:p>
            </p:txBody>
          </p:sp>
        </p:grpSp>
        <p:sp>
          <p:nvSpPr>
            <p:cNvPr id="5" name="ZoneTexte 8">
              <a:extLst>
                <a:ext uri="{FF2B5EF4-FFF2-40B4-BE49-F238E27FC236}">
                  <a16:creationId xmlns:a16="http://schemas.microsoft.com/office/drawing/2014/main" id="{BD85DEB4-BE13-29A8-0537-12D646DBFF4B}"/>
                </a:ext>
              </a:extLst>
            </p:cNvPr>
            <p:cNvSpPr txBox="1"/>
            <p:nvPr/>
          </p:nvSpPr>
          <p:spPr>
            <a:xfrm>
              <a:off x="2465345" y="3352759"/>
              <a:ext cx="374079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233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09E01-4C98-0555-19BA-18F66CC62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BD1B772-C734-F680-495A-3774BB275F66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0B79536C-144F-EF5E-C4DC-2F5396859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8">
            <a:extLst>
              <a:ext uri="{FF2B5EF4-FFF2-40B4-BE49-F238E27FC236}">
                <a16:creationId xmlns:a16="http://schemas.microsoft.com/office/drawing/2014/main" id="{811366C9-988A-9BA9-ECAA-FF04C084C7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33897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1" y="881801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 العمليات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دوّنوا النتيجة فقط.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581931" y="2597849"/>
            <a:ext cx="6710559" cy="583415"/>
            <a:chOff x="1581931" y="2597849"/>
            <a:chExt cx="6051513" cy="583415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93488" y="2597849"/>
              <a:ext cx="1982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800" b="1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</a:rPr>
                <a:t>7 x 9 = …….</a:t>
              </a:r>
              <a:endParaRPr lang="fr-FR" sz="2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Ellipse 15">
              <a:extLst>
                <a:ext uri="{FF2B5EF4-FFF2-40B4-BE49-F238E27FC236}">
                  <a16:creationId xmlns:a16="http://schemas.microsoft.com/office/drawing/2014/main" id="{48EC08FD-AFA4-3AE3-3FE6-ECDABEA9F6EE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6" name="ZoneTexte 16">
              <a:extLst>
                <a:ext uri="{FF2B5EF4-FFF2-40B4-BE49-F238E27FC236}">
                  <a16:creationId xmlns:a16="http://schemas.microsoft.com/office/drawing/2014/main" id="{3D2E4663-473A-E844-FB2D-9E63206AEC46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624015" y="2712674"/>
              <a:ext cx="30094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208522" y="3613351"/>
            <a:ext cx="6083968" cy="931210"/>
            <a:chOff x="2208522" y="3613351"/>
            <a:chExt cx="6083968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506684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5ED6526-9686-FABA-10E1-DB501AF236F0}"/>
                </a:ext>
              </a:extLst>
            </p:cNvPr>
            <p:cNvSpPr txBox="1"/>
            <p:nvPr/>
          </p:nvSpPr>
          <p:spPr>
            <a:xfrm>
              <a:off x="3918611" y="3893660"/>
              <a:ext cx="10367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63</a:t>
              </a: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6263001" y="3942683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فِي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6" name="Ellipse 27">
              <a:extLst>
                <a:ext uri="{FF2B5EF4-FFF2-40B4-BE49-F238E27FC236}">
                  <a16:creationId xmlns:a16="http://schemas.microsoft.com/office/drawing/2014/main" id="{6510B5F5-E66B-8210-37AC-BB965C629294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27" name="Groupe 19">
            <a:extLst>
              <a:ext uri="{FF2B5EF4-FFF2-40B4-BE49-F238E27FC236}">
                <a16:creationId xmlns:a16="http://schemas.microsoft.com/office/drawing/2014/main" id="{0E1F3492-52F6-BBFA-D7F4-D097B8B1197A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28" name="Image 20">
              <a:extLst>
                <a:ext uri="{FF2B5EF4-FFF2-40B4-BE49-F238E27FC236}">
                  <a16:creationId xmlns:a16="http://schemas.microsoft.com/office/drawing/2014/main" id="{BEE8140F-92E9-51B3-0D21-54A9ECB64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9" name="ZoneTexte 21">
              <a:extLst>
                <a:ext uri="{FF2B5EF4-FFF2-40B4-BE49-F238E27FC236}">
                  <a16:creationId xmlns:a16="http://schemas.microsoft.com/office/drawing/2014/main" id="{7E63D14A-FCC2-A2E0-9620-9D8F9109F53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96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niteur.mp4">
            <a:hlinkClick r:id="" action="ppaction://media"/>
            <a:extLst>
              <a:ext uri="{FF2B5EF4-FFF2-40B4-BE49-F238E27FC236}">
                <a16:creationId xmlns:a16="http://schemas.microsoft.com/office/drawing/2014/main" id="{EA9C5E4F-097A-C7F3-E7CD-26B342C096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31" y="1914053"/>
            <a:ext cx="7805176" cy="4390412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9" y="88180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الحساب الذهني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8799B4-2E16-CE60-E1D9-E5679043D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33" y="2688686"/>
            <a:ext cx="7495524" cy="207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C03A2-A3E9-F616-AE80-7561C8BA2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6C5A58-775C-0774-60D4-61A43229D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74E67B2-69CC-71F1-5326-D94D12CE0A70}"/>
              </a:ext>
            </a:extLst>
          </p:cNvPr>
          <p:cNvSpPr txBox="1"/>
          <p:nvPr/>
        </p:nvSpPr>
        <p:spPr>
          <a:xfrm>
            <a:off x="1243049" y="88180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في دقيقة.</a:t>
            </a: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99FC5982-BF57-9211-DB68-9AE450106683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7" name="Image 20">
              <a:extLst>
                <a:ext uri="{FF2B5EF4-FFF2-40B4-BE49-F238E27FC236}">
                  <a16:creationId xmlns:a16="http://schemas.microsoft.com/office/drawing/2014/main" id="{27BDE839-B23D-01FA-BB26-4864293E8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21">
              <a:extLst>
                <a:ext uri="{FF2B5EF4-FFF2-40B4-BE49-F238E27FC236}">
                  <a16:creationId xmlns:a16="http://schemas.microsoft.com/office/drawing/2014/main" id="{A24D6F7A-50F2-2B9A-1DD3-79314D0232B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A93C6AD-DDFA-9D70-110F-2FBED30EC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35" y="2368267"/>
            <a:ext cx="7983064" cy="22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4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02B7D-5B4D-AB2B-7529-17407A134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FC08F89-BF09-7663-61EB-5A767BAD9DC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012565F-7E18-B7AD-6EBC-A4D68C356EC2}"/>
              </a:ext>
            </a:extLst>
          </p:cNvPr>
          <p:cNvGrpSpPr/>
          <p:nvPr/>
        </p:nvGrpSpPr>
        <p:grpSpPr>
          <a:xfrm>
            <a:off x="1442721" y="2299140"/>
            <a:ext cx="6136641" cy="2577660"/>
            <a:chOff x="2047573" y="2436266"/>
            <a:chExt cx="4788978" cy="2211205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BAB9EB6E-59FB-4133-05CD-B16B39C43BB3}"/>
                </a:ext>
              </a:extLst>
            </p:cNvPr>
            <p:cNvSpPr/>
            <p:nvPr/>
          </p:nvSpPr>
          <p:spPr>
            <a:xfrm>
              <a:off x="2047573" y="2768582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85AD3EF-63AB-C6C4-73B0-62CE46BBD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76452" y="3405499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AAE2119-860C-531F-7FB8-ABF4ED33A961}"/>
                </a:ext>
              </a:extLst>
            </p:cNvPr>
            <p:cNvSpPr txBox="1"/>
            <p:nvPr/>
          </p:nvSpPr>
          <p:spPr>
            <a:xfrm>
              <a:off x="2170942" y="3350600"/>
              <a:ext cx="4321447" cy="554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r>
                <a:rPr lang="ar-MA" sz="3600" b="1" kern="0" dirty="0">
                  <a:solidFill>
                    <a:srgbClr val="F6B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الدروس السابقة</a:t>
              </a:r>
              <a:endParaRPr lang="fr-MA" sz="3600" b="1" kern="0" dirty="0">
                <a:solidFill>
                  <a:srgbClr val="F6BB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ABDB9D8F-86A5-1B4C-99AE-999E5901CB9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808AC81A-F000-A1A5-1FBD-B69C994ECF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116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B5724-D1C5-5614-6D92-3E0738C74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A9A7E91-24A9-EC8F-A237-BB47AC8785DB}"/>
              </a:ext>
            </a:extLst>
          </p:cNvPr>
          <p:cNvSpPr txBox="1"/>
          <p:nvPr/>
        </p:nvSpPr>
        <p:spPr>
          <a:xfrm>
            <a:off x="906780" y="945429"/>
            <a:ext cx="659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ننجز التمرين رقم 4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B215A189-0936-E59F-86D2-7769D2E4D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745FB22-467C-7976-9A6E-0D630C3D2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56" y="1801644"/>
            <a:ext cx="6662582" cy="482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9AB77-8199-FC54-0B27-122CC1DCA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226358-85AF-6DB1-9E9F-C1E43D4EDE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EF57E7-3C4D-0F0E-B1FB-D2C5690C21AE}"/>
                  </a:ext>
                </a:extLst>
              </p:cNvPr>
              <p:cNvSpPr txBox="1"/>
              <p:nvPr/>
            </p:nvSpPr>
            <p:spPr>
              <a:xfrm>
                <a:off x="1043940" y="938025"/>
                <a:ext cx="652623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ar-MA" sz="18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في التمرين الأول :أنجزوا العملية </a:t>
                </a:r>
                <a:r>
                  <a:rPr lang="ar-MA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14:m>
                  <m:oMath xmlns:m="http://schemas.openxmlformats.org/officeDocument/2006/math">
                    <m:r>
                      <a:rPr lang="fr-MA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𝟐𝟎𝟎𝟎</m:t>
                    </m:r>
                    <m:r>
                      <a:rPr lang="fr-MA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−</m:t>
                    </m:r>
                    <m:r>
                      <a:rPr lang="fr-MA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𝟔𝟒𝟓</m:t>
                    </m:r>
                  </m:oMath>
                </a14:m>
                <a:r>
                  <a:rPr lang="en-GB" sz="1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1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EF57E7-3C4D-0F0E-B1FB-D2C5690C2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940" y="938025"/>
                <a:ext cx="6526236" cy="369332"/>
              </a:xfrm>
              <a:prstGeom prst="rect">
                <a:avLst/>
              </a:prstGeom>
              <a:blipFill>
                <a:blip r:embed="rId3"/>
                <a:stretch>
                  <a:fillRect t="-10000" r="-747" b="-26667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6D0236A-56C8-AF46-4F61-9CE6EC184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90" y="2435382"/>
            <a:ext cx="7538400" cy="3228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5CDAC2-B0F1-9F89-11A2-A000D9DB69E2}"/>
              </a:ext>
            </a:extLst>
          </p:cNvPr>
          <p:cNvSpPr txBox="1"/>
          <p:nvPr/>
        </p:nvSpPr>
        <p:spPr>
          <a:xfrm>
            <a:off x="6059032" y="2909557"/>
            <a:ext cx="2233458" cy="2658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16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8A4A5-16A0-F81C-BDF8-9084E104B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C7EB90C-B6E9-21D1-02E0-7A25362655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7EC301-1D17-B57C-A48F-8E08CCC5E94B}"/>
              </a:ext>
            </a:extLst>
          </p:cNvPr>
          <p:cNvSpPr txBox="1"/>
          <p:nvPr/>
        </p:nvSpPr>
        <p:spPr>
          <a:xfrm>
            <a:off x="1043940" y="938025"/>
            <a:ext cx="6526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 من يذكرنا بالخطوات المتبعة.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وتسجيل النسبة المئوية لعدد الإجابات الصحيحة.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DA6F00-4C6A-06C6-F4A4-0CB57FEB2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00" y="2032064"/>
            <a:ext cx="7538400" cy="37493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32A917-39B4-9E29-8332-7F4223E7C435}"/>
              </a:ext>
            </a:extLst>
          </p:cNvPr>
          <p:cNvSpPr txBox="1"/>
          <p:nvPr/>
        </p:nvSpPr>
        <p:spPr>
          <a:xfrm>
            <a:off x="6057900" y="2628900"/>
            <a:ext cx="2234590" cy="29946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081845DD-657D-1CA6-5D91-118177AA4A6F}"/>
              </a:ext>
            </a:extLst>
          </p:cNvPr>
          <p:cNvGrpSpPr/>
          <p:nvPr/>
        </p:nvGrpSpPr>
        <p:grpSpPr>
          <a:xfrm>
            <a:off x="6189968" y="2740043"/>
            <a:ext cx="2080682" cy="2457069"/>
            <a:chOff x="3491902" y="3191628"/>
            <a:chExt cx="2080682" cy="2457069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881122D7-58D9-B662-FF69-9301CD678450}"/>
                </a:ext>
              </a:extLst>
            </p:cNvPr>
            <p:cNvGrpSpPr/>
            <p:nvPr/>
          </p:nvGrpSpPr>
          <p:grpSpPr>
            <a:xfrm>
              <a:off x="3491902" y="3191628"/>
              <a:ext cx="2080682" cy="2457069"/>
              <a:chOff x="6071984" y="3368432"/>
              <a:chExt cx="2080682" cy="2457069"/>
            </a:xfrm>
          </p:grpSpPr>
          <p:sp>
            <p:nvSpPr>
              <p:cNvPr id="159" name="ZoneTexte 8">
                <a:extLst>
                  <a:ext uri="{FF2B5EF4-FFF2-40B4-BE49-F238E27FC236}">
                    <a16:creationId xmlns:a16="http://schemas.microsoft.com/office/drawing/2014/main" id="{DF215614-5458-2409-A07A-76FDF732BC10}"/>
                  </a:ext>
                </a:extLst>
              </p:cNvPr>
              <p:cNvSpPr txBox="1"/>
              <p:nvPr/>
            </p:nvSpPr>
            <p:spPr>
              <a:xfrm>
                <a:off x="6256978" y="4752570"/>
                <a:ext cx="140751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fr-MA" sz="28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6 4 5 </a:t>
                </a:r>
                <a:endParaRPr lang="en-GB" sz="28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8B4F594F-189B-6CDD-3D09-239911F1292E}"/>
                  </a:ext>
                </a:extLst>
              </p:cNvPr>
              <p:cNvGrpSpPr/>
              <p:nvPr/>
            </p:nvGrpSpPr>
            <p:grpSpPr>
              <a:xfrm>
                <a:off x="6071984" y="3368432"/>
                <a:ext cx="2080682" cy="2457069"/>
                <a:chOff x="3851729" y="3579487"/>
                <a:chExt cx="2080682" cy="2457069"/>
              </a:xfrm>
            </p:grpSpPr>
            <p:sp>
              <p:nvSpPr>
                <p:cNvPr id="162" name="ZoneTexte 8">
                  <a:extLst>
                    <a:ext uri="{FF2B5EF4-FFF2-40B4-BE49-F238E27FC236}">
                      <a16:creationId xmlns:a16="http://schemas.microsoft.com/office/drawing/2014/main" id="{4A61E8E9-7166-5FD9-4C95-3604DCCC377F}"/>
                    </a:ext>
                  </a:extLst>
                </p:cNvPr>
                <p:cNvSpPr txBox="1"/>
                <p:nvPr/>
              </p:nvSpPr>
              <p:spPr>
                <a:xfrm>
                  <a:off x="5168117" y="3579487"/>
                  <a:ext cx="764294" cy="338554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fr-MA" sz="1600" b="1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1 355</a:t>
                  </a:r>
                  <a:endParaRPr lang="en-GB" sz="16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AE55DE9B-2DEA-9677-519F-2FA7D7CDD760}"/>
                    </a:ext>
                  </a:extLst>
                </p:cNvPr>
                <p:cNvGrpSpPr/>
                <p:nvPr/>
              </p:nvGrpSpPr>
              <p:grpSpPr>
                <a:xfrm>
                  <a:off x="3851729" y="4319797"/>
                  <a:ext cx="1806161" cy="1716759"/>
                  <a:chOff x="3044375" y="4791323"/>
                  <a:chExt cx="1806161" cy="1716759"/>
                </a:xfrm>
              </p:grpSpPr>
              <p:grpSp>
                <p:nvGrpSpPr>
                  <p:cNvPr id="167" name="Group 166">
                    <a:extLst>
                      <a:ext uri="{FF2B5EF4-FFF2-40B4-BE49-F238E27FC236}">
                        <a16:creationId xmlns:a16="http://schemas.microsoft.com/office/drawing/2014/main" id="{D8231444-AA0A-2318-47FD-5A95FE1B2B03}"/>
                      </a:ext>
                    </a:extLst>
                  </p:cNvPr>
                  <p:cNvGrpSpPr/>
                  <p:nvPr/>
                </p:nvGrpSpPr>
                <p:grpSpPr>
                  <a:xfrm>
                    <a:off x="3044375" y="5051090"/>
                    <a:ext cx="1806161" cy="1456992"/>
                    <a:chOff x="5043758" y="4558992"/>
                    <a:chExt cx="1862639" cy="1509200"/>
                  </a:xfrm>
                </p:grpSpPr>
                <p:sp>
                  <p:nvSpPr>
                    <p:cNvPr id="170" name="TextBox 169">
                      <a:extLst>
                        <a:ext uri="{FF2B5EF4-FFF2-40B4-BE49-F238E27FC236}">
                          <a16:creationId xmlns:a16="http://schemas.microsoft.com/office/drawing/2014/main" id="{5AB7A89B-53EF-71ED-34F4-36F50B407AA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43758" y="4644262"/>
                      <a:ext cx="523240" cy="6791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GB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fr-MA" dirty="0"/>
                    </a:p>
                  </p:txBody>
                </p:sp>
                <p:grpSp>
                  <p:nvGrpSpPr>
                    <p:cNvPr id="171" name="Group 170">
                      <a:extLst>
                        <a:ext uri="{FF2B5EF4-FFF2-40B4-BE49-F238E27FC236}">
                          <a16:creationId xmlns:a16="http://schemas.microsoft.com/office/drawing/2014/main" id="{544E92C9-4D19-0066-263F-103D915631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30206" y="4558992"/>
                      <a:ext cx="1676191" cy="1509200"/>
                      <a:chOff x="4681566" y="4594249"/>
                      <a:chExt cx="1676191" cy="1509200"/>
                    </a:xfrm>
                  </p:grpSpPr>
                  <p:sp>
                    <p:nvSpPr>
                      <p:cNvPr id="172" name="ZoneTexte 8">
                        <a:extLst>
                          <a:ext uri="{FF2B5EF4-FFF2-40B4-BE49-F238E27FC236}">
                            <a16:creationId xmlns:a16="http://schemas.microsoft.com/office/drawing/2014/main" id="{BC86A8F5-CD07-6EBB-7C69-0BE1FB2B9A5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681566" y="4594249"/>
                        <a:ext cx="1451526" cy="5419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r" rtl="1"/>
                        <a:r>
                          <a:rPr lang="fr-MA" sz="2800" b="1" dirty="0">
                            <a:solidFill>
                              <a:srgbClr val="0070C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2  0 0 0 </a:t>
                        </a:r>
                        <a:endParaRPr lang="en-GB" sz="28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cxnSp>
                    <p:nvCxnSpPr>
                      <p:cNvPr id="173" name="Straight Connector 172">
                        <a:extLst>
                          <a:ext uri="{FF2B5EF4-FFF2-40B4-BE49-F238E27FC236}">
                            <a16:creationId xmlns:a16="http://schemas.microsoft.com/office/drawing/2014/main" id="{DCFED63F-F3FE-DFC1-C432-7F9D3E3C6F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4814429" y="5512882"/>
                        <a:ext cx="1108359" cy="0"/>
                      </a:xfrm>
                      <a:prstGeom prst="line">
                        <a:avLst/>
                      </a:prstGeom>
                      <a:ln w="381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74" name="ZoneTexte 8">
                        <a:extLst>
                          <a:ext uri="{FF2B5EF4-FFF2-40B4-BE49-F238E27FC236}">
                            <a16:creationId xmlns:a16="http://schemas.microsoft.com/office/drawing/2014/main" id="{E0B33A31-1B5A-E816-5A33-1C7B4368F55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824624" y="5561481"/>
                        <a:ext cx="1533133" cy="5419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r" rtl="1"/>
                        <a:r>
                          <a:rPr lang="ar-MA" sz="2800" b="1" dirty="0">
                            <a:solidFill>
                              <a:srgbClr val="C0000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 </a:t>
                        </a:r>
                        <a:r>
                          <a:rPr lang="fr-MA" sz="2800" b="1" dirty="0">
                            <a:solidFill>
                              <a:srgbClr val="C00000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1  3 5 5  </a:t>
                        </a:r>
                        <a:endParaRPr lang="en-GB" sz="28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168" name="TextBox 167">
                    <a:extLst>
                      <a:ext uri="{FF2B5EF4-FFF2-40B4-BE49-F238E27FC236}">
                        <a16:creationId xmlns:a16="http://schemas.microsoft.com/office/drawing/2014/main" id="{92E37EDE-C17E-C117-2C04-5F4EEFD46005}"/>
                      </a:ext>
                    </a:extLst>
                  </p:cNvPr>
                  <p:cNvSpPr txBox="1"/>
                  <p:nvPr/>
                </p:nvSpPr>
                <p:spPr>
                  <a:xfrm>
                    <a:off x="3575154" y="4791323"/>
                    <a:ext cx="350033" cy="2616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MA" sz="1100" dirty="0">
                        <a:solidFill>
                          <a:srgbClr val="C00000"/>
                        </a:solidFill>
                      </a:rPr>
                      <a:t>9</a:t>
                    </a:r>
                    <a:endParaRPr lang="fr-MA" dirty="0">
                      <a:solidFill>
                        <a:srgbClr val="C00000"/>
                      </a:solidFill>
                    </a:endParaRPr>
                  </a:p>
                </p:txBody>
              </p:sp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903C155A-92F9-B9A3-32BB-B73D923D5A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69626" y="5176998"/>
                    <a:ext cx="200642" cy="269506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ACD6584A-CF01-730C-F857-38DBD95D1C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17885" y="4703958"/>
                  <a:ext cx="193362" cy="259667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84846423-8179-86DA-8524-C49C1EE510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70790" y="4717490"/>
                  <a:ext cx="193362" cy="259667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1855B365-0A5C-9D9F-14DF-53F4BD4D14BF}"/>
                    </a:ext>
                  </a:extLst>
                </p:cNvPr>
                <p:cNvSpPr txBox="1"/>
                <p:nvPr/>
              </p:nvSpPr>
              <p:spPr>
                <a:xfrm>
                  <a:off x="4119764" y="4330009"/>
                  <a:ext cx="277801" cy="2616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MA" sz="1100" dirty="0">
                      <a:solidFill>
                        <a:srgbClr val="C00000"/>
                      </a:solidFill>
                    </a:rPr>
                    <a:t>1</a:t>
                  </a:r>
                  <a:endParaRPr lang="fr-MA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B683072D-204E-0EC6-1937-166E1FEB9679}"/>
                  </a:ext>
                </a:extLst>
              </p:cNvPr>
              <p:cNvSpPr txBox="1"/>
              <p:nvPr/>
            </p:nvSpPr>
            <p:spPr>
              <a:xfrm>
                <a:off x="6960734" y="4129268"/>
                <a:ext cx="266135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1100" dirty="0">
                    <a:solidFill>
                      <a:srgbClr val="C00000"/>
                    </a:solidFill>
                  </a:rPr>
                  <a:t>9</a:t>
                </a:r>
                <a:endParaRPr lang="fr-MA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E73FC6A9-EAF3-6FD5-003C-74902F882A88}"/>
                  </a:ext>
                </a:extLst>
              </p:cNvPr>
              <p:cNvSpPr txBox="1"/>
              <p:nvPr/>
            </p:nvSpPr>
            <p:spPr>
              <a:xfrm>
                <a:off x="7233623" y="4122003"/>
                <a:ext cx="336160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1100" dirty="0">
                    <a:solidFill>
                      <a:srgbClr val="C00000"/>
                    </a:solidFill>
                  </a:rPr>
                  <a:t>10</a:t>
                </a:r>
                <a:endParaRPr lang="fr-MA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DF982E5C-5EF2-D769-2B56-708D0008C9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2255" y="4358332"/>
              <a:ext cx="193362" cy="25966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6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8E69218-DE81-C661-F6D4-C9C27D3F5E2C}"/>
              </a:ext>
            </a:extLst>
          </p:cNvPr>
          <p:cNvSpPr/>
          <p:nvPr/>
        </p:nvSpPr>
        <p:spPr>
          <a:xfrm>
            <a:off x="1927453" y="3048394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خدو الكراسة</a:t>
            </a:r>
          </a:p>
        </p:txBody>
      </p:sp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BE34479-4AE8-BF39-FB79-BD0413863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782" y="1864115"/>
            <a:ext cx="1067269" cy="1099748"/>
          </a:xfrm>
          <a:prstGeom prst="ellipse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4A6D8B2-5030-6F3A-83E9-72037C4C3E8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BA7F978-D701-31B1-48CB-3465D279E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8329" y="2141729"/>
            <a:ext cx="900000" cy="900000"/>
          </a:xfrm>
          <a:prstGeom prst="rect">
            <a:avLst/>
          </a:prstGeom>
        </p:spPr>
      </p:pic>
      <p:pic>
        <p:nvPicPr>
          <p:cNvPr id="6" name="Picture 27">
            <a:extLst>
              <a:ext uri="{FF2B5EF4-FFF2-40B4-BE49-F238E27FC236}">
                <a16:creationId xmlns:a16="http://schemas.microsoft.com/office/drawing/2014/main" id="{61B1068D-7013-2BEB-BE6F-1EE9689B4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38972">
            <a:off x="4243472" y="4170709"/>
            <a:ext cx="779897" cy="96771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EDEE1E-B6C0-ACA0-706F-0DCBF20D1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124" y="4247247"/>
            <a:ext cx="528410" cy="74073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BEB672E-15E1-FFF0-5AF3-3AFF254BA7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501" t="31859" r="19274" b="23915"/>
          <a:stretch>
            <a:fillRect/>
          </a:stretch>
        </p:blipFill>
        <p:spPr>
          <a:xfrm>
            <a:off x="2256523" y="4392348"/>
            <a:ext cx="862304" cy="622887"/>
          </a:xfrm>
          <a:prstGeom prst="rect">
            <a:avLst/>
          </a:prstGeom>
        </p:spPr>
      </p:pic>
      <p:pic>
        <p:nvPicPr>
          <p:cNvPr id="23" name="Image 2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0AC82578-F3C8-E3F8-2CC5-A6CC562E87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0970" y="2168219"/>
            <a:ext cx="757857" cy="744268"/>
          </a:xfrm>
          <a:prstGeom prst="rect">
            <a:avLst/>
          </a:prstGeom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270A2A3-ACB5-724B-4D71-A4C9BF6A1DBF}"/>
              </a:ext>
            </a:extLst>
          </p:cNvPr>
          <p:cNvSpPr/>
          <p:nvPr/>
        </p:nvSpPr>
        <p:spPr>
          <a:xfrm>
            <a:off x="3848843" y="3048394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الاستاد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F47F9774-5975-E9EE-5F88-242717ADBFF9}"/>
              </a:ext>
            </a:extLst>
          </p:cNvPr>
          <p:cNvSpPr/>
          <p:nvPr/>
        </p:nvSpPr>
        <p:spPr>
          <a:xfrm>
            <a:off x="5770233" y="3082085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9FAA4715-DDEE-87F1-DD87-DF69222EB6C7}"/>
              </a:ext>
            </a:extLst>
          </p:cNvPr>
          <p:cNvSpPr/>
          <p:nvPr/>
        </p:nvSpPr>
        <p:spPr>
          <a:xfrm>
            <a:off x="1927453" y="5099766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3B97E433-EA4D-7DE3-5316-D6C623C53FE7}"/>
              </a:ext>
            </a:extLst>
          </p:cNvPr>
          <p:cNvSpPr/>
          <p:nvPr/>
        </p:nvSpPr>
        <p:spPr>
          <a:xfrm>
            <a:off x="3848843" y="5099766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دفتر التمارين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3A0CD396-A579-BEA0-F3CB-BC971109D57F}"/>
              </a:ext>
            </a:extLst>
          </p:cNvPr>
          <p:cNvSpPr/>
          <p:nvPr/>
        </p:nvSpPr>
        <p:spPr>
          <a:xfrm>
            <a:off x="5770233" y="5133457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دفاتر البحث</a:t>
            </a:r>
          </a:p>
        </p:txBody>
      </p:sp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5433B-45DB-1BC5-580B-E6294651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01AADE-5CE2-DFC8-F34E-7C5B203B7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800" y="2128275"/>
            <a:ext cx="6562061" cy="371821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2FC6394-ED3F-ADE3-F64C-DCF6BF3387F8}"/>
              </a:ext>
            </a:extLst>
          </p:cNvPr>
          <p:cNvSpPr txBox="1"/>
          <p:nvPr/>
        </p:nvSpPr>
        <p:spPr>
          <a:xfrm>
            <a:off x="403522" y="925413"/>
            <a:ext cx="718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إذا كانت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نسبة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تحكم تقل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نمذجة الحل على السبورة.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32DD0255-6277-A61F-78F9-DD4C9FBBF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699" y="507999"/>
            <a:ext cx="1028699" cy="10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3E60F-5370-B038-F2D9-2BC5E62EE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377DC11-2DAD-1D9E-D002-C63C905A9BE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3FA76E-A177-E030-A987-9AA6C4D7B4DF}"/>
              </a:ext>
            </a:extLst>
          </p:cNvPr>
          <p:cNvSpPr txBox="1"/>
          <p:nvPr/>
        </p:nvSpPr>
        <p:spPr>
          <a:xfrm>
            <a:off x="1043940" y="938025"/>
            <a:ext cx="6526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D4CB3A3-91E0-7C8F-09BF-FF1B50F81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76" y="1939800"/>
            <a:ext cx="7553599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6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A5692-035F-3A21-8A5B-253371988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325997-1DE9-7469-5BEF-370AFD130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53" y="2073460"/>
            <a:ext cx="7905720" cy="4105540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B977EF3-E520-F0C9-DF20-240D91E8D5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132BB0-A65A-F286-943C-75207693146A}"/>
              </a:ext>
            </a:extLst>
          </p:cNvPr>
          <p:cNvSpPr txBox="1"/>
          <p:nvPr/>
        </p:nvSpPr>
        <p:spPr>
          <a:xfrm>
            <a:off x="1043940" y="938025"/>
            <a:ext cx="6526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التمرين الثالث :فككوا العدد </a:t>
            </a:r>
            <a:r>
              <a:rPr lang="f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350 781</a:t>
            </a: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السطر الأول</a:t>
            </a:r>
            <a:r>
              <a:rPr lang="ar-MA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sz="18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3FD9AF-5914-ABAE-5464-3661A93C1BCE}"/>
              </a:ext>
            </a:extLst>
          </p:cNvPr>
          <p:cNvSpPr txBox="1"/>
          <p:nvPr/>
        </p:nvSpPr>
        <p:spPr>
          <a:xfrm>
            <a:off x="947725" y="3429000"/>
            <a:ext cx="6953629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ar-MA" dirty="0"/>
          </a:p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79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604A7-75A6-ADB2-B599-D7FDC89AF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D25AEE8-C3B3-807F-2629-54913CD67D3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9297C-354C-2001-269F-09A18B340524}"/>
              </a:ext>
            </a:extLst>
          </p:cNvPr>
          <p:cNvSpPr txBox="1"/>
          <p:nvPr/>
        </p:nvSpPr>
        <p:spPr>
          <a:xfrm>
            <a:off x="1043940" y="938025"/>
            <a:ext cx="6526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 من يذكرنا بالخطوات المتبعة.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وتسجيل النسبة المئوية لعدد الإجابات الصحيحة.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024FC0-5A9B-8162-D52F-014DB0D85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19" y="2130249"/>
            <a:ext cx="7907197" cy="41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6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4D291-773F-0E5B-A81A-0F84D11E8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700006-C5AA-D488-30C3-802F827A7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7" y="2076496"/>
            <a:ext cx="5820737" cy="351939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F3AFCB4-8593-865C-4364-C24566E898F7}"/>
              </a:ext>
            </a:extLst>
          </p:cNvPr>
          <p:cNvSpPr txBox="1"/>
          <p:nvPr/>
        </p:nvSpPr>
        <p:spPr>
          <a:xfrm>
            <a:off x="403522" y="925413"/>
            <a:ext cx="718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إذا كانت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نسبة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تحكم تقل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نمذجة الحل على السبورة.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338875D4-B023-DABD-ADC2-FFAA5E72F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699" y="507999"/>
            <a:ext cx="1028699" cy="10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9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A5CD8-299D-02C2-7974-02D11506C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A62F59-D92F-0E84-FD4B-59EB180D77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B6FA94-D139-C6BE-8C27-765DD9F52EDC}"/>
              </a:ext>
            </a:extLst>
          </p:cNvPr>
          <p:cNvSpPr txBox="1"/>
          <p:nvPr/>
        </p:nvSpPr>
        <p:spPr>
          <a:xfrm>
            <a:off x="1043940" y="938025"/>
            <a:ext cx="6526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ar-MA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F22FFE3-7E90-3EC4-3F67-452414DE8E95}"/>
              </a:ext>
            </a:extLst>
          </p:cNvPr>
          <p:cNvGrpSpPr/>
          <p:nvPr/>
        </p:nvGrpSpPr>
        <p:grpSpPr>
          <a:xfrm>
            <a:off x="398929" y="1862789"/>
            <a:ext cx="8125931" cy="4318376"/>
            <a:chOff x="483153" y="2073460"/>
            <a:chExt cx="7905720" cy="41055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EEEC21-DB06-E9B1-B10F-49E848EC2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153" y="2073460"/>
              <a:ext cx="7905720" cy="410554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5505A07-C608-CA0E-3304-816617C52554}"/>
                </a:ext>
              </a:extLst>
            </p:cNvPr>
            <p:cNvSpPr txBox="1"/>
            <p:nvPr/>
          </p:nvSpPr>
          <p:spPr>
            <a:xfrm>
              <a:off x="3224420" y="3521332"/>
              <a:ext cx="45640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gh-Tfng-MA" sz="2400" b="1" dirty="0">
                  <a:solidFill>
                    <a:srgbClr val="C00000"/>
                  </a:solidFill>
                </a:rPr>
                <a:t>300 000+ 50 000+ 700+ 80+ 1</a:t>
              </a:r>
              <a:endParaRPr lang="fr-MA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193E049-3358-D0DD-8D14-603DF9752AE5}"/>
                </a:ext>
              </a:extLst>
            </p:cNvPr>
            <p:cNvSpPr txBox="1"/>
            <p:nvPr/>
          </p:nvSpPr>
          <p:spPr>
            <a:xfrm>
              <a:off x="3712100" y="4749100"/>
              <a:ext cx="28151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gh-Tfng-MA" sz="2400" b="1" dirty="0">
                  <a:solidFill>
                    <a:srgbClr val="C00000"/>
                  </a:solidFill>
                </a:rPr>
                <a:t>600 000+ 200+ 90</a:t>
              </a:r>
              <a:endParaRPr lang="fr-MA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7144D60-1B23-16E9-1E10-230D35157A52}"/>
                </a:ext>
              </a:extLst>
            </p:cNvPr>
            <p:cNvSpPr txBox="1"/>
            <p:nvPr/>
          </p:nvSpPr>
          <p:spPr>
            <a:xfrm>
              <a:off x="1395620" y="4126230"/>
              <a:ext cx="12378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</a:rPr>
                <a:t>507 015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40CB208-7127-3D26-A7D6-B895E4433C45}"/>
                </a:ext>
              </a:extLst>
            </p:cNvPr>
            <p:cNvSpPr txBox="1"/>
            <p:nvPr/>
          </p:nvSpPr>
          <p:spPr>
            <a:xfrm>
              <a:off x="1395620" y="5353998"/>
              <a:ext cx="12378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</a:rPr>
                <a:t>480 603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27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D1E7FC9-0EAA-FEA9-7662-96CFEEAE6500}"/>
              </a:ext>
            </a:extLst>
          </p:cNvPr>
          <p:cNvGrpSpPr/>
          <p:nvPr/>
        </p:nvGrpSpPr>
        <p:grpSpPr>
          <a:xfrm>
            <a:off x="1442721" y="2299140"/>
            <a:ext cx="6136641" cy="2577660"/>
            <a:chOff x="2047573" y="2436266"/>
            <a:chExt cx="4788978" cy="2211205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CF6052E4-7AE1-AB53-DC7E-7008A17FF435}"/>
                </a:ext>
              </a:extLst>
            </p:cNvPr>
            <p:cNvSpPr/>
            <p:nvPr/>
          </p:nvSpPr>
          <p:spPr>
            <a:xfrm>
              <a:off x="2047573" y="2768582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453FFF3-7398-572A-52ED-7C8D9A01E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76452" y="3405499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14263F7-A9FC-7791-CDD1-50DF693CEED1}"/>
                </a:ext>
              </a:extLst>
            </p:cNvPr>
            <p:cNvSpPr txBox="1"/>
            <p:nvPr/>
          </p:nvSpPr>
          <p:spPr>
            <a:xfrm>
              <a:off x="2232669" y="3350600"/>
              <a:ext cx="4259719" cy="554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r>
                <a:rPr lang="ar-MA" sz="3600" b="1" kern="0" dirty="0">
                  <a:solidFill>
                    <a:srgbClr val="FF9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الدروس 9 و10 و11  </a:t>
              </a:r>
              <a:endParaRPr lang="fr-MA" sz="3600" b="1" kern="0" dirty="0">
                <a:solidFill>
                  <a:srgbClr val="FF9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EC9BD8BF-10CD-B042-EB3B-0AA68534CB30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BB8AB68F-DD0D-0A00-FFBC-18C5BB3A4E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60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BEF47-A195-A28F-5B20-3A48E231D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68BD2A1-FE6F-87F7-F8E3-EF2A18236405}"/>
              </a:ext>
            </a:extLst>
          </p:cNvPr>
          <p:cNvSpPr txBox="1"/>
          <p:nvPr/>
        </p:nvSpPr>
        <p:spPr>
          <a:xfrm>
            <a:off x="906780" y="945429"/>
            <a:ext cx="659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أنجزوا العملية الأولى في التمرين 2.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2F08F6-3A76-F136-F2DB-5DE5CFC60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30" y="1903448"/>
            <a:ext cx="7576819" cy="42784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25F1FE-64DA-8F7A-F7CA-2A7FBD20528E}"/>
              </a:ext>
            </a:extLst>
          </p:cNvPr>
          <p:cNvSpPr txBox="1"/>
          <p:nvPr/>
        </p:nvSpPr>
        <p:spPr>
          <a:xfrm>
            <a:off x="671830" y="2496251"/>
            <a:ext cx="2503504" cy="3416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F97240E-FC79-F75E-D029-E10C037CFF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6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B5AD2-4D72-4A81-B24B-51685464B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D01E83D-5A4C-1968-CA70-81A771AA8C0F}"/>
              </a:ext>
            </a:extLst>
          </p:cNvPr>
          <p:cNvSpPr txBox="1"/>
          <p:nvPr/>
        </p:nvSpPr>
        <p:spPr>
          <a:xfrm>
            <a:off x="906780" y="945429"/>
            <a:ext cx="659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 من يذكرنا بالخطوات المتبعة.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وتسجيل النسبة المئوية لعدد الإجابات الصحيحة.</a:t>
            </a:r>
          </a:p>
        </p:txBody>
      </p:sp>
      <p:pic>
        <p:nvPicPr>
          <p:cNvPr id="99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6D0A0F-C231-74C7-85A1-89580AC58E0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1ED571-9EA7-E8A7-47D2-2708BD9E8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07" y="2070847"/>
            <a:ext cx="8084985" cy="443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9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0672E-CD90-3682-B7A1-DA70A0E30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FD57490-51EC-4AAB-AA4F-A48C50495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342" y="1895845"/>
            <a:ext cx="6081962" cy="380122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D4C9F18-72B0-8E41-4EFE-3962AC6AC2F2}"/>
              </a:ext>
            </a:extLst>
          </p:cNvPr>
          <p:cNvSpPr txBox="1"/>
          <p:nvPr/>
        </p:nvSpPr>
        <p:spPr>
          <a:xfrm>
            <a:off x="403522" y="925413"/>
            <a:ext cx="718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إذا كانت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نسبة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تحكم تقل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نمذجة الحل على السبورة.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4A7AE2E1-401E-F590-AE53-0087C0B8C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699" y="507999"/>
            <a:ext cx="1028699" cy="10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4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lnSpc>
                  <a:spcPts val="3426"/>
                </a:lnSpc>
                <a:buNone/>
                <a:defRPr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ْأَ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عدادُ مِنْ 0 إِلى 999 999 - قِراءَةٌ وَكِتابَةٌ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368704" y="2480123"/>
            <a:ext cx="3780000" cy="1110608"/>
            <a:chOff x="648000" y="1962470"/>
            <a:chExt cx="3780000" cy="111060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/>
            <a:p>
              <a:pPr algn="ctr" defTabSz="609630" rtl="1">
                <a:lnSpc>
                  <a:spcPts val="3426"/>
                </a:lnSpc>
                <a:spcBef>
                  <a:spcPts val="300"/>
                </a:spcBef>
              </a:pPr>
              <a:endParaRPr lang="f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955645" y="1962470"/>
              <a:ext cx="1260000" cy="368995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anchor="ctr"/>
            <a:lstStyle/>
            <a:p>
              <a:pPr algn="ctr" defTabSz="609630" rtl="1">
                <a:lnSpc>
                  <a:spcPts val="3426"/>
                </a:lnSpc>
                <a:spcBef>
                  <a:spcPts val="300"/>
                </a:spcBef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indent="0" algn="ctr" defTabSz="609630" rtl="1">
                <a:lnSpc>
                  <a:spcPts val="3426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pPr>
                <a:defRPr/>
              </a:pPr>
              <a:r>
                <a:rPr lang="ar-MA" dirty="0"/>
                <a:t>ضرْبُ عَدَدٍ منْ ثَلاثةِ  أَرْقامٍ في عَدَدٍ مِنْ رَقْمَيْنِ.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  <a:solidFill>
            <a:schemeClr val="bg1">
              <a:lumMod val="65000"/>
            </a:schemeClr>
          </a:solidFill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FR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7999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lnSpc>
                  <a:spcPts val="3426"/>
                </a:lnSpc>
                <a:buNone/>
                <a:defRPr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ضرْبُ عَدَدٍ مِنْ رَقْمَينِ في عَدَدٍ مِنْ رَقْمَينِ.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68704" y="3850654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sz="1600" b="1" kern="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600" b="1" kern="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6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735858" y="2318969"/>
              <a:ext cx="3601428" cy="597078"/>
            </a:xfrm>
            <a:prstGeom prst="round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/>
            <a:lstStyle>
              <a:defPPr>
                <a:defRPr lang="fr-FR"/>
              </a:defPPr>
              <a:lvl1pPr indent="0" algn="ctr" defTabSz="609630" rtl="1">
                <a:lnSpc>
                  <a:spcPts val="3426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r>
                <a:rPr lang="ar-MA" dirty="0">
                  <a:solidFill>
                    <a:schemeClr val="bg1">
                      <a:lumMod val="65000"/>
                    </a:schemeClr>
                  </a:solidFill>
                </a:rPr>
                <a:t>حَلُّ الْمَسَائلِ:</a:t>
              </a:r>
            </a:p>
            <a:p>
              <a:pPr>
                <a:lnSpc>
                  <a:spcPct val="100000"/>
                </a:lnSpc>
                <a:defRPr/>
              </a:pPr>
              <a:r>
                <a:rPr lang="ar-MA" dirty="0">
                  <a:solidFill>
                    <a:schemeClr val="bg1">
                      <a:lumMod val="65000"/>
                    </a:schemeClr>
                  </a:solidFill>
                </a:rPr>
                <a:t>(اَلْبَحْثُ عَنِ الْكُلِّ أَوِ الْجُزْءِ- اَلأَجْزاءُ الْمُتساوِيّة).</a:t>
              </a:r>
              <a:endParaRPr lang="fr-FR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rgbClr val="FFC000"/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solidFill>
                <a:srgbClr val="FFC000"/>
              </a:solidFill>
            </a:ln>
          </p:spPr>
          <p:txBody>
            <a:bodyPr anchor="ctr"/>
            <a:lstStyle/>
            <a:p>
              <a:pPr algn="ctr" defTabSz="609630" rtl="1">
                <a:lnSpc>
                  <a:spcPts val="3426"/>
                </a:lnSpc>
                <a:spcBef>
                  <a:spcPts val="300"/>
                </a:spcBef>
              </a:pPr>
              <a:endParaRPr lang="f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anchor="ctr"/>
            <a:lstStyle/>
            <a:p>
              <a:pPr algn="ctr" defTabSz="609630" rtl="1">
                <a:lnSpc>
                  <a:spcPts val="3426"/>
                </a:lnSpc>
                <a:spcBef>
                  <a:spcPts val="300"/>
                </a:spcBef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indent="0" algn="ctr" defTabSz="609630" rtl="1">
                <a:lnSpc>
                  <a:spcPts val="3426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defRPr/>
              </a:pPr>
              <a:r>
                <a:rPr lang="ar-MA" dirty="0">
                  <a:solidFill>
                    <a:schemeClr val="bg1">
                      <a:lumMod val="65000"/>
                    </a:schemeClr>
                  </a:solidFill>
                </a:rPr>
                <a:t>وَضْعُ وَإنْجازُ عَمَليّاتِ الضّرْبِ.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6BB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AE496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مُراجَعَة وَتَثْبيتُ دُروسِ الْأُسْبوعِ.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4A3AF-8D40-EC2A-A767-2E8FCA6C3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57348FD-8E13-CF55-2771-6E5EC76B2E50}"/>
              </a:ext>
            </a:extLst>
          </p:cNvPr>
          <p:cNvSpPr txBox="1"/>
          <p:nvPr/>
        </p:nvSpPr>
        <p:spPr>
          <a:xfrm>
            <a:off x="906780" y="945429"/>
            <a:ext cx="659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ar-MA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89488FD-D9AA-9102-5CA2-859103645E7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5808B4D-64B3-3523-9B2C-A8A536938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06" y="2073024"/>
            <a:ext cx="8312604" cy="416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9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2D204-0581-F39C-7D56-950E9F1F4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9E9B6F1-D77D-F8D0-B4C9-E7C535012D2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F48A3EE-FE7D-921C-1AB8-79584822EDC5}"/>
              </a:ext>
            </a:extLst>
          </p:cNvPr>
          <p:cNvGrpSpPr/>
          <p:nvPr/>
        </p:nvGrpSpPr>
        <p:grpSpPr>
          <a:xfrm>
            <a:off x="1156910" y="2299141"/>
            <a:ext cx="6483410" cy="2599170"/>
            <a:chOff x="1824529" y="2436266"/>
            <a:chExt cx="5059593" cy="2229656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75B452FC-2304-3CF0-2E01-BF4663AD401D}"/>
                </a:ext>
              </a:extLst>
            </p:cNvPr>
            <p:cNvSpPr/>
            <p:nvPr/>
          </p:nvSpPr>
          <p:spPr>
            <a:xfrm>
              <a:off x="2095144" y="2787033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2277D06B-B0F9-57A6-03A1-5974D9E28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38927" y="3213845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B640279-3D77-1A9C-7BE8-8C98F9EB2111}"/>
                </a:ext>
              </a:extLst>
            </p:cNvPr>
            <p:cNvSpPr txBox="1"/>
            <p:nvPr/>
          </p:nvSpPr>
          <p:spPr>
            <a:xfrm>
              <a:off x="1824529" y="3291947"/>
              <a:ext cx="4259719" cy="7128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lnSpc>
                  <a:spcPct val="100000"/>
                </a:lnSpc>
                <a:defRPr/>
              </a:pPr>
              <a:r>
                <a:rPr lang="ar-MA" sz="2400" b="1" kern="0" dirty="0">
                  <a:solidFill>
                    <a:srgbClr val="FF9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حَلُّ الْمَسَائلِ:</a:t>
              </a:r>
              <a:endParaRPr lang="fr-MA" sz="2400" b="1" kern="0" dirty="0">
                <a:solidFill>
                  <a:srgbClr val="FF9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>
                <a:lnSpc>
                  <a:spcPct val="100000"/>
                </a:lnSpc>
                <a:defRPr/>
              </a:pPr>
              <a:r>
                <a:rPr lang="ar-MA" sz="2400" b="1" kern="0" dirty="0">
                  <a:solidFill>
                    <a:srgbClr val="FF9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(اَلْبَحْثُ عَنِ الْكُلِّ أَوِ الْجُزْءِ- اَلأَجْزاءُ الْمُتساوِيّة).</a:t>
              </a:r>
              <a:endParaRPr lang="fr-FR" sz="2400" b="1" kern="0" dirty="0">
                <a:solidFill>
                  <a:srgbClr val="FF9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EDE3FFBB-D6AB-BCED-951A-02389DD4716B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AC151186-C5D4-021C-B30C-336CD08489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867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E337A-678F-E352-C3B5-6CAB54C99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030A8333-FDD0-5758-807F-8E4103991314}"/>
              </a:ext>
            </a:extLst>
          </p:cNvPr>
          <p:cNvSpPr txBox="1"/>
          <p:nvPr/>
        </p:nvSpPr>
        <p:spPr>
          <a:xfrm>
            <a:off x="756768" y="87044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افهموا المسألة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التمرين رقم 5، تخيلوا شريطها، ثم حلوها.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BD60F42-48E4-880E-9AD4-2FE8BC6858E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3C375C5-FC0C-A0FE-B93F-7A78DBF4DFA1}"/>
              </a:ext>
            </a:extLst>
          </p:cNvPr>
          <p:cNvGrpSpPr/>
          <p:nvPr/>
        </p:nvGrpSpPr>
        <p:grpSpPr>
          <a:xfrm>
            <a:off x="642846" y="1906044"/>
            <a:ext cx="7858307" cy="4449933"/>
            <a:chOff x="657115" y="1976762"/>
            <a:chExt cx="7531845" cy="44299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AC9470-B7DE-928A-FB3F-467611EA1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115" y="1976762"/>
              <a:ext cx="7531845" cy="442993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059C18E-50AE-99B8-0A6F-520B6E45379E}"/>
                </a:ext>
              </a:extLst>
            </p:cNvPr>
            <p:cNvSpPr txBox="1"/>
            <p:nvPr/>
          </p:nvSpPr>
          <p:spPr>
            <a:xfrm>
              <a:off x="5171440" y="2682240"/>
              <a:ext cx="568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</a:rPr>
                <a:t>950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0" name="Groupe 2">
            <a:extLst>
              <a:ext uri="{FF2B5EF4-FFF2-40B4-BE49-F238E27FC236}">
                <a16:creationId xmlns:a16="http://schemas.microsoft.com/office/drawing/2014/main" id="{1034A11E-FB29-C165-7774-0AC80164761D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11" name="Image 3">
              <a:extLst>
                <a:ext uri="{FF2B5EF4-FFF2-40B4-BE49-F238E27FC236}">
                  <a16:creationId xmlns:a16="http://schemas.microsoft.com/office/drawing/2014/main" id="{D6E3FC03-DE8D-ABE9-EFD6-0D2C28241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3" name="ZoneTexte 4">
              <a:extLst>
                <a:ext uri="{FF2B5EF4-FFF2-40B4-BE49-F238E27FC236}">
                  <a16:creationId xmlns:a16="http://schemas.microsoft.com/office/drawing/2014/main" id="{CC20257E-87C9-2DFE-DADE-08AC309CEB6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4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608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2F5E7-07D4-88F8-11E6-C91CDF47A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46108526-4530-1815-570A-80A76A4DC782}"/>
              </a:ext>
            </a:extLst>
          </p:cNvPr>
          <p:cNvSpPr txBox="1"/>
          <p:nvPr/>
        </p:nvSpPr>
        <p:spPr>
          <a:xfrm>
            <a:off x="756768" y="87044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1D70A5A-D063-FCEA-99AC-3DE83B1A31A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8" name="Groupe 2">
            <a:extLst>
              <a:ext uri="{FF2B5EF4-FFF2-40B4-BE49-F238E27FC236}">
                <a16:creationId xmlns:a16="http://schemas.microsoft.com/office/drawing/2014/main" id="{58C509CC-F319-8B1C-703C-1BDF85842F7B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49" name="Image 3">
              <a:extLst>
                <a:ext uri="{FF2B5EF4-FFF2-40B4-BE49-F238E27FC236}">
                  <a16:creationId xmlns:a16="http://schemas.microsoft.com/office/drawing/2014/main" id="{E6FD5A78-E7CD-936D-02F2-2EC4F4DF7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50" name="ZoneTexte 4">
              <a:extLst>
                <a:ext uri="{FF2B5EF4-FFF2-40B4-BE49-F238E27FC236}">
                  <a16:creationId xmlns:a16="http://schemas.microsoft.com/office/drawing/2014/main" id="{4FB4F387-8B72-1A4F-AFC4-796302B54CA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C3CE6DF6-C8DD-166A-34D1-336EA84A8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90" y="1854107"/>
            <a:ext cx="7933338" cy="467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1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30FB1-D2D5-827D-84C9-3C50186FA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F476A4F-0439-72AF-6369-CECA4DC75874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اتمموا إنجاز عمليات الضرب في التمرين رقم 4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8AB3E95-ED86-2EB8-2FBA-9AAD42626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539425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7E2CC9-1149-1598-CBE7-36950628A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63" y="1491118"/>
            <a:ext cx="6662582" cy="4827457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5DB79382-A47A-00C4-3312-669B6087A026}"/>
              </a:ext>
            </a:extLst>
          </p:cNvPr>
          <p:cNvSpPr txBox="1"/>
          <p:nvPr/>
        </p:nvSpPr>
        <p:spPr>
          <a:xfrm>
            <a:off x="1854558" y="1867437"/>
            <a:ext cx="2717442" cy="26401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746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7A7A0-E63A-EB5D-82DA-1F5C20342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DE4D278-91CC-5880-1359-B01206EAE2A2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اتمموا إنجاز عمليات الضرب في التمرين رقم 4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A634894-8915-41FA-ACF7-65ACABE01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539425"/>
            <a:ext cx="1008000" cy="1008000"/>
          </a:xfrm>
          <a:prstGeom prst="ellipse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7129E70-C2DF-8D6C-62ED-45DCC59CA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063" y="1752243"/>
            <a:ext cx="5555874" cy="454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9A3BB-0D46-E925-CAED-B5C285C73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5619D1EB-5510-7C4C-608E-056A61E66CFA}"/>
              </a:ext>
            </a:extLst>
          </p:cNvPr>
          <p:cNvSpPr txBox="1"/>
          <p:nvPr/>
        </p:nvSpPr>
        <p:spPr>
          <a:xfrm>
            <a:off x="367005" y="7707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ستشتغلون في ثنائيات</a:t>
            </a:r>
            <a:r>
              <a:rPr lang="fr-FR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5FD3E8-77AB-54FA-9AF8-BF178EBBE91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94211" name="Image 25">
            <a:extLst>
              <a:ext uri="{FF2B5EF4-FFF2-40B4-BE49-F238E27FC236}">
                <a16:creationId xmlns:a16="http://schemas.microsoft.com/office/drawing/2014/main" id="{F481DC58-68D2-A27E-C019-E35F060F0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5" y="2551113"/>
            <a:ext cx="292735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42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C3135-CB4C-8D94-5F62-4CD9B6D8A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5CEF140-B46F-64F4-4220-AB8876623EFD}"/>
              </a:ext>
            </a:extLst>
          </p:cNvPr>
          <p:cNvSpPr txBox="1"/>
          <p:nvPr/>
        </p:nvSpPr>
        <p:spPr>
          <a:xfrm>
            <a:off x="367005" y="955377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FABCBC2F-2EDE-31AD-8EC2-F501DC5AC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B01E95B-F7DE-7532-7048-6DAA87B63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BC14409-2D23-EEEE-4235-979EFDD1D3C1}"/>
              </a:ext>
            </a:extLst>
          </p:cNvPr>
          <p:cNvGrpSpPr/>
          <p:nvPr/>
        </p:nvGrpSpPr>
        <p:grpSpPr>
          <a:xfrm>
            <a:off x="723900" y="2370354"/>
            <a:ext cx="4809832" cy="2872403"/>
            <a:chOff x="1850047" y="2172036"/>
            <a:chExt cx="6053505" cy="37387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47C5B9-BE31-AB5C-70D1-411FC9486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50047" y="2172036"/>
              <a:ext cx="6053505" cy="37387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88D104-DCBD-0676-0806-593CD8CADBF2}"/>
                </a:ext>
              </a:extLst>
            </p:cNvPr>
            <p:cNvSpPr txBox="1"/>
            <p:nvPr/>
          </p:nvSpPr>
          <p:spPr>
            <a:xfrm>
              <a:off x="5208412" y="3170739"/>
              <a:ext cx="1819294" cy="480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1-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b="1" dirty="0">
                  <a:solidFill>
                    <a:srgbClr val="FF9D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أَضَعُ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الْعَمَلِيَّةَ؛</a:t>
              </a:r>
              <a:endParaRPr lang="fr-MA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4ED038-39E8-C533-2FF3-E2AD34ED3983}"/>
                </a:ext>
              </a:extLst>
            </p:cNvPr>
            <p:cNvSpPr txBox="1"/>
            <p:nvPr/>
          </p:nvSpPr>
          <p:spPr>
            <a:xfrm>
              <a:off x="2524546" y="3672664"/>
              <a:ext cx="4503161" cy="480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2-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b="1" dirty="0">
                  <a:solidFill>
                    <a:srgbClr val="FF9D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أََضرِبُ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رَقْمَ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وَحَداتِ الْعامِلِ الثّاني....؛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MA" b="1" dirty="0">
                <a:solidFill>
                  <a:srgbClr val="EEB5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0188EB-4123-C948-1784-9E4705ACF935}"/>
                </a:ext>
              </a:extLst>
            </p:cNvPr>
            <p:cNvSpPr txBox="1"/>
            <p:nvPr/>
          </p:nvSpPr>
          <p:spPr>
            <a:xfrm>
              <a:off x="2882734" y="4215608"/>
              <a:ext cx="4144972" cy="841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3-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b="1" dirty="0">
                  <a:solidFill>
                    <a:srgbClr val="FF9D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أََضْربُ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رَقْمَ عَشراتِ الْعامِلِ الثّانيِ...؛ </a:t>
              </a:r>
              <a:endParaRPr lang="fr-MA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fr-MA" b="1" dirty="0">
                <a:solidFill>
                  <a:srgbClr val="EEB5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7B7357-8C37-E211-923C-1092B217EB8B}"/>
                </a:ext>
              </a:extLst>
            </p:cNvPr>
            <p:cNvSpPr txBox="1"/>
            <p:nvPr/>
          </p:nvSpPr>
          <p:spPr>
            <a:xfrm>
              <a:off x="4220074" y="4677273"/>
              <a:ext cx="2784671" cy="480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4-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b="1" dirty="0">
                  <a:solidFill>
                    <a:srgbClr val="FF9D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أَجْمَعُ</a:t>
              </a:r>
              <a:r>
                <a:rPr lang="a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b="1" dirty="0">
                  <a:solidFill>
                    <a:srgbClr val="EEB5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MA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الْجُداءين ؛</a:t>
              </a:r>
              <a:endParaRPr lang="fr-MA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625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AB183-F9C1-F819-C128-BEFB667CA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086A404-72DB-0017-0D7A-5D19577626B8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صححوا.استعملوا الآلة الحاسبة للتحقق من الإجابات.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490CA20-CB4E-0908-5F76-7E7631723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539425"/>
            <a:ext cx="1008000" cy="1008000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53DD742-E78F-CA3D-F5B7-7FA48D364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92" y="1720839"/>
            <a:ext cx="7328027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5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CC175CA2-EFA8-BDB2-8670-0403AF600EA8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DE4FD5B-F2DF-B9DE-5FE2-147132C250B1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27353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65462" y="785827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6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74622" y="1542573"/>
            <a:ext cx="8178799" cy="44057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28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دروس الأسبوع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290E9E-B155-5A7D-4D95-6938A9969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56" y="1801644"/>
            <a:ext cx="6662582" cy="482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اللقاء.أكملوا إنجاز ما تبقى من التمارين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1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12074" y="240703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5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57802" y="5034764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42835" y="4713630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133" b="1" dirty="0"/>
                <a:t>5</a:t>
              </a:r>
              <a:endParaRPr lang="fr-MA" sz="2133" b="1" dirty="0"/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43549" y="3796410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الدروس 9 و10 و11  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20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40580" y="440334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12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15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3" name="Groupe 5">
            <a:extLst>
              <a:ext uri="{FF2B5EF4-FFF2-40B4-BE49-F238E27FC236}">
                <a16:creationId xmlns:a16="http://schemas.microsoft.com/office/drawing/2014/main" id="{B9740A8F-7628-981C-10D7-B3D4220BB829}"/>
              </a:ext>
            </a:extLst>
          </p:cNvPr>
          <p:cNvGrpSpPr/>
          <p:nvPr/>
        </p:nvGrpSpPr>
        <p:grpSpPr>
          <a:xfrm>
            <a:off x="1526327" y="3152040"/>
            <a:ext cx="6205216" cy="656743"/>
            <a:chOff x="1589361" y="4686332"/>
            <a:chExt cx="6205216" cy="656743"/>
          </a:xfrm>
        </p:grpSpPr>
        <p:sp>
          <p:nvSpPr>
            <p:cNvPr id="4" name="Rectangle: Rounded Corners 55">
              <a:extLst>
                <a:ext uri="{FF2B5EF4-FFF2-40B4-BE49-F238E27FC236}">
                  <a16:creationId xmlns:a16="http://schemas.microsoft.com/office/drawing/2014/main" id="{F2D2745C-538E-F43F-012D-AF33A2E34C3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دروس سابقة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1">
              <a:extLst>
                <a:ext uri="{FF2B5EF4-FFF2-40B4-BE49-F238E27FC236}">
                  <a16:creationId xmlns:a16="http://schemas.microsoft.com/office/drawing/2014/main" id="{A2A3AEE1-A1B5-4D1C-63D6-420728BCE1B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1" name="Oval 81">
              <a:extLst>
                <a:ext uri="{FF2B5EF4-FFF2-40B4-BE49-F238E27FC236}">
                  <a16:creationId xmlns:a16="http://schemas.microsoft.com/office/drawing/2014/main" id="{39FB2795-4294-1F68-8C22-45D66CC047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12" name="Groupe 4">
              <a:extLst>
                <a:ext uri="{FF2B5EF4-FFF2-40B4-BE49-F238E27FC236}">
                  <a16:creationId xmlns:a16="http://schemas.microsoft.com/office/drawing/2014/main" id="{1FED6318-1116-7B3F-698A-4134E35C65E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16" name="Image 8">
                <a:extLst>
                  <a:ext uri="{FF2B5EF4-FFF2-40B4-BE49-F238E27FC236}">
                    <a16:creationId xmlns:a16="http://schemas.microsoft.com/office/drawing/2014/main" id="{8588AA85-9D1D-5230-1E68-8FC450811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17" name="ZoneTexte 19">
                <a:extLst>
                  <a:ext uri="{FF2B5EF4-FFF2-40B4-BE49-F238E27FC236}">
                    <a16:creationId xmlns:a16="http://schemas.microsoft.com/office/drawing/2014/main" id="{C284CEF1-1587-9D7F-377A-2AC574827595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10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06C6B6E-C8E4-2674-06AB-C3A98DDE8CD4}"/>
              </a:ext>
            </a:extLst>
          </p:cNvPr>
          <p:cNvSpPr/>
          <p:nvPr/>
        </p:nvSpPr>
        <p:spPr>
          <a:xfrm>
            <a:off x="1539177" y="3268202"/>
            <a:ext cx="5569829" cy="23749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defRPr/>
            </a:pPr>
            <a:endParaRPr lang="fr-FR" sz="24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CCCF6E-B873-00DF-6F96-FB7952CA254D}"/>
              </a:ext>
            </a:extLst>
          </p:cNvPr>
          <p:cNvSpPr txBox="1"/>
          <p:nvPr/>
        </p:nvSpPr>
        <p:spPr>
          <a:xfrm>
            <a:off x="1567949" y="3757439"/>
            <a:ext cx="46695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  <a:defRPr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وَضْعُ وَإنْجازُ عَمَليّاتِ الْجَمْعِ وَالطّرْحِ.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139BFE1-41CB-0EE9-070E-69CA6BAFCD7D}"/>
              </a:ext>
            </a:extLst>
          </p:cNvPr>
          <p:cNvGrpSpPr/>
          <p:nvPr/>
        </p:nvGrpSpPr>
        <p:grpSpPr>
          <a:xfrm>
            <a:off x="1711174" y="2035893"/>
            <a:ext cx="5721651" cy="891492"/>
            <a:chOff x="1711174" y="2035893"/>
            <a:chExt cx="5721651" cy="891492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2CC25F7-E9F0-D171-D0E5-BF14FF022EA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F4ADBBE6-B6DC-C9E5-DAB6-0F826157AFF4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ZoneTexte 9">
            <a:extLst>
              <a:ext uri="{FF2B5EF4-FFF2-40B4-BE49-F238E27FC236}">
                <a16:creationId xmlns:a16="http://schemas.microsoft.com/office/drawing/2014/main" id="{B6530D54-3F66-8A6A-B0C0-BB557AF89270}"/>
              </a:ext>
            </a:extLst>
          </p:cNvPr>
          <p:cNvSpPr txBox="1"/>
          <p:nvPr/>
        </p:nvSpPr>
        <p:spPr>
          <a:xfrm>
            <a:off x="910036" y="4725025"/>
            <a:ext cx="52726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حَلُّ الْمَسَائلِ:</a:t>
            </a:r>
            <a:endParaRPr lang="fr-M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00000"/>
              </a:lnSpc>
              <a:defRPr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(اَلْبَحْثُ عَنِ الْكُلِّ أَوِ الْجُزْءِ- اَلأَجْزاءُ الْمُتساوِيّة).</a:t>
            </a:r>
            <a:endParaRPr lang="fr-FR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9">
            <a:extLst>
              <a:ext uri="{FF2B5EF4-FFF2-40B4-BE49-F238E27FC236}">
                <a16:creationId xmlns:a16="http://schemas.microsoft.com/office/drawing/2014/main" id="{94B21A09-22A1-3B1C-8DC0-7D09914BF4CA}"/>
              </a:ext>
            </a:extLst>
          </p:cNvPr>
          <p:cNvSpPr txBox="1"/>
          <p:nvPr/>
        </p:nvSpPr>
        <p:spPr>
          <a:xfrm>
            <a:off x="1539177" y="4290474"/>
            <a:ext cx="46695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  <a:defRPr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وَضْعُ وَإنْجازُ عَمَليّاتِ الضّرْبِ.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8816BAD-0C3B-92CB-8BDF-58558F1FDEA6}"/>
              </a:ext>
            </a:extLst>
          </p:cNvPr>
          <p:cNvGrpSpPr/>
          <p:nvPr/>
        </p:nvGrpSpPr>
        <p:grpSpPr>
          <a:xfrm>
            <a:off x="6355878" y="3117280"/>
            <a:ext cx="952824" cy="892559"/>
            <a:chOff x="7018463" y="3273195"/>
            <a:chExt cx="1249561" cy="1172098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970FE12F-86E7-833A-8675-44889C946CFA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B92F8B76-D108-7B06-CC49-41311FC3E9A0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1A7D7272-56E2-800A-51A9-315BFEFAB17C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CB5B6D94-2124-1BCE-58E4-18DD2834A2A9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5" name="Chevron 14">
                <a:extLst>
                  <a:ext uri="{FF2B5EF4-FFF2-40B4-BE49-F238E27FC236}">
                    <a16:creationId xmlns:a16="http://schemas.microsoft.com/office/drawing/2014/main" id="{12382DC4-68F0-88B5-6F2D-1D0B1881DB7E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469E023E-B793-51D8-7216-C7E57EBB6C7C}"/>
                  </a:ext>
                </a:extLst>
              </p:cNvPr>
              <p:cNvCxnSpPr>
                <a:cxnSpLocks/>
                <a:stCxn id="1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40C7294B-F6C3-2470-CD99-017418C77F79}"/>
              </a:ext>
            </a:extLst>
          </p:cNvPr>
          <p:cNvSpPr>
            <a:spLocks/>
          </p:cNvSpPr>
          <p:nvPr/>
        </p:nvSpPr>
        <p:spPr>
          <a:xfrm>
            <a:off x="1997243" y="827468"/>
            <a:ext cx="6079566" cy="421348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lvl="2" algn="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يا أصدقاء. اليوم، سنراجع ما تعلمناه.</a:t>
            </a:r>
          </a:p>
          <a:p>
            <a:pPr marL="609630" lvl="2" algn="r" defTabSz="609630" rtl="1"/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28F360A5-5009-5E5A-1A90-063D00B167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A1E65865-8D7C-432D-C001-4374F53B9C5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BEDBAD5-B82D-F61E-7382-8F78DF2A70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905260" y="636381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9812A-3648-F610-D2CB-E925CFBFA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FFB89AD-2774-03A4-46F9-66B38B1AF6B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E3E11D-4DC9-19D3-91F1-387F21AE2D4A}"/>
              </a:ext>
            </a:extLst>
          </p:cNvPr>
          <p:cNvGrpSpPr/>
          <p:nvPr/>
        </p:nvGrpSpPr>
        <p:grpSpPr>
          <a:xfrm>
            <a:off x="1379504" y="2009216"/>
            <a:ext cx="6075680" cy="3456865"/>
            <a:chOff x="1320889" y="2103001"/>
            <a:chExt cx="6075680" cy="3456865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8F0A5695-EAE5-CA11-B202-BB77BEDA2687}"/>
                </a:ext>
              </a:extLst>
            </p:cNvPr>
            <p:cNvGrpSpPr/>
            <p:nvPr/>
          </p:nvGrpSpPr>
          <p:grpSpPr>
            <a:xfrm>
              <a:off x="1320889" y="2103001"/>
              <a:ext cx="6075680" cy="3456865"/>
              <a:chOff x="2472669" y="2221113"/>
              <a:chExt cx="4476261" cy="2580659"/>
            </a:xfrm>
          </p:grpSpPr>
          <p:sp>
            <p:nvSpPr>
              <p:cNvPr id="3" name="Rectangle : coins arrondis 2">
                <a:extLst>
                  <a:ext uri="{FF2B5EF4-FFF2-40B4-BE49-F238E27FC236}">
                    <a16:creationId xmlns:a16="http://schemas.microsoft.com/office/drawing/2014/main" id="{829419A1-D580-8D52-A7F7-53FD76523949}"/>
                  </a:ext>
                </a:extLst>
              </p:cNvPr>
              <p:cNvSpPr/>
              <p:nvPr/>
            </p:nvSpPr>
            <p:spPr>
              <a:xfrm>
                <a:off x="2472669" y="2584290"/>
                <a:ext cx="4476261" cy="221748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4" name="Image 3" descr="Une image contenant symbole, Graphique, conception&#10;&#10;Le contenu généré par l’IA peut être incorrect.">
                <a:extLst>
                  <a:ext uri="{FF2B5EF4-FFF2-40B4-BE49-F238E27FC236}">
                    <a16:creationId xmlns:a16="http://schemas.microsoft.com/office/drawing/2014/main" id="{C3090709-E970-944A-CA92-5E15E66F1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6093340" y="3135499"/>
                <a:ext cx="631873" cy="631873"/>
              </a:xfrm>
              <a:prstGeom prst="rect">
                <a:avLst/>
              </a:prstGeom>
            </p:spPr>
          </p:pic>
          <p:sp>
            <p:nvSpPr>
              <p:cNvPr id="6" name="Flowchart: Alternate Process 54">
                <a:extLst>
                  <a:ext uri="{FF2B5EF4-FFF2-40B4-BE49-F238E27FC236}">
                    <a16:creationId xmlns:a16="http://schemas.microsoft.com/office/drawing/2014/main" id="{42DC39D1-E038-CD57-1DB0-B53496B0A021}"/>
                  </a:ext>
                </a:extLst>
              </p:cNvPr>
              <p:cNvSpPr/>
              <p:nvPr/>
            </p:nvSpPr>
            <p:spPr>
              <a:xfrm>
                <a:off x="3206274" y="2221113"/>
                <a:ext cx="2800697" cy="726354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الدرس</a:t>
                </a:r>
                <a:endPara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Oval 80">
                <a:extLst>
                  <a:ext uri="{FF2B5EF4-FFF2-40B4-BE49-F238E27FC236}">
                    <a16:creationId xmlns:a16="http://schemas.microsoft.com/office/drawing/2014/main" id="{A3765ED4-3F57-D82E-3247-8452D56ED3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93025" y="2237493"/>
                <a:ext cx="627891" cy="631872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MA" sz="3200" b="1" dirty="0"/>
                  <a:t>1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D205ED8-630A-10F4-8260-43DF6FCC8EA8}"/>
                  </a:ext>
                </a:extLst>
              </p:cNvPr>
              <p:cNvSpPr txBox="1"/>
              <p:nvPr/>
            </p:nvSpPr>
            <p:spPr>
              <a:xfrm>
                <a:off x="2472669" y="4044731"/>
                <a:ext cx="3447931" cy="390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defTabSz="685834" rtl="1">
                  <a:defRPr/>
                </a:pPr>
                <a:r>
                  <a:rPr lang="ar-MA" sz="2800" b="1" dirty="0">
                    <a:solidFill>
                      <a:schemeClr val="bg1">
                        <a:lumMod val="65000"/>
                      </a:schemeClr>
                    </a:solidFill>
                    <a:latin typeface="Dosis" pitchFamily="2" charset="0"/>
                    <a:cs typeface="Calibri" panose="020F0502020204030204" pitchFamily="34" charset="0"/>
                  </a:rPr>
                  <a:t>الحساب الذهني</a:t>
                </a:r>
              </a:p>
            </p:txBody>
          </p:sp>
        </p:grpSp>
        <p:sp>
          <p:nvSpPr>
            <p:cNvPr id="5" name="ZoneTexte 8">
              <a:extLst>
                <a:ext uri="{FF2B5EF4-FFF2-40B4-BE49-F238E27FC236}">
                  <a16:creationId xmlns:a16="http://schemas.microsoft.com/office/drawing/2014/main" id="{1B692383-9166-9084-0AEC-520D984080CB}"/>
                </a:ext>
              </a:extLst>
            </p:cNvPr>
            <p:cNvSpPr txBox="1"/>
            <p:nvPr/>
          </p:nvSpPr>
          <p:spPr>
            <a:xfrm>
              <a:off x="1933855" y="3427888"/>
              <a:ext cx="420762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6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55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الكراسات الصفحة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لنصحح التمرين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CE61B7-8D7C-2886-0886-5959620DD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111" y="1607127"/>
            <a:ext cx="3901778" cy="48490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A62BEC-7F9C-4C53-9D87-662BC24F3AF6}"/>
              </a:ext>
            </a:extLst>
          </p:cNvPr>
          <p:cNvSpPr txBox="1"/>
          <p:nvPr/>
        </p:nvSpPr>
        <p:spPr>
          <a:xfrm>
            <a:off x="2747818" y="4271818"/>
            <a:ext cx="3648363" cy="19581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63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22016</TotalTime>
  <Words>719</Words>
  <Application>Microsoft Office PowerPoint</Application>
  <PresentationFormat>Affichage à l'écran (4:3)</PresentationFormat>
  <Paragraphs>189</Paragraphs>
  <Slides>41</Slides>
  <Notes>6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41</vt:i4>
      </vt:variant>
    </vt:vector>
  </HeadingPairs>
  <TitlesOfParts>
    <vt:vector size="51" baseType="lpstr">
      <vt:lpstr>Aptos Display</vt:lpstr>
      <vt:lpstr>Effra CC Arbc</vt:lpstr>
      <vt:lpstr>Calibri</vt:lpstr>
      <vt:lpstr>DengXian</vt:lpstr>
      <vt:lpstr>Arial</vt:lpstr>
      <vt:lpstr>Dosis</vt:lpstr>
      <vt:lpstr>Cambria Math</vt:lpstr>
      <vt:lpstr>2_Conception personnalisée</vt:lpstr>
      <vt:lpstr>Page d'entree</vt:lpstr>
      <vt:lpstr>partie 1</vt:lpstr>
      <vt:lpstr>Présentation PowerPoint</vt:lpstr>
      <vt:lpstr>Présentation PowerPoint</vt:lpstr>
      <vt:lpstr>برمجة الأسبوع الثالث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164</cp:revision>
  <cp:lastPrinted>2025-08-13T10:11:39Z</cp:lastPrinted>
  <dcterms:created xsi:type="dcterms:W3CDTF">2025-08-01T12:31:49Z</dcterms:created>
  <dcterms:modified xsi:type="dcterms:W3CDTF">2025-11-13T19:08:31Z</dcterms:modified>
</cp:coreProperties>
</file>