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83"/>
  </p:notesMasterIdLst>
  <p:handoutMasterIdLst>
    <p:handoutMasterId r:id="rId84"/>
  </p:handoutMasterIdLst>
  <p:sldIdLst>
    <p:sldId id="779" r:id="rId4"/>
    <p:sldId id="972" r:id="rId5"/>
    <p:sldId id="828" r:id="rId6"/>
    <p:sldId id="780" r:id="rId7"/>
    <p:sldId id="833" r:id="rId8"/>
    <p:sldId id="783" r:id="rId9"/>
    <p:sldId id="784" r:id="rId10"/>
    <p:sldId id="746" r:id="rId11"/>
    <p:sldId id="766" r:id="rId12"/>
    <p:sldId id="769" r:id="rId13"/>
    <p:sldId id="975" r:id="rId14"/>
    <p:sldId id="976" r:id="rId15"/>
    <p:sldId id="785" r:id="rId16"/>
    <p:sldId id="774" r:id="rId17"/>
    <p:sldId id="747" r:id="rId18"/>
    <p:sldId id="697" r:id="rId19"/>
    <p:sldId id="977" r:id="rId20"/>
    <p:sldId id="2134806745" r:id="rId21"/>
    <p:sldId id="2134806754" r:id="rId22"/>
    <p:sldId id="2134806755" r:id="rId23"/>
    <p:sldId id="2134806756" r:id="rId24"/>
    <p:sldId id="2134806757" r:id="rId25"/>
    <p:sldId id="2134806758" r:id="rId26"/>
    <p:sldId id="2134806759" r:id="rId27"/>
    <p:sldId id="2134806760" r:id="rId28"/>
    <p:sldId id="2134806761" r:id="rId29"/>
    <p:sldId id="2134806767" r:id="rId30"/>
    <p:sldId id="871" r:id="rId31"/>
    <p:sldId id="855" r:id="rId32"/>
    <p:sldId id="2134806711" r:id="rId33"/>
    <p:sldId id="2134806785" r:id="rId34"/>
    <p:sldId id="2134806770" r:id="rId35"/>
    <p:sldId id="2134806735" r:id="rId36"/>
    <p:sldId id="2134806787" r:id="rId37"/>
    <p:sldId id="2134806772" r:id="rId38"/>
    <p:sldId id="2134806766" r:id="rId39"/>
    <p:sldId id="2134806788" r:id="rId40"/>
    <p:sldId id="2134806789" r:id="rId41"/>
    <p:sldId id="2134806790" r:id="rId42"/>
    <p:sldId id="2134806791" r:id="rId43"/>
    <p:sldId id="2134806775" r:id="rId44"/>
    <p:sldId id="2134806792" r:id="rId45"/>
    <p:sldId id="2134806793" r:id="rId46"/>
    <p:sldId id="2134806783" r:id="rId47"/>
    <p:sldId id="2134806738" r:id="rId48"/>
    <p:sldId id="2134806796" r:id="rId49"/>
    <p:sldId id="2134806797" r:id="rId50"/>
    <p:sldId id="2134806798" r:id="rId51"/>
    <p:sldId id="2134806799" r:id="rId52"/>
    <p:sldId id="2134806800" r:id="rId53"/>
    <p:sldId id="2134806801" r:id="rId54"/>
    <p:sldId id="2134806803" r:id="rId55"/>
    <p:sldId id="2134806804" r:id="rId56"/>
    <p:sldId id="2134806805" r:id="rId57"/>
    <p:sldId id="2134806806" r:id="rId58"/>
    <p:sldId id="2134806807" r:id="rId59"/>
    <p:sldId id="2134806808" r:id="rId60"/>
    <p:sldId id="2134806809" r:id="rId61"/>
    <p:sldId id="2134806812" r:id="rId62"/>
    <p:sldId id="2134806813" r:id="rId63"/>
    <p:sldId id="2134806814" r:id="rId64"/>
    <p:sldId id="2134806740" r:id="rId65"/>
    <p:sldId id="2134806815" r:id="rId66"/>
    <p:sldId id="2134806816" r:id="rId67"/>
    <p:sldId id="2134806741" r:id="rId68"/>
    <p:sldId id="2134806748" r:id="rId69"/>
    <p:sldId id="2134806823" r:id="rId70"/>
    <p:sldId id="2134806824" r:id="rId71"/>
    <p:sldId id="2134806825" r:id="rId72"/>
    <p:sldId id="2134806826" r:id="rId73"/>
    <p:sldId id="2134806827" r:id="rId74"/>
    <p:sldId id="2134806828" r:id="rId75"/>
    <p:sldId id="2134806829" r:id="rId76"/>
    <p:sldId id="2134806832" r:id="rId77"/>
    <p:sldId id="2134806833" r:id="rId78"/>
    <p:sldId id="2134806751" r:id="rId79"/>
    <p:sldId id="869" r:id="rId80"/>
    <p:sldId id="2134806752" r:id="rId81"/>
    <p:sldId id="969" r:id="rId82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85"/>
    </p:embeddedFont>
    <p:embeddedFont>
      <p:font typeface="Dosis" pitchFamily="2" charset="0"/>
      <p:regular r:id="rId86"/>
      <p:bold r:id="rId8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2861"/>
    <a:srgbClr val="FCC302"/>
    <a:srgbClr val="276F8B"/>
    <a:srgbClr val="A6A6A6"/>
    <a:srgbClr val="F2F2F2"/>
    <a:srgbClr val="FFEFBB"/>
    <a:srgbClr val="B2B3AE"/>
    <a:srgbClr val="BFBFBF"/>
    <a:srgbClr val="15608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47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810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handoutMaster" Target="handoutMasters/handoutMaster1.xml"/><Relationship Id="rId89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heme" Target="theme/theme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microsoft.com/office/2018/10/relationships/authors" Target="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3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73D9A-1035-23D0-1898-56048D4E4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9EAA7B-D98C-1C1A-196B-D36D1CB7C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CC8D9B-BA24-2362-9CE1-4F0F9BA79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168DBA-8A7A-C59C-BBBF-0A9FFE856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024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5C3B7-9DAC-CCEC-4584-343958553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C28D17-AFE7-169D-6220-9B33136E9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F14AF3-49CF-938B-B3B1-CF2F3AC4D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69AF4B-6195-16D0-5C6A-44523446A2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29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15.emf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5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5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5.mp4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8193283" y="602142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15247"/>
            <a:ext cx="1124468" cy="294804"/>
            <a:chOff x="7337866" y="6015247"/>
            <a:chExt cx="1124468" cy="294804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8193283" y="6015247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solidFill>
              <a:srgbClr val="BFBFB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1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كراساتكم.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386806" y="2724885"/>
            <a:ext cx="5330310" cy="613155"/>
            <a:chOff x="1848632" y="2616985"/>
            <a:chExt cx="5330310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3708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 x 2 </a:t>
              </a:r>
              <a:r>
                <a:rPr lang="fr-FR" sz="2400" dirty="0">
                  <a:latin typeface="Calibri" panose="020F0502020204030204" pitchFamily="34" charset="0"/>
                </a:rPr>
                <a:t>= </a:t>
              </a:r>
              <a:r>
                <a:rPr lang="fr-FR" sz="2400" dirty="0">
                  <a:solidFill>
                    <a:srgbClr val="FCC302"/>
                  </a:solidFill>
                  <a:latin typeface="Calibri" panose="020F0502020204030204" pitchFamily="34" charset="0"/>
                </a:rPr>
                <a:t>…</a:t>
              </a:r>
              <a:r>
                <a:rPr lang="fr-FR" sz="2400" dirty="0"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16</a:t>
              </a:r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4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535241-6473-4B3A-95F9-64192E229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5">
            <a:extLst>
              <a:ext uri="{FF2B5EF4-FFF2-40B4-BE49-F238E27FC236}">
                <a16:creationId xmlns:a16="http://schemas.microsoft.com/office/drawing/2014/main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B6114E-146C-CC8D-9843-8D18AAB99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6F59A0-AD4F-0D16-490C-782038E7D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446" y="2825038"/>
            <a:ext cx="8220635" cy="16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45314" y="91292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F53BCC-CD19-863A-200F-F58BB7160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" name="Groupe 5">
            <a:extLst>
              <a:ext uri="{FF2B5EF4-FFF2-40B4-BE49-F238E27FC236}">
                <a16:creationId xmlns:a16="http://schemas.microsoft.com/office/drawing/2014/main" id="{885E79A5-1BA8-A159-0C38-49252574D53C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5" name="Image 6">
              <a:extLst>
                <a:ext uri="{FF2B5EF4-FFF2-40B4-BE49-F238E27FC236}">
                  <a16:creationId xmlns:a16="http://schemas.microsoft.com/office/drawing/2014/main" id="{F862C125-EEFD-CC86-9B93-A072647B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9C2928EB-EB31-009F-1E11-56490A82B0A5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0CCDC993-79FA-2C45-9A8D-A36DF9C5C9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64"/>
          <a:stretch>
            <a:fillRect/>
          </a:stretch>
        </p:blipFill>
        <p:spPr>
          <a:xfrm>
            <a:off x="395481" y="2560244"/>
            <a:ext cx="8245469" cy="20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F8DB608-CB44-D87C-0196-66ACA9578A04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6" name="Flowchart: Alternate Process 54">
            <a:extLst>
              <a:ext uri="{FF2B5EF4-FFF2-40B4-BE49-F238E27FC236}">
                <a16:creationId xmlns:a16="http://schemas.microsoft.com/office/drawing/2014/main" id="{EFB6D335-00BE-6E49-E996-7922EF89DE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16F4792D-02EB-46CE-498B-608690EFD496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8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38781A9-19EA-8175-8413-981B51EA5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06638" y="3943405"/>
            <a:ext cx="841742" cy="84174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22794FB-7BD5-C2DD-2618-61E65970628A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C25B718-B623-DD0F-47E3-B2C4EB91E7F8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>
                  <a:solidFill>
                    <a:schemeClr val="bg1">
                      <a:lumMod val="65000"/>
                    </a:schemeClr>
                  </a:solidFill>
                </a:rPr>
                <a:t>حساب ذهني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EF45A3A-54DF-FAD2-5386-ECF1AB924C43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تهييئية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0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6A9D11E-6C38-A045-7483-A8B3F732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BB15E83-9907-D8BC-BA17-46815BBF8F64}"/>
              </a:ext>
            </a:extLst>
          </p:cNvPr>
          <p:cNvSpPr txBox="1"/>
          <p:nvPr/>
        </p:nvSpPr>
        <p:spPr>
          <a:xfrm>
            <a:off x="2944762" y="867386"/>
            <a:ext cx="45916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 مستقيما على اللوحة.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78C5A5A-18E6-AC3F-18EF-EF519BB66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40F3BAA-2B04-C342-01C6-145973207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CF450ABC-66D7-C63D-F110-C428B39623A9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5D906D-3BBE-7172-2A8D-73BA22C8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995404-5BAB-F692-EB30-5CD210450B3B}"/>
              </a:ext>
            </a:extLst>
          </p:cNvPr>
          <p:cNvCxnSpPr/>
          <p:nvPr/>
        </p:nvCxnSpPr>
        <p:spPr>
          <a:xfrm flipH="1">
            <a:off x="2397760" y="2387828"/>
            <a:ext cx="4074160" cy="299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2B4BE-2E3E-C93B-AB2A-033F628A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E8A1C777-DE53-9EDF-88DE-3251E93687CE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نقطة على المستقيم.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D7EA12-A8E8-3D51-439F-DCB5B4B42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71C0CB-E52B-2D1E-6DC4-FA274AF83CC8}"/>
              </a:ext>
            </a:extLst>
          </p:cNvPr>
          <p:cNvCxnSpPr/>
          <p:nvPr/>
        </p:nvCxnSpPr>
        <p:spPr>
          <a:xfrm flipH="1">
            <a:off x="2397760" y="2367280"/>
            <a:ext cx="4074160" cy="299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57A5-F1A3-25BD-A3D3-7650C4AB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46EB957-EFEE-E54A-66BF-3FE37A8854A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B538703-E589-D5CA-D706-ECC8A8000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A5A436-B1C6-D88F-87E5-1D7E72B87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7E3E8-3F93-807E-F950-CC42570B2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CFB8094E-0C9B-27C5-8DCF-8AD500FF998A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85C75D-A253-201A-7414-29D357E0B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B4077D-D6DE-4411-031E-D35134B84A3A}"/>
              </a:ext>
            </a:extLst>
          </p:cNvPr>
          <p:cNvCxnSpPr/>
          <p:nvPr/>
        </p:nvCxnSpPr>
        <p:spPr>
          <a:xfrm flipH="1">
            <a:off x="2397760" y="2367280"/>
            <a:ext cx="4074160" cy="299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BF687C-9538-4DB7-93EF-26AF65D4D147}"/>
                  </a:ext>
                </a:extLst>
              </p:cNvPr>
              <p:cNvSpPr txBox="1"/>
              <p:nvPr/>
            </p:nvSpPr>
            <p:spPr>
              <a:xfrm>
                <a:off x="4329042" y="3727380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BF687C-9538-4DB7-93EF-26AF65D4D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042" y="3727380"/>
                <a:ext cx="211596" cy="276999"/>
              </a:xfrm>
              <a:prstGeom prst="rect">
                <a:avLst/>
              </a:prstGeom>
              <a:blipFill>
                <a:blip r:embed="rId3"/>
                <a:stretch>
                  <a:fillRect l="-20000" r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624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259A0-7ABB-B420-C7F6-DAAFE3D8A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30B891DB-F44D-F5E8-D442-229E7982D9B6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نقطة خارج المستقيم.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861654-DBE4-6B53-A31B-B57CC350E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CBCE00-4492-5ED8-C1BE-AB24010A9100}"/>
              </a:ext>
            </a:extLst>
          </p:cNvPr>
          <p:cNvCxnSpPr/>
          <p:nvPr/>
        </p:nvCxnSpPr>
        <p:spPr>
          <a:xfrm flipH="1">
            <a:off x="2397760" y="2367280"/>
            <a:ext cx="4074160" cy="299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3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944BC-DB76-9891-1832-9F0C167C1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93FAB01-F6EF-C8CA-73A3-5D13182E3133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316CF63-CF96-BFEA-2161-47827566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789C474-0B0A-620B-5F36-C08EBD24B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9EC30-5647-17A4-C2DF-45D3FFEF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F87E2211-11C4-A144-8B50-EBAA956CB4EB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9B4841-8A10-8AA1-148D-C8FC4B8BA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A60170-DE34-A0F3-909C-3E7B44B19876}"/>
              </a:ext>
            </a:extLst>
          </p:cNvPr>
          <p:cNvCxnSpPr/>
          <p:nvPr/>
        </p:nvCxnSpPr>
        <p:spPr>
          <a:xfrm flipH="1">
            <a:off x="2397760" y="2367280"/>
            <a:ext cx="4074160" cy="299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D2B26D-7215-D7E6-2018-194472E02EB5}"/>
                  </a:ext>
                </a:extLst>
              </p:cNvPr>
              <p:cNvSpPr txBox="1"/>
              <p:nvPr/>
            </p:nvSpPr>
            <p:spPr>
              <a:xfrm>
                <a:off x="3262242" y="2367280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D2B26D-7215-D7E6-2018-194472E02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242" y="2367280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20000" r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4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804D9-D343-EB3C-C8EC-E1D61F0F5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F2819F50-B301-DBF7-C1CC-B33FB7CD8DF1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الآن: أرسموا قطعة مستقيمة طولها  10 سنتيمترات.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4AAA84-8FAC-E43B-CE22-1FD22A13E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51606B5-440E-176C-B9EF-E5592D906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4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C4123-B229-4422-1130-55775263F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CEBBBB-1263-3244-0F80-4EE8A596252E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D89E368-9550-F732-54F9-4C97C38D1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9B7F60-95FD-7F84-80A9-AA380F89C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99A97-9CC5-015A-1AA0-1AEF8E70E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D6DEB56-B497-269D-8F95-7B8CBE42B5A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رسم القطعة بشكل صحيح.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5DFD551-3A46-6E1B-E261-52FE6340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3396">
            <a:off x="1371066" y="3686061"/>
            <a:ext cx="663162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FE0B337-D627-299D-6E96-E811D6CD0241}"/>
              </a:ext>
            </a:extLst>
          </p:cNvPr>
          <p:cNvGrpSpPr/>
          <p:nvPr/>
        </p:nvGrpSpPr>
        <p:grpSpPr>
          <a:xfrm>
            <a:off x="2696812" y="1653788"/>
            <a:ext cx="2515268" cy="2095252"/>
            <a:chOff x="2696812" y="1653788"/>
            <a:chExt cx="2546980" cy="210993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52310F3-8DF8-0F7E-F175-53DA18E5AB70}"/>
                </a:ext>
              </a:extLst>
            </p:cNvPr>
            <p:cNvCxnSpPr>
              <a:cxnSpLocks/>
            </p:cNvCxnSpPr>
            <p:nvPr/>
          </p:nvCxnSpPr>
          <p:spPr>
            <a:xfrm>
              <a:off x="2773346" y="1731517"/>
              <a:ext cx="2393912" cy="19501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D8DDB7-EBF0-DF2C-2845-5DB55E6E7B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6812" y="1653788"/>
              <a:ext cx="153068" cy="1640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35B6690-69B3-E4E2-8793-873FC9BD53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0724" y="3599635"/>
              <a:ext cx="153068" cy="1640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3D72D9-F730-D4FF-B8E8-241CCCFCD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94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7E15F-E7B2-D7B4-2B57-B1B9F0E03455}"/>
              </a:ext>
            </a:extLst>
          </p:cNvPr>
          <p:cNvGrpSpPr/>
          <p:nvPr/>
        </p:nvGrpSpPr>
        <p:grpSpPr>
          <a:xfrm>
            <a:off x="1463040" y="2610517"/>
            <a:ext cx="6465663" cy="2370557"/>
            <a:chOff x="1463040" y="2610517"/>
            <a:chExt cx="6465663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7086961" y="3455435"/>
              <a:ext cx="841742" cy="841742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97A2BD5D-258A-8C55-989A-46E838CED705}"/>
              </a:ext>
            </a:extLst>
          </p:cNvPr>
          <p:cNvSpPr txBox="1"/>
          <p:nvPr/>
        </p:nvSpPr>
        <p:spPr>
          <a:xfrm>
            <a:off x="1310640" y="3562176"/>
            <a:ext cx="5722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تَعَرُّفُ وَإنْشاءُ مُسْتَقيمَيْنِ مُتَعامِدَيْنِ.</a:t>
            </a: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سنتعلم كيف نتعرف وننشئ مستقيمات متعامدة ومستقيمات متوازية.</a:t>
            </a:r>
            <a:endParaRPr lang="ar-MA" sz="20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CEACB-E142-3053-2B83-6F716D38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26691"/>
            <a:ext cx="4914900" cy="491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060E3-2CB7-BEF0-F99E-EEE9C020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48" y="1697879"/>
            <a:ext cx="3273991" cy="4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B2A27-D463-2F81-AD0D-9C288C8D4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720" y="1685128"/>
            <a:ext cx="5455919" cy="4126391"/>
          </a:xfrm>
          <a:prstGeom prst="rect">
            <a:avLst/>
          </a:prstGeom>
        </p:spPr>
      </p:pic>
      <p:pic>
        <p:nvPicPr>
          <p:cNvPr id="5" name="N4P2S1L1">
            <a:hlinkClick r:id="" action="ppaction://media"/>
            <a:extLst>
              <a:ext uri="{FF2B5EF4-FFF2-40B4-BE49-F238E27FC236}">
                <a16:creationId xmlns:a16="http://schemas.microsoft.com/office/drawing/2014/main" id="{FC47421C-8EB5-2EE7-A85B-C4A035A7E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1" y="1912351"/>
            <a:ext cx="6583680" cy="417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C9900-8DB1-5BFC-9D55-427ABD983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3" y="1835432"/>
            <a:ext cx="7438307" cy="4382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B9758D-B85E-D67F-13C7-716892371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42320">
            <a:off x="1259349" y="3770191"/>
            <a:ext cx="704886" cy="11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التعامد والتوازي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CC302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خاصيات المضلعات الرباعية (1)</a:t>
              </a:r>
              <a:endParaRPr lang="fr-FR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5028351" y="4451795"/>
            <a:ext cx="2834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خاصيات المضلعات الرباعية (2)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965695" y="4332102"/>
            <a:ext cx="2834229" cy="47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426"/>
              </a:lnSpc>
              <a:spcBef>
                <a:spcPts val="300"/>
              </a:spcBef>
              <a:defRPr/>
            </a:pPr>
            <a:r>
              <a:rPr lang="ar-MA" sz="1600" b="1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 المسائل - وضعيات المقارنة -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1E62-2164-7682-BB9A-AABC56BE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1577A-AB14-5E77-BD7B-9F8A31C8248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AB1A6F4C-387C-86BC-180B-506A8035BB33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6523D970-D16C-FB5A-001D-438F08FA683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AE15EC1-7247-A64E-7200-DBB298C186F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F6FD5402-7284-4010-3678-3907095EE2CF}"/>
              </a:ext>
            </a:extLst>
          </p:cNvPr>
          <p:cNvSpPr txBox="1"/>
          <p:nvPr/>
        </p:nvSpPr>
        <p:spPr>
          <a:xfrm>
            <a:off x="4043680" y="3199943"/>
            <a:ext cx="177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9C1BC2E-DDCA-9E23-12B9-8D0FD926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3107018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C3D6A9FE-A10E-5F94-0034-44612A25CF23}"/>
              </a:ext>
            </a:extLst>
          </p:cNvPr>
          <p:cNvSpPr txBox="1"/>
          <p:nvPr/>
        </p:nvSpPr>
        <p:spPr>
          <a:xfrm>
            <a:off x="4341003" y="3817799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B010557-96F3-5D68-0471-F3F6F5881776}"/>
              </a:ext>
            </a:extLst>
          </p:cNvPr>
          <p:cNvSpPr txBox="1"/>
          <p:nvPr/>
        </p:nvSpPr>
        <p:spPr>
          <a:xfrm>
            <a:off x="4341003" y="4341019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FF142-0B42-FB53-C3E7-D86399174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17F9640-493B-0A97-949A-D8289AF8CEA5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صفحة 65 لننجز التمرين رقم 4. 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B9E0201-32D2-0873-60C9-1B8560366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9A6E09-D0E2-AA60-C31E-15BB438EB95D}"/>
              </a:ext>
            </a:extLst>
          </p:cNvPr>
          <p:cNvGrpSpPr/>
          <p:nvPr/>
        </p:nvGrpSpPr>
        <p:grpSpPr>
          <a:xfrm>
            <a:off x="907712" y="1803603"/>
            <a:ext cx="6944490" cy="4450755"/>
            <a:chOff x="932323" y="1956003"/>
            <a:chExt cx="6944490" cy="44507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E24B4D-86AB-1634-C069-EE23EB05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275" y="2022496"/>
              <a:ext cx="3347538" cy="43842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EE0659-EF46-BDAB-BB24-EA63C438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323" y="1956003"/>
              <a:ext cx="3596952" cy="445075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D5A2A5-5B7B-E14F-FD9B-F95DFCDF43C4}"/>
              </a:ext>
            </a:extLst>
          </p:cNvPr>
          <p:cNvSpPr/>
          <p:nvPr/>
        </p:nvSpPr>
        <p:spPr>
          <a:xfrm>
            <a:off x="2702560" y="2438400"/>
            <a:ext cx="1333370" cy="1087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0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E5C08-496C-2FC8-44D0-5BA7E2456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FE9D3AF-429A-AD0B-B899-F77EEE948A49}"/>
              </a:ext>
            </a:extLst>
          </p:cNvPr>
          <p:cNvSpPr txBox="1"/>
          <p:nvPr/>
        </p:nvSpPr>
        <p:spPr>
          <a:xfrm>
            <a:off x="843281" y="848348"/>
            <a:ext cx="6673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. سنرسم مستقيما عموديا على المستقيم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باتباع نفس الخطوات.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88606F4-72A3-297C-7EF9-3DD547582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069FAD-89CB-8451-A9CD-6AACD7F6E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0" y="1903615"/>
            <a:ext cx="5322305" cy="445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DEBBC-EA66-6D16-F3AE-7CA9B59A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2F36E01-B6B4-8CE3-BE9E-29051490EDB5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0620ADBC-EC5B-435C-A1A4-7301F42A804C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3E6F4FEB-989C-1108-ECD3-A8976B448489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DD2CC490-A62F-6EBD-DCF9-01765F01E959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2D7664A-17C4-B38C-B8BB-2DF71F68F98E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673E44F8-F69A-E440-F796-FD319D524684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C1B53149-8A61-41E0-2EF3-E90163963F58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6413B1-68A1-00D3-C084-938E4F8B2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3" name="Image 18">
            <a:extLst>
              <a:ext uri="{FF2B5EF4-FFF2-40B4-BE49-F238E27FC236}">
                <a16:creationId xmlns:a16="http://schemas.microsoft.com/office/drawing/2014/main" id="{C2B00233-4DAD-47C8-929B-7D7A62CBB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321" y="3429000"/>
            <a:ext cx="2064836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2EFA15-19D1-0490-E6E7-00CB8EE51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977" y="2561114"/>
            <a:ext cx="4439920" cy="37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38015-C82E-FB4E-DD37-949858C04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EF3B8F83-E322-8512-78FC-5722FD3AC070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D0C441AD-C213-DC1B-D59C-1A581313BB6C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42A52626-5E32-B3E0-BCB5-B9F904584E8B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F08BC13B-97CD-1945-E64F-0728F5567A44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A46DA46D-0FC6-396B-BBD8-FCA3311E6D2D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B119009E-B4C2-5572-B446-5B0A8F7E621D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1EE3E7-6442-30A8-A7FB-D2D47CEF7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9F3599-6FD1-0E22-8F56-F58677490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1" y="2269375"/>
            <a:ext cx="5586518" cy="4253345"/>
          </a:xfrm>
          <a:prstGeom prst="rect">
            <a:avLst/>
          </a:prstGeom>
        </p:spPr>
      </p:pic>
      <p:sp>
        <p:nvSpPr>
          <p:cNvPr id="5" name="ZoneTexte 16">
            <a:extLst>
              <a:ext uri="{FF2B5EF4-FFF2-40B4-BE49-F238E27FC236}">
                <a16:creationId xmlns:a16="http://schemas.microsoft.com/office/drawing/2014/main" id="{43AE399A-BBDF-58C0-38D6-DCEC33DA7044}"/>
              </a:ext>
            </a:extLst>
          </p:cNvPr>
          <p:cNvSpPr txBox="1"/>
          <p:nvPr/>
        </p:nvSpPr>
        <p:spPr>
          <a:xfrm>
            <a:off x="0" y="868424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ثبتوا ضلع الزاوية القائمة للمزواة على المستقيم الازرق.</a:t>
            </a:r>
          </a:p>
        </p:txBody>
      </p:sp>
    </p:spTree>
    <p:extLst>
      <p:ext uri="{BB962C8B-B14F-4D97-AF65-F5344CB8AC3E}">
        <p14:creationId xmlns:p14="http://schemas.microsoft.com/office/powerpoint/2010/main" val="16937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D7281-BAF5-16DE-6FF5-653ED66F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D2936D59-A48E-8A0D-C087-5A08F24A7B04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BC4E5AB7-1A80-1E3B-584E-079A25C0A9B0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07BFFF4F-73E8-427A-65F0-3AA0433B4516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CC133543-5FD3-B843-F4B9-010A19373DD4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7EF30A2E-3040-CEE0-2635-04BA3A885F1B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E4DE24C-8402-E233-9728-5D30C5169186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27310E-3704-9741-C6E4-8512944D4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22696E-4FF7-FACA-0C29-BE44F86D7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1" y="2269375"/>
            <a:ext cx="5586518" cy="4253345"/>
          </a:xfrm>
          <a:prstGeom prst="rect">
            <a:avLst/>
          </a:prstGeom>
        </p:spPr>
      </p:pic>
      <p:sp>
        <p:nvSpPr>
          <p:cNvPr id="5" name="ZoneTexte 16">
            <a:extLst>
              <a:ext uri="{FF2B5EF4-FFF2-40B4-BE49-F238E27FC236}">
                <a16:creationId xmlns:a16="http://schemas.microsoft.com/office/drawing/2014/main" id="{F22F2898-7818-9F29-14B2-916DC6779A92}"/>
              </a:ext>
            </a:extLst>
          </p:cNvPr>
          <p:cNvSpPr txBox="1"/>
          <p:nvPr/>
        </p:nvSpPr>
        <p:spPr>
          <a:xfrm>
            <a:off x="0" y="868424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لاحظوا وصححوا.</a:t>
            </a:r>
          </a:p>
        </p:txBody>
      </p:sp>
      <p:pic>
        <p:nvPicPr>
          <p:cNvPr id="12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F3938A18-830A-E725-0870-23B8E8608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2603">
            <a:off x="4064918" y="3547673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65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032BC-EB9E-684F-9FDA-501101544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7DEAB5C-FD2B-7703-DC4F-E3E25068AF50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المرحلة الثانية؟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4279334D-98DB-1A4A-CF7B-7293E8B65560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8A710495-AC61-A86E-3BAF-CB7349D18497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FE164C13-41F6-9908-A996-C0C0E445F2BF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5D31185A-7510-E2C2-8B6F-BC27AA2BFA03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404DDBA1-EF5E-B984-6078-D6DEC3578D42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F5B3FEC6-6373-8CF2-2F79-EC732AEEA914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2" name="Image 18">
            <a:extLst>
              <a:ext uri="{FF2B5EF4-FFF2-40B4-BE49-F238E27FC236}">
                <a16:creationId xmlns:a16="http://schemas.microsoft.com/office/drawing/2014/main" id="{EEB2D7C3-4C8A-D27A-6672-3DB0DAF8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600" y="3571656"/>
            <a:ext cx="1849808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4EBEBE-2AE0-CD6E-AE36-D99ADBB3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55D419-AAC6-B3CF-A673-C4AB778CB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1" y="2289695"/>
            <a:ext cx="5586518" cy="4253345"/>
          </a:xfrm>
          <a:prstGeom prst="rect">
            <a:avLst/>
          </a:prstGeom>
        </p:spPr>
      </p:pic>
      <p:pic>
        <p:nvPicPr>
          <p:cNvPr id="13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D144F4DD-FBF1-49F3-24F4-ECB564B71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2603">
            <a:off x="3424838" y="3567993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64E78-E12F-4C7F-A970-D49B434EC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9DF5FBE-40F2-AD5E-505D-5F8918671561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خطا محاديا للجانب الثاني للزاوية القائمة للكوس.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E5867184-A0CF-E463-1053-6584F6C2CAE3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DA6FF74-C1A1-B6BD-A5D5-6CE581BDED82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E877387F-757B-C374-6138-2F431CFC9C12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0FF6D3E7-5AE3-8BBE-3915-A747DB5F64F2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F3F5C8B3-5EA7-81E6-A6D5-C307B5219883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742F57D2-F98C-387E-CE51-1EA4FE8B35DD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D77EAE-4C05-40F3-9555-9C97AAB6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05809-CE64-A51E-0D2B-CF233E57B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57" y="2310015"/>
            <a:ext cx="5586518" cy="4253345"/>
          </a:xfrm>
          <a:prstGeom prst="rect">
            <a:avLst/>
          </a:prstGeom>
        </p:spPr>
      </p:pic>
      <p:pic>
        <p:nvPicPr>
          <p:cNvPr id="13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75E511E1-A235-FF77-FA0F-8D4FE1B8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2603">
            <a:off x="4358354" y="3588313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97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E3091-D007-419D-B75D-A1E0B3126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898B806-CB7E-667B-73BD-967B1A55EDC5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لاحظوا وصححوا.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BF5A1EAE-C330-111C-F7FC-1DD9388B5FC5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A91779A-1C07-12A2-2164-5FB5C52F62AF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7BF0F59C-0A82-A171-E882-E40E69A7268A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18001D1-2744-D003-F533-C971B8488E23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FA2A11FF-4ACB-BE3E-2EA1-F46EB4433076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3B023DBA-01E1-6570-914B-F04FC9EF0BD5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8A1630-A96F-7CE5-C46B-70F4D74B4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2F6F7B-6952-9669-83AB-E597A479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57" y="2310015"/>
            <a:ext cx="5586518" cy="4253345"/>
          </a:xfrm>
          <a:prstGeom prst="rect">
            <a:avLst/>
          </a:prstGeom>
        </p:spPr>
      </p:pic>
      <p:pic>
        <p:nvPicPr>
          <p:cNvPr id="13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23E03BA9-0831-7574-5420-5B64C7B6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2603">
            <a:off x="4358354" y="3588313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23F6545-74D2-1249-CDD8-3615FA2995DA}"/>
              </a:ext>
            </a:extLst>
          </p:cNvPr>
          <p:cNvCxnSpPr>
            <a:cxnSpLocks/>
          </p:cNvCxnSpPr>
          <p:nvPr/>
        </p:nvCxnSpPr>
        <p:spPr>
          <a:xfrm flipH="1">
            <a:off x="4286430" y="3017520"/>
            <a:ext cx="1188720" cy="1838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4E51F-D19B-9A36-7A7A-D8FFF0C6C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59451CB-9E2E-42C9-A379-535788F971AA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الثالثة؟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5E2FE807-8EB4-89FA-235E-38E92A66533A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C91531DB-2586-EFF1-59C0-10E1C8458413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9F64ACE7-66EC-BC62-DC78-9C0C075ACA71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rgbClr val="276F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33338EFD-59C3-14E0-5EAA-764199BA3A1F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3</a:t>
            </a:r>
            <a:endParaRPr lang="fr-MA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3D3FB8F9-4874-B048-F5D7-A3E33004349C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DE70D3B-C450-39F7-E061-CF34C2B20FB6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625164-9A16-DF75-4647-3F6D9CA23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5FA319-C53F-7B55-82AC-2E631E826659}"/>
              </a:ext>
            </a:extLst>
          </p:cNvPr>
          <p:cNvGrpSpPr/>
          <p:nvPr/>
        </p:nvGrpSpPr>
        <p:grpSpPr>
          <a:xfrm>
            <a:off x="1295203" y="2310015"/>
            <a:ext cx="5586518" cy="4253345"/>
            <a:chOff x="1939357" y="2310015"/>
            <a:chExt cx="5586518" cy="42533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30AAB5-9916-8E22-5786-999F6AF20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9357" y="2310015"/>
              <a:ext cx="5586518" cy="4253345"/>
            </a:xfrm>
            <a:prstGeom prst="rect">
              <a:avLst/>
            </a:prstGeom>
          </p:spPr>
        </p:pic>
        <p:pic>
          <p:nvPicPr>
            <p:cNvPr id="13" name="Picture 2" descr="Une image contenant capture d’écran, instrument de mesure rigide, ligne, règle&#10;&#10;Le contenu généré par l’IA peut être incorrect.">
              <a:extLst>
                <a:ext uri="{FF2B5EF4-FFF2-40B4-BE49-F238E27FC236}">
                  <a16:creationId xmlns:a16="http://schemas.microsoft.com/office/drawing/2014/main" id="{0A6BF870-F7F0-7943-F096-F8989E661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32603">
              <a:off x="4358354" y="3588313"/>
              <a:ext cx="2189986" cy="119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E5E2BAB6-A107-336B-8214-E345CE6F4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6430" y="3017520"/>
              <a:ext cx="1188720" cy="183896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 18">
            <a:extLst>
              <a:ext uri="{FF2B5EF4-FFF2-40B4-BE49-F238E27FC236}">
                <a16:creationId xmlns:a16="http://schemas.microsoft.com/office/drawing/2014/main" id="{29CFA449-F382-C699-8BBF-E20EF9044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613" y="3571656"/>
            <a:ext cx="1546415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94495" y="1063104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/>
            <a:r>
              <a:rPr lang="ar-M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التّعامُدُ وَالتّوازي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74E026-1F51-8BEB-32D3-A978812CEBAD}"/>
              </a:ext>
            </a:extLst>
          </p:cNvPr>
          <p:cNvGrpSpPr/>
          <p:nvPr/>
        </p:nvGrpSpPr>
        <p:grpSpPr>
          <a:xfrm>
            <a:off x="932323" y="1956003"/>
            <a:ext cx="6944490" cy="4450755"/>
            <a:chOff x="932323" y="1956003"/>
            <a:chExt cx="6944490" cy="44507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53780F-C6B0-B012-5B70-3BF017FC5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9275" y="2022496"/>
              <a:ext cx="3347538" cy="43842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C88B43-89E7-1A35-D079-828DF3189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323" y="1956003"/>
              <a:ext cx="3596952" cy="4450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A9F19-CE1E-9743-D1AC-1D979F78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8D7CE8E-A555-EB05-9A56-FEB9546FDFE2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رسم المستقيم الثاني وضعوا علامة التعامد.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6F7601B3-D49A-7FC5-04A7-50BE43244632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2850B935-C942-7455-740A-0E52C8E7257A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B951D813-BD54-C334-C98F-0F01BF58C10C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105CD2A0-EFA8-8054-8048-1532BEDA627C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fr-MA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907DE356-6B62-5939-EB03-7D03F12C1248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527234A0-FCE7-EAF7-C5E8-E04D4B43CAD1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55B499-F38D-3E58-2CE3-6F4462B8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60A342-B7EF-C457-CA88-4D39BAF1BFDF}"/>
              </a:ext>
            </a:extLst>
          </p:cNvPr>
          <p:cNvGrpSpPr/>
          <p:nvPr/>
        </p:nvGrpSpPr>
        <p:grpSpPr>
          <a:xfrm>
            <a:off x="1778741" y="2269375"/>
            <a:ext cx="5586518" cy="4253345"/>
            <a:chOff x="1939357" y="2310015"/>
            <a:chExt cx="5586518" cy="42533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0BB943-EE88-C853-3A95-36863725B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9357" y="2310015"/>
              <a:ext cx="5586518" cy="4253345"/>
            </a:xfrm>
            <a:prstGeom prst="rect">
              <a:avLst/>
            </a:prstGeom>
          </p:spPr>
        </p:pic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D3E3281C-B02F-F498-6D71-0B6245D3C4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6430" y="3017520"/>
              <a:ext cx="1188720" cy="183896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63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DC78B-3C52-7304-2DF5-B1D4D050F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B3030C3-64E3-8A69-6097-20231361E6C0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FF6E5E42-FF83-89B9-7FEF-94E85B91F651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A4B141D-1B61-D016-E84E-324D1D5340A6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FDC61E32-8413-A5A2-C2EC-0A1F77763611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F597C7C-2217-A153-FB20-9450715CAE50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B8C84019-EC60-23AC-FF42-D8AA5149B5BE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83AFF54B-8126-A9E1-A5FC-0D72317C808E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A679C9-E67E-722E-5235-463CF9D5D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8DF316A-BF68-8490-7FE4-8EB0C254DCB8}"/>
              </a:ext>
            </a:extLst>
          </p:cNvPr>
          <p:cNvGrpSpPr/>
          <p:nvPr/>
        </p:nvGrpSpPr>
        <p:grpSpPr>
          <a:xfrm>
            <a:off x="1778741" y="2269375"/>
            <a:ext cx="5586518" cy="4253345"/>
            <a:chOff x="1939357" y="2310015"/>
            <a:chExt cx="5586518" cy="42533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7D2044-157C-1A89-E289-E8BED66BE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9357" y="2310015"/>
              <a:ext cx="5586518" cy="425334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D893ED1-7C74-96D2-25F1-29CF1EF870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6621" y="3017520"/>
              <a:ext cx="2228529" cy="344424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708297-0C25-304F-3E4D-9C01E9F36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30" y="3875969"/>
            <a:ext cx="1721287" cy="145803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0B8D2E9-FECA-853B-48B8-13E42BD2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7221">
            <a:off x="2659017" y="4304836"/>
            <a:ext cx="4134794" cy="6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AEC10-CC2B-695F-0D01-8FEA37599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CB86FD4-8D5B-3588-9B96-ABD3324B703B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8EED1F65-8332-BD57-85D7-F9780CA662DA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D3E5221-D514-8FFB-EC84-361A95F039CB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B35B4F27-1EF9-268D-6BA4-1D4759B53488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66A821F9-7E12-1BEE-F46A-257C2BCFEA41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DAFF4FA7-AE97-B1D7-6C86-648592CADD76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AB960B71-291B-9BF1-B06E-9A21DE769191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4AF142-6C60-9C22-81EE-775D374D9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BF1DF09-FBF3-2DEA-339A-08AD406137CA}"/>
              </a:ext>
            </a:extLst>
          </p:cNvPr>
          <p:cNvGrpSpPr/>
          <p:nvPr/>
        </p:nvGrpSpPr>
        <p:grpSpPr>
          <a:xfrm>
            <a:off x="1778741" y="2269375"/>
            <a:ext cx="5586518" cy="4253345"/>
            <a:chOff x="1939357" y="2310015"/>
            <a:chExt cx="5586518" cy="42533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906C55-4F0E-FE0E-151F-574891D8F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9357" y="2310015"/>
              <a:ext cx="5586518" cy="425334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50E1A6-92FE-68B0-9E2E-9B4467B8B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6621" y="3017520"/>
              <a:ext cx="2228529" cy="344424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3C871D4-6B37-8385-EAF0-40465EF38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30" y="3875969"/>
            <a:ext cx="1721287" cy="1458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A97887-CA42-6341-59CE-AD8D6A480225}"/>
              </a:ext>
            </a:extLst>
          </p:cNvPr>
          <p:cNvSpPr/>
          <p:nvPr/>
        </p:nvSpPr>
        <p:spPr>
          <a:xfrm rot="18252646">
            <a:off x="4277701" y="4575197"/>
            <a:ext cx="245695" cy="2476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58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EC717-63A0-ECE6-CB0A-9C67E34D5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831ECAF-8CE6-37A2-213E-6EEC66D6D491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هكذا نكون قد رسمنا مستقيما عموديا على المستقيم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D208DD7F-70BF-CED7-B6E8-58DAA332C1B6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D56677A0-EDBD-967F-AB16-41305A27800D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31A3F754-F052-9231-F5CF-CBE7E505A757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3A1D8CA-1C33-C26B-7360-04FEBC016E2D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3BAC4AEE-096B-545D-CFBF-06660568846D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B24830BF-F26E-5239-50A4-1E4C3E974298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FD081F-5017-202B-1888-4209FC691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57BB46-6790-F62C-26D9-461B8E8A0EC8}"/>
              </a:ext>
            </a:extLst>
          </p:cNvPr>
          <p:cNvGrpSpPr/>
          <p:nvPr/>
        </p:nvGrpSpPr>
        <p:grpSpPr>
          <a:xfrm>
            <a:off x="1778741" y="2269375"/>
            <a:ext cx="5586518" cy="4253345"/>
            <a:chOff x="1939357" y="2310015"/>
            <a:chExt cx="5586518" cy="42533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3B6C06-8FD6-C09E-4561-1281C115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9357" y="2310015"/>
              <a:ext cx="5586518" cy="425334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185B05D-C965-D741-9F7B-16AA65C6F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6621" y="3017520"/>
              <a:ext cx="2228529" cy="344424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36106C3-F54C-638A-BB2A-342622AC5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30" y="3875969"/>
            <a:ext cx="1721287" cy="1458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05C079-086E-6B40-0337-44AB0F01A6D4}"/>
              </a:ext>
            </a:extLst>
          </p:cNvPr>
          <p:cNvSpPr/>
          <p:nvPr/>
        </p:nvSpPr>
        <p:spPr>
          <a:xfrm rot="18252646">
            <a:off x="4277701" y="4575197"/>
            <a:ext cx="245695" cy="2476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436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941F-6568-B42F-AF88-8498B5480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A1CFA4C-DAA0-8567-D7C7-A8796404F43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E41C330A-5EA3-EB29-C467-C6A6CC2D7566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3F0131E8-5A94-FEC2-7038-1F2818436B51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19DE68C-C027-6A1C-449C-1267BC6DED8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3AE8AB4B-8B8B-1CFF-2897-2392AC4CFCBA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06DEED6-6A0D-7FDC-AF65-8145F339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32304" y="3672685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E44BDF20-AF15-D2F7-4368-186E14A5653E}"/>
              </a:ext>
            </a:extLst>
          </p:cNvPr>
          <p:cNvSpPr txBox="1"/>
          <p:nvPr/>
        </p:nvSpPr>
        <p:spPr>
          <a:xfrm>
            <a:off x="3781631" y="3672685"/>
            <a:ext cx="203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3CBD1A9-A831-AB71-BD0D-92699E1A7231}"/>
              </a:ext>
            </a:extLst>
          </p:cNvPr>
          <p:cNvSpPr txBox="1"/>
          <p:nvPr/>
        </p:nvSpPr>
        <p:spPr>
          <a:xfrm>
            <a:off x="4347498" y="4268538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66134-DD11-6211-DD61-C8EC3FDE7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2C72A41-73AD-9A33-C4C8-A7BC36844F58}"/>
              </a:ext>
            </a:extLst>
          </p:cNvPr>
          <p:cNvSpPr txBox="1"/>
          <p:nvPr/>
        </p:nvSpPr>
        <p:spPr>
          <a:xfrm>
            <a:off x="1219578" y="930040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صفحة 65، لنكمل إنجاز التمرين رقم 4. 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ECD38DFD-CADA-A667-6FFE-EC12390AF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4422" y="757961"/>
            <a:ext cx="757857" cy="7442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AA921B0-39E3-EFDF-3F89-95FF5809D7D0}"/>
              </a:ext>
            </a:extLst>
          </p:cNvPr>
          <p:cNvGrpSpPr/>
          <p:nvPr/>
        </p:nvGrpSpPr>
        <p:grpSpPr>
          <a:xfrm>
            <a:off x="907712" y="1803603"/>
            <a:ext cx="6944490" cy="4450755"/>
            <a:chOff x="932323" y="1956003"/>
            <a:chExt cx="6944490" cy="44507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80B39B-718F-2B44-87A2-36EAFA79E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275" y="2022496"/>
              <a:ext cx="3347538" cy="43842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9ADF0B-F745-A813-7627-FC0BBA52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323" y="1956003"/>
              <a:ext cx="3596952" cy="4450755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E7B749-0D4A-E747-9F98-07F937AC72FC}"/>
              </a:ext>
            </a:extLst>
          </p:cNvPr>
          <p:cNvSpPr/>
          <p:nvPr/>
        </p:nvSpPr>
        <p:spPr>
          <a:xfrm>
            <a:off x="1371600" y="2448560"/>
            <a:ext cx="1300480" cy="11074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08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CF660-20F4-17D3-3604-B73473D52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32A77BE-C1DA-B562-7654-A4E02CE8D20B}"/>
              </a:ext>
            </a:extLst>
          </p:cNvPr>
          <p:cNvSpPr txBox="1"/>
          <p:nvPr/>
        </p:nvSpPr>
        <p:spPr>
          <a:xfrm>
            <a:off x="1219578" y="828440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لنوظف ما تعلمناه لرسم مستقيين متوازيين.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DC11D-488D-9AF8-D972-40DA5987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792E1D-C159-ABAA-779C-85AEA1651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61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1CFD1-49EA-20B1-8374-2CE476D5D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D73D1BF-8E72-A7A2-B7CF-8CEF4793832A}"/>
              </a:ext>
            </a:extLst>
          </p:cNvPr>
          <p:cNvSpPr txBox="1"/>
          <p:nvPr/>
        </p:nvSpPr>
        <p:spPr>
          <a:xfrm>
            <a:off x="1285137" y="828440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حددوا نقطة للتعامد وتبثوا الزاوية القائمة للمزواة على المستقيم.</a:t>
            </a: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2980E-56D3-5830-5839-50E5CEC3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9B782D-7068-33C1-D067-2C363DF98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708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83DBE-1FB1-DFB7-256F-CA5563EA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5CD439C-D30F-B855-696D-C172B8C1BF93}"/>
              </a:ext>
            </a:extLst>
          </p:cNvPr>
          <p:cNvSpPr txBox="1"/>
          <p:nvPr/>
        </p:nvSpPr>
        <p:spPr>
          <a:xfrm>
            <a:off x="1219578" y="79774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لاحظوا وصححوا.</a:t>
            </a: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A061C-F4FE-B771-939B-0434CA1A1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B5BFF7-B772-13F9-EA88-D476C4450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A71321-257E-F252-F740-C46431AE631D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A71321-257E-F252-F740-C46431AE6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C8194A33-79F4-A2F6-B045-3119A52D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7275">
            <a:off x="3978680" y="3313991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4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8C02-45A4-3134-EB05-F375E0478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DB614B-BCEC-9B2C-B968-D533EBC7F853}"/>
              </a:ext>
            </a:extLst>
          </p:cNvPr>
          <p:cNvSpPr txBox="1"/>
          <p:nvPr/>
        </p:nvSpPr>
        <p:spPr>
          <a:xfrm>
            <a:off x="1219578" y="79774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ارسموا مستقيما مساعدا عموديا على المستقيم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بخط متقطع</a:t>
            </a: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E9EAD-35B1-2262-7E62-D1AE40FD9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A20111-6043-8C04-1056-886276603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F56F91-1049-B4B9-FDC6-2BE9CF0CB4E7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F56F91-1049-B4B9-FDC6-2BE9CF0CB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803ACA8B-CF39-F312-BBCE-76F9DD07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7275">
            <a:off x="3978680" y="3313991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651868" cy="628926"/>
            <a:chOff x="976754" y="4706199"/>
            <a:chExt cx="651868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7" y="4861092"/>
              <a:ext cx="59830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7728D-EB15-920C-339B-03903CEB6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F4C29AD-CC9B-3CB1-E084-8C5C9AB7C912}"/>
              </a:ext>
            </a:extLst>
          </p:cNvPr>
          <p:cNvSpPr txBox="1"/>
          <p:nvPr/>
        </p:nvSpPr>
        <p:spPr>
          <a:xfrm>
            <a:off x="1219578" y="807091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لاحظوا وصححوا.</a:t>
            </a: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4A742-2D2D-4141-8327-2EB75543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385BA0-B763-59A7-8E28-DD94D0494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CD4F6E-E7FD-E797-4524-E69254340A21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CD4F6E-E7FD-E797-4524-E69254340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714C4B-2AE4-649D-60DA-D6C8AAB19529}"/>
              </a:ext>
            </a:extLst>
          </p:cNvPr>
          <p:cNvCxnSpPr>
            <a:cxnSpLocks/>
          </p:cNvCxnSpPr>
          <p:nvPr/>
        </p:nvCxnSpPr>
        <p:spPr>
          <a:xfrm flipH="1">
            <a:off x="3931037" y="3056273"/>
            <a:ext cx="935342" cy="146626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66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3ABD1-3B29-45D6-EDAE-A3B9EA852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19447CD-00E0-9D03-F427-2613DCCECDE7}"/>
              </a:ext>
            </a:extLst>
          </p:cNvPr>
          <p:cNvSpPr txBox="1"/>
          <p:nvPr/>
        </p:nvSpPr>
        <p:spPr>
          <a:xfrm>
            <a:off x="-345440" y="758451"/>
            <a:ext cx="783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حددوا نقطة التوازي على المستقيم المساعد وارسموا المسقيم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العمودي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المستقيم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المساعد.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C8952-F9FE-5050-ED49-DE6B06A67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D99423-CBEB-4ADF-9B3F-F1AB7BEBF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762437-E975-7C86-0303-12A14FC2F178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762437-E975-7C86-0303-12A14FC2F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648D7C-B3BB-C171-8A7F-69BDBE173D73}"/>
              </a:ext>
            </a:extLst>
          </p:cNvPr>
          <p:cNvCxnSpPr>
            <a:cxnSpLocks/>
          </p:cNvCxnSpPr>
          <p:nvPr/>
        </p:nvCxnSpPr>
        <p:spPr>
          <a:xfrm flipH="1">
            <a:off x="3931037" y="3056273"/>
            <a:ext cx="935342" cy="146626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0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9A50C-FA45-86DE-ACF5-AD551C6F2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3798D24-4472-719C-0033-7D9A8C4B1E01}"/>
              </a:ext>
            </a:extLst>
          </p:cNvPr>
          <p:cNvSpPr txBox="1"/>
          <p:nvPr/>
        </p:nvSpPr>
        <p:spPr>
          <a:xfrm>
            <a:off x="-345440" y="758451"/>
            <a:ext cx="78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لاحظوا وصححوا.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568D1-043C-B664-23DA-1022D96AD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23739E-74A7-0858-0891-E1ED352F7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0F03C8-64CF-CD6B-1BBB-D742D2CBE86F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0F03C8-64CF-CD6B-1BBB-D742D2CBE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004B07-25ED-017B-4B68-BDF30A338207}"/>
              </a:ext>
            </a:extLst>
          </p:cNvPr>
          <p:cNvCxnSpPr>
            <a:cxnSpLocks/>
          </p:cNvCxnSpPr>
          <p:nvPr/>
        </p:nvCxnSpPr>
        <p:spPr>
          <a:xfrm flipH="1">
            <a:off x="3931037" y="3056273"/>
            <a:ext cx="935342" cy="146626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D0176-A45D-6EEB-D2D5-5C26298D46FE}"/>
                  </a:ext>
                </a:extLst>
              </p:cNvPr>
              <p:cNvSpPr txBox="1"/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D0176-A45D-6EEB-D2D5-5C26298D4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blipFill>
                <a:blip r:embed="rId5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4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AC5BF-BCFC-3227-F1E0-6182A438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C630A8C-BAD5-B38F-1CEF-B315E0283665}"/>
              </a:ext>
            </a:extLst>
          </p:cNvPr>
          <p:cNvSpPr txBox="1"/>
          <p:nvPr/>
        </p:nvSpPr>
        <p:spPr>
          <a:xfrm>
            <a:off x="-345440" y="758451"/>
            <a:ext cx="78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لاحظوا وصححوا.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01100-CA67-A8BB-240A-35D2A47B8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01322E-BB0B-F2C5-6253-497AD2169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17B8F5-3D23-33FC-F9F8-0AE126CDF09B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17B8F5-3D23-33FC-F9F8-0AE126CDF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D585DD-8F91-71EA-C89C-9581D1114F11}"/>
              </a:ext>
            </a:extLst>
          </p:cNvPr>
          <p:cNvCxnSpPr>
            <a:cxnSpLocks/>
          </p:cNvCxnSpPr>
          <p:nvPr/>
        </p:nvCxnSpPr>
        <p:spPr>
          <a:xfrm flipH="1">
            <a:off x="3931037" y="3056273"/>
            <a:ext cx="935342" cy="146626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D1C65E-4AC8-7BB8-66A2-58D81244F650}"/>
                  </a:ext>
                </a:extLst>
              </p:cNvPr>
              <p:cNvSpPr txBox="1"/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D1C65E-4AC8-7BB8-66A2-58D81244F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blipFill>
                <a:blip r:embed="rId5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C72B1879-7A0A-E95F-3ED5-85D3963B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511">
            <a:off x="4079930" y="4018074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D54A50-64BC-E754-78B0-EDA6E898E4D2}"/>
              </a:ext>
            </a:extLst>
          </p:cNvPr>
          <p:cNvCxnSpPr>
            <a:cxnSpLocks/>
          </p:cNvCxnSpPr>
          <p:nvPr/>
        </p:nvCxnSpPr>
        <p:spPr>
          <a:xfrm>
            <a:off x="4633750" y="3545918"/>
            <a:ext cx="1707517" cy="11385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B98FE-B0D2-C5DD-226D-838E2B89C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D895D5C-AF0C-446E-0291-0A226AF8AEE0}"/>
              </a:ext>
            </a:extLst>
          </p:cNvPr>
          <p:cNvSpPr txBox="1"/>
          <p:nvPr/>
        </p:nvSpPr>
        <p:spPr>
          <a:xfrm>
            <a:off x="-345440" y="758451"/>
            <a:ext cx="78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مددوا المستقيم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بالمسطرة وامسحوا المستقيم المساعد.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6AEEB-A06C-BCA0-AF3B-EFF2399F9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CEFDC84-68D5-D266-BD7F-FAF033157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0B670CB-518B-60A5-ECD3-57BF4617FE6B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0B670CB-518B-60A5-ECD3-57BF4617F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76A00A-DD6F-8636-4993-F0955621D31B}"/>
              </a:ext>
            </a:extLst>
          </p:cNvPr>
          <p:cNvCxnSpPr>
            <a:cxnSpLocks/>
          </p:cNvCxnSpPr>
          <p:nvPr/>
        </p:nvCxnSpPr>
        <p:spPr>
          <a:xfrm flipH="1">
            <a:off x="3931037" y="3056273"/>
            <a:ext cx="935342" cy="146626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183956-4AEA-2A6A-ED84-ADB76BBDDFC0}"/>
                  </a:ext>
                </a:extLst>
              </p:cNvPr>
              <p:cNvSpPr txBox="1"/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183956-4AEA-2A6A-ED84-ADB76BBDD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blipFill>
                <a:blip r:embed="rId5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1198A447-F63D-2F23-F66B-0D696F9EC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511">
            <a:off x="4079930" y="4018074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64F631-AEE4-31BD-CB6A-EB321515F617}"/>
              </a:ext>
            </a:extLst>
          </p:cNvPr>
          <p:cNvCxnSpPr>
            <a:cxnSpLocks/>
          </p:cNvCxnSpPr>
          <p:nvPr/>
        </p:nvCxnSpPr>
        <p:spPr>
          <a:xfrm>
            <a:off x="4633750" y="3545918"/>
            <a:ext cx="1707517" cy="11385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73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486EF-4FA0-C82E-8A80-57DB71D3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C17AB16-D9F0-0C67-9D25-088259332E1A}"/>
              </a:ext>
            </a:extLst>
          </p:cNvPr>
          <p:cNvSpPr txBox="1"/>
          <p:nvPr/>
        </p:nvSpPr>
        <p:spPr>
          <a:xfrm>
            <a:off x="-345440" y="758451"/>
            <a:ext cx="78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لاحظوا وصححوا.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D1B15-104C-9B39-ECC9-36811B3F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ACAC56-76EA-304C-52BA-36FC80EE6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C0B4FA-BC8D-6B7B-F473-6CCA4F0837CC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C0B4FA-BC8D-6B7B-F473-6CCA4F083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705A90-8866-9E17-E492-40A5EA5EC63E}"/>
              </a:ext>
            </a:extLst>
          </p:cNvPr>
          <p:cNvCxnSpPr>
            <a:cxnSpLocks/>
          </p:cNvCxnSpPr>
          <p:nvPr/>
        </p:nvCxnSpPr>
        <p:spPr>
          <a:xfrm flipH="1">
            <a:off x="3931037" y="3056273"/>
            <a:ext cx="935342" cy="146626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10FA23-D2C3-835D-FE89-827131D1C78E}"/>
                  </a:ext>
                </a:extLst>
              </p:cNvPr>
              <p:cNvSpPr txBox="1"/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10FA23-D2C3-835D-FE89-827131D1C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blipFill>
                <a:blip r:embed="rId5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AD6E6E-8078-B4D3-D5EE-7871DF376571}"/>
              </a:ext>
            </a:extLst>
          </p:cNvPr>
          <p:cNvCxnSpPr>
            <a:cxnSpLocks/>
          </p:cNvCxnSpPr>
          <p:nvPr/>
        </p:nvCxnSpPr>
        <p:spPr>
          <a:xfrm>
            <a:off x="3230077" y="2703935"/>
            <a:ext cx="3272604" cy="192908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5E71DC41-566F-6A70-4568-C6295C75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152">
            <a:off x="2643897" y="3656875"/>
            <a:ext cx="4134794" cy="6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C496D0-5480-3620-6A82-2D3BB4B39804}"/>
              </a:ext>
            </a:extLst>
          </p:cNvPr>
          <p:cNvSpPr txBox="1"/>
          <p:nvPr/>
        </p:nvSpPr>
        <p:spPr>
          <a:xfrm>
            <a:off x="6673910" y="444835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116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A4A53-7A97-E027-9FEF-888F06D56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EE796BC-80B2-12B3-AB0A-6B515F527551}"/>
              </a:ext>
            </a:extLst>
          </p:cNvPr>
          <p:cNvSpPr txBox="1"/>
          <p:nvPr/>
        </p:nvSpPr>
        <p:spPr>
          <a:xfrm>
            <a:off x="-345440" y="758451"/>
            <a:ext cx="78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لاحظوا وصححوا.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B86CB-A7BE-DE34-F08D-57F9C9F1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962BB5-CD1B-685A-E087-2172AA9B2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130B6C-C4AA-AFF9-B511-87F963B47F0B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130B6C-C4AA-AFF9-B511-87F963B47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67CB57-B5B4-3F99-3212-5AA70DFCD3C2}"/>
                  </a:ext>
                </a:extLst>
              </p:cNvPr>
              <p:cNvSpPr txBox="1"/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67CB57-B5B4-3F99-3212-5AA70DFCD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blipFill>
                <a:blip r:embed="rId5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107D83-4489-EA05-B5BA-26F7536859F8}"/>
              </a:ext>
            </a:extLst>
          </p:cNvPr>
          <p:cNvCxnSpPr>
            <a:cxnSpLocks/>
          </p:cNvCxnSpPr>
          <p:nvPr/>
        </p:nvCxnSpPr>
        <p:spPr>
          <a:xfrm>
            <a:off x="3230077" y="2703935"/>
            <a:ext cx="3272604" cy="192908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CF05C1-4DC1-C70B-0D14-24D1480D9DA0}"/>
              </a:ext>
            </a:extLst>
          </p:cNvPr>
          <p:cNvSpPr txBox="1"/>
          <p:nvPr/>
        </p:nvSpPr>
        <p:spPr>
          <a:xfrm>
            <a:off x="6673910" y="444835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752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16254-D289-7CEE-577D-1888950C3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CF36E5D-D7F7-C04A-9087-42909E12B820}"/>
              </a:ext>
            </a:extLst>
          </p:cNvPr>
          <p:cNvSpPr txBox="1"/>
          <p:nvPr/>
        </p:nvSpPr>
        <p:spPr>
          <a:xfrm>
            <a:off x="-345440" y="758451"/>
            <a:ext cx="78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لاحظوا وصححوا.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70541-5D0B-60D1-08A0-A2790CDF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6F91C6-57C4-6A62-99EE-FE5DE33BF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A278BA-A59D-DAFF-3F63-0B83C91C4D5B}"/>
              </a:ext>
            </a:extLst>
          </p:cNvPr>
          <p:cNvCxnSpPr>
            <a:cxnSpLocks/>
          </p:cNvCxnSpPr>
          <p:nvPr/>
        </p:nvCxnSpPr>
        <p:spPr>
          <a:xfrm>
            <a:off x="3230077" y="2703935"/>
            <a:ext cx="3272604" cy="192908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21A7A23-F9BA-7416-D9EB-285B12EADF0A}"/>
              </a:ext>
            </a:extLst>
          </p:cNvPr>
          <p:cNvSpPr txBox="1"/>
          <p:nvPr/>
        </p:nvSpPr>
        <p:spPr>
          <a:xfrm>
            <a:off x="6673910" y="444835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453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48200-8B84-DBDD-8A21-B31FF0BCE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533D0AB-0E82-7C7F-8287-C64C576C29B5}"/>
              </a:ext>
            </a:extLst>
          </p:cNvPr>
          <p:cNvSpPr txBox="1"/>
          <p:nvPr/>
        </p:nvSpPr>
        <p:spPr>
          <a:xfrm>
            <a:off x="-345440" y="758451"/>
            <a:ext cx="78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هكذا رسمنا مستقيمين متوازيين بتوظيف خطوات رسم مستقيمين متعامدين.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6C182-BC0C-02AE-2934-F4A988BF6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9EA3FF7-5D16-550A-0F36-7D27A9D6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396612-A17A-5D7D-4021-7ED95E79C94A}"/>
              </a:ext>
            </a:extLst>
          </p:cNvPr>
          <p:cNvCxnSpPr>
            <a:cxnSpLocks/>
          </p:cNvCxnSpPr>
          <p:nvPr/>
        </p:nvCxnSpPr>
        <p:spPr>
          <a:xfrm>
            <a:off x="3230077" y="2703935"/>
            <a:ext cx="3272604" cy="192908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411787E-4C81-08BA-5B0B-D94C1DF38669}"/>
              </a:ext>
            </a:extLst>
          </p:cNvPr>
          <p:cNvSpPr txBox="1"/>
          <p:nvPr/>
        </p:nvSpPr>
        <p:spPr>
          <a:xfrm>
            <a:off x="6673910" y="444835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863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26ACC-76A8-F5D0-8E50-A7589A63E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B30B13E-DBFE-90C7-36A0-A9898C570FB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468581D3-2761-3DBD-5CCB-D557F1917A56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DAD6469E-0718-51DA-1F43-FAA44F2B10A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DF04C2A-CAAB-16EC-713F-BBD560221882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127E1AC7-65F9-7B0F-9085-F06605950E12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B761AEF-391C-0821-2695-017CE0D7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53384" y="4124805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9ECFAF33-D1D9-8C71-7634-019E970E025D}"/>
              </a:ext>
            </a:extLst>
          </p:cNvPr>
          <p:cNvSpPr txBox="1"/>
          <p:nvPr/>
        </p:nvSpPr>
        <p:spPr>
          <a:xfrm>
            <a:off x="3759345" y="3689787"/>
            <a:ext cx="2032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8450BE1E-EFA4-E77C-2DF3-3F3489532B33}"/>
              </a:ext>
            </a:extLst>
          </p:cNvPr>
          <p:cNvSpPr txBox="1"/>
          <p:nvPr/>
        </p:nvSpPr>
        <p:spPr>
          <a:xfrm>
            <a:off x="3781631" y="4157524"/>
            <a:ext cx="2032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</a:p>
        </p:txBody>
      </p:sp>
    </p:spTree>
    <p:extLst>
      <p:ext uri="{BB962C8B-B14F-4D97-AF65-F5344CB8AC3E}">
        <p14:creationId xmlns:p14="http://schemas.microsoft.com/office/powerpoint/2010/main" val="10515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5C1B286D-76BE-FEC8-31EE-3BB7B226F0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B0F3DF-F140-5B3A-C0DD-546B0AFED95A}"/>
              </a:ext>
            </a:extLst>
          </p:cNvPr>
          <p:cNvGrpSpPr/>
          <p:nvPr/>
        </p:nvGrpSpPr>
        <p:grpSpPr>
          <a:xfrm>
            <a:off x="1904841" y="2178178"/>
            <a:ext cx="5721651" cy="891492"/>
            <a:chOff x="1711174" y="2035893"/>
            <a:chExt cx="5721651" cy="891492"/>
          </a:xfrm>
        </p:grpSpPr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B304BB82-5CA1-E3FF-C5C4-ED13E6D30A6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6DEEBD-5766-1FE2-4145-C935F9BD7F1C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 : coins arrondis 24">
            <a:extLst>
              <a:ext uri="{FF2B5EF4-FFF2-40B4-BE49-F238E27FC236}">
                <a16:creationId xmlns:a16="http://schemas.microsoft.com/office/drawing/2014/main" id="{AD8A66C1-CDD8-9987-3C75-C3DD2F40D8AD}"/>
              </a:ext>
            </a:extLst>
          </p:cNvPr>
          <p:cNvSpPr/>
          <p:nvPr/>
        </p:nvSpPr>
        <p:spPr>
          <a:xfrm>
            <a:off x="1017688" y="3505757"/>
            <a:ext cx="6801287" cy="2094943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e 1">
            <a:extLst>
              <a:ext uri="{FF2B5EF4-FFF2-40B4-BE49-F238E27FC236}">
                <a16:creationId xmlns:a16="http://schemas.microsoft.com/office/drawing/2014/main" id="{D5C464C3-FDBA-A4ED-AFAB-8A79EEB47C90}"/>
              </a:ext>
            </a:extLst>
          </p:cNvPr>
          <p:cNvGrpSpPr/>
          <p:nvPr/>
        </p:nvGrpSpPr>
        <p:grpSpPr>
          <a:xfrm>
            <a:off x="7452294" y="3990901"/>
            <a:ext cx="981709" cy="894619"/>
            <a:chOff x="7018463" y="3270490"/>
            <a:chExt cx="1287441" cy="1174803"/>
          </a:xfrm>
        </p:grpSpPr>
        <p:grpSp>
          <p:nvGrpSpPr>
            <p:cNvPr id="11" name="Groupe 2">
              <a:extLst>
                <a:ext uri="{FF2B5EF4-FFF2-40B4-BE49-F238E27FC236}">
                  <a16:creationId xmlns:a16="http://schemas.microsoft.com/office/drawing/2014/main" id="{7B1D3277-6AC5-13F3-ADD7-1D32F94B3DF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5" name="Ellipse 7">
                <a:extLst>
                  <a:ext uri="{FF2B5EF4-FFF2-40B4-BE49-F238E27FC236}">
                    <a16:creationId xmlns:a16="http://schemas.microsoft.com/office/drawing/2014/main" id="{9E22E2D2-93E1-2780-F802-F54DFDEA62A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Ellipse 8">
                <a:extLst>
                  <a:ext uri="{FF2B5EF4-FFF2-40B4-BE49-F238E27FC236}">
                    <a16:creationId xmlns:a16="http://schemas.microsoft.com/office/drawing/2014/main" id="{DBB4FF5C-C284-427A-A0F9-3E2A78D0F300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82302E35-1361-EB6D-23A0-FB6FEF4488CB}"/>
                </a:ext>
              </a:extLst>
            </p:cNvPr>
            <p:cNvGrpSpPr/>
            <p:nvPr/>
          </p:nvGrpSpPr>
          <p:grpSpPr>
            <a:xfrm rot="692408">
              <a:off x="7488791" y="3270490"/>
              <a:ext cx="817113" cy="732479"/>
              <a:chOff x="6497223" y="1779515"/>
              <a:chExt cx="817113" cy="732479"/>
            </a:xfrm>
          </p:grpSpPr>
          <p:sp>
            <p:nvSpPr>
              <p:cNvPr id="13" name="Chevron 5">
                <a:extLst>
                  <a:ext uri="{FF2B5EF4-FFF2-40B4-BE49-F238E27FC236}">
                    <a16:creationId xmlns:a16="http://schemas.microsoft.com/office/drawing/2014/main" id="{FDEB5BFC-5C5E-172D-B7FD-C79A71FA52A6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4" name="Connecteur droit 6">
                <a:extLst>
                  <a:ext uri="{FF2B5EF4-FFF2-40B4-BE49-F238E27FC236}">
                    <a16:creationId xmlns:a16="http://schemas.microsoft.com/office/drawing/2014/main" id="{6952ED0F-19B2-9CC1-854C-9357B9CD4F11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rot="20907592" flipH="1">
                <a:off x="6497223" y="1947485"/>
                <a:ext cx="817113" cy="564509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ZoneTexte 27">
            <a:extLst>
              <a:ext uri="{FF2B5EF4-FFF2-40B4-BE49-F238E27FC236}">
                <a16:creationId xmlns:a16="http://schemas.microsoft.com/office/drawing/2014/main" id="{3BC76C7F-3652-3F11-A12C-51E6755CC58A}"/>
              </a:ext>
            </a:extLst>
          </p:cNvPr>
          <p:cNvSpPr txBox="1"/>
          <p:nvPr/>
        </p:nvSpPr>
        <p:spPr>
          <a:xfrm>
            <a:off x="2216283" y="3731351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تَعَرُّفِ وَإنْشاءِ مُسْتَقيمَيْنِ مُتَعامِدَيْنِ؛</a:t>
            </a:r>
            <a:endParaRPr lang="fr-FR" sz="28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27">
            <a:extLst>
              <a:ext uri="{FF2B5EF4-FFF2-40B4-BE49-F238E27FC236}">
                <a16:creationId xmlns:a16="http://schemas.microsoft.com/office/drawing/2014/main" id="{C1C41003-A615-75A8-7FC4-FCAB2E3BA208}"/>
              </a:ext>
            </a:extLst>
          </p:cNvPr>
          <p:cNvSpPr txBox="1"/>
          <p:nvPr/>
        </p:nvSpPr>
        <p:spPr>
          <a:xfrm>
            <a:off x="2216283" y="4666025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تَعَرُّفِ وَإنْشاءِ مُسْتَقيمَيْنِ مُتَوازِيَّيْنِ.</a:t>
            </a:r>
            <a:endParaRPr lang="fr-FR" sz="2800" b="1" dirty="0">
              <a:solidFill>
                <a:schemeClr val="accent2">
                  <a:lumMod val="7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BC0B2-5FCE-0C49-07F1-D4B06160A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1BC081B-D08C-1AE5-29A3-3B7858EEBFAC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دفاتركم.</a:t>
            </a:r>
          </a:p>
        </p:txBody>
      </p:sp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900D5C9A-07D2-D6EF-5F71-A383BFF4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4E13C57E-D8FA-751C-23C2-8BCE14C287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71397" y="221327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7354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7E860-DE10-0EE9-CB20-D4E959EB3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4BF2ED0-FE3D-2609-0F85-1DAAF20F1505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مستقيمين متعامدين. اشتغلوا ثنائيا وتبادلوا الأدوار.</a:t>
            </a: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D2018596-CA8F-E02F-8E3D-7BDA6248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71397" y="221327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3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894E993-4C3F-1F3B-E169-2CAF32DE4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64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AE01A-0D3E-3E45-9C0B-5C8B889D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7CEB8BDE-1B29-1402-7E03-B54354E9D06D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058FC-E271-8C07-B15F-2B839145B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69" y="2614990"/>
            <a:ext cx="4644307" cy="3184398"/>
          </a:xfrm>
          <a:prstGeom prst="rect">
            <a:avLst/>
          </a:prstGeom>
        </p:spPr>
      </p:pic>
      <p:pic>
        <p:nvPicPr>
          <p:cNvPr id="5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FD12E7A-3707-0494-2EA0-3FBCEB942B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0" y="2712720"/>
            <a:ext cx="2835791" cy="2448553"/>
          </a:xfrm>
          <a:prstGeom prst="ellipse">
            <a:avLst/>
          </a:prstGeom>
        </p:spPr>
      </p:pic>
      <p:pic>
        <p:nvPicPr>
          <p:cNvPr id="8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E05CD9-7450-8A34-F584-4A5B2236B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48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3E4BB-511E-67CE-DDDA-0C99A47B1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CBE6D09F-9851-CC67-8643-B43BE43936CB}"/>
              </a:ext>
            </a:extLst>
          </p:cNvPr>
          <p:cNvSpPr txBox="1"/>
          <p:nvPr/>
        </p:nvSpPr>
        <p:spPr>
          <a:xfrm>
            <a:off x="333955" y="752606"/>
            <a:ext cx="7116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وتقديم المساعدة.</a:t>
            </a:r>
            <a:endParaRPr kumimoji="0" lang="ar-MA" sz="20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BAC52E-DA2F-E8F5-6248-92EDC92B977F}"/>
              </a:ext>
            </a:extLst>
          </p:cNvPr>
          <p:cNvGrpSpPr/>
          <p:nvPr/>
        </p:nvGrpSpPr>
        <p:grpSpPr>
          <a:xfrm>
            <a:off x="1950720" y="2171700"/>
            <a:ext cx="4693920" cy="3568700"/>
            <a:chOff x="1087120" y="1785620"/>
            <a:chExt cx="4693920" cy="35687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304902B-163A-EC38-C9AA-358EBE4C74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87120" y="3429000"/>
              <a:ext cx="4693920" cy="10922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4E4522-1C5A-C93C-EFC8-D32FD64C5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6080" y="1785620"/>
              <a:ext cx="772160" cy="3568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5FB7459-2A80-78CE-E6CE-BB9AD0268691}"/>
              </a:ext>
            </a:extLst>
          </p:cNvPr>
          <p:cNvSpPr/>
          <p:nvPr/>
        </p:nvSpPr>
        <p:spPr>
          <a:xfrm rot="808454">
            <a:off x="4135919" y="4074160"/>
            <a:ext cx="254000" cy="254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8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DE8146-47CD-B346-AB4C-37D5349E5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63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4EB91-E828-2111-1FD3-B91069388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7F45421C-8F51-52A7-6C3C-70723214ED80}"/>
              </a:ext>
            </a:extLst>
          </p:cNvPr>
          <p:cNvSpPr txBox="1"/>
          <p:nvPr/>
        </p:nvSpPr>
        <p:spPr>
          <a:xfrm>
            <a:off x="476195" y="87394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ارسموا مستقيمين متوازيين باتباع نفس الخطوات. اشتغلوا ثنائيا وتبادلوا الأدوار.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6E1E124-06D1-2057-0C65-FDBFBED4E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A2162-E3C1-AA09-017E-1E89D8A67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69" y="2614990"/>
            <a:ext cx="4644307" cy="3184398"/>
          </a:xfrm>
          <a:prstGeom prst="rect">
            <a:avLst/>
          </a:prstGeom>
        </p:spPr>
      </p:pic>
      <p:pic>
        <p:nvPicPr>
          <p:cNvPr id="5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E21A66D-9A7C-7B8A-9C41-A287C5D8B3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0" y="2712720"/>
            <a:ext cx="2835791" cy="24485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49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7C8C1-D062-B6CA-46CD-1DF88B3B7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67D6DB9F-C63D-15B4-56A3-18493F7EB36D}"/>
              </a:ext>
            </a:extLst>
          </p:cNvPr>
          <p:cNvSpPr txBox="1"/>
          <p:nvPr/>
        </p:nvSpPr>
        <p:spPr>
          <a:xfrm>
            <a:off x="349731" y="701735"/>
            <a:ext cx="7116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وتقديم المساعدة.</a:t>
            </a:r>
          </a:p>
        </p:txBody>
      </p:sp>
      <p:pic>
        <p:nvPicPr>
          <p:cNvPr id="3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44734D-0222-6E1B-701E-209E1C7B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533CAB-EDB3-161A-6BC5-A7073AB4A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329D82-8770-DCB2-A580-69F749958628}"/>
              </a:ext>
            </a:extLst>
          </p:cNvPr>
          <p:cNvCxnSpPr>
            <a:cxnSpLocks/>
          </p:cNvCxnSpPr>
          <p:nvPr/>
        </p:nvCxnSpPr>
        <p:spPr>
          <a:xfrm flipH="1" flipV="1">
            <a:off x="1950720" y="3815080"/>
            <a:ext cx="4693920" cy="1092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FF3C54-267D-7768-16AE-823459CFD70A}"/>
              </a:ext>
            </a:extLst>
          </p:cNvPr>
          <p:cNvCxnSpPr/>
          <p:nvPr/>
        </p:nvCxnSpPr>
        <p:spPr>
          <a:xfrm>
            <a:off x="2712720" y="2468880"/>
            <a:ext cx="4216400" cy="96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17AB98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2474259" y="3478482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453351-6E8C-76D4-C3E8-9F1F61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478482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E452-3D87-AAC4-3C1A-0BC048C9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BE785E-78A1-E054-09A4-02FF3108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C617BE5D-0B7A-7F78-260F-A4F522370FEA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65 أنجزوا التمرين5.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7B756E-F6A3-75BA-E92F-FAE5018D070B}"/>
              </a:ext>
            </a:extLst>
          </p:cNvPr>
          <p:cNvGrpSpPr/>
          <p:nvPr/>
        </p:nvGrpSpPr>
        <p:grpSpPr>
          <a:xfrm>
            <a:off x="2418080" y="1803603"/>
            <a:ext cx="5813898" cy="4450755"/>
            <a:chOff x="932323" y="1956003"/>
            <a:chExt cx="6944490" cy="44507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390853-8BFE-B025-61E3-559DEDD4D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275" y="2022496"/>
              <a:ext cx="3347538" cy="438426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0E32F7-4B3B-A758-F56D-12A504C3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323" y="1956003"/>
              <a:ext cx="3596952" cy="4450755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616779-684D-593D-3E15-6A82AAB50D67}"/>
              </a:ext>
            </a:extLst>
          </p:cNvPr>
          <p:cNvSpPr/>
          <p:nvPr/>
        </p:nvSpPr>
        <p:spPr>
          <a:xfrm>
            <a:off x="2418079" y="3657600"/>
            <a:ext cx="3011353" cy="157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2" name="Image 10">
            <a:extLst>
              <a:ext uri="{FF2B5EF4-FFF2-40B4-BE49-F238E27FC236}">
                <a16:creationId xmlns:a16="http://schemas.microsoft.com/office/drawing/2014/main" id="{8ECBE8DE-5D2C-1BC9-BC84-BB1512975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264" y="2976270"/>
            <a:ext cx="2027936" cy="202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559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68F0A-E009-57A4-D07A-F4E7236BC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D8B486-B844-BEA3-F223-128335BEC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0E98059B-EA21-4B16-7166-5D1F3607CC9E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مستقيما عموديا على المستقيمك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دقيقة واحدة.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689FE5-29F6-C49F-F088-035378169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FCA4-E5AF-9D1C-9627-B305B1B1B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646" y="1281967"/>
            <a:ext cx="5312594" cy="511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505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CC3A-CF77-F4D9-A31E-09C401062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88585E-1242-86F0-02DC-0548C0629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E114FCA2-B298-A433-2B71-2F8312732B1A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2D7315-2AEF-523D-3392-6921A439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EFDA16D-6853-5FB3-F9D7-A1CBE3B497E7}"/>
              </a:ext>
            </a:extLst>
          </p:cNvPr>
          <p:cNvGrpSpPr/>
          <p:nvPr/>
        </p:nvGrpSpPr>
        <p:grpSpPr>
          <a:xfrm>
            <a:off x="1433646" y="1281967"/>
            <a:ext cx="5312594" cy="5116770"/>
            <a:chOff x="1433646" y="1281967"/>
            <a:chExt cx="5312594" cy="51167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06C595-9DD1-F9DF-8BFE-FAF2B60B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646" y="1281967"/>
              <a:ext cx="5312594" cy="5116770"/>
            </a:xfrm>
            <a:prstGeom prst="rect">
              <a:avLst/>
            </a:prstGeom>
          </p:spPr>
        </p:pic>
        <p:pic>
          <p:nvPicPr>
            <p:cNvPr id="10" name="Picture 2" descr="Une image contenant capture d’écran, instrument de mesure rigide, ligne, règle&#10;&#10;Le contenu généré par l’IA peut être incorrect.">
              <a:extLst>
                <a:ext uri="{FF2B5EF4-FFF2-40B4-BE49-F238E27FC236}">
                  <a16:creationId xmlns:a16="http://schemas.microsoft.com/office/drawing/2014/main" id="{5594AA96-ED9A-AD41-F801-BF4086FF0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35047" y="2643490"/>
              <a:ext cx="2189986" cy="119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B9A68-8094-E7F7-754F-B959CBC19F93}"/>
                </a:ext>
              </a:extLst>
            </p:cNvPr>
            <p:cNvCxnSpPr>
              <a:cxnSpLocks/>
            </p:cNvCxnSpPr>
            <p:nvPr/>
          </p:nvCxnSpPr>
          <p:spPr>
            <a:xfrm>
              <a:off x="2763520" y="3870960"/>
              <a:ext cx="27330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1554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139F645-6AF6-D76C-3950-23A6E10DEEBF}"/>
              </a:ext>
            </a:extLst>
          </p:cNvPr>
          <p:cNvSpPr/>
          <p:nvPr/>
        </p:nvSpPr>
        <p:spPr>
          <a:xfrm>
            <a:off x="1720931" y="2610517"/>
            <a:ext cx="5884432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221A3EE0-E9C1-E8E0-053A-19385537EBD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EF7E973-88DF-E9E7-9F6A-E07B235E3B0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8D94C9-33EC-97D2-E452-C86B0AAB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81325" y="3154658"/>
            <a:ext cx="841742" cy="84174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9607537-C655-2BCB-9208-5936ED3B79F1}"/>
              </a:ext>
            </a:extLst>
          </p:cNvPr>
          <p:cNvGrpSpPr/>
          <p:nvPr/>
        </p:nvGrpSpPr>
        <p:grpSpPr>
          <a:xfrm>
            <a:off x="1852603" y="3235721"/>
            <a:ext cx="4597052" cy="1451721"/>
            <a:chOff x="1852603" y="3070584"/>
            <a:chExt cx="4597052" cy="145172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FFEF689-E2D4-5D12-182C-41AFC71FEBE6}"/>
                </a:ext>
              </a:extLst>
            </p:cNvPr>
            <p:cNvSpPr txBox="1"/>
            <p:nvPr/>
          </p:nvSpPr>
          <p:spPr>
            <a:xfrm>
              <a:off x="1852603" y="307058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r" defTabSz="685834" rtl="1">
                <a:defRPr sz="3600" b="1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ar-MA" dirty="0"/>
                <a:t>حساب ذهني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B88350-78BE-D846-23C6-D42A3CCB3EF8}"/>
                </a:ext>
              </a:extLst>
            </p:cNvPr>
            <p:cNvSpPr txBox="1"/>
            <p:nvPr/>
          </p:nvSpPr>
          <p:spPr>
            <a:xfrm>
              <a:off x="1852603" y="3875974"/>
              <a:ext cx="45970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DAD5-B231-D26E-1E65-F34DA978F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356B6E-F508-7A9E-07FB-C97C21860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07046542-2BFC-0B0E-FE37-AC1EEFA0B8C6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6C954B-BEA6-6EB2-5574-0B7652BAF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186045-C4EF-0211-C0B8-F39EA4B3C37F}"/>
              </a:ext>
            </a:extLst>
          </p:cNvPr>
          <p:cNvGrpSpPr/>
          <p:nvPr/>
        </p:nvGrpSpPr>
        <p:grpSpPr>
          <a:xfrm>
            <a:off x="1433646" y="1231167"/>
            <a:ext cx="5312594" cy="5116770"/>
            <a:chOff x="1433646" y="1281967"/>
            <a:chExt cx="5312594" cy="51167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843021-38BA-A961-9E43-CADE38BF3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646" y="1281967"/>
              <a:ext cx="5312594" cy="5116770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ED63040-E2E7-0919-1F42-BC717B93BB75}"/>
                </a:ext>
              </a:extLst>
            </p:cNvPr>
            <p:cNvCxnSpPr>
              <a:cxnSpLocks/>
            </p:cNvCxnSpPr>
            <p:nvPr/>
          </p:nvCxnSpPr>
          <p:spPr>
            <a:xfrm>
              <a:off x="2763520" y="3870960"/>
              <a:ext cx="38709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48F821-CFC0-C98D-9BE3-BBABFD9D1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63" y="3828809"/>
            <a:ext cx="4134794" cy="6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477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BB6A3-DDF4-E632-BD3E-031330CD4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7C58A0-73F9-BA7A-A444-0C3652C35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AEA479F5-6F04-7E78-A52E-B4CA1BF8EF52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D7FC86-9A64-23B8-7013-3F7F88EFC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348E19C-2287-782C-A574-85BB3078C306}"/>
              </a:ext>
            </a:extLst>
          </p:cNvPr>
          <p:cNvGrpSpPr/>
          <p:nvPr/>
        </p:nvGrpSpPr>
        <p:grpSpPr>
          <a:xfrm>
            <a:off x="1433646" y="1231167"/>
            <a:ext cx="5312594" cy="5116770"/>
            <a:chOff x="1433646" y="1281967"/>
            <a:chExt cx="5312594" cy="51167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3A055F-3C9A-A685-A53A-E7C7E8419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646" y="1281967"/>
              <a:ext cx="5312594" cy="511677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C52A857-55B9-B3A5-2500-68A5CD2B7E0C}"/>
                </a:ext>
              </a:extLst>
            </p:cNvPr>
            <p:cNvCxnSpPr>
              <a:cxnSpLocks/>
            </p:cNvCxnSpPr>
            <p:nvPr/>
          </p:nvCxnSpPr>
          <p:spPr>
            <a:xfrm>
              <a:off x="2763520" y="3870960"/>
              <a:ext cx="387096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8AAD4BC-4653-9157-E7F4-063F74E08D7A}"/>
              </a:ext>
            </a:extLst>
          </p:cNvPr>
          <p:cNvSpPr/>
          <p:nvPr/>
        </p:nvSpPr>
        <p:spPr>
          <a:xfrm>
            <a:off x="4988560" y="3591434"/>
            <a:ext cx="243840" cy="22351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3558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43B01-C731-F652-DF2A-8F6A2AE9C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2C5A536-3C38-F274-09F9-F6C458865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838765-9253-C5DF-E324-5A5535167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B35F1AF6-2C38-8FBB-4C02-D7C85C0659B2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مستقيما موازيا للمستقيم</a:t>
            </a:r>
            <a:r>
              <a:rPr lang="zgh-Tfng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دقيقتان.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88CB6-A8BA-D423-E386-B96B48A19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1" y="1291405"/>
            <a:ext cx="6480190" cy="492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49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846AD-9D2E-6225-EDE5-A313D742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38019C-6A17-FF48-00BB-4991FE6B6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9436DED-7763-C045-090E-6746CB250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46538182-A2F5-B7EE-04A1-2AEB79F6371D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1E162-A39D-E318-84EE-2D2A5ADAE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1" y="1291405"/>
            <a:ext cx="6480190" cy="4926139"/>
          </a:xfrm>
          <a:prstGeom prst="rect">
            <a:avLst/>
          </a:prstGeom>
        </p:spPr>
      </p:pic>
      <p:pic>
        <p:nvPicPr>
          <p:cNvPr id="5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E7E66247-682F-95AF-8FEA-52C42DD4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0170">
            <a:off x="4142487" y="2830569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D42832-4B90-2D06-5BA3-77800A646C46}"/>
              </a:ext>
            </a:extLst>
          </p:cNvPr>
          <p:cNvCxnSpPr>
            <a:cxnSpLocks/>
          </p:cNvCxnSpPr>
          <p:nvPr/>
        </p:nvCxnSpPr>
        <p:spPr>
          <a:xfrm>
            <a:off x="4239373" y="3429000"/>
            <a:ext cx="1622628" cy="134229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64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2DE71-9899-C7BB-9C56-0309B6A53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C95F4D-6B9B-5905-CEAE-911BB8956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F352B9-A452-92C6-AF01-C3FE16682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544FF00C-955A-7C7E-0D39-7073A8532C4A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DCA61-61A0-1EBF-7A5C-B6BC7D41E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1" y="1332045"/>
            <a:ext cx="6480190" cy="4926139"/>
          </a:xfrm>
          <a:prstGeom prst="rect">
            <a:avLst/>
          </a:prstGeom>
        </p:spPr>
      </p:pic>
      <p:pic>
        <p:nvPicPr>
          <p:cNvPr id="5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B40D670E-617B-98FF-589D-09D85D70E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8806">
            <a:off x="4655477" y="2712867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7B8D1A-FB4E-D8BF-6B46-1372ADDACF93}"/>
              </a:ext>
            </a:extLst>
          </p:cNvPr>
          <p:cNvCxnSpPr>
            <a:cxnSpLocks/>
          </p:cNvCxnSpPr>
          <p:nvPr/>
        </p:nvCxnSpPr>
        <p:spPr>
          <a:xfrm>
            <a:off x="4239373" y="3429000"/>
            <a:ext cx="1643167" cy="150876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1C1C59-91D4-CEE0-5491-6AF239E33680}"/>
              </a:ext>
            </a:extLst>
          </p:cNvPr>
          <p:cNvCxnSpPr>
            <a:cxnSpLocks/>
          </p:cNvCxnSpPr>
          <p:nvPr/>
        </p:nvCxnSpPr>
        <p:spPr>
          <a:xfrm flipH="1">
            <a:off x="2956560" y="2255520"/>
            <a:ext cx="2925980" cy="3311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31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FB091-2D02-3198-A495-F8AE638A5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E9C473-4965-D156-6124-1A0634BAC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802974-8E79-6B71-545C-DB2B806EC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E6D41EF8-BDCF-FABC-6964-AC0F1B22CF7D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42E1F-DF59-51C6-4540-2AB574CF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1" y="1291405"/>
            <a:ext cx="6480190" cy="492613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5255ED-5582-C877-FB84-E3C08728A740}"/>
              </a:ext>
            </a:extLst>
          </p:cNvPr>
          <p:cNvCxnSpPr>
            <a:cxnSpLocks/>
          </p:cNvCxnSpPr>
          <p:nvPr/>
        </p:nvCxnSpPr>
        <p:spPr>
          <a:xfrm flipH="1">
            <a:off x="2966720" y="2184400"/>
            <a:ext cx="2956560" cy="33821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8192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6524130-F7AF-A453-30CD-367AA1BB8C06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4792BCE-70D0-5874-98F4-995C92DDBFF0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140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64 و65.</a:t>
            </a:r>
            <a:endParaRPr lang="fr-FR" sz="1600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E380FB-99D2-D7AA-631C-3111C479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63ACDB-3674-C6FE-29EE-18A37CEE9794}"/>
              </a:ext>
            </a:extLst>
          </p:cNvPr>
          <p:cNvGrpSpPr/>
          <p:nvPr/>
        </p:nvGrpSpPr>
        <p:grpSpPr>
          <a:xfrm>
            <a:off x="1714781" y="1762963"/>
            <a:ext cx="5813898" cy="4450755"/>
            <a:chOff x="932323" y="1956003"/>
            <a:chExt cx="6944490" cy="44507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9197FF-FA88-BBA3-8500-09CA96D9F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275" y="2022496"/>
              <a:ext cx="3347538" cy="43842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275F07-BB8C-A950-E606-9A5094DB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323" y="1956003"/>
              <a:ext cx="3596952" cy="4450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15CD76-FFBA-6F92-3BDE-81A355CA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494" y="2102225"/>
            <a:ext cx="2507067" cy="3478306"/>
          </a:xfrm>
          <a:prstGeom prst="rect">
            <a:avLst/>
          </a:prstGeom>
          <a:ln>
            <a:solidFill>
              <a:srgbClr val="ED2861"/>
            </a:solidFill>
          </a:ln>
        </p:spPr>
      </p:pic>
      <p:pic>
        <p:nvPicPr>
          <p:cNvPr id="7" name="Image 6" descr="Une image contenant texte, capture d’écran, calendrier, diagramme&#10;&#10;Le contenu généré par l’IA peut être incorrect.">
            <a:extLst>
              <a:ext uri="{FF2B5EF4-FFF2-40B4-BE49-F238E27FC236}">
                <a16:creationId xmlns:a16="http://schemas.microsoft.com/office/drawing/2014/main" id="{910E8043-B195-1E9F-947B-F125E2E77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493" y="2120685"/>
            <a:ext cx="2470318" cy="3463446"/>
          </a:xfrm>
          <a:prstGeom prst="rect">
            <a:avLst/>
          </a:prstGeom>
          <a:ln>
            <a:solidFill>
              <a:srgbClr val="ED2861"/>
            </a:solidFill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27802</TotalTime>
  <Words>795</Words>
  <Application>Microsoft Office PowerPoint</Application>
  <PresentationFormat>Affichage à l'écran (4:3)</PresentationFormat>
  <Paragraphs>265</Paragraphs>
  <Slides>79</Slides>
  <Notes>5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79</vt:i4>
      </vt:variant>
    </vt:vector>
  </HeadingPairs>
  <TitlesOfParts>
    <vt:vector size="90" baseType="lpstr">
      <vt:lpstr>Wingdings</vt:lpstr>
      <vt:lpstr>Aptos Display</vt:lpstr>
      <vt:lpstr>Calibri</vt:lpstr>
      <vt:lpstr>Effra CC Arbc</vt:lpstr>
      <vt:lpstr>Dosis</vt:lpstr>
      <vt:lpstr>Aptos</vt:lpstr>
      <vt:lpstr>Cambria Math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162</cp:revision>
  <cp:lastPrinted>2025-08-13T10:11:39Z</cp:lastPrinted>
  <dcterms:created xsi:type="dcterms:W3CDTF">2025-08-01T12:31:49Z</dcterms:created>
  <dcterms:modified xsi:type="dcterms:W3CDTF">2025-12-10T15:50:42Z</dcterms:modified>
</cp:coreProperties>
</file>