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40"/>
  </p:notesMasterIdLst>
  <p:handoutMasterIdLst>
    <p:handoutMasterId r:id="rId41"/>
  </p:handoutMasterIdLst>
  <p:sldIdLst>
    <p:sldId id="779" r:id="rId4"/>
    <p:sldId id="909" r:id="rId5"/>
    <p:sldId id="2134807068" r:id="rId6"/>
    <p:sldId id="780" r:id="rId7"/>
    <p:sldId id="973" r:id="rId8"/>
    <p:sldId id="783" r:id="rId9"/>
    <p:sldId id="746" r:id="rId10"/>
    <p:sldId id="1113" r:id="rId11"/>
    <p:sldId id="766" r:id="rId12"/>
    <p:sldId id="769" r:id="rId13"/>
    <p:sldId id="914" r:id="rId14"/>
    <p:sldId id="1110" r:id="rId15"/>
    <p:sldId id="2134806868" r:id="rId16"/>
    <p:sldId id="2134806856" r:id="rId17"/>
    <p:sldId id="2134806891" r:id="rId18"/>
    <p:sldId id="2134806798" r:id="rId19"/>
    <p:sldId id="2134806892" r:id="rId20"/>
    <p:sldId id="2134806893" r:id="rId21"/>
    <p:sldId id="2134806873" r:id="rId22"/>
    <p:sldId id="2134806894" r:id="rId23"/>
    <p:sldId id="2134806870" r:id="rId24"/>
    <p:sldId id="2134806871" r:id="rId25"/>
    <p:sldId id="2134806895" r:id="rId26"/>
    <p:sldId id="2134807069" r:id="rId27"/>
    <p:sldId id="2134806874" r:id="rId28"/>
    <p:sldId id="2134806896" r:id="rId29"/>
    <p:sldId id="2134806872" r:id="rId30"/>
    <p:sldId id="2134806877" r:id="rId31"/>
    <p:sldId id="2134806897" r:id="rId32"/>
    <p:sldId id="2134807070" r:id="rId33"/>
    <p:sldId id="795" r:id="rId34"/>
    <p:sldId id="2134806898" r:id="rId35"/>
    <p:sldId id="2134806881" r:id="rId36"/>
    <p:sldId id="869" r:id="rId37"/>
    <p:sldId id="2134806797" r:id="rId38"/>
    <p:sldId id="2134806882" r:id="rId39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42"/>
      <p:bold r:id="rId43"/>
    </p:embeddedFont>
    <p:embeddedFont>
      <p:font typeface="Boucherie Block" panose="02000506000000020004" pitchFamily="2" charset="0"/>
      <p:regular r:id="rId44"/>
      <p:bold r:id="rId45"/>
    </p:embeddedFont>
    <p:embeddedFont>
      <p:font typeface="Cambria Math" panose="02040503050406030204" pitchFamily="18" charset="0"/>
      <p:regular r:id="rId46"/>
    </p:embeddedFont>
    <p:embeddedFont>
      <p:font typeface="Dosis" pitchFamily="2" charset="0"/>
      <p:regular r:id="rId47"/>
      <p:bold r:id="rId4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D00"/>
    <a:srgbClr val="A6A6A6"/>
    <a:srgbClr val="F2F2F2"/>
    <a:srgbClr val="FCC302"/>
    <a:srgbClr val="FFEFBB"/>
    <a:srgbClr val="F6BB00"/>
    <a:srgbClr val="FFC000"/>
    <a:srgbClr val="BFBFBF"/>
    <a:srgbClr val="FAE496"/>
    <a:srgbClr val="4A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43" autoAdjust="0"/>
    <p:restoredTop sz="95823" autoAdjust="0"/>
  </p:normalViewPr>
  <p:slideViewPr>
    <p:cSldViewPr snapToGrid="0">
      <p:cViewPr varScale="1">
        <p:scale>
          <a:sx n="71" d="100"/>
          <a:sy n="71" d="100"/>
        </p:scale>
        <p:origin x="106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microsoft.com/office/2018/10/relationships/authors" Target="author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28/12/2025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1" r:id="rId3"/>
    <p:sldLayoutId id="2147483902" r:id="rId4"/>
    <p:sldLayoutId id="21474839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  <p:sldLayoutId id="2147483904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5.mp4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567637" y="6021421"/>
            <a:ext cx="1163386" cy="288630"/>
            <a:chOff x="5333182" y="5877672"/>
            <a:chExt cx="1163386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33182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3909967" y="6011615"/>
            <a:ext cx="1199186" cy="288630"/>
            <a:chOff x="5277181" y="5861684"/>
            <a:chExt cx="1199186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95784C7-ACD3-F237-F038-9FF3968E4865}"/>
              </a:ext>
            </a:extLst>
          </p:cNvPr>
          <p:cNvGrpSpPr/>
          <p:nvPr/>
        </p:nvGrpSpPr>
        <p:grpSpPr>
          <a:xfrm>
            <a:off x="2313469" y="6014648"/>
            <a:ext cx="1223978" cy="288630"/>
            <a:chOff x="5272590" y="5870899"/>
            <a:chExt cx="122397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134BAA-EE0C-BA1F-C607-E85DC785106A}"/>
                </a:ext>
              </a:extLst>
            </p:cNvPr>
            <p:cNvSpPr/>
            <p:nvPr/>
          </p:nvSpPr>
          <p:spPr>
            <a:xfrm>
              <a:off x="5272590" y="5870899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57F93E0-1DBF-B4A3-DC5E-4860FFC30F2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7FC5C2"/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D6E57-9490-7310-C943-5B47781AF44E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1" y="881801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597849"/>
            <a:ext cx="6710559" cy="583415"/>
            <a:chOff x="1581931" y="2597849"/>
            <a:chExt cx="6051513" cy="58341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93488" y="2597849"/>
              <a:ext cx="1982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7 x 9 = …….</a:t>
              </a:r>
              <a:endParaRPr lang="fr-FR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506684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036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63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niteur.mp4">
            <a:hlinkClick r:id="" action="ppaction://media"/>
            <a:extLst>
              <a:ext uri="{FF2B5EF4-FFF2-40B4-BE49-F238E27FC236}">
                <a16:creationId xmlns:a16="http://schemas.microsoft.com/office/drawing/2014/main" id="{EA9C5E4F-097A-C7F3-E7CD-26B342C09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314" y="1442104"/>
            <a:ext cx="7805176" cy="4390412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الحساب الذهني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texte, capture d’écran, calendrier, Police&#10;&#10;Le contenu généré par l’IA peut être incorrect.">
            <a:extLst>
              <a:ext uri="{FF2B5EF4-FFF2-40B4-BE49-F238E27FC236}">
                <a16:creationId xmlns:a16="http://schemas.microsoft.com/office/drawing/2014/main" id="{42A40FEC-88C1-AD8E-B83D-8F94218F7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t="56409" r="8252" b="34988"/>
          <a:stretch>
            <a:fillRect/>
          </a:stretch>
        </p:blipFill>
        <p:spPr>
          <a:xfrm>
            <a:off x="997660" y="2794819"/>
            <a:ext cx="6764593" cy="11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C03A2-A3E9-F616-AE80-7561C8BA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6C5A58-775C-0774-60D4-61A43229D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74E67B2-69CC-71F1-5326-D94D12CE0A70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في دقيقة.</a:t>
            </a: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99FC5982-BF57-9211-DB68-9AE450106683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27BDE839-B23D-01FA-BB26-4864293E8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21">
              <a:extLst>
                <a:ext uri="{FF2B5EF4-FFF2-40B4-BE49-F238E27FC236}">
                  <a16:creationId xmlns:a16="http://schemas.microsoft.com/office/drawing/2014/main" id="{A24D6F7A-50F2-2B9A-1DD3-79314D0232B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682E917-2924-D723-8B9B-77971376E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20012"/>
              </p:ext>
            </p:extLst>
          </p:nvPr>
        </p:nvGraphicFramePr>
        <p:xfrm>
          <a:off x="976745" y="2521570"/>
          <a:ext cx="7190510" cy="2670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102">
                  <a:extLst>
                    <a:ext uri="{9D8B030D-6E8A-4147-A177-3AD203B41FA5}">
                      <a16:colId xmlns:a16="http://schemas.microsoft.com/office/drawing/2014/main" val="919825396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1172170064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1694032782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2972354675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2011413873"/>
                    </a:ext>
                  </a:extLst>
                </a:gridCol>
              </a:tblGrid>
              <a:tr h="667616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130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110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90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70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7025"/>
                  </a:ext>
                </a:extLst>
              </a:tr>
              <a:tr h="667616"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35704"/>
                  </a:ext>
                </a:extLst>
              </a:tr>
              <a:tr h="667616"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6499"/>
                  </a:ext>
                </a:extLst>
              </a:tr>
              <a:tr h="667616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998875"/>
                  </a:ext>
                </a:extLst>
              </a:tr>
            </a:tbl>
          </a:graphicData>
        </a:graphic>
      </p:graphicFrame>
      <p:pic>
        <p:nvPicPr>
          <p:cNvPr id="3" name="Image 2" descr="Une image contenant texte, capture d’écran, calendrier, Police&#10;&#10;Le contenu généré par l’IA peut être incorrect.">
            <a:extLst>
              <a:ext uri="{FF2B5EF4-FFF2-40B4-BE49-F238E27FC236}">
                <a16:creationId xmlns:a16="http://schemas.microsoft.com/office/drawing/2014/main" id="{5920B454-FDD9-C65E-2FCF-8B7A2F348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4" t="57829" r="10290" b="35572"/>
          <a:stretch>
            <a:fillRect/>
          </a:stretch>
        </p:blipFill>
        <p:spPr>
          <a:xfrm>
            <a:off x="314632" y="3193124"/>
            <a:ext cx="7852623" cy="132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2B7D-5B4D-AB2B-7529-17407A134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FC08F89-BF09-7663-61EB-5A767BAD9DC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012565F-7E18-B7AD-6EBC-A4D68C356EC2}"/>
              </a:ext>
            </a:extLst>
          </p:cNvPr>
          <p:cNvGrpSpPr/>
          <p:nvPr/>
        </p:nvGrpSpPr>
        <p:grpSpPr>
          <a:xfrm>
            <a:off x="1442721" y="2326814"/>
            <a:ext cx="6136641" cy="3708225"/>
            <a:chOff x="2047573" y="2452646"/>
            <a:chExt cx="4788978" cy="219482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AB9EB6E-59FB-4133-05CD-B16B39C43BB3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85AD3EF-63AB-C6C4-73B0-62CE46BB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43391" y="3007091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AAE2119-860C-531F-7FB8-ABF4ED33A961}"/>
                </a:ext>
              </a:extLst>
            </p:cNvPr>
            <p:cNvSpPr txBox="1"/>
            <p:nvPr/>
          </p:nvSpPr>
          <p:spPr>
            <a:xfrm>
              <a:off x="3409345" y="3191423"/>
              <a:ext cx="2486752" cy="382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36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 الأول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BDB9D8F-86A5-1B4C-99AE-999E5901CB92}"/>
                </a:ext>
              </a:extLst>
            </p:cNvPr>
            <p:cNvSpPr/>
            <p:nvPr/>
          </p:nvSpPr>
          <p:spPr>
            <a:xfrm>
              <a:off x="2803102" y="2452646"/>
              <a:ext cx="2800697" cy="55444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808AC81A-F000-A1A5-1FBD-B69C994EC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8561" y="2481197"/>
              <a:ext cx="627891" cy="47496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8" name="ZoneTexte 4">
            <a:extLst>
              <a:ext uri="{FF2B5EF4-FFF2-40B4-BE49-F238E27FC236}">
                <a16:creationId xmlns:a16="http://schemas.microsoft.com/office/drawing/2014/main" id="{C7D7CD0F-3257-0D4C-409F-3388A8FAD7C8}"/>
              </a:ext>
            </a:extLst>
          </p:cNvPr>
          <p:cNvSpPr txBox="1"/>
          <p:nvPr/>
        </p:nvSpPr>
        <p:spPr>
          <a:xfrm>
            <a:off x="3282079" y="4331135"/>
            <a:ext cx="3186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الثاني</a:t>
            </a: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A30288E1-758F-02D5-7CF1-5F04434FD09D}"/>
              </a:ext>
            </a:extLst>
          </p:cNvPr>
          <p:cNvSpPr txBox="1"/>
          <p:nvPr/>
        </p:nvSpPr>
        <p:spPr>
          <a:xfrm>
            <a:off x="3282079" y="5126529"/>
            <a:ext cx="3186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الثالث</a:t>
            </a:r>
          </a:p>
        </p:txBody>
      </p:sp>
    </p:spTree>
    <p:extLst>
      <p:ext uri="{BB962C8B-B14F-4D97-AF65-F5344CB8AC3E}">
        <p14:creationId xmlns:p14="http://schemas.microsoft.com/office/powerpoint/2010/main" val="17911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B5724-D1C5-5614-6D92-3E0738C7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A9A7E91-24A9-EC8F-A237-BB47AC8785DB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ننجز التمرين رقم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215A189-0936-E59F-86D2-7769D2E4D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052E78-D2AB-ECA3-08F6-28D406E32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843" y="2229179"/>
            <a:ext cx="2961208" cy="42583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9F591B-2825-F3B7-8856-7B222672E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344" y="2229178"/>
            <a:ext cx="3069997" cy="42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9A491-4115-8E71-6B8A-5699A341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F52D84-06C3-7467-62B4-293BD4957C1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AB3CF5-F4BE-69CB-3A16-58621CE8BE2B}"/>
              </a:ext>
            </a:extLst>
          </p:cNvPr>
          <p:cNvSpPr txBox="1"/>
          <p:nvPr/>
        </p:nvSpPr>
        <p:spPr>
          <a:xfrm>
            <a:off x="1043940" y="938025"/>
            <a:ext cx="6526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التمرين الأول، ضعوا العلامة تحت الوضعية التناسبية.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83762F-51C2-84A7-39CD-0B27C512D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0" t="1775" r="1090" b="2771"/>
          <a:stretch>
            <a:fillRect/>
          </a:stretch>
        </p:blipFill>
        <p:spPr>
          <a:xfrm>
            <a:off x="1223682" y="2299446"/>
            <a:ext cx="6871447" cy="35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AB77-8199-FC54-0B27-122CC1DCA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5EE0D8-6389-FFC7-9431-E23C0A43D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0" t="1775" r="1090" b="2771"/>
          <a:stretch>
            <a:fillRect/>
          </a:stretch>
        </p:blipFill>
        <p:spPr>
          <a:xfrm>
            <a:off x="1223682" y="2299446"/>
            <a:ext cx="6871447" cy="3514165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226358-85AF-6DB1-9E9F-C1E43D4EDE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EF57E7-3C4D-0F0E-B1FB-D2C5690C21AE}"/>
              </a:ext>
            </a:extLst>
          </p:cNvPr>
          <p:cNvSpPr txBox="1"/>
          <p:nvPr/>
        </p:nvSpPr>
        <p:spPr>
          <a:xfrm>
            <a:off x="1043940" y="938025"/>
            <a:ext cx="652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نحصل على الجواب الصحيح؟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6046412-8FEC-A81D-BFCD-0E2FA72A8FD4}"/>
                  </a:ext>
                </a:extLst>
              </p:cNvPr>
              <p:cNvSpPr txBox="1"/>
              <p:nvPr/>
            </p:nvSpPr>
            <p:spPr>
              <a:xfrm>
                <a:off x="2419638" y="5031429"/>
                <a:ext cx="45915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𝐗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6046412-8FEC-A81D-BFCD-0E2FA72A8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638" y="5031429"/>
                <a:ext cx="45915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6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FD6F0-16E4-EDE2-DEFF-F4DE900AF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19D0DA-79A2-F197-A827-14A41D8FFA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876DC8-2944-571D-7CB8-46A86104A9C1}"/>
              </a:ext>
            </a:extLst>
          </p:cNvPr>
          <p:cNvSpPr txBox="1"/>
          <p:nvPr/>
        </p:nvSpPr>
        <p:spPr>
          <a:xfrm>
            <a:off x="1043940" y="938025"/>
            <a:ext cx="652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</a:t>
            </a: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تْمموا جدول الاعداد التناسبية انطلاقا من الوضعية.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804B19-D2A7-53C9-0768-720A5A463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443" y="2083946"/>
            <a:ext cx="5030207" cy="368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29D9E-3121-B48F-67BE-14970DCE4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F929DB-2751-CD52-464C-1C73523F5BD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A09992-89E6-86F7-BE92-B1D9BA34823F}"/>
              </a:ext>
            </a:extLst>
          </p:cNvPr>
          <p:cNvSpPr txBox="1"/>
          <p:nvPr/>
        </p:nvSpPr>
        <p:spPr>
          <a:xfrm>
            <a:off x="1043940" y="938025"/>
            <a:ext cx="652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نتمم ملء جدول أعداد متناسبة.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3116CB4-66CB-D301-7D56-7DF71CE82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439" y="2625682"/>
            <a:ext cx="5090639" cy="372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8A4A5-16A0-F81C-BDF8-9084E104B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C7EB90C-B6E9-21D1-02E0-7A25362655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7EC301-1D17-B57C-A48F-8E08CCC5E94B}"/>
              </a:ext>
            </a:extLst>
          </p:cNvPr>
          <p:cNvSpPr txBox="1"/>
          <p:nvPr/>
        </p:nvSpPr>
        <p:spPr>
          <a:xfrm>
            <a:off x="1043940" y="938025"/>
            <a:ext cx="6526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 جدول الاعداد التناسبية بما يناسب الوضعية</a:t>
            </a:r>
            <a:endParaRPr lang="fr-FR" b="1" dirty="0"/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06079A-9A02-4807-D5C1-9366FC8FE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59" y="2820481"/>
            <a:ext cx="7970679" cy="19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8E69218-DE81-C661-F6D4-C9C27D3F5E2C}"/>
              </a:ext>
            </a:extLst>
          </p:cNvPr>
          <p:cNvSpPr/>
          <p:nvPr/>
        </p:nvSpPr>
        <p:spPr>
          <a:xfrm>
            <a:off x="192745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خدو الكراسة</a:t>
            </a: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BE34479-4AE8-BF39-FB79-BD041386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82" y="1864115"/>
            <a:ext cx="1067269" cy="1099748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A7F978-D701-31B1-48CB-3465D279E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8329" y="2141729"/>
            <a:ext cx="900000" cy="900000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61B1068D-7013-2BEB-BE6F-1EE9689B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8972">
            <a:off x="4243472" y="4170709"/>
            <a:ext cx="779897" cy="96771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EDEE1E-B6C0-ACA0-706F-0DCBF20D1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24" y="4247247"/>
            <a:ext cx="528410" cy="74073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BEB672E-15E1-FFF0-5AF3-3AFF254B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2256523" y="4392348"/>
            <a:ext cx="862304" cy="622887"/>
          </a:xfrm>
          <a:prstGeom prst="rect">
            <a:avLst/>
          </a:prstGeom>
        </p:spPr>
      </p:pic>
      <p:pic>
        <p:nvPicPr>
          <p:cNvPr id="23" name="Image 2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AC82578-F3C8-E3F8-2CC5-A6CC562E87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0970" y="2168219"/>
            <a:ext cx="757857" cy="744268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270A2A3-ACB5-724B-4D71-A4C9BF6A1DBF}"/>
              </a:ext>
            </a:extLst>
          </p:cNvPr>
          <p:cNvSpPr/>
          <p:nvPr/>
        </p:nvSpPr>
        <p:spPr>
          <a:xfrm>
            <a:off x="384884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الاستاد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F47F9774-5975-E9EE-5F88-242717ADBFF9}"/>
              </a:ext>
            </a:extLst>
          </p:cNvPr>
          <p:cNvSpPr/>
          <p:nvPr/>
        </p:nvSpPr>
        <p:spPr>
          <a:xfrm>
            <a:off x="5770233" y="3082085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FAA4715-DDEE-87F1-DD87-DF69222EB6C7}"/>
              </a:ext>
            </a:extLst>
          </p:cNvPr>
          <p:cNvSpPr/>
          <p:nvPr/>
        </p:nvSpPr>
        <p:spPr>
          <a:xfrm>
            <a:off x="192745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3B97E433-EA4D-7DE3-5316-D6C623C53FE7}"/>
              </a:ext>
            </a:extLst>
          </p:cNvPr>
          <p:cNvSpPr/>
          <p:nvPr/>
        </p:nvSpPr>
        <p:spPr>
          <a:xfrm>
            <a:off x="384884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دفتر التمارين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A0CD396-A579-BEA0-F3CB-BC971109D57F}"/>
              </a:ext>
            </a:extLst>
          </p:cNvPr>
          <p:cNvSpPr/>
          <p:nvPr/>
        </p:nvSpPr>
        <p:spPr>
          <a:xfrm>
            <a:off x="5770233" y="5133457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دفاتر البحث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5E92-DB7A-0DA5-BBBA-48B96C76C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41ADE5-D978-6D38-BF29-4B23224E38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89AAE7-E682-3B17-6E8E-20DEDFDD6800}"/>
              </a:ext>
            </a:extLst>
          </p:cNvPr>
          <p:cNvSpPr txBox="1"/>
          <p:nvPr/>
        </p:nvSpPr>
        <p:spPr>
          <a:xfrm>
            <a:off x="1043940" y="938025"/>
            <a:ext cx="6526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3410AB-0E44-0850-65C2-8799AE05C219}"/>
              </a:ext>
            </a:extLst>
          </p:cNvPr>
          <p:cNvGrpSpPr/>
          <p:nvPr/>
        </p:nvGrpSpPr>
        <p:grpSpPr>
          <a:xfrm>
            <a:off x="429120" y="3017886"/>
            <a:ext cx="7970679" cy="1930037"/>
            <a:chOff x="540880" y="4064366"/>
            <a:chExt cx="7970679" cy="193003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B0F12A1-CB82-40D3-CB07-515A30A1A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880" y="4064366"/>
              <a:ext cx="7970679" cy="193003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8EF38AA-5893-4896-4856-E4E7B3725F24}"/>
                </a:ext>
              </a:extLst>
            </p:cNvPr>
            <p:cNvGrpSpPr/>
            <p:nvPr/>
          </p:nvGrpSpPr>
          <p:grpSpPr>
            <a:xfrm>
              <a:off x="1826142" y="5311871"/>
              <a:ext cx="6528326" cy="440974"/>
              <a:chOff x="1826142" y="5311871"/>
              <a:chExt cx="6528326" cy="440974"/>
            </a:xfrm>
          </p:grpSpPr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C8C9F3D4-D0DB-E8DB-4DEA-760EF61EFBC9}"/>
                  </a:ext>
                </a:extLst>
              </p:cNvPr>
              <p:cNvSpPr txBox="1"/>
              <p:nvPr/>
            </p:nvSpPr>
            <p:spPr>
              <a:xfrm>
                <a:off x="1826142" y="5343201"/>
                <a:ext cx="76820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r-MA" sz="2000" b="1" dirty="0">
                    <a:solidFill>
                      <a:srgbClr val="FF0000"/>
                    </a:solidFill>
                  </a:rPr>
                  <a:t>12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39E930C-0EAC-9BEF-90CA-7ACC59B0E63F}"/>
                  </a:ext>
                </a:extLst>
              </p:cNvPr>
              <p:cNvSpPr txBox="1"/>
              <p:nvPr/>
            </p:nvSpPr>
            <p:spPr>
              <a:xfrm>
                <a:off x="2984130" y="5352735"/>
                <a:ext cx="76820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r-MA" sz="2000" b="1" dirty="0">
                    <a:solidFill>
                      <a:srgbClr val="FF0000"/>
                    </a:solidFill>
                  </a:rPr>
                  <a:t>18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E31C3A5-99D3-25B8-BD7B-339B67327384}"/>
                  </a:ext>
                </a:extLst>
              </p:cNvPr>
              <p:cNvSpPr txBox="1"/>
              <p:nvPr/>
            </p:nvSpPr>
            <p:spPr>
              <a:xfrm>
                <a:off x="4142119" y="5311871"/>
                <a:ext cx="76820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r-MA" sz="2000" b="1" dirty="0">
                    <a:solidFill>
                      <a:srgbClr val="FF0000"/>
                    </a:solidFill>
                  </a:rPr>
                  <a:t>24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D92B69A-AAF1-E463-3C2E-9B4A084919C4}"/>
                  </a:ext>
                </a:extLst>
              </p:cNvPr>
              <p:cNvSpPr txBox="1"/>
              <p:nvPr/>
            </p:nvSpPr>
            <p:spPr>
              <a:xfrm>
                <a:off x="5260212" y="5337842"/>
                <a:ext cx="76820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r-MA" sz="2000" b="1" dirty="0">
                    <a:solidFill>
                      <a:srgbClr val="FF0000"/>
                    </a:solidFill>
                  </a:rPr>
                  <a:t>30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867D26C-7A21-8385-F4E5-15A1AF55380A}"/>
                  </a:ext>
                </a:extLst>
              </p:cNvPr>
              <p:cNvSpPr txBox="1"/>
              <p:nvPr/>
            </p:nvSpPr>
            <p:spPr>
              <a:xfrm>
                <a:off x="6397258" y="5311871"/>
                <a:ext cx="76820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r-MA" sz="2000" b="1" dirty="0">
                    <a:solidFill>
                      <a:srgbClr val="FF0000"/>
                    </a:solidFill>
                  </a:rPr>
                  <a:t>36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A1FA144-3414-7455-CBBD-40FAC68105CF}"/>
                  </a:ext>
                </a:extLst>
              </p:cNvPr>
              <p:cNvSpPr txBox="1"/>
              <p:nvPr/>
            </p:nvSpPr>
            <p:spPr>
              <a:xfrm>
                <a:off x="7586266" y="5311871"/>
                <a:ext cx="76820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r-MA" sz="2000" b="1" dirty="0">
                    <a:solidFill>
                      <a:srgbClr val="FF0000"/>
                    </a:solidFill>
                  </a:rPr>
                  <a:t>42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48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248322" y="792230"/>
            <a:ext cx="7386024" cy="844559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تعاد نمذجة استراتيجية ملء جدول الاعداد التناسبية على السبورة الجانبية</a:t>
            </a:r>
          </a:p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كلما تيقن/ت الأستاذ/ة من الحاجة إلى ذلك.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01AADE-5CE2-DFC8-F34E-7C5B203B7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18" y="2043111"/>
            <a:ext cx="6562061" cy="37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3E60F-5370-B038-F2D9-2BC5E62EE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77DC11-2DAD-1D9E-D002-C63C905A9B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3FA76E-A177-E030-A987-9AA6C4D7B4DF}"/>
              </a:ext>
            </a:extLst>
          </p:cNvPr>
          <p:cNvSpPr txBox="1"/>
          <p:nvPr/>
        </p:nvSpPr>
        <p:spPr>
          <a:xfrm>
            <a:off x="1043940" y="938025"/>
            <a:ext cx="6526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 جدول الاعداد التناسبية بما يناسب الوضعية</a:t>
            </a:r>
            <a:endParaRPr lang="fr-FR" b="1" dirty="0"/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D8EC35-EFC6-29BE-A5D8-48FB4A00D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24" y="2869733"/>
            <a:ext cx="7855751" cy="18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AF4B4-BD80-E7DF-39F7-CCCD9A560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201BDA8-2C6A-B2D2-DAEA-B50D68F3BE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CB01DA-BEEE-879A-B26C-0746829CB702}"/>
              </a:ext>
            </a:extLst>
          </p:cNvPr>
          <p:cNvSpPr txBox="1"/>
          <p:nvPr/>
        </p:nvSpPr>
        <p:spPr>
          <a:xfrm>
            <a:off x="1043940" y="938025"/>
            <a:ext cx="6526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endParaRPr lang="fr-FR" b="1" dirty="0"/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F572F1D3-3833-09CC-FB63-B0728F2FC792}"/>
              </a:ext>
            </a:extLst>
          </p:cNvPr>
          <p:cNvSpPr txBox="1"/>
          <p:nvPr/>
        </p:nvSpPr>
        <p:spPr>
          <a:xfrm>
            <a:off x="333742" y="2541301"/>
            <a:ext cx="8214834" cy="2994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147F7FF-77A2-5C94-7149-6C3E5580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1" y="3191507"/>
            <a:ext cx="7888216" cy="22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C4FBD-DA7A-EC8B-F6BB-52D6DAFE3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07736DB-E124-930C-EECC-8AC371B67B7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F05CBA8-4D41-9772-8683-C03CE28E4021}"/>
              </a:ext>
            </a:extLst>
          </p:cNvPr>
          <p:cNvGrpSpPr/>
          <p:nvPr/>
        </p:nvGrpSpPr>
        <p:grpSpPr>
          <a:xfrm>
            <a:off x="1442721" y="2326814"/>
            <a:ext cx="6136641" cy="3708225"/>
            <a:chOff x="2047573" y="2452646"/>
            <a:chExt cx="4788978" cy="219482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2468B078-690C-66C7-36AF-0275D2C4A0D8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D622848-4B0F-AC32-8BF5-903F40EEC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13564" y="3477869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C88D44B-143E-4F13-C054-9475BEB9762D}"/>
                </a:ext>
              </a:extLst>
            </p:cNvPr>
            <p:cNvSpPr txBox="1"/>
            <p:nvPr/>
          </p:nvSpPr>
          <p:spPr>
            <a:xfrm>
              <a:off x="3526812" y="3615710"/>
              <a:ext cx="2486752" cy="382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36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 الثاني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15F9E522-FF11-24CE-ACFD-C30C890BD002}"/>
                </a:ext>
              </a:extLst>
            </p:cNvPr>
            <p:cNvSpPr/>
            <p:nvPr/>
          </p:nvSpPr>
          <p:spPr>
            <a:xfrm>
              <a:off x="2803102" y="2452646"/>
              <a:ext cx="2800697" cy="55444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5D8581D-06BA-8F5A-581D-06D1747561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8561" y="2481197"/>
              <a:ext cx="627891" cy="47496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8" name="ZoneTexte 4">
            <a:extLst>
              <a:ext uri="{FF2B5EF4-FFF2-40B4-BE49-F238E27FC236}">
                <a16:creationId xmlns:a16="http://schemas.microsoft.com/office/drawing/2014/main" id="{5A156016-3F5B-B60B-5E4D-E6F55919907B}"/>
              </a:ext>
            </a:extLst>
          </p:cNvPr>
          <p:cNvSpPr txBox="1"/>
          <p:nvPr/>
        </p:nvSpPr>
        <p:spPr>
          <a:xfrm>
            <a:off x="3338232" y="3621788"/>
            <a:ext cx="3186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الأول</a:t>
            </a: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BA3E3410-AD05-E073-B71C-D7DFFEB72FE6}"/>
              </a:ext>
            </a:extLst>
          </p:cNvPr>
          <p:cNvSpPr txBox="1"/>
          <p:nvPr/>
        </p:nvSpPr>
        <p:spPr>
          <a:xfrm>
            <a:off x="3282079" y="5126529"/>
            <a:ext cx="3186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الثالث</a:t>
            </a:r>
          </a:p>
        </p:txBody>
      </p:sp>
    </p:spTree>
    <p:extLst>
      <p:ext uri="{BB962C8B-B14F-4D97-AF65-F5344CB8AC3E}">
        <p14:creationId xmlns:p14="http://schemas.microsoft.com/office/powerpoint/2010/main" val="899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A5692-035F-3A21-8A5B-253371988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977EF3-E520-F0C9-DF20-240D91E8D5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132BB0-A65A-F286-943C-75207693146A}"/>
              </a:ext>
            </a:extLst>
          </p:cNvPr>
          <p:cNvSpPr txBox="1"/>
          <p:nvPr/>
        </p:nvSpPr>
        <p:spPr>
          <a:xfrm>
            <a:off x="1003300" y="799525"/>
            <a:ext cx="6526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حلوا المسألة باعتماد جدول التناسب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E14205-ADB4-87DD-CE0A-EA98D8B52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47" y="2297438"/>
            <a:ext cx="7760233" cy="21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7C27B-58F9-9FC0-5906-938BDDB2A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63E21A-4A8B-2262-DEF1-9601DD9EEA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152DDB-6EE5-3E32-E681-8B7FE95645B6}"/>
              </a:ext>
            </a:extLst>
          </p:cNvPr>
          <p:cNvSpPr txBox="1"/>
          <p:nvPr/>
        </p:nvSpPr>
        <p:spPr>
          <a:xfrm>
            <a:off x="347510" y="917029"/>
            <a:ext cx="68985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D3E555-EF82-F903-2BFD-6DE7E889D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37" y="2334249"/>
            <a:ext cx="8010925" cy="21895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D76C2F4-04C5-CC83-A4DB-0D0D5150065C}"/>
              </a:ext>
            </a:extLst>
          </p:cNvPr>
          <p:cNvSpPr txBox="1"/>
          <p:nvPr/>
        </p:nvSpPr>
        <p:spPr>
          <a:xfrm>
            <a:off x="5869172" y="3871379"/>
            <a:ext cx="731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2160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F01DB0-A5CD-8E12-7AB1-4937D888B7B2}"/>
              </a:ext>
            </a:extLst>
          </p:cNvPr>
          <p:cNvSpPr txBox="1"/>
          <p:nvPr/>
        </p:nvSpPr>
        <p:spPr>
          <a:xfrm>
            <a:off x="1321981" y="3322029"/>
            <a:ext cx="10384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2160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D987A19-AC64-0846-9F18-80C98E138012}"/>
              </a:ext>
            </a:extLst>
          </p:cNvPr>
          <p:cNvSpPr txBox="1"/>
          <p:nvPr/>
        </p:nvSpPr>
        <p:spPr>
          <a:xfrm>
            <a:off x="464582" y="2224809"/>
            <a:ext cx="8112880" cy="2994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30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4D291-773F-0E5B-A81A-0F84D11E8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7335FA63-DDFE-3B03-7BC3-CEBB1E2E4208}"/>
              </a:ext>
            </a:extLst>
          </p:cNvPr>
          <p:cNvSpPr>
            <a:spLocks/>
          </p:cNvSpPr>
          <p:nvPr/>
        </p:nvSpPr>
        <p:spPr>
          <a:xfrm>
            <a:off x="243840" y="960422"/>
            <a:ext cx="7386024" cy="666269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تعاد نمذجة استراتيجية حل المسألة  باعتماد جدول التناسب أن تمة حاجة إلى ذلك.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00006-C5AA-D488-30C3-802F827A7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81" y="1937543"/>
            <a:ext cx="7114709" cy="4301766"/>
          </a:xfrm>
          <a:prstGeom prst="rect">
            <a:avLst/>
          </a:prstGeom>
        </p:spPr>
      </p:pic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5045FE-4E69-FC54-9B89-C93B2B3E36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4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BEF47-A195-A28F-5B20-3A48E231D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68BD2A1-FE6F-87F7-F8E3-EF2A18236405}"/>
              </a:ext>
            </a:extLst>
          </p:cNvPr>
          <p:cNvSpPr txBox="1"/>
          <p:nvPr/>
        </p:nvSpPr>
        <p:spPr>
          <a:xfrm>
            <a:off x="906780" y="945429"/>
            <a:ext cx="659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حلوا المسألة في التمرين رقم 6 باعتماد جدول التناسب.</a:t>
            </a:r>
          </a:p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5F1FE-64DA-8F7A-F7CA-2A7FBD20528E}"/>
              </a:ext>
            </a:extLst>
          </p:cNvPr>
          <p:cNvSpPr txBox="1"/>
          <p:nvPr/>
        </p:nvSpPr>
        <p:spPr>
          <a:xfrm>
            <a:off x="542261" y="2425131"/>
            <a:ext cx="8124660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97240E-FC79-F75E-D029-E10C037CFFB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C2F031-9BD2-57DB-7FA9-82CB471E8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17" y="3078598"/>
            <a:ext cx="7485073" cy="18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63ED4-302D-694D-BC32-685942D07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F4D5CA1-826A-FB01-A6AC-F16F0938B352}"/>
              </a:ext>
            </a:extLst>
          </p:cNvPr>
          <p:cNvSpPr txBox="1"/>
          <p:nvPr/>
        </p:nvSpPr>
        <p:spPr>
          <a:xfrm>
            <a:off x="585038" y="945429"/>
            <a:ext cx="6913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من يشرح لنا كيف توصل إلى الجواب؟ من يذكرنا بالخطوات المتبعة.</a:t>
            </a:r>
          </a:p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43ED78-F6B9-70E8-0E13-75DF3B9F7F0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721E95-F551-8719-E22F-8D8328340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10" y="1279109"/>
            <a:ext cx="7485073" cy="1570274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32DBBEF-EE9A-7A2B-7B4B-0DC4A3613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40410"/>
              </p:ext>
            </p:extLst>
          </p:nvPr>
        </p:nvGraphicFramePr>
        <p:xfrm>
          <a:off x="1513686" y="3646349"/>
          <a:ext cx="6116628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0334">
                  <a:extLst>
                    <a:ext uri="{9D8B030D-6E8A-4147-A177-3AD203B41FA5}">
                      <a16:colId xmlns:a16="http://schemas.microsoft.com/office/drawing/2014/main" val="589810069"/>
                    </a:ext>
                  </a:extLst>
                </a:gridCol>
                <a:gridCol w="1388373">
                  <a:extLst>
                    <a:ext uri="{9D8B030D-6E8A-4147-A177-3AD203B41FA5}">
                      <a16:colId xmlns:a16="http://schemas.microsoft.com/office/drawing/2014/main" val="1872787810"/>
                    </a:ext>
                  </a:extLst>
                </a:gridCol>
                <a:gridCol w="2123306">
                  <a:extLst>
                    <a:ext uri="{9D8B030D-6E8A-4147-A177-3AD203B41FA5}">
                      <a16:colId xmlns:a16="http://schemas.microsoft.com/office/drawing/2014/main" val="256014045"/>
                    </a:ext>
                  </a:extLst>
                </a:gridCol>
                <a:gridCol w="1254615">
                  <a:extLst>
                    <a:ext uri="{9D8B030D-6E8A-4147-A177-3AD203B41FA5}">
                      <a16:colId xmlns:a16="http://schemas.microsoft.com/office/drawing/2014/main" val="15899115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FF0000"/>
                          </a:solidFill>
                        </a:rPr>
                        <a:t>عَدَدُ الدّفاتِرِ 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831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FF0000"/>
                          </a:solidFill>
                        </a:rPr>
                        <a:t>90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FF0000"/>
                          </a:solidFill>
                        </a:rPr>
                        <a:t>63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FF0000"/>
                          </a:solidFill>
                        </a:rPr>
                        <a:t>الثّمَنُ  بالدّرْهَمِ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941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40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45979" y="3841614"/>
            <a:ext cx="3656552" cy="1169345"/>
            <a:chOff x="648000" y="1903733"/>
            <a:chExt cx="3780000" cy="1169345"/>
          </a:xfrm>
          <a:solidFill>
            <a:srgbClr val="FFEFBB"/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9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التناسبية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Boucherie Block" panose="020F0502020204030204" pitchFamily="2" charset="0"/>
                </a:rPr>
                <a:t>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Boucherie Block" panose="020F0502020204030204" pitchFamily="2" charset="0"/>
                </a:rPr>
                <a:t> (1)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CC302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التناسبية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Boucherie Block" panose="020F0502020204030204" pitchFamily="2" charset="0"/>
                </a:rPr>
                <a:t>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Boucherie Block" panose="020F0502020204030204" pitchFamily="2" charset="0"/>
                </a:rPr>
                <a:t> (2)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rgbClr val="F2F2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  <a:r>
                <a:rPr lang="fr-FR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3  </a:t>
              </a:r>
              <a:endParaRPr lang="ar-MA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4998389" y="4426287"/>
            <a:ext cx="2834229" cy="369332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التناسبية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(3)</a:t>
            </a:r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12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872177" y="4510648"/>
            <a:ext cx="2834229" cy="369332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المسائل- وضعيات المقارنة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4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624AF-41A6-EC70-6926-603DE8046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4D44826-9FF9-0EB7-6DB1-3738EF5504D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192DDEA-24DE-0F0A-CCF3-0917319F76DA}"/>
              </a:ext>
            </a:extLst>
          </p:cNvPr>
          <p:cNvGrpSpPr/>
          <p:nvPr/>
        </p:nvGrpSpPr>
        <p:grpSpPr>
          <a:xfrm>
            <a:off x="1442721" y="2326814"/>
            <a:ext cx="6136641" cy="3708225"/>
            <a:chOff x="2047573" y="2452646"/>
            <a:chExt cx="4788978" cy="219482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66F213C-EE9B-D1A0-A0ED-B94972943555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7F8AD15-A25B-D5C3-33E1-955E26914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69743" y="3969710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CDAA27A-632A-BC9D-FAB9-1BF0D237009C}"/>
                </a:ext>
              </a:extLst>
            </p:cNvPr>
            <p:cNvSpPr txBox="1"/>
            <p:nvPr/>
          </p:nvSpPr>
          <p:spPr>
            <a:xfrm>
              <a:off x="3526812" y="4076969"/>
              <a:ext cx="2486752" cy="382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36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 الثالث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6AD4746-5991-1EA2-ACBC-843E82E082B0}"/>
                </a:ext>
              </a:extLst>
            </p:cNvPr>
            <p:cNvSpPr/>
            <p:nvPr/>
          </p:nvSpPr>
          <p:spPr>
            <a:xfrm>
              <a:off x="2803102" y="2452646"/>
              <a:ext cx="2800697" cy="55444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DE474F17-D772-D373-7336-D674BA9758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8561" y="2481197"/>
              <a:ext cx="627891" cy="47496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8" name="ZoneTexte 4">
            <a:extLst>
              <a:ext uri="{FF2B5EF4-FFF2-40B4-BE49-F238E27FC236}">
                <a16:creationId xmlns:a16="http://schemas.microsoft.com/office/drawing/2014/main" id="{32599F25-D044-D0A3-AB0C-6D4AF94222CC}"/>
              </a:ext>
            </a:extLst>
          </p:cNvPr>
          <p:cNvSpPr txBox="1"/>
          <p:nvPr/>
        </p:nvSpPr>
        <p:spPr>
          <a:xfrm>
            <a:off x="3338232" y="3621788"/>
            <a:ext cx="3186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الأول</a:t>
            </a: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CE566571-615A-3287-AE1D-AB1559BD2210}"/>
              </a:ext>
            </a:extLst>
          </p:cNvPr>
          <p:cNvSpPr txBox="1"/>
          <p:nvPr/>
        </p:nvSpPr>
        <p:spPr>
          <a:xfrm>
            <a:off x="3338232" y="4385558"/>
            <a:ext cx="3186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28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الثاني</a:t>
            </a:r>
          </a:p>
        </p:txBody>
      </p:sp>
    </p:spTree>
    <p:extLst>
      <p:ext uri="{BB962C8B-B14F-4D97-AF65-F5344CB8AC3E}">
        <p14:creationId xmlns:p14="http://schemas.microsoft.com/office/powerpoint/2010/main" val="246417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E337A-678F-E352-C3B5-6CAB54C99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030A8333-FDD0-5758-807F-8E4103991314}"/>
              </a:ext>
            </a:extLst>
          </p:cNvPr>
          <p:cNvSpPr txBox="1"/>
          <p:nvPr/>
        </p:nvSpPr>
        <p:spPr>
          <a:xfrm>
            <a:off x="463690" y="85590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افهموا المسألة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التمرين رقم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تخيلوا شريطها، ثم حلوها.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D60F42-48E4-880E-9AD4-2FE8BC6858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" name="Groupe 2">
            <a:extLst>
              <a:ext uri="{FF2B5EF4-FFF2-40B4-BE49-F238E27FC236}">
                <a16:creationId xmlns:a16="http://schemas.microsoft.com/office/drawing/2014/main" id="{1034A11E-FB29-C165-7774-0AC80164761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11" name="Image 3">
              <a:extLst>
                <a:ext uri="{FF2B5EF4-FFF2-40B4-BE49-F238E27FC236}">
                  <a16:creationId xmlns:a16="http://schemas.microsoft.com/office/drawing/2014/main" id="{D6E3FC03-DE8D-ABE9-EFD6-0D2C28241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4">
              <a:extLst>
                <a:ext uri="{FF2B5EF4-FFF2-40B4-BE49-F238E27FC236}">
                  <a16:creationId xmlns:a16="http://schemas.microsoft.com/office/drawing/2014/main" id="{CC20257E-87C9-2DFE-DADE-08AC309CEB6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E80E73B-4A7F-21B4-97BA-09FD76954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36" y="1693220"/>
            <a:ext cx="7320030" cy="41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95FE0-8D22-DA19-37B5-EED4CC6BE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14E4ED87-78AE-B10A-D94B-21126AFB3A54}"/>
              </a:ext>
            </a:extLst>
          </p:cNvPr>
          <p:cNvSpPr txBox="1"/>
          <p:nvPr/>
        </p:nvSpPr>
        <p:spPr>
          <a:xfrm>
            <a:off x="463690" y="85590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دقيقتين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1AEBA21-FEF6-8C38-7911-85CAE45062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" name="Groupe 2">
            <a:extLst>
              <a:ext uri="{FF2B5EF4-FFF2-40B4-BE49-F238E27FC236}">
                <a16:creationId xmlns:a16="http://schemas.microsoft.com/office/drawing/2014/main" id="{B8CE9B17-19D0-958C-2140-82233EDCDC7B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11" name="Image 3">
              <a:extLst>
                <a:ext uri="{FF2B5EF4-FFF2-40B4-BE49-F238E27FC236}">
                  <a16:creationId xmlns:a16="http://schemas.microsoft.com/office/drawing/2014/main" id="{5939E354-F334-6B6B-E64F-4E47B1DE0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4">
              <a:extLst>
                <a:ext uri="{FF2B5EF4-FFF2-40B4-BE49-F238E27FC236}">
                  <a16:creationId xmlns:a16="http://schemas.microsoft.com/office/drawing/2014/main" id="{BB012194-2385-624F-925D-0B84D04AF45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6FA405B-A632-C4DF-CAC1-3E10109AA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50" y="1639630"/>
            <a:ext cx="7320030" cy="4173207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DB79382-A47A-00C4-3312-669B6087A026}"/>
              </a:ext>
            </a:extLst>
          </p:cNvPr>
          <p:cNvSpPr txBox="1"/>
          <p:nvPr/>
        </p:nvSpPr>
        <p:spPr>
          <a:xfrm>
            <a:off x="1334462" y="3023713"/>
            <a:ext cx="2795085" cy="4616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؟</a:t>
            </a:r>
            <a:endParaRPr lang="fr-MA" sz="2400" b="1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946368D-689B-5BE2-FF8D-5C3F2469D4A7}"/>
              </a:ext>
            </a:extLst>
          </p:cNvPr>
          <p:cNvSpPr txBox="1"/>
          <p:nvPr/>
        </p:nvSpPr>
        <p:spPr>
          <a:xfrm>
            <a:off x="1334463" y="3628184"/>
            <a:ext cx="1593034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b="1" dirty="0"/>
              <a:t>29</a:t>
            </a:r>
            <a:endParaRPr lang="fr-MA" b="1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265542C-4099-06C8-7406-F3ABD5D8146E}"/>
              </a:ext>
            </a:extLst>
          </p:cNvPr>
          <p:cNvSpPr txBox="1"/>
          <p:nvPr/>
        </p:nvSpPr>
        <p:spPr>
          <a:xfrm>
            <a:off x="5657226" y="4100175"/>
            <a:ext cx="1593034" cy="46166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16+29</a:t>
            </a:r>
            <a:r>
              <a:rPr lang="fr-FR" sz="2400" b="1" dirty="0">
                <a:solidFill>
                  <a:srgbClr val="FF0000"/>
                </a:solidFill>
              </a:rPr>
              <a:t>= 45</a:t>
            </a:r>
            <a:endParaRPr lang="fr-MA" sz="2400" b="1" dirty="0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474B362-61E8-303C-B099-2BBF39796AF4}"/>
              </a:ext>
            </a:extLst>
          </p:cNvPr>
          <p:cNvCxnSpPr>
            <a:cxnSpLocks/>
          </p:cNvCxnSpPr>
          <p:nvPr/>
        </p:nvCxnSpPr>
        <p:spPr>
          <a:xfrm>
            <a:off x="3033716" y="3996807"/>
            <a:ext cx="109583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">
            <a:extLst>
              <a:ext uri="{FF2B5EF4-FFF2-40B4-BE49-F238E27FC236}">
                <a16:creationId xmlns:a16="http://schemas.microsoft.com/office/drawing/2014/main" id="{E395E253-B3BD-ABFF-7933-9135EEEEC937}"/>
              </a:ext>
            </a:extLst>
          </p:cNvPr>
          <p:cNvSpPr txBox="1"/>
          <p:nvPr/>
        </p:nvSpPr>
        <p:spPr>
          <a:xfrm>
            <a:off x="3285700" y="5232145"/>
            <a:ext cx="5006790" cy="46166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طُولُ النَّبْتَةِ في السّنَةِ الثّانِيّة : 45 سَنْتيمِترا</a:t>
            </a:r>
            <a:endParaRPr lang="fr-MA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AA38D0-17C7-B908-D259-DD8DB4BBE09A}"/>
              </a:ext>
            </a:extLst>
          </p:cNvPr>
          <p:cNvSpPr txBox="1"/>
          <p:nvPr/>
        </p:nvSpPr>
        <p:spPr>
          <a:xfrm>
            <a:off x="3285700" y="3578070"/>
            <a:ext cx="66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2400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8117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7353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 ! أكملوا في المنزل الأنشطة التي لم نقم بإنجازها في  الصفحتين </a:t>
            </a:r>
            <a:r>
              <a:rPr lang="ar-S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92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ar-S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600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8E380FB-99D2-D7AA-631C-3111C479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93A3EE4-B65B-404B-51C3-D86FB9ECBE43}"/>
              </a:ext>
            </a:extLst>
          </p:cNvPr>
          <p:cNvGrpSpPr/>
          <p:nvPr/>
        </p:nvGrpSpPr>
        <p:grpSpPr>
          <a:xfrm>
            <a:off x="839813" y="1763601"/>
            <a:ext cx="7248374" cy="4483330"/>
            <a:chOff x="947813" y="1983143"/>
            <a:chExt cx="7248374" cy="448333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612FFFF-7ED2-CF60-F591-8C0D9794F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2633" y="1983143"/>
              <a:ext cx="3593554" cy="440894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01371C2-7CCB-4506-AC57-229C650D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813" y="1983143"/>
              <a:ext cx="3654819" cy="4483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E2227AA-96AE-3817-C510-CD4E0BD84406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</p:spTree>
    <p:extLst>
      <p:ext uri="{BB962C8B-B14F-4D97-AF65-F5344CB8AC3E}">
        <p14:creationId xmlns:p14="http://schemas.microsoft.com/office/powerpoint/2010/main" val="35777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65462" y="785827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74622" y="1542573"/>
            <a:ext cx="8178799" cy="44057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28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64911D4-9685-9B3D-CD66-BFCF17EF5230}"/>
              </a:ext>
            </a:extLst>
          </p:cNvPr>
          <p:cNvGrpSpPr/>
          <p:nvPr/>
        </p:nvGrpSpPr>
        <p:grpSpPr>
          <a:xfrm>
            <a:off x="947813" y="1983143"/>
            <a:ext cx="7248374" cy="4483330"/>
            <a:chOff x="947813" y="1983143"/>
            <a:chExt cx="7248374" cy="448333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39C3624-E67A-78A7-5F91-93964185A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2633" y="1983143"/>
              <a:ext cx="3593554" cy="440894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EABB9AF-756C-87EB-4387-517B0843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813" y="1983143"/>
              <a:ext cx="3654819" cy="4483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12074" y="240703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12074" y="4050563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42835" y="4713630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3" name="Groupe 5">
            <a:extLst>
              <a:ext uri="{FF2B5EF4-FFF2-40B4-BE49-F238E27FC236}">
                <a16:creationId xmlns:a16="http://schemas.microsoft.com/office/drawing/2014/main" id="{B9740A8F-7628-981C-10D7-B3D4220BB829}"/>
              </a:ext>
            </a:extLst>
          </p:cNvPr>
          <p:cNvGrpSpPr/>
          <p:nvPr/>
        </p:nvGrpSpPr>
        <p:grpSpPr>
          <a:xfrm>
            <a:off x="1469392" y="3313176"/>
            <a:ext cx="6304463" cy="809661"/>
            <a:chOff x="1589361" y="4533414"/>
            <a:chExt cx="6304463" cy="809661"/>
          </a:xfrm>
        </p:grpSpPr>
        <p:sp>
          <p:nvSpPr>
            <p:cNvPr id="4" name="Rectangle: Rounded Corners 55">
              <a:extLst>
                <a:ext uri="{FF2B5EF4-FFF2-40B4-BE49-F238E27FC236}">
                  <a16:creationId xmlns:a16="http://schemas.microsoft.com/office/drawing/2014/main" id="{F2D2745C-538E-F43F-012D-AF33A2E34C37}"/>
                </a:ext>
              </a:extLst>
            </p:cNvPr>
            <p:cNvSpPr/>
            <p:nvPr/>
          </p:nvSpPr>
          <p:spPr>
            <a:xfrm>
              <a:off x="1884582" y="4533414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1">
              <a:extLst>
                <a:ext uri="{FF2B5EF4-FFF2-40B4-BE49-F238E27FC236}">
                  <a16:creationId xmlns:a16="http://schemas.microsoft.com/office/drawing/2014/main" id="{A2A3AEE1-A1B5-4D1C-63D6-420728BCE1B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1" name="Oval 81">
              <a:extLst>
                <a:ext uri="{FF2B5EF4-FFF2-40B4-BE49-F238E27FC236}">
                  <a16:creationId xmlns:a16="http://schemas.microsoft.com/office/drawing/2014/main" id="{39FB2795-4294-1F68-8C22-45D66CC04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35237" y="45504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12" name="Groupe 4">
              <a:extLst>
                <a:ext uri="{FF2B5EF4-FFF2-40B4-BE49-F238E27FC236}">
                  <a16:creationId xmlns:a16="http://schemas.microsoft.com/office/drawing/2014/main" id="{1FED6318-1116-7B3F-698A-4134E35C65E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16" name="Image 8">
                <a:extLst>
                  <a:ext uri="{FF2B5EF4-FFF2-40B4-BE49-F238E27FC236}">
                    <a16:creationId xmlns:a16="http://schemas.microsoft.com/office/drawing/2014/main" id="{8588AA85-9D1D-5230-1E68-8FC450811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17" name="ZoneTexte 19">
                <a:extLst>
                  <a:ext uri="{FF2B5EF4-FFF2-40B4-BE49-F238E27FC236}">
                    <a16:creationId xmlns:a16="http://schemas.microsoft.com/office/drawing/2014/main" id="{C284CEF1-1587-9D7F-377A-2AC574827595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45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06C6B6E-C8E4-2674-06AB-C3A98DDE8CD4}"/>
              </a:ext>
            </a:extLst>
          </p:cNvPr>
          <p:cNvSpPr/>
          <p:nvPr/>
        </p:nvSpPr>
        <p:spPr>
          <a:xfrm>
            <a:off x="1598250" y="3280527"/>
            <a:ext cx="5569829" cy="2374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defRPr/>
            </a:pPr>
            <a:endParaRPr lang="fr-FR" sz="24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CCCF6E-B873-00DF-6F96-FB7952CA254D}"/>
              </a:ext>
            </a:extLst>
          </p:cNvPr>
          <p:cNvSpPr txBox="1"/>
          <p:nvPr/>
        </p:nvSpPr>
        <p:spPr>
          <a:xfrm>
            <a:off x="1829276" y="3679349"/>
            <a:ext cx="4696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ُّ</a:t>
            </a: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وَضْعي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اتِ تَناسُبيَّةً مَرْتَبَطَةً بِالْحَيَاةِ الْيَوْمِيَّة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39BFE1-41CB-0EE9-070E-69CA6BAFCD7D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CC25F7-E9F0-D171-D0E5-BF14FF022EA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4ADBBE6-B6DC-C9E5-DAB6-0F826157AFF4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ZoneTexte 9">
            <a:extLst>
              <a:ext uri="{FF2B5EF4-FFF2-40B4-BE49-F238E27FC236}">
                <a16:creationId xmlns:a16="http://schemas.microsoft.com/office/drawing/2014/main" id="{B6530D54-3F66-8A6A-B0C0-BB557AF89270}"/>
              </a:ext>
            </a:extLst>
          </p:cNvPr>
          <p:cNvSpPr txBox="1"/>
          <p:nvPr/>
        </p:nvSpPr>
        <p:spPr>
          <a:xfrm>
            <a:off x="1253400" y="4761093"/>
            <a:ext cx="527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حَلُّ الْمَسَائِلِ وَضْعِيَاتُ الْمُقارَنَةِ(3 كَمِّيَاتٍ</a:t>
            </a:r>
            <a:r>
              <a:rPr lang="ar-SA" sz="2000" kern="0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ar-MA" sz="2000" kern="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sz="20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ZoneTexte 9">
            <a:extLst>
              <a:ext uri="{FF2B5EF4-FFF2-40B4-BE49-F238E27FC236}">
                <a16:creationId xmlns:a16="http://schemas.microsoft.com/office/drawing/2014/main" id="{94B21A09-22A1-3B1C-8DC0-7D09914BF4CA}"/>
              </a:ext>
            </a:extLst>
          </p:cNvPr>
          <p:cNvSpPr txBox="1"/>
          <p:nvPr/>
        </p:nvSpPr>
        <p:spPr>
          <a:xfrm>
            <a:off x="1856565" y="4220221"/>
            <a:ext cx="4669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إِتْمَام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مَلْءِ جَدَاوِل تَنَاسُبِيَّة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8816BAD-0C3B-92CB-8BDF-58558F1FDEA6}"/>
              </a:ext>
            </a:extLst>
          </p:cNvPr>
          <p:cNvGrpSpPr/>
          <p:nvPr/>
        </p:nvGrpSpPr>
        <p:grpSpPr>
          <a:xfrm>
            <a:off x="7109006" y="3921114"/>
            <a:ext cx="952824" cy="892559"/>
            <a:chOff x="7018463" y="3273195"/>
            <a:chExt cx="1249561" cy="117209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970FE12F-86E7-833A-8675-44889C946CFA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92F8B76-D108-7B06-CC49-41311FC3E9A0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1A7D7272-56E2-800A-51A9-315BFEFAB17C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B5B6D94-2124-1BCE-58E4-18DD2834A2A9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12382DC4-68F0-88B5-6F2D-1D0B1881DB7E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469E023E-B793-51D8-7216-C7E57EBB6C7C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40C7294B-F6C3-2470-CD99-017418C77F79}"/>
              </a:ext>
            </a:extLst>
          </p:cNvPr>
          <p:cNvSpPr>
            <a:spLocks/>
          </p:cNvSpPr>
          <p:nvPr/>
        </p:nvSpPr>
        <p:spPr>
          <a:xfrm>
            <a:off x="1997243" y="827468"/>
            <a:ext cx="6079566" cy="421348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ما تعلمناه.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28F360A5-5009-5E5A-1A90-063D00B16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A1E65865-8D7C-432D-C001-4374F53B9C5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EDBAD5-B82D-F61E-7382-8F78DF2A7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812A-3648-F610-D2CB-E925CFBFA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FFB89AD-2774-03A4-46F9-66B38B1AF6B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F0A5695-EAE5-CA11-B202-BB77BEDA2687}"/>
              </a:ext>
            </a:extLst>
          </p:cNvPr>
          <p:cNvGrpSpPr/>
          <p:nvPr/>
        </p:nvGrpSpPr>
        <p:grpSpPr>
          <a:xfrm>
            <a:off x="1379504" y="2009216"/>
            <a:ext cx="6075680" cy="3193069"/>
            <a:chOff x="2472669" y="2221113"/>
            <a:chExt cx="4476261" cy="238372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29419A1-D580-8D52-A7F7-53FD76523949}"/>
                </a:ext>
              </a:extLst>
            </p:cNvPr>
            <p:cNvSpPr/>
            <p:nvPr/>
          </p:nvSpPr>
          <p:spPr>
            <a:xfrm>
              <a:off x="2472669" y="2387358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3090709-E970-944A-CA92-5E15E66F1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18829" y="3252296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2DC39D1-E038-CD57-1DB0-B53496B0A021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A3765ED4-3F57-D82E-3247-8452D56ED3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D205ED8-630A-10F4-8260-43DF6FCC8EA8}"/>
                </a:ext>
              </a:extLst>
            </p:cNvPr>
            <p:cNvSpPr txBox="1"/>
            <p:nvPr/>
          </p:nvSpPr>
          <p:spPr>
            <a:xfrm>
              <a:off x="2472669" y="3281027"/>
              <a:ext cx="3447931" cy="574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4400" b="1" dirty="0">
                  <a:solidFill>
                    <a:srgbClr val="FF9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5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الذهني.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15CD76-FFBA-6F92-3BDE-81A355CA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704" y="2008707"/>
            <a:ext cx="3287586" cy="4142712"/>
          </a:xfrm>
          <a:prstGeom prst="rect">
            <a:avLst/>
          </a:prstGeom>
          <a:ln>
            <a:solidFill>
              <a:srgbClr val="ED2861"/>
            </a:solidFill>
          </a:ln>
        </p:spPr>
      </p:pic>
      <p:pic>
        <p:nvPicPr>
          <p:cNvPr id="5" name="Image 4" descr="Une image contenant texte, capture d’écran, calendrier, Police&#10;&#10;Le contenu généré par l’IA peut être incorrect.">
            <a:extLst>
              <a:ext uri="{FF2B5EF4-FFF2-40B4-BE49-F238E27FC236}">
                <a16:creationId xmlns:a16="http://schemas.microsoft.com/office/drawing/2014/main" id="{B523017E-8543-2CA4-6CA6-80284F3CB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1" y="2008707"/>
            <a:ext cx="3780055" cy="41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23495</TotalTime>
  <Words>565</Words>
  <Application>Microsoft Office PowerPoint</Application>
  <PresentationFormat>Affichage à l'écran (4:3)</PresentationFormat>
  <Paragraphs>164</Paragraphs>
  <Slides>36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36</vt:i4>
      </vt:variant>
    </vt:vector>
  </HeadingPairs>
  <TitlesOfParts>
    <vt:vector size="47" baseType="lpstr">
      <vt:lpstr>Boucherie Block</vt:lpstr>
      <vt:lpstr>Dosis</vt:lpstr>
      <vt:lpstr>Effra CC Arbc</vt:lpstr>
      <vt:lpstr>DengXian</vt:lpstr>
      <vt:lpstr>Aptos Display</vt:lpstr>
      <vt:lpstr>Calibri</vt:lpstr>
      <vt:lpstr>Cambria Math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176</cp:revision>
  <cp:lastPrinted>2025-08-13T10:11:39Z</cp:lastPrinted>
  <dcterms:created xsi:type="dcterms:W3CDTF">2025-08-01T12:31:49Z</dcterms:created>
  <dcterms:modified xsi:type="dcterms:W3CDTF">2025-12-28T15:50:31Z</dcterms:modified>
</cp:coreProperties>
</file>