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71"/>
  </p:notesMasterIdLst>
  <p:handoutMasterIdLst>
    <p:handoutMasterId r:id="rId72"/>
  </p:handoutMasterIdLst>
  <p:sldIdLst>
    <p:sldId id="779" r:id="rId5"/>
    <p:sldId id="972" r:id="rId6"/>
    <p:sldId id="2134807027" r:id="rId7"/>
    <p:sldId id="780" r:id="rId8"/>
    <p:sldId id="833" r:id="rId9"/>
    <p:sldId id="783" r:id="rId10"/>
    <p:sldId id="784" r:id="rId11"/>
    <p:sldId id="766" r:id="rId12"/>
    <p:sldId id="2134807029" r:id="rId13"/>
    <p:sldId id="2134807052" r:id="rId14"/>
    <p:sldId id="746" r:id="rId15"/>
    <p:sldId id="2134807028" r:id="rId16"/>
    <p:sldId id="769" r:id="rId17"/>
    <p:sldId id="975" r:id="rId18"/>
    <p:sldId id="2134806834" r:id="rId19"/>
    <p:sldId id="2134807053" r:id="rId20"/>
    <p:sldId id="2134807055" r:id="rId21"/>
    <p:sldId id="2134807054" r:id="rId22"/>
    <p:sldId id="2134807056" r:id="rId23"/>
    <p:sldId id="2134807058" r:id="rId24"/>
    <p:sldId id="2134807059" r:id="rId25"/>
    <p:sldId id="2134807060" r:id="rId26"/>
    <p:sldId id="2134807061" r:id="rId27"/>
    <p:sldId id="2134807062" r:id="rId28"/>
    <p:sldId id="2134807063" r:id="rId29"/>
    <p:sldId id="2134807064" r:id="rId30"/>
    <p:sldId id="2134806761" r:id="rId31"/>
    <p:sldId id="2134806767" r:id="rId32"/>
    <p:sldId id="871" r:id="rId33"/>
    <p:sldId id="855" r:id="rId34"/>
    <p:sldId id="2134806711" r:id="rId35"/>
    <p:sldId id="2134807033" r:id="rId36"/>
    <p:sldId id="2134806873" r:id="rId37"/>
    <p:sldId id="2134807031" r:id="rId38"/>
    <p:sldId id="2134807032" r:id="rId39"/>
    <p:sldId id="2134807034" r:id="rId40"/>
    <p:sldId id="2134807035" r:id="rId41"/>
    <p:sldId id="2134807020" r:id="rId42"/>
    <p:sldId id="2134806874" r:id="rId43"/>
    <p:sldId id="2134807036" r:id="rId44"/>
    <p:sldId id="2134807038" r:id="rId45"/>
    <p:sldId id="2134807039" r:id="rId46"/>
    <p:sldId id="2134807040" r:id="rId47"/>
    <p:sldId id="2134807041" r:id="rId48"/>
    <p:sldId id="2134807042" r:id="rId49"/>
    <p:sldId id="2134807043" r:id="rId50"/>
    <p:sldId id="2134807044" r:id="rId51"/>
    <p:sldId id="2134807045" r:id="rId52"/>
    <p:sldId id="2134807046" r:id="rId53"/>
    <p:sldId id="2134807047" r:id="rId54"/>
    <p:sldId id="2134807048" r:id="rId55"/>
    <p:sldId id="2134807049" r:id="rId56"/>
    <p:sldId id="2134807050" r:id="rId57"/>
    <p:sldId id="2134807051" r:id="rId58"/>
    <p:sldId id="2134807065" r:id="rId59"/>
    <p:sldId id="2134806740" r:id="rId60"/>
    <p:sldId id="2134807026" r:id="rId61"/>
    <p:sldId id="2134807066" r:id="rId62"/>
    <p:sldId id="2134806748" r:id="rId63"/>
    <p:sldId id="2134806823" r:id="rId64"/>
    <p:sldId id="2134806839" r:id="rId65"/>
    <p:sldId id="2134806825" r:id="rId66"/>
    <p:sldId id="985" r:id="rId67"/>
    <p:sldId id="869" r:id="rId68"/>
    <p:sldId id="2134806752" r:id="rId69"/>
    <p:sldId id="969" r:id="rId70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3"/>
    </p:embeddedFon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FFFFFF"/>
    <a:srgbClr val="FCC302"/>
    <a:srgbClr val="276F8B"/>
    <a:srgbClr val="FFA500"/>
    <a:srgbClr val="F3EADC"/>
    <a:srgbClr val="F2F2F2"/>
    <a:srgbClr val="E9B915"/>
    <a:srgbClr val="FFEFBB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116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2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1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AF7F9-602C-7A26-6185-4D4840ED8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7F5C7D-91CD-FA7E-E96D-FC64EC74E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0B59B9-DC6A-A644-3F5D-845248768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114E84-589A-CE11-C9B6-311807D353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3813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9D25-73B9-C16C-931A-8B24EE6B5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85744A-CF95-DE5B-78EC-588EB67D6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6B1B77-722D-3A54-7A2C-8AE28744D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44C83-387E-9993-6D8D-A4846FC06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0615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EB18C-B5C6-AE3E-5E41-524716A05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B824D8-DFBE-A4DE-04DA-3EF285483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A19E1B-32D0-F575-E8B3-79F0BD938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344D81-FAC0-E30B-1B6C-240C437DB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113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CEB2-0315-3F5B-70AC-2C0668916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2F434D-C867-6C4D-EA6C-B345D68AE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7C41E3-7AE8-21D1-8854-22A52B110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C1FC4A-C4A5-456A-B38A-5E8D15678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1452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3C54-8910-562F-484A-FB6C57CCE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A45985-F781-FF88-FAEF-700847EFA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642E74-AE57-581C-069C-D649CB920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61FC3F-74BE-E51D-4A46-B502914AF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789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B95C1-F8E3-339B-31A1-C092BAE9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C8F062-C7BC-B290-F97A-415FBC0A8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0AD58D-FAA3-A5A5-1AE0-E63311EB0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88DF47-0A07-60BE-3C5C-B91EE2877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625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03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92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10" r:id="rId3"/>
    <p:sldLayoutId id="2147483911" r:id="rId4"/>
    <p:sldLayoutId id="21474839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41.emf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18.emf"/><Relationship Id="rId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6.mp4"/><Relationship Id="rId7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127846" y="5983272"/>
            <a:ext cx="1199963" cy="288630"/>
            <a:chOff x="7262371" y="6021421"/>
            <a:chExt cx="1199963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262371" y="603740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497427" y="6039095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7337866" y="6053396"/>
              <a:ext cx="269051" cy="2566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66395" y="6021421"/>
            <a:ext cx="1135102" cy="288630"/>
            <a:chOff x="5691149" y="6021421"/>
            <a:chExt cx="1135102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5691149" y="6032921"/>
              <a:ext cx="269051" cy="2566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4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30C4C-1483-5ECC-A825-C0652F1D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CFCB9A0-41B3-5FED-EFE7-A157104A11C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C35A3B1-9B2C-BE04-26F1-395577AD681D}"/>
              </a:ext>
            </a:extLst>
          </p:cNvPr>
          <p:cNvSpPr/>
          <p:nvPr/>
        </p:nvSpPr>
        <p:spPr>
          <a:xfrm>
            <a:off x="1538637" y="2531187"/>
            <a:ext cx="5884432" cy="294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MA"/>
              <a:t>حساب ذهني</a:t>
            </a:r>
            <a:endParaRPr lang="ar-MA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09FDD27B-B5B4-9BE3-2688-D563469CB25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AC2BE98F-FA3E-2067-4DBA-11AC47B40EA6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39A460C-FBF7-C406-CB6B-7857C105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90218" y="3846274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27A73D-0E7B-D764-1216-A7FEEFF870EC}"/>
              </a:ext>
            </a:extLst>
          </p:cNvPr>
          <p:cNvSpPr txBox="1"/>
          <p:nvPr/>
        </p:nvSpPr>
        <p:spPr>
          <a:xfrm>
            <a:off x="1777203" y="4004688"/>
            <a:ext cx="4597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3200" dirty="0"/>
              <a:t>الحساب الذهني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FADEE1-F3CB-F1DB-A676-A05346CD76D6}"/>
              </a:ext>
            </a:extLst>
          </p:cNvPr>
          <p:cNvSpPr txBox="1"/>
          <p:nvPr/>
        </p:nvSpPr>
        <p:spPr>
          <a:xfrm>
            <a:off x="1720931" y="3249803"/>
            <a:ext cx="4741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/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المنزلية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26FDAA49-3B82-C623-D302-38C9804E122E}"/>
              </a:ext>
            </a:extLst>
          </p:cNvPr>
          <p:cNvSpPr txBox="1"/>
          <p:nvPr/>
        </p:nvSpPr>
        <p:spPr>
          <a:xfrm>
            <a:off x="1865401" y="4730607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40559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C1DC2-803C-8EFF-7091-A86440C4E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D3786CC-F1F7-ADCC-A593-E3C6831E2C40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6168562-9D15-29EA-33B7-DF875F2F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1CB6019-44A3-CEAB-83EB-2792D0825A09}"/>
              </a:ext>
            </a:extLst>
          </p:cNvPr>
          <p:cNvGrpSpPr/>
          <p:nvPr/>
        </p:nvGrpSpPr>
        <p:grpSpPr>
          <a:xfrm>
            <a:off x="839336" y="2050269"/>
            <a:ext cx="7081241" cy="4142713"/>
            <a:chOff x="1243049" y="2008706"/>
            <a:chExt cx="7081241" cy="414271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C679EF7-A8D8-C9F0-1AFE-4264E4A9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6704" y="2008707"/>
              <a:ext cx="3287586" cy="4142712"/>
            </a:xfrm>
            <a:prstGeom prst="rect">
              <a:avLst/>
            </a:prstGeom>
            <a:ln>
              <a:solidFill>
                <a:srgbClr val="ED2861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E029B9D-6A59-CD5E-9F87-34907F6E2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049" y="2008706"/>
              <a:ext cx="3869278" cy="4142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4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718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800" b="1" dirty="0">
                  <a:latin typeface="Calibri" panose="020F0502020204030204" pitchFamily="34" charset="0"/>
                </a:rPr>
                <a:t>2 x 9 </a:t>
              </a:r>
              <a:r>
                <a:rPr lang="fr-FR" sz="2800" b="1" dirty="0">
                  <a:latin typeface="Calibri" panose="020F0502020204030204" pitchFamily="34" charset="0"/>
                </a:rPr>
                <a:t>=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ar-MA" sz="2800" b="1" dirty="0">
                  <a:solidFill>
                    <a:srgbClr val="FFC000"/>
                  </a:solidFill>
                  <a:latin typeface="Calibri" panose="020F0502020204030204" pitchFamily="34" charset="0"/>
                </a:rPr>
                <a:t>...</a:t>
              </a:r>
              <a:r>
                <a:rPr lang="ar-MA" sz="2800" b="1" dirty="0">
                  <a:latin typeface="Calibri" panose="020F0502020204030204" pitchFamily="34" charset="0"/>
                </a:rPr>
                <a:t> </a:t>
              </a:r>
              <a:r>
                <a:rPr lang="fr-FR" sz="2800" b="1" dirty="0"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18</a:t>
              </a:r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9" name="muniteur.mp4">
            <a:hlinkClick r:id="" action="ppaction://media"/>
            <a:extLst>
              <a:ext uri="{FF2B5EF4-FFF2-40B4-BE49-F238E27FC236}">
                <a16:creationId xmlns:a16="http://schemas.microsoft.com/office/drawing/2014/main" id="{91EA76E8-795D-6971-4CF2-B46D77301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452" y="2024464"/>
            <a:ext cx="7805176" cy="3257037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95AF18-F7AF-E3C4-0415-C7756CCB8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556" y="2562953"/>
            <a:ext cx="7548934" cy="15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98DB-0212-6116-AEDD-AD7D2686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5">
            <a:extLst>
              <a:ext uri="{FF2B5EF4-FFF2-40B4-BE49-F238E27FC236}">
                <a16:creationId xmlns:a16="http://schemas.microsoft.com/office/drawing/2014/main" id="{7BA26909-E45B-72DD-D334-837C537EC571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BC39FDF8-C74C-4DE7-E75D-ECB016DF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29A66369-9C1E-1600-4DF1-72EF30794AF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BF34E8-99BD-431B-5ED7-F5678D59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4B52601-8DC9-11F4-F42E-CB8DA506DBBA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DCEDF5-2173-4429-5245-1FE2FA3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46" y="2419927"/>
            <a:ext cx="8325027" cy="13905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5DCEC4-369E-C088-F331-FD5AA7490995}"/>
              </a:ext>
            </a:extLst>
          </p:cNvPr>
          <p:cNvSpPr txBox="1"/>
          <p:nvPr/>
        </p:nvSpPr>
        <p:spPr>
          <a:xfrm>
            <a:off x="2549774" y="3198167"/>
            <a:ext cx="5918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/>
            <a:r>
              <a:rPr lang="fr-MA" sz="2400" b="1" dirty="0">
                <a:solidFill>
                  <a:srgbClr val="FF0000"/>
                </a:solidFill>
              </a:rPr>
              <a:t> 40                56               36                 36                 48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83802E-E33C-8E17-3118-AC7E8A36BEA5}"/>
              </a:ext>
            </a:extLst>
          </p:cNvPr>
          <p:cNvSpPr txBox="1"/>
          <p:nvPr/>
        </p:nvSpPr>
        <p:spPr>
          <a:xfrm>
            <a:off x="2456204" y="2585843"/>
            <a:ext cx="6459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1"/>
            <a:r>
              <a:rPr lang="fr-MA" sz="2400" b="1" dirty="0">
                <a:solidFill>
                  <a:srgbClr val="FF0000"/>
                </a:solidFill>
              </a:rPr>
              <a:t> 81                 54                  42                63                 45</a:t>
            </a:r>
          </a:p>
        </p:txBody>
      </p:sp>
    </p:spTree>
    <p:extLst>
      <p:ext uri="{BB962C8B-B14F-4D97-AF65-F5344CB8AC3E}">
        <p14:creationId xmlns:p14="http://schemas.microsoft.com/office/powerpoint/2010/main" val="1855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E6D88-A563-94B6-DA1C-C80C0E106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421E202-30BC-B75B-7E18-559D9E06821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11082ED-56DC-4DAA-2B94-C555BE9B1132}"/>
              </a:ext>
            </a:extLst>
          </p:cNvPr>
          <p:cNvSpPr/>
          <p:nvPr/>
        </p:nvSpPr>
        <p:spPr>
          <a:xfrm>
            <a:off x="1538637" y="2610516"/>
            <a:ext cx="5884432" cy="3184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MA"/>
              <a:t>حساب ذهني</a:t>
            </a:r>
            <a:endParaRPr lang="ar-MA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FD9FD692-107A-BA3D-F5DF-D75782CD46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0232994F-B306-F8A3-3018-D1029FD6195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4CAAC0B-17B5-DC67-B6FC-CB256F93E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85772" y="4826486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3F4B4CE-542E-531F-F762-0013F29A1F52}"/>
              </a:ext>
            </a:extLst>
          </p:cNvPr>
          <p:cNvSpPr txBox="1"/>
          <p:nvPr/>
        </p:nvSpPr>
        <p:spPr>
          <a:xfrm>
            <a:off x="1777203" y="4146950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الحساب الذهني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4E38AE-0D62-29BD-BB82-3E05966C0554}"/>
              </a:ext>
            </a:extLst>
          </p:cNvPr>
          <p:cNvSpPr txBox="1"/>
          <p:nvPr/>
        </p:nvSpPr>
        <p:spPr>
          <a:xfrm>
            <a:off x="1720931" y="3249803"/>
            <a:ext cx="4741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/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المنزلية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719585C7-75C5-BAE1-1CAC-496A2A80F8F0}"/>
              </a:ext>
            </a:extLst>
          </p:cNvPr>
          <p:cNvSpPr txBox="1"/>
          <p:nvPr/>
        </p:nvSpPr>
        <p:spPr>
          <a:xfrm>
            <a:off x="1793166" y="4954970"/>
            <a:ext cx="4597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r-MA" sz="3200" dirty="0"/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24720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F4CC8-E70A-27E3-A2E4-D8706A89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1E213BC-9613-D097-AF1C-698810339D1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A17E3EF-6ED6-E3F1-E0EC-679981DA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647D60DE-883E-CF42-3C4E-8C287264A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A5CD0-F75C-003C-69F9-05EAED067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662332-054D-FF14-F3D8-F174754D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A07DF33-2FB4-0EA6-5797-B8208DFAC6CE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الجداء على الألواح.</a:t>
            </a:r>
          </a:p>
        </p:txBody>
      </p:sp>
      <p:sp>
        <p:nvSpPr>
          <p:cNvPr id="3" name="ZoneTexte 18">
            <a:extLst>
              <a:ext uri="{FF2B5EF4-FFF2-40B4-BE49-F238E27FC236}">
                <a16:creationId xmlns:a16="http://schemas.microsoft.com/office/drawing/2014/main" id="{FF362AED-930D-7469-6E5F-8F82EB4401DF}"/>
              </a:ext>
            </a:extLst>
          </p:cNvPr>
          <p:cNvSpPr txBox="1"/>
          <p:nvPr/>
        </p:nvSpPr>
        <p:spPr>
          <a:xfrm>
            <a:off x="2562435" y="3028740"/>
            <a:ext cx="4019130" cy="10918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fr-FR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5 = ?</a:t>
            </a:r>
            <a:endParaRPr lang="ar-MA" sz="6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3CCCB-9EE7-5DA6-3275-7557A388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29DE315-E552-4BB7-2FC1-5571AC7EFA1A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0E778DF-CADA-E106-D69F-21BB64D0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6D4C41-4CE7-8427-D323-34CAC3A45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CAE05-AA04-24AC-0AE3-B92709C9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2D7263-D4B4-660D-8BDC-8C0187CB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4E1C0AA-80D7-22DE-7F6D-7C3F5F5AED8E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يسمى مربع 5</a:t>
            </a:r>
          </a:p>
        </p:txBody>
      </p:sp>
      <p:sp>
        <p:nvSpPr>
          <p:cNvPr id="3" name="ZoneTexte 18">
            <a:extLst>
              <a:ext uri="{FF2B5EF4-FFF2-40B4-BE49-F238E27FC236}">
                <a16:creationId xmlns:a16="http://schemas.microsoft.com/office/drawing/2014/main" id="{75CDD1D0-36BD-2D27-BF5F-C45A81EDD19A}"/>
              </a:ext>
            </a:extLst>
          </p:cNvPr>
          <p:cNvSpPr txBox="1"/>
          <p:nvPr/>
        </p:nvSpPr>
        <p:spPr>
          <a:xfrm>
            <a:off x="2562435" y="3028740"/>
            <a:ext cx="4019130" cy="10918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fr-FR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5 = </a:t>
            </a:r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ar-MA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80219-43D2-2C5A-A363-8E35E18DB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E8C265-B34B-7F19-364E-2D8BCC0D3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2FE2B-8AB4-AE4E-5CBC-B41F73C73E44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مربع 4</a:t>
            </a:r>
          </a:p>
        </p:txBody>
      </p:sp>
      <p:sp>
        <p:nvSpPr>
          <p:cNvPr id="3" name="ZoneTexte 18">
            <a:extLst>
              <a:ext uri="{FF2B5EF4-FFF2-40B4-BE49-F238E27FC236}">
                <a16:creationId xmlns:a16="http://schemas.microsoft.com/office/drawing/2014/main" id="{3A518441-AFC9-EEFE-51E7-ACA87DEEEB12}"/>
              </a:ext>
            </a:extLst>
          </p:cNvPr>
          <p:cNvSpPr txBox="1"/>
          <p:nvPr/>
        </p:nvSpPr>
        <p:spPr>
          <a:xfrm>
            <a:off x="2562435" y="3028740"/>
            <a:ext cx="4019130" cy="10918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f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</a:t>
            </a:r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ar-MA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28DF-2B75-FEE4-A6B3-D28404D2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09EA714-2E51-0309-1F3B-EC0D6A742C7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ED42F-AD42-DE8A-B670-CB7CB927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E7D25B7-394D-B511-4023-DB948D1DD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3439E-58D0-B4A2-2028-E3F15D21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2C219F-48FE-424E-55DA-E4D872990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BE63AF1-2CC1-667A-826E-3D5C2EDE4E61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مربع 4 هي 4 أربع مرات أي 16</a:t>
            </a:r>
          </a:p>
        </p:txBody>
      </p:sp>
      <p:sp>
        <p:nvSpPr>
          <p:cNvPr id="3" name="ZoneTexte 18">
            <a:extLst>
              <a:ext uri="{FF2B5EF4-FFF2-40B4-BE49-F238E27FC236}">
                <a16:creationId xmlns:a16="http://schemas.microsoft.com/office/drawing/2014/main" id="{BC0920C0-E175-12F4-1C80-713F0610888D}"/>
              </a:ext>
            </a:extLst>
          </p:cNvPr>
          <p:cNvSpPr txBox="1"/>
          <p:nvPr/>
        </p:nvSpPr>
        <p:spPr>
          <a:xfrm>
            <a:off x="2562435" y="3028740"/>
            <a:ext cx="4019130" cy="10918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f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</a:t>
            </a:r>
            <a:r>
              <a:rPr lang="en-GB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ar-MA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91D9A-D6F6-30EC-D1BE-98EF8DDF1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AACF6D-86D8-98A7-6600-730861949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C24149C-A3B5-B402-01DB-562C05C50F01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عبروا عن العدد الكلي لخانات الشبكة بكتابة ضربية.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27670-D538-346B-4A11-2F3190A0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20" y="1791866"/>
            <a:ext cx="5045860" cy="38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4180-2D4A-F56C-6E0D-6C805E58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2B811E7-3F3F-88A7-8E3F-46DB2BE1A52C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0CE86D-5F81-362A-4FCD-5523F4587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F670155-E038-8544-2A0A-EAC719F52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6BE49-81F0-45B3-AC86-2491B6C16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3C226A-B4A9-C9E5-CD51-BABC82C93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942911B-7759-B224-5A47-A31F3698D395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مرات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خانات . أي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8x5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E807F-95C8-C415-C7F3-E075ADBF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361" y="1626051"/>
            <a:ext cx="5045860" cy="3887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52417-CFD3-E78A-49E5-74E7B1EDB9B5}"/>
              </a:ext>
            </a:extLst>
          </p:cNvPr>
          <p:cNvSpPr txBox="1"/>
          <p:nvPr/>
        </p:nvSpPr>
        <p:spPr>
          <a:xfrm flipH="1">
            <a:off x="4056510" y="3075057"/>
            <a:ext cx="13055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4000" dirty="0">
                <a:solidFill>
                  <a:srgbClr val="C00000"/>
                </a:solidFill>
              </a:rPr>
              <a:t> </a:t>
            </a:r>
            <a:r>
              <a:rPr lang="en-GB" sz="4000" dirty="0">
                <a:solidFill>
                  <a:srgbClr val="C00000"/>
                </a:solidFill>
              </a:rPr>
              <a:t>8 x 5</a:t>
            </a:r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8F62F8F-E022-50B0-DAA9-F6D43E4904DB}"/>
              </a:ext>
            </a:extLst>
          </p:cNvPr>
          <p:cNvSpPr/>
          <p:nvPr/>
        </p:nvSpPr>
        <p:spPr>
          <a:xfrm rot="5400000">
            <a:off x="4450211" y="3100067"/>
            <a:ext cx="518161" cy="348234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CEC6E6E-A904-AADA-39B2-0CFFF9471A5E}"/>
              </a:ext>
            </a:extLst>
          </p:cNvPr>
          <p:cNvSpPr/>
          <p:nvPr/>
        </p:nvSpPr>
        <p:spPr>
          <a:xfrm rot="10800000">
            <a:off x="2328427" y="2247145"/>
            <a:ext cx="414773" cy="223341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6E0D7-3EC3-C4A8-CEAA-CC6D1639AED7}"/>
              </a:ext>
            </a:extLst>
          </p:cNvPr>
          <p:cNvSpPr txBox="1"/>
          <p:nvPr/>
        </p:nvSpPr>
        <p:spPr>
          <a:xfrm flipH="1">
            <a:off x="4439920" y="4953029"/>
            <a:ext cx="7900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</a:rPr>
              <a:t>8</a:t>
            </a:r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D783F-6F37-70A6-0A76-270FA7C82957}"/>
              </a:ext>
            </a:extLst>
          </p:cNvPr>
          <p:cNvSpPr txBox="1"/>
          <p:nvPr/>
        </p:nvSpPr>
        <p:spPr>
          <a:xfrm flipH="1">
            <a:off x="1953128" y="3075057"/>
            <a:ext cx="7900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</a:rPr>
              <a:t>5</a:t>
            </a:r>
            <a:endParaRPr lang="fr-MA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148080" y="2837215"/>
            <a:ext cx="6681250" cy="2370557"/>
            <a:chOff x="1463040" y="2610517"/>
            <a:chExt cx="6370320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991618" y="3239972"/>
              <a:ext cx="841742" cy="841742"/>
            </a:xfrm>
            <a:prstGeom prst="rect">
              <a:avLst/>
            </a:prstGeom>
          </p:spPr>
        </p:pic>
      </p:grp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" name="ZoneTexte 27">
            <a:extLst>
              <a:ext uri="{FF2B5EF4-FFF2-40B4-BE49-F238E27FC236}">
                <a16:creationId xmlns:a16="http://schemas.microsoft.com/office/drawing/2014/main" id="{37282394-5215-C20F-3581-B193893C881D}"/>
              </a:ext>
            </a:extLst>
          </p:cNvPr>
          <p:cNvSpPr txBox="1"/>
          <p:nvPr/>
        </p:nvSpPr>
        <p:spPr>
          <a:xfrm>
            <a:off x="1072930" y="3595154"/>
            <a:ext cx="6048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defTabSz="609630" rtl="1">
              <a:buFont typeface="Wingdings" panose="05000000000000000000" pitchFamily="2" charset="2"/>
              <a:buChar char="ü"/>
              <a:defRPr/>
            </a:pP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حِساب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 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مِساحَتيْ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الْمُر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f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عِ 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طيل</a:t>
            </a:r>
            <a:r>
              <a:rPr lang="ar-M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ِ.</a:t>
            </a:r>
            <a:r>
              <a:rPr lang="ar-SA" sz="3200" b="1" dirty="0">
                <a:solidFill>
                  <a:srgbClr val="FFA5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200" b="1" dirty="0">
              <a:solidFill>
                <a:srgbClr val="FFA5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سنتعلم كيف ن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 </a:t>
            </a:r>
            <a:r>
              <a:rPr lang="fr-MA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يطَي  الْمُر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عِ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والمستطيل 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B2A27-D463-2F81-AD0D-9C288C8D4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720" y="1685128"/>
            <a:ext cx="5455919" cy="4126391"/>
          </a:xfrm>
          <a:prstGeom prst="rect">
            <a:avLst/>
          </a:prstGeom>
        </p:spPr>
      </p:pic>
      <p:pic>
        <p:nvPicPr>
          <p:cNvPr id="5" name="N4_P2_S4-L3 vf 2">
            <a:hlinkClick r:id="" action="ppaction://media"/>
            <a:extLst>
              <a:ext uri="{FF2B5EF4-FFF2-40B4-BE49-F238E27FC236}">
                <a16:creationId xmlns:a16="http://schemas.microsoft.com/office/drawing/2014/main" id="{6E4F189E-6F31-7548-A2C8-2B6C7EAA8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17" y="1685128"/>
            <a:ext cx="7386662" cy="43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  <a:endParaRPr lang="fr-FR" sz="18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624382" y="235104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يطي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بع و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مستطيل</a:t>
              </a:r>
              <a:endParaRPr lang="f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مساحتين</a:t>
              </a:r>
              <a:endParaRPr lang="f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buNone/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endPara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872177" y="4510648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المسائل(القياس)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DD5A37-1D57-57AD-92C1-8F00DE1F70EC}"/>
              </a:ext>
            </a:extLst>
          </p:cNvPr>
          <p:cNvSpPr txBox="1"/>
          <p:nvPr/>
        </p:nvSpPr>
        <p:spPr>
          <a:xfrm>
            <a:off x="4861893" y="4414451"/>
            <a:ext cx="3000687" cy="369332"/>
          </a:xfrm>
          <a:prstGeom prst="rect">
            <a:avLst/>
          </a:prstGeom>
          <a:solidFill>
            <a:srgbClr val="FFEFBB"/>
          </a:solidFill>
        </p:spPr>
        <p:txBody>
          <a:bodyPr wrap="square">
            <a:spAutoFit/>
          </a:bodyPr>
          <a:lstStyle/>
          <a:p>
            <a:pPr algn="ctr" defTabSz="609630" rtl="1">
              <a:defRPr/>
            </a:pP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حساب مساحتي المربع والمستطيل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5D9E2-7348-A4CF-017E-8969710C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63" y="2194398"/>
            <a:ext cx="7214474" cy="37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485994"/>
            <a:ext cx="5577840" cy="28249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043680" y="3199943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310701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206240" y="4316992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9F820-D46B-6B7A-0C0D-A9349A60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E5F342D-EE0D-E679-CC41-08B293ACDA8F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9ECACF8-7867-56BA-CFAD-1D1B83C2A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3A8212E-87FC-D373-C8F4-D61E5DCA2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CE1F-AC9C-A244-976D-FF0136D4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9B4DBFD-8055-9B28-488E-AFB02C02E11E}"/>
              </a:ext>
            </a:extLst>
          </p:cNvPr>
          <p:cNvSpPr txBox="1"/>
          <p:nvPr/>
        </p:nvSpPr>
        <p:spPr>
          <a:xfrm>
            <a:off x="440193" y="879251"/>
            <a:ext cx="69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انتبهوا.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باتباع نفس خطوات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مجد وندى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حسب محيطات المربعات والمستطيلات.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0534CE-CD21-AE55-4642-E97A4A8B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6CF609-3434-84A8-FFD7-9228E126D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78" y="2124588"/>
            <a:ext cx="6909156" cy="331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B3487-5D26-8F20-0AFB-1FCA3B70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E951FEE-FF7A-21E1-69A8-D4FBDA11553C}"/>
              </a:ext>
            </a:extLst>
          </p:cNvPr>
          <p:cNvSpPr txBox="1"/>
          <p:nvPr/>
        </p:nvSpPr>
        <p:spPr>
          <a:xfrm>
            <a:off x="440193" y="879251"/>
            <a:ext cx="69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D326B0-0154-3BEE-151E-5090E4493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8" name="Group 13">
            <a:extLst>
              <a:ext uri="{FF2B5EF4-FFF2-40B4-BE49-F238E27FC236}">
                <a16:creationId xmlns:a16="http://schemas.microsoft.com/office/drawing/2014/main" id="{078EEB89-F258-EC07-07EA-E81F5CEFA753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33" name="Rectangle : coins arrondis 2">
              <a:extLst>
                <a:ext uri="{FF2B5EF4-FFF2-40B4-BE49-F238E27FC236}">
                  <a16:creationId xmlns:a16="http://schemas.microsoft.com/office/drawing/2014/main" id="{B7DAA6F9-3113-B73E-BA4B-BBF82605D474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E8B737C9-BFBF-38BA-1D52-993CE1B672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5" name="Rectangle : coins arrondis 8">
              <a:extLst>
                <a:ext uri="{FF2B5EF4-FFF2-40B4-BE49-F238E27FC236}">
                  <a16:creationId xmlns:a16="http://schemas.microsoft.com/office/drawing/2014/main" id="{1A6D5A69-3464-4966-CA66-DC2AE0FF6E4F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57CF49A4-31B3-3D96-0154-44DFC3964B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Rectangle : coins arrondis 10">
              <a:extLst>
                <a:ext uri="{FF2B5EF4-FFF2-40B4-BE49-F238E27FC236}">
                  <a16:creationId xmlns:a16="http://schemas.microsoft.com/office/drawing/2014/main" id="{376E6975-F69B-82A3-4AE7-F978E5D68202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FEFB492D-160A-AD0A-1268-AC745EB4B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49C5E39-22B8-F6EA-A808-D87A4E905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3" y="2692400"/>
            <a:ext cx="6316901" cy="2916909"/>
          </a:xfrm>
          <a:prstGeom prst="rect">
            <a:avLst/>
          </a:prstGeom>
        </p:spPr>
      </p:pic>
      <p:pic>
        <p:nvPicPr>
          <p:cNvPr id="3" name="Image 18">
            <a:extLst>
              <a:ext uri="{FF2B5EF4-FFF2-40B4-BE49-F238E27FC236}">
                <a16:creationId xmlns:a16="http://schemas.microsoft.com/office/drawing/2014/main" id="{DF01F19B-5ED0-1379-A73C-3C4890978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9467" y="3658287"/>
            <a:ext cx="1132053" cy="179763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2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52D3-E4FB-0925-1D97-FF9F64BAA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1EFBAB8-8299-3FD0-939E-B3E04EB17140}"/>
              </a:ext>
            </a:extLst>
          </p:cNvPr>
          <p:cNvSpPr txBox="1"/>
          <p:nvPr/>
        </p:nvSpPr>
        <p:spPr>
          <a:xfrm>
            <a:off x="440193" y="879251"/>
            <a:ext cx="69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حددوا على اللوحة وحدة  قياس المحيط.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293B81A-0C45-48EB-D872-68AE564BF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8" name="Group 13">
            <a:extLst>
              <a:ext uri="{FF2B5EF4-FFF2-40B4-BE49-F238E27FC236}">
                <a16:creationId xmlns:a16="http://schemas.microsoft.com/office/drawing/2014/main" id="{2FA75BD9-B813-11EC-5ABE-5C58703FF795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33" name="Rectangle : coins arrondis 2">
              <a:extLst>
                <a:ext uri="{FF2B5EF4-FFF2-40B4-BE49-F238E27FC236}">
                  <a16:creationId xmlns:a16="http://schemas.microsoft.com/office/drawing/2014/main" id="{B1BE08DE-7048-BA09-2B2E-0E9E58C3AEE9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7DC0F85D-261C-3B06-6A16-EE283CE423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5" name="Rectangle : coins arrondis 8">
              <a:extLst>
                <a:ext uri="{FF2B5EF4-FFF2-40B4-BE49-F238E27FC236}">
                  <a16:creationId xmlns:a16="http://schemas.microsoft.com/office/drawing/2014/main" id="{AA068134-9B16-3805-24F5-25525F9B2007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94098919-C69B-4A0E-0FB0-07D83506E8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Rectangle : coins arrondis 10">
              <a:extLst>
                <a:ext uri="{FF2B5EF4-FFF2-40B4-BE49-F238E27FC236}">
                  <a16:creationId xmlns:a16="http://schemas.microsoft.com/office/drawing/2014/main" id="{E8DD55F6-486A-A9C9-76F7-B515A2A774BD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514A4489-F27D-72E0-4BF3-E07B766EB4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499C37-1231-F899-714D-7A1C1A75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07" y="2539374"/>
            <a:ext cx="7193802" cy="3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07D5-E70A-9918-98A8-2E87B167B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71381FD-6F2D-2E21-0353-90D06A185BF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5CDA03-E0CA-94F9-8766-B62FCEC4C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5B46B3-27E5-66AC-9D66-AC72AF28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B96D9-CC7C-6ABA-141F-44DF9C417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2">
                <a:extLst>
                  <a:ext uri="{FF2B5EF4-FFF2-40B4-BE49-F238E27FC236}">
                    <a16:creationId xmlns:a16="http://schemas.microsoft.com/office/drawing/2014/main" id="{C5173B0C-5CA1-8BBB-5E38-1146BE357E21}"/>
                  </a:ext>
                </a:extLst>
              </p:cNvPr>
              <p:cNvSpPr txBox="1"/>
              <p:nvPr/>
            </p:nvSpPr>
            <p:spPr>
              <a:xfrm>
                <a:off x="440193" y="848771"/>
                <a:ext cx="6926962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a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صححوا. السنتيمتر المربع.  من يشرح كيف نكتب</a:t>
                </a:r>
                <a:r>
                  <a:rPr lang="fr-MA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MA" b="1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MA" b="1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𝒄𝒎</m:t>
                        </m:r>
                      </m:e>
                      <m:sup>
                        <m:r>
                          <a:rPr lang="fr-MA" b="1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ZoneTexte 2">
                <a:extLst>
                  <a:ext uri="{FF2B5EF4-FFF2-40B4-BE49-F238E27FC236}">
                    <a16:creationId xmlns:a16="http://schemas.microsoft.com/office/drawing/2014/main" id="{C5173B0C-5CA1-8BBB-5E38-1146BE357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93" y="848771"/>
                <a:ext cx="6926962" cy="375552"/>
              </a:xfrm>
              <a:prstGeom prst="rect">
                <a:avLst/>
              </a:prstGeom>
              <a:blipFill>
                <a:blip r:embed="rId2"/>
                <a:stretch>
                  <a:fillRect t="-6452" r="-704" b="-2419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7D04FCF-88D5-70DD-AA59-2263B2703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8" name="Group 13">
            <a:extLst>
              <a:ext uri="{FF2B5EF4-FFF2-40B4-BE49-F238E27FC236}">
                <a16:creationId xmlns:a16="http://schemas.microsoft.com/office/drawing/2014/main" id="{AC5B76B8-8EE8-01D6-EAD0-E32A0C8EACCF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33" name="Rectangle : coins arrondis 2">
              <a:extLst>
                <a:ext uri="{FF2B5EF4-FFF2-40B4-BE49-F238E27FC236}">
                  <a16:creationId xmlns:a16="http://schemas.microsoft.com/office/drawing/2014/main" id="{EDC60B5A-AEE0-64B1-02E2-90C777817606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022E5934-0986-CD11-8068-AE4F52E5AB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35" name="Rectangle : coins arrondis 8">
              <a:extLst>
                <a:ext uri="{FF2B5EF4-FFF2-40B4-BE49-F238E27FC236}">
                  <a16:creationId xmlns:a16="http://schemas.microsoft.com/office/drawing/2014/main" id="{7BC639C8-ADB1-F3DC-E773-73586479A15E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C07C858D-A633-64FB-9656-E1E3B5310C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Rectangle : coins arrondis 10">
              <a:extLst>
                <a:ext uri="{FF2B5EF4-FFF2-40B4-BE49-F238E27FC236}">
                  <a16:creationId xmlns:a16="http://schemas.microsoft.com/office/drawing/2014/main" id="{8077D728-6EE7-10E3-8337-5E30C9BEFEF1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0BF5A498-E031-A9D6-1976-07536FF04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>
                      <a:lumMod val="65000"/>
                    </a:schemeClr>
                  </a:solidFill>
                </a:rPr>
                <a:t>2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9EF4944-B20B-6273-820D-3BE888429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07" y="2539374"/>
            <a:ext cx="7193802" cy="35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A4D-4E96-E83F-BCA2-8757AAD4D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D9BE433-91EA-05A0-4AE6-576C94AEF047}"/>
              </a:ext>
            </a:extLst>
          </p:cNvPr>
          <p:cNvSpPr txBox="1"/>
          <p:nvPr/>
        </p:nvSpPr>
        <p:spPr>
          <a:xfrm>
            <a:off x="440193" y="879251"/>
            <a:ext cx="692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 العمل في الخطوة الثانية؟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89F6808-BCCD-CF99-1B5B-CE61D789D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A7FFB-B7B2-C36C-D887-B5892D62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23" y="2651760"/>
            <a:ext cx="6316901" cy="2916909"/>
          </a:xfrm>
          <a:prstGeom prst="rect">
            <a:avLst/>
          </a:prstGeom>
        </p:spPr>
      </p:pic>
      <p:pic>
        <p:nvPicPr>
          <p:cNvPr id="6" name="Image 18">
            <a:extLst>
              <a:ext uri="{FF2B5EF4-FFF2-40B4-BE49-F238E27FC236}">
                <a16:creationId xmlns:a16="http://schemas.microsoft.com/office/drawing/2014/main" id="{1C3CD79E-8D0C-A866-38E4-BE0931F04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9467" y="3658287"/>
            <a:ext cx="1132053" cy="179763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B3CC478C-DE06-E280-B4EB-F4CCC8C67BF1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8" name="Rectangle : coins arrondis 2">
              <a:extLst>
                <a:ext uri="{FF2B5EF4-FFF2-40B4-BE49-F238E27FC236}">
                  <a16:creationId xmlns:a16="http://schemas.microsoft.com/office/drawing/2014/main" id="{F082BDD4-FC3D-F565-4694-50B1526B9509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222AAE6-1D02-8C62-E501-943B1FA09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10" name="Rectangle : coins arrondis 8">
              <a:extLst>
                <a:ext uri="{FF2B5EF4-FFF2-40B4-BE49-F238E27FC236}">
                  <a16:creationId xmlns:a16="http://schemas.microsoft.com/office/drawing/2014/main" id="{87951FA3-4D66-F4E1-FB08-7CB8EFC9FF7E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7FD771FC-2E16-27EF-DEF7-8B5919D7B0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Rectangle : coins arrondis 10">
              <a:extLst>
                <a:ext uri="{FF2B5EF4-FFF2-40B4-BE49-F238E27FC236}">
                  <a16:creationId xmlns:a16="http://schemas.microsoft.com/office/drawing/2014/main" id="{6D153180-4C1B-32CD-DA4F-91E8C3AFDD4A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797B6FE-D280-7FC0-E6EE-1340A0650E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4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26718-C33E-4BE1-DD36-5073C36C9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50D6AD6-B448-F74C-BE04-A9E22EEA717D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مساحة المستطيل 2.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C55D34-ACCC-FBEE-E178-05FAB88F8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FF0B6-CB16-E9E1-18CE-ABC168C33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8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8BAC5F5F-3EE1-7DF6-536C-25C3EFA7D553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1E55156A-65D3-DD14-721E-5966FBD58276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F5BF03A-A4A4-7B9D-5FF0-18C57DEDD3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3C148DC-BFAA-F1A8-E828-C27F691AE0F3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9BC2D76-27B2-4A0A-BA12-64B2F48CA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46941BA-D130-51D0-C369-2431245F4C15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CC92D9DE-C821-4BD2-17A3-83C61DC0B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1063180"/>
            <a:ext cx="8178799" cy="86690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609630" rtl="1">
              <a:defRPr/>
            </a:pPr>
            <a:r>
              <a:rPr lang="ar-MA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حِسابُ مِساحَتَي الْمُرَبَّعِ وَالْمُسْتَطيلِ</a:t>
            </a:r>
            <a:endParaRPr lang="fr-MA" sz="2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40CB56-A1A0-72CE-6990-B66F52E5D145}"/>
              </a:ext>
            </a:extLst>
          </p:cNvPr>
          <p:cNvGrpSpPr/>
          <p:nvPr/>
        </p:nvGrpSpPr>
        <p:grpSpPr>
          <a:xfrm>
            <a:off x="1174406" y="1985965"/>
            <a:ext cx="6862154" cy="4404676"/>
            <a:chOff x="1167975" y="2016464"/>
            <a:chExt cx="6795188" cy="4506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CC4587-6CB4-BBB1-E461-DCE68E5B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1" y="2097845"/>
              <a:ext cx="3391162" cy="44248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3C8ADC-538F-6BEB-DFE9-AAF0EEEFB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7975" y="2016464"/>
              <a:ext cx="3391162" cy="4506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42F81-C752-B985-DD51-D442C8BDE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D739320-9C82-AF75-A0B0-5F28556D4989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A61EFE0-A4B2-F121-A514-8E506C6C4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60DC844-5F70-D5E9-9C63-B802D9AAC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A053F-4BB0-28A7-0C39-8C92EF5D7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CEF4471-BA1F-93F0-4C73-E8D89CB90179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كيف حصل على الجواب الصحيح؟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EF58AE-650A-9817-D076-D79EB3AB1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C4A87A-F216-B8FF-A10F-3D2B5D255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8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9A5D0CCD-DB81-884B-6534-F86063217859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35D8D858-4213-9A64-9F09-2E465480D492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24EEBD9-1CC5-BCDC-6B02-0CDA95F95F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DA3C9AE-E757-C0C1-BA37-8C4423874FF9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C5CB18E-5A0F-30F6-8D00-0AD46EF6D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C403D14-112C-1050-6ACA-146DACAC6A9B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04E8488-E62C-F9E2-A703-EF7E7917FA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18BDCF-03B7-1B69-D8CE-C10A9AE01389}"/>
              </a:ext>
            </a:extLst>
          </p:cNvPr>
          <p:cNvSpPr txBox="1"/>
          <p:nvPr/>
        </p:nvSpPr>
        <p:spPr>
          <a:xfrm>
            <a:off x="3977332" y="6096374"/>
            <a:ext cx="1341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</a:t>
            </a:r>
            <a:r>
              <a:rPr lang="fr-MA" dirty="0">
                <a:solidFill>
                  <a:srgbClr val="FF0000"/>
                </a:solidFill>
              </a:rPr>
              <a:t> x 3 = 18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C9E75-6A68-1748-0521-C7C91FB5D9DE}"/>
              </a:ext>
            </a:extLst>
          </p:cNvPr>
          <p:cNvSpPr txBox="1"/>
          <p:nvPr/>
        </p:nvSpPr>
        <p:spPr>
          <a:xfrm>
            <a:off x="3392824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9201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9C314-FD99-3B60-E289-806FB8BE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94FC24C-9214-D613-567C-45BAF96C690B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احسبوا مساحة المربع 3.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C62731-0654-B7E9-5FB3-3D6F9CDC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25BC1-A35E-A7DF-E732-6D4AEFEA8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8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DA3B0AA1-FABB-39DA-0310-2AE28D7F7BBF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1640788A-59E9-457B-93F8-2A7787CD1A81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562BF03-B63F-13E0-0060-C3056CEF7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1FF8625-0251-CF15-4991-4E83EEB806F0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DE0ADFDE-3544-0E1D-C304-DF02C38EA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923AEED-00C7-44F1-95F0-869289FF1664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B91F767-B9A1-7114-4400-2F791669E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893CD3-F3D1-2B8F-E8D0-6213A38A0B64}"/>
              </a:ext>
            </a:extLst>
          </p:cNvPr>
          <p:cNvSpPr txBox="1"/>
          <p:nvPr/>
        </p:nvSpPr>
        <p:spPr>
          <a:xfrm>
            <a:off x="3392824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6324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D0822-29C6-CDFD-59BB-16C04269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FA388C1-7B26-7F3F-BDF4-41BBC6B75B9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797C9B-6359-C576-828F-B30B4F9AB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AB7F71-D3F5-6AF6-8FC9-367924B1A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7EC03-9188-191D-1181-EA1980E2A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4443421-FAD9-BF95-F27C-0F94F0F66A6E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صححوا.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من يذكر بقاعدة حساب مساحة مربع.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6CD15E-3614-7F47-D6E2-5A020D24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425A8-1F5C-97E0-C344-FCFCC132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3E43D232-20F1-2060-E759-05B0D208A868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6A8D1961-DAE1-418E-E1C4-79D41039EF64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A271732-41D8-5FDE-4C29-93788471C8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618AAAB-828E-7E06-15FF-91C5DAFEC5EA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CA6C0413-D965-E9D5-BD57-8EDE82CBEF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E010F99-E50C-45F7-55A5-F91D618A68C5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B47CECF-F261-E8C8-E6F8-CABB707D9D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A02910-1C8A-5750-A86A-46CB1B3ABCB6}"/>
              </a:ext>
            </a:extLst>
          </p:cNvPr>
          <p:cNvSpPr txBox="1"/>
          <p:nvPr/>
        </p:nvSpPr>
        <p:spPr>
          <a:xfrm>
            <a:off x="3392824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2FB69-5B2F-DE60-68BB-C20522B25454}"/>
              </a:ext>
            </a:extLst>
          </p:cNvPr>
          <p:cNvSpPr txBox="1"/>
          <p:nvPr/>
        </p:nvSpPr>
        <p:spPr>
          <a:xfrm>
            <a:off x="2539167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9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BDC27-3302-E8E5-CE26-2B2244BD0A95}"/>
              </a:ext>
            </a:extLst>
          </p:cNvPr>
          <p:cNvSpPr txBox="1"/>
          <p:nvPr/>
        </p:nvSpPr>
        <p:spPr>
          <a:xfrm>
            <a:off x="2353964" y="5928123"/>
            <a:ext cx="12096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 3 x 3 = 9</a:t>
            </a:r>
          </a:p>
        </p:txBody>
      </p:sp>
    </p:spTree>
    <p:extLst>
      <p:ext uri="{BB962C8B-B14F-4D97-AF65-F5344CB8AC3E}">
        <p14:creationId xmlns:p14="http://schemas.microsoft.com/office/powerpoint/2010/main" val="18525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F053E-C465-2AEF-70C3-8216725A6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E456D0F5-3023-F9F4-0716-81F7B4AB7930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احسبوا مساحة المستطيل 4.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070EFA-CA0C-8EFD-3695-F56C00BDE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81EF6-E2B7-BE79-79C5-7904B9604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58AFC206-A8C6-AA4A-A275-FA56744D1FC0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1FC02799-2467-8CC6-9CB1-65D1C00D0BE0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FBD55DA-658A-58F4-7173-DA7188BA8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D47DC64-EBC2-652E-781D-F10E4F2E6BAB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E3DB157-1F6D-9301-F29C-431831623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FBD6DFE-52A7-2D6A-91AD-8759BF01E17B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6D8C3238-5718-5D6F-5EFD-0258C497F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FD73A68-ADA3-9B67-2561-1C7A0249D1B0}"/>
              </a:ext>
            </a:extLst>
          </p:cNvPr>
          <p:cNvSpPr txBox="1"/>
          <p:nvPr/>
        </p:nvSpPr>
        <p:spPr>
          <a:xfrm>
            <a:off x="3392824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CD6DE-C4FE-F3AE-0401-DC03C34BE1FB}"/>
              </a:ext>
            </a:extLst>
          </p:cNvPr>
          <p:cNvSpPr txBox="1"/>
          <p:nvPr/>
        </p:nvSpPr>
        <p:spPr>
          <a:xfrm>
            <a:off x="2539167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9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B024B-EA4C-3057-86DC-68FB53A4B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EC9AA98-107D-DCE4-2887-175F0BB00AE9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EA8BA3-B6DF-6807-33FA-FA3E280A9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6304D7-60EA-3016-9029-FE2BB770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B5C65-9701-1627-0A9E-5C14F051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ED8E809-5794-8B1A-1710-7C3FC47FD91E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صححوا. من يشرح كيف حصل على الجواب الصحيح؟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83939A-DFF6-97BA-4DD1-B6A2125A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8A244-9089-CEB5-0115-195B0CA5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B08E6F24-4186-F4E0-B1C9-DAF28E42A68A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00C877C4-E2DA-A1E0-52C6-9241475DE81E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CD223E0-3C1E-D763-514B-33922AFFDC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E9CDAB-6CFF-4A63-467F-E80A79C98396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44B1E1F-2C2D-4AC2-2DFA-602336FA5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DA42104-3242-FD84-EACF-E109BAF84726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F1EB2121-C53D-07DF-B474-69431B4F26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86E5EA-B067-D3E7-DD26-C7DEEB289262}"/>
              </a:ext>
            </a:extLst>
          </p:cNvPr>
          <p:cNvSpPr txBox="1"/>
          <p:nvPr/>
        </p:nvSpPr>
        <p:spPr>
          <a:xfrm>
            <a:off x="3319472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F2CE9-74A3-9390-7EFA-6F680D207C76}"/>
              </a:ext>
            </a:extLst>
          </p:cNvPr>
          <p:cNvSpPr txBox="1"/>
          <p:nvPr/>
        </p:nvSpPr>
        <p:spPr>
          <a:xfrm>
            <a:off x="2539167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9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64294D-9D3C-9B60-6F80-411B47EAA149}"/>
              </a:ext>
            </a:extLst>
          </p:cNvPr>
          <p:cNvSpPr txBox="1"/>
          <p:nvPr/>
        </p:nvSpPr>
        <p:spPr>
          <a:xfrm>
            <a:off x="1774773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10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EB0E46-56A9-3534-F4F2-D75BC23AC687}"/>
              </a:ext>
            </a:extLst>
          </p:cNvPr>
          <p:cNvSpPr txBox="1"/>
          <p:nvPr/>
        </p:nvSpPr>
        <p:spPr>
          <a:xfrm>
            <a:off x="1527826" y="6074334"/>
            <a:ext cx="14185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 x 2 = 10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524E-363C-4DEA-38FD-8E705075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AF5057B-80F7-B20C-038C-91752BE8D350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الآن ، حددوا المضلع الأصغر مساحة؟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2BB0FA-BB01-CAB0-B17D-3BC99E846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6E0432-DFED-E624-8DD8-CE8A960BB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8B429A83-87A0-B697-81B8-130743F04E5A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4982CE44-C49E-59C3-32AE-B1B7F0409E0D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73B447F-F099-952A-9550-7F265FDB02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1CC722A3-97AA-289A-56F4-7F3B38C2C3C3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CDE0BC7-64CB-D7C6-BEE4-41A632D09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583CDFA-8A57-6BA8-53E0-5F419B52CFC8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58EB5AE7-E71D-D2D9-071F-CB20AF044C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E8EE17-27AE-AD10-A971-11B92798554B}"/>
              </a:ext>
            </a:extLst>
          </p:cNvPr>
          <p:cNvSpPr txBox="1"/>
          <p:nvPr/>
        </p:nvSpPr>
        <p:spPr>
          <a:xfrm>
            <a:off x="3319472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E6208-DF89-CF8B-5609-35E238B1FD69}"/>
              </a:ext>
            </a:extLst>
          </p:cNvPr>
          <p:cNvSpPr txBox="1"/>
          <p:nvPr/>
        </p:nvSpPr>
        <p:spPr>
          <a:xfrm>
            <a:off x="2539167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9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BD14F-7318-C1D4-70F4-5135051CEB3C}"/>
              </a:ext>
            </a:extLst>
          </p:cNvPr>
          <p:cNvSpPr txBox="1"/>
          <p:nvPr/>
        </p:nvSpPr>
        <p:spPr>
          <a:xfrm>
            <a:off x="1774773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10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D94A7-39DA-490B-5022-B40993AEF881}"/>
              </a:ext>
            </a:extLst>
          </p:cNvPr>
          <p:cNvSpPr txBox="1"/>
          <p:nvPr/>
        </p:nvSpPr>
        <p:spPr>
          <a:xfrm>
            <a:off x="1527826" y="6074334"/>
            <a:ext cx="14185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 x 2 = 10</a:t>
            </a:r>
            <a:endParaRPr lang="fr-M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50E0B-1EA3-8FCB-1A4E-751CC3E90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70C1725-54B9-3D64-6414-C81B94D28736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ألواحكم.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B89EF3-C3E7-3D53-A77A-831E199F6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23ED04-2AB2-0521-1D13-A74A9DE38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0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667C5-E733-28D3-CACA-C44A31B6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049D4CB-0223-90B0-68AF-E4EC7F436CC3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صححوا.  المربع رقم 3 هو الأصغر مساحة.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446377F-BC7D-A83B-F295-CE03C0ABB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C011A-6F0F-14E6-DAE9-6AC1E25D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44" y="2651760"/>
            <a:ext cx="7128777" cy="3276363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E5FC67A1-4E9A-50F9-12DD-42DA41B089F5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4B01CA57-2492-CED3-A3F5-84E2AF64665C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0CE2502-E0F8-AAB7-A5D0-14842707E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B833F0E-340F-62B3-4BEE-5DB0564ACA25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6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2D2AAFA1-5301-B703-E6AC-5E879D43B4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32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EDAD8842-A107-6AE7-EFC9-3B7CCCEC3467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2382A5C9-7C96-0854-F41C-462AF257E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5E3B014-3C31-FF50-6152-47D7576305D5}"/>
              </a:ext>
            </a:extLst>
          </p:cNvPr>
          <p:cNvSpPr txBox="1"/>
          <p:nvPr/>
        </p:nvSpPr>
        <p:spPr>
          <a:xfrm>
            <a:off x="3319472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MA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1EE46-68BD-9DF9-40A3-7684F6F14E96}"/>
              </a:ext>
            </a:extLst>
          </p:cNvPr>
          <p:cNvSpPr txBox="1"/>
          <p:nvPr/>
        </p:nvSpPr>
        <p:spPr>
          <a:xfrm>
            <a:off x="2539167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9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A4677-04B4-D248-38C8-ADE213493E9C}"/>
              </a:ext>
            </a:extLst>
          </p:cNvPr>
          <p:cNvSpPr txBox="1"/>
          <p:nvPr/>
        </p:nvSpPr>
        <p:spPr>
          <a:xfrm>
            <a:off x="1774773" y="4947362"/>
            <a:ext cx="488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</a:rPr>
              <a:t>10</a:t>
            </a:r>
            <a:endParaRPr lang="fr-MA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DF1CA-077D-C9C0-17C2-9E2170E09DD3}"/>
              </a:ext>
            </a:extLst>
          </p:cNvPr>
          <p:cNvSpPr txBox="1"/>
          <p:nvPr/>
        </p:nvSpPr>
        <p:spPr>
          <a:xfrm>
            <a:off x="3658008" y="5459617"/>
            <a:ext cx="14185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اَلْمُرَبَّعُ 3</a:t>
            </a:r>
            <a:endParaRPr lang="fr-MA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165BFE-0EBE-5387-1150-DD6A5B93483B}"/>
              </a:ext>
            </a:extLst>
          </p:cNvPr>
          <p:cNvSpPr/>
          <p:nvPr/>
        </p:nvSpPr>
        <p:spPr>
          <a:xfrm>
            <a:off x="1432560" y="4521200"/>
            <a:ext cx="5403824" cy="894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38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3D6E5-3214-3436-8FD8-333916E08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BEE8C8F-60E9-46D1-86D3-FE0B91EC4E8A}"/>
              </a:ext>
            </a:extLst>
          </p:cNvPr>
          <p:cNvSpPr txBox="1"/>
          <p:nvPr/>
        </p:nvSpPr>
        <p:spPr>
          <a:xfrm>
            <a:off x="910784" y="929877"/>
            <a:ext cx="653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ما العمل في الخطوة الثالثة؟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EC921D-E2B8-CD72-EA4B-74F3616F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59790C29-A409-19CF-589B-F20709E08314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DCFFA049-BE72-51B7-CD6D-42C9E12C01FC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6F8E683A-D7EC-F137-719A-32DA1265C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0C3B006-F962-D335-F0D7-6762551576D2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FC2FF87B-DA40-5D1C-70CD-6B57BC7BC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3D71573-EE57-1749-ABE6-E301E35068EF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64FA24CF-A7B2-1C94-8C70-1FE47BFDA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472AF9-95A2-AB8E-05E6-D8F86FC60B6E}"/>
              </a:ext>
            </a:extLst>
          </p:cNvPr>
          <p:cNvGrpSpPr/>
          <p:nvPr/>
        </p:nvGrpSpPr>
        <p:grpSpPr>
          <a:xfrm>
            <a:off x="802905" y="2624977"/>
            <a:ext cx="6288775" cy="3034143"/>
            <a:chOff x="802905" y="2624977"/>
            <a:chExt cx="7128777" cy="3276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59F1DF-817C-7CDF-2866-88F523500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905" y="2624977"/>
              <a:ext cx="7128777" cy="32763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EE6986-C52B-DE43-5240-8E31C683EA5C}"/>
                </a:ext>
              </a:extLst>
            </p:cNvPr>
            <p:cNvSpPr txBox="1"/>
            <p:nvPr/>
          </p:nvSpPr>
          <p:spPr>
            <a:xfrm>
              <a:off x="3319472" y="4947362"/>
              <a:ext cx="4882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3DF08E0-492F-9049-E130-1E38D7657D09}"/>
                </a:ext>
              </a:extLst>
            </p:cNvPr>
            <p:cNvSpPr txBox="1"/>
            <p:nvPr/>
          </p:nvSpPr>
          <p:spPr>
            <a:xfrm>
              <a:off x="2539167" y="4947362"/>
              <a:ext cx="4882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FF0000"/>
                  </a:solidFill>
                </a:rPr>
                <a:t>9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36269B-92EF-80FD-049D-EDAD6AFEDCB7}"/>
                </a:ext>
              </a:extLst>
            </p:cNvPr>
            <p:cNvSpPr txBox="1"/>
            <p:nvPr/>
          </p:nvSpPr>
          <p:spPr>
            <a:xfrm>
              <a:off x="1624656" y="4947362"/>
              <a:ext cx="638413" cy="365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1600" b="1" dirty="0">
                  <a:solidFill>
                    <a:srgbClr val="FF0000"/>
                  </a:solidFill>
                </a:rPr>
                <a:t>10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5F8178-5892-148E-AEA5-0E1B95E6A770}"/>
                </a:ext>
              </a:extLst>
            </p:cNvPr>
            <p:cNvSpPr txBox="1"/>
            <p:nvPr/>
          </p:nvSpPr>
          <p:spPr>
            <a:xfrm>
              <a:off x="3658008" y="5459617"/>
              <a:ext cx="14185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اَلْمُرَبَّعُ 3</a:t>
              </a:r>
              <a:endPara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Image 18">
            <a:extLst>
              <a:ext uri="{FF2B5EF4-FFF2-40B4-BE49-F238E27FC236}">
                <a16:creationId xmlns:a16="http://schemas.microsoft.com/office/drawing/2014/main" id="{254BEF5A-AE4A-ADFA-79D5-B78B86A74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8965" y="3452419"/>
            <a:ext cx="1132053" cy="179763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F7B83-2A95-EB97-56E3-A7D747775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BB4C8D3-60FA-AF2E-95AC-43D3F53EB144}"/>
              </a:ext>
            </a:extLst>
          </p:cNvPr>
          <p:cNvSpPr txBox="1"/>
          <p:nvPr/>
        </p:nvSpPr>
        <p:spPr>
          <a:xfrm>
            <a:off x="883681" y="748109"/>
            <a:ext cx="6532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من يتحقق من حساب المساحات.</a:t>
            </a:r>
          </a:p>
          <a:p>
            <a:pPr algn="r" rtl="1"/>
            <a:r>
              <a:rPr lang="ar-MA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انتداب تلاميذ تواليا للتحقق من الحساب.</a:t>
            </a:r>
            <a:endParaRPr lang="ar-MA" sz="2000" i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43A301-A9F2-48C3-CE2D-04557DC80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A8969098-8C86-53CD-C115-D5F86E28F754}"/>
              </a:ext>
            </a:extLst>
          </p:cNvPr>
          <p:cNvGrpSpPr/>
          <p:nvPr/>
        </p:nvGrpSpPr>
        <p:grpSpPr>
          <a:xfrm>
            <a:off x="1527827" y="1643316"/>
            <a:ext cx="5839328" cy="470861"/>
            <a:chOff x="2537185" y="1724103"/>
            <a:chExt cx="5126614" cy="470861"/>
          </a:xfrm>
        </p:grpSpPr>
        <p:sp>
          <p:nvSpPr>
            <p:cNvPr id="7" name="Rectangle : coins arrondis 2">
              <a:extLst>
                <a:ext uri="{FF2B5EF4-FFF2-40B4-BE49-F238E27FC236}">
                  <a16:creationId xmlns:a16="http://schemas.microsoft.com/office/drawing/2014/main" id="{B35FD8DB-1260-19D2-9BEE-B26B49C1E53A}"/>
                </a:ext>
              </a:extLst>
            </p:cNvPr>
            <p:cNvSpPr/>
            <p:nvPr/>
          </p:nvSpPr>
          <p:spPr>
            <a:xfrm>
              <a:off x="6198636" y="1752495"/>
              <a:ext cx="999174" cy="42354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D50A474F-352F-4EC1-59B7-97B5D4374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3402" y="175456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1</a:t>
              </a:r>
              <a:endParaRPr lang="fr-MA" sz="3200" b="1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965DCCE-DF96-7A11-981C-F4307E13358F}"/>
                </a:ext>
              </a:extLst>
            </p:cNvPr>
            <p:cNvSpPr/>
            <p:nvPr/>
          </p:nvSpPr>
          <p:spPr>
            <a:xfrm>
              <a:off x="2537185" y="1724103"/>
              <a:ext cx="862309" cy="440397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أَتَحَقَّقُ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124BD111-7955-C9FC-4094-07FDEF8B93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5087" y="1726175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6BE0B1C-F84A-60E3-DCA6-ABEF36DF8F4E}"/>
                </a:ext>
              </a:extLst>
            </p:cNvPr>
            <p:cNvSpPr/>
            <p:nvPr/>
          </p:nvSpPr>
          <p:spPr>
            <a:xfrm>
              <a:off x="4324501" y="1733568"/>
              <a:ext cx="862308" cy="433004"/>
            </a:xfrm>
            <a:prstGeom prst="roundRect">
              <a:avLst/>
            </a:prstGeom>
            <a:solidFill>
              <a:srgbClr val="276F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أَحْسُبُ</a:t>
              </a:r>
              <a:endPara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A9E3A047-808D-F9AB-F42F-7BF2185CD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2402" y="173563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solidFill>
                    <a:schemeClr val="bg1"/>
                  </a:solidFill>
                </a:rPr>
                <a:t>2</a:t>
              </a:r>
              <a:endParaRPr lang="fr-MA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D69D37-17E7-D516-CEB9-0379A739BE11}"/>
              </a:ext>
            </a:extLst>
          </p:cNvPr>
          <p:cNvGrpSpPr/>
          <p:nvPr/>
        </p:nvGrpSpPr>
        <p:grpSpPr>
          <a:xfrm>
            <a:off x="802905" y="2624977"/>
            <a:ext cx="7213335" cy="3643088"/>
            <a:chOff x="802905" y="2624977"/>
            <a:chExt cx="7128777" cy="32763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4218DC-D183-2510-9226-3B96FC1A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905" y="2624977"/>
              <a:ext cx="7128777" cy="32763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9984E8-213F-2ACD-11FE-E14F71D47931}"/>
                </a:ext>
              </a:extLst>
            </p:cNvPr>
            <p:cNvSpPr txBox="1"/>
            <p:nvPr/>
          </p:nvSpPr>
          <p:spPr>
            <a:xfrm>
              <a:off x="3319472" y="4947362"/>
              <a:ext cx="4882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2B88AF-D07C-B477-3641-D7B3001C8A70}"/>
                </a:ext>
              </a:extLst>
            </p:cNvPr>
            <p:cNvSpPr txBox="1"/>
            <p:nvPr/>
          </p:nvSpPr>
          <p:spPr>
            <a:xfrm>
              <a:off x="2539167" y="4947362"/>
              <a:ext cx="4882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FF0000"/>
                  </a:solidFill>
                </a:rPr>
                <a:t>9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FC358A-2A83-FAE6-00CD-FC0FA56A9676}"/>
                </a:ext>
              </a:extLst>
            </p:cNvPr>
            <p:cNvSpPr txBox="1"/>
            <p:nvPr/>
          </p:nvSpPr>
          <p:spPr>
            <a:xfrm>
              <a:off x="1624656" y="4947362"/>
              <a:ext cx="638413" cy="365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1600" b="1" dirty="0">
                  <a:solidFill>
                    <a:srgbClr val="FF0000"/>
                  </a:solidFill>
                </a:rPr>
                <a:t>10</a:t>
              </a:r>
              <a:endParaRPr lang="fr-MA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E57F8C-236C-FF6B-6DAE-37AB7587CB99}"/>
                </a:ext>
              </a:extLst>
            </p:cNvPr>
            <p:cNvSpPr txBox="1"/>
            <p:nvPr/>
          </p:nvSpPr>
          <p:spPr>
            <a:xfrm>
              <a:off x="3658008" y="5459617"/>
              <a:ext cx="14185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اَلْمُرَبَّعُ 3</a:t>
              </a:r>
              <a:endPara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51E29D-AFA8-B66F-3A48-27482CB1CE9C}"/>
              </a:ext>
            </a:extLst>
          </p:cNvPr>
          <p:cNvSpPr txBox="1"/>
          <p:nvPr/>
        </p:nvSpPr>
        <p:spPr>
          <a:xfrm>
            <a:off x="6295939" y="6187572"/>
            <a:ext cx="14353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3 = 18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EEB9A4-ACE0-B1D0-5C46-41337912B98B}"/>
              </a:ext>
            </a:extLst>
          </p:cNvPr>
          <p:cNvSpPr txBox="1"/>
          <p:nvPr/>
        </p:nvSpPr>
        <p:spPr>
          <a:xfrm>
            <a:off x="4114176" y="6204058"/>
            <a:ext cx="14353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3 = 9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429E6-16DC-A9C7-2E2F-03EB092D184F}"/>
              </a:ext>
            </a:extLst>
          </p:cNvPr>
          <p:cNvSpPr txBox="1"/>
          <p:nvPr/>
        </p:nvSpPr>
        <p:spPr>
          <a:xfrm>
            <a:off x="1641515" y="6230443"/>
            <a:ext cx="17707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MA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2 = 10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36C6AD-2F1A-FDE8-CC87-D3E009BBFEFE}"/>
                  </a:ext>
                </a:extLst>
              </p:cNvPr>
              <p:cNvSpPr txBox="1"/>
              <p:nvPr/>
            </p:nvSpPr>
            <p:spPr>
              <a:xfrm>
                <a:off x="7277326" y="6189490"/>
                <a:ext cx="48885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fr-MA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36C6AD-2F1A-FDE8-CC87-D3E009BBF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326" y="6189490"/>
                <a:ext cx="488852" cy="283219"/>
              </a:xfrm>
              <a:prstGeom prst="rect">
                <a:avLst/>
              </a:prstGeom>
              <a:blipFill>
                <a:blip r:embed="rId4"/>
                <a:stretch>
                  <a:fillRect l="-7500" t="-2128" r="-375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C17159-50E1-FECA-52F1-61184585CB60}"/>
                  </a:ext>
                </a:extLst>
              </p:cNvPr>
              <p:cNvSpPr txBox="1"/>
              <p:nvPr/>
            </p:nvSpPr>
            <p:spPr>
              <a:xfrm>
                <a:off x="5071968" y="6209993"/>
                <a:ext cx="48885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fr-MA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C17159-50E1-FECA-52F1-61184585C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968" y="6209993"/>
                <a:ext cx="488852" cy="283219"/>
              </a:xfrm>
              <a:prstGeom prst="rect">
                <a:avLst/>
              </a:prstGeom>
              <a:blipFill>
                <a:blip r:embed="rId5"/>
                <a:stretch>
                  <a:fillRect l="-7500" t="-2174" r="-500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9720C4-0DD4-B99F-DE94-FEB145C2E973}"/>
                  </a:ext>
                </a:extLst>
              </p:cNvPr>
              <p:cNvSpPr txBox="1"/>
              <p:nvPr/>
            </p:nvSpPr>
            <p:spPr>
              <a:xfrm>
                <a:off x="2809424" y="6234614"/>
                <a:ext cx="48885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fr-MA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fr-MA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9720C4-0DD4-B99F-DE94-FEB145C2E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424" y="6234614"/>
                <a:ext cx="488852" cy="283219"/>
              </a:xfrm>
              <a:prstGeom prst="rect">
                <a:avLst/>
              </a:prstGeom>
              <a:blipFill>
                <a:blip r:embed="rId6"/>
                <a:stretch>
                  <a:fillRect l="-7500" t="-2174" r="-375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0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FC19-00A6-D025-3FA2-515DFFE4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338C0E9-869B-474B-BCA2-09EF3AF0EE7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2D175BBF-DD54-1982-CAB2-3BC9D860AF67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DA03292-17B3-FC7B-AE03-82508ABE5EB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0EC942A-540A-E2F8-1D30-57A00A7013F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DA26BE79-898B-D8E6-748E-459F2012F226}"/>
              </a:ext>
            </a:extLst>
          </p:cNvPr>
          <p:cNvSpPr txBox="1"/>
          <p:nvPr/>
        </p:nvSpPr>
        <p:spPr>
          <a:xfrm>
            <a:off x="3962400" y="3323054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38035C7-669E-0253-35FE-BB6F4DF3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2304" y="4174924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4F59A46D-98DE-465F-0015-23B4210D0E56}"/>
              </a:ext>
            </a:extLst>
          </p:cNvPr>
          <p:cNvSpPr txBox="1"/>
          <p:nvPr/>
        </p:nvSpPr>
        <p:spPr>
          <a:xfrm>
            <a:off x="4043680" y="4247482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</p:spTree>
    <p:extLst>
      <p:ext uri="{BB962C8B-B14F-4D97-AF65-F5344CB8AC3E}">
        <p14:creationId xmlns:p14="http://schemas.microsoft.com/office/powerpoint/2010/main" val="20080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77E7B-AAE3-BDAA-5BD6-8733715F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EEC0EC9-CE7A-5A20-CAD7-BFC970153B0B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، أنجزوا التمرين 2 والتمرين 3 في الصفحة 98.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B783F0C-063A-6404-40C0-0DD37AE4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47D099-3942-F8CA-69B1-406B6322D104}"/>
              </a:ext>
            </a:extLst>
          </p:cNvPr>
          <p:cNvGrpSpPr/>
          <p:nvPr/>
        </p:nvGrpSpPr>
        <p:grpSpPr>
          <a:xfrm>
            <a:off x="1001686" y="1502229"/>
            <a:ext cx="6862154" cy="4404676"/>
            <a:chOff x="1167975" y="2016464"/>
            <a:chExt cx="6795188" cy="45062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BB4471-E1D4-C11C-6B1F-FC2CA7288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1" y="2097845"/>
              <a:ext cx="3391162" cy="44248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679ECD-8FA7-6719-5FDA-6391FB02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975" y="2016464"/>
              <a:ext cx="3391162" cy="4506257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DCC8E9-88A4-48F0-21AF-1354C124238D}"/>
              </a:ext>
            </a:extLst>
          </p:cNvPr>
          <p:cNvSpPr/>
          <p:nvPr/>
        </p:nvSpPr>
        <p:spPr>
          <a:xfrm>
            <a:off x="4572000" y="3169920"/>
            <a:ext cx="3271520" cy="26009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17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F3B6B-135A-13D1-A04C-8FE2EF56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B8C4B6D-DE2B-53EF-6D5A-567D5D345639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ستشتغلون في ثنائيات. سأمر بين الصفوف لأقدم المساندة.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0842A-C371-F9D2-A31A-022571E7F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78" y="1812148"/>
            <a:ext cx="7650481" cy="4700411"/>
          </a:xfrm>
          <a:prstGeom prst="rect">
            <a:avLst/>
          </a:prstGeom>
        </p:spPr>
      </p:pic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1A3C7E7-EAAB-E1EC-2BF6-1AD826A0C3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72" y="558800"/>
            <a:ext cx="1260550" cy="10884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07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E01A-0D3E-3E45-9C0B-5C8B889DC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7CEB8BDE-1B29-1402-7E03-B54354E9D06D}"/>
              </a:ext>
            </a:extLst>
          </p:cNvPr>
          <p:cNvSpPr txBox="1"/>
          <p:nvPr/>
        </p:nvSpPr>
        <p:spPr>
          <a:xfrm>
            <a:off x="363137" y="817111"/>
            <a:ext cx="7116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تذكروا قاعدتي حساب مساحتي المربع ومساحة المستطيل.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FD12E7A-3707-0494-2EA0-3FBCEB942B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0" y="2712720"/>
            <a:ext cx="2835791" cy="2448553"/>
          </a:xfrm>
          <a:prstGeom prst="ellipse">
            <a:avLst/>
          </a:prstGeom>
        </p:spPr>
      </p:pic>
      <p:pic>
        <p:nvPicPr>
          <p:cNvPr id="8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E05CD9-7450-8A34-F584-4A5B2236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CFE55-B84D-EBC7-A92E-F22A25D56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37" y="2375499"/>
            <a:ext cx="4705227" cy="31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7116-5606-7CF6-D1A0-DA1D04BD5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13050B6-B9AE-E304-2A16-EF35F4D25DF5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رقم2 . لديكم دقيقة واحدة.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17F4A0-6A58-0662-2FBE-4533C4AED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FD506C-2996-B6E7-5640-505CDD03BFC5}"/>
              </a:ext>
            </a:extLst>
          </p:cNvPr>
          <p:cNvGrpSpPr/>
          <p:nvPr/>
        </p:nvGrpSpPr>
        <p:grpSpPr>
          <a:xfrm>
            <a:off x="1138947" y="2232546"/>
            <a:ext cx="7116323" cy="3497694"/>
            <a:chOff x="1138947" y="2232546"/>
            <a:chExt cx="7116323" cy="349769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A2EEE-E0E5-534B-9DBB-2EF49E5C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8947" y="2232546"/>
              <a:ext cx="7116323" cy="34976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747718-76E1-7725-26AE-A860099C208C}"/>
                </a:ext>
              </a:extLst>
            </p:cNvPr>
            <p:cNvSpPr txBox="1"/>
            <p:nvPr/>
          </p:nvSpPr>
          <p:spPr>
            <a:xfrm>
              <a:off x="6106160" y="46939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2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23EF3D-2FBC-D3AC-AC7E-83864573A2B1}"/>
                </a:ext>
              </a:extLst>
            </p:cNvPr>
            <p:cNvSpPr txBox="1"/>
            <p:nvPr/>
          </p:nvSpPr>
          <p:spPr>
            <a:xfrm>
              <a:off x="6563360" y="46939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2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E93785-A5F3-4FFC-1EF4-5A769ECFCA5A}"/>
                </a:ext>
              </a:extLst>
            </p:cNvPr>
            <p:cNvSpPr txBox="1"/>
            <p:nvPr/>
          </p:nvSpPr>
          <p:spPr>
            <a:xfrm>
              <a:off x="6876266" y="4693920"/>
              <a:ext cx="3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 4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7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CE9A1-0D7D-7100-A0E8-088109C4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A705E6E-AED4-A391-AB46-8FBC5F7F7E51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رقم3  . لديكم دقيقة واحدة.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DD6094-8088-7566-1C3D-5BD87260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C9E68-60CC-5FDD-2C68-A9BECB29B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60" y="2237624"/>
            <a:ext cx="7447280" cy="360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9C5DA6-7CAA-B947-DD2E-20D6F77E733E}"/>
              </a:ext>
            </a:extLst>
          </p:cNvPr>
          <p:cNvSpPr txBox="1"/>
          <p:nvPr/>
        </p:nvSpPr>
        <p:spPr>
          <a:xfrm>
            <a:off x="6106160" y="48361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73176-FA21-DCCD-3287-649A63C2BAB6}"/>
              </a:ext>
            </a:extLst>
          </p:cNvPr>
          <p:cNvSpPr txBox="1"/>
          <p:nvPr/>
        </p:nvSpPr>
        <p:spPr>
          <a:xfrm>
            <a:off x="6563360" y="48361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C828D-C533-542D-BEB6-8603A9FC4628}"/>
              </a:ext>
            </a:extLst>
          </p:cNvPr>
          <p:cNvSpPr txBox="1"/>
          <p:nvPr/>
        </p:nvSpPr>
        <p:spPr>
          <a:xfrm>
            <a:off x="6876266" y="483616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8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803A50-9AD7-5FA8-7297-F5D9B509D609}"/>
              </a:ext>
            </a:extLst>
          </p:cNvPr>
          <p:cNvSpPr txBox="1"/>
          <p:nvPr/>
        </p:nvSpPr>
        <p:spPr>
          <a:xfrm>
            <a:off x="3885439" y="493776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66BC11-D1A3-B2BF-3C5E-D9951F7E8DA1}"/>
              </a:ext>
            </a:extLst>
          </p:cNvPr>
          <p:cNvSpPr txBox="1"/>
          <p:nvPr/>
        </p:nvSpPr>
        <p:spPr>
          <a:xfrm>
            <a:off x="4708399" y="358648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1017688" y="3505757"/>
            <a:ext cx="6801287" cy="2094943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452294" y="3990901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ZoneTexte 27">
            <a:extLst>
              <a:ext uri="{FF2B5EF4-FFF2-40B4-BE49-F238E27FC236}">
                <a16:creationId xmlns:a16="http://schemas.microsoft.com/office/drawing/2014/main" id="{3BC76C7F-3652-3F11-A12C-51E6755CC58A}"/>
              </a:ext>
            </a:extLst>
          </p:cNvPr>
          <p:cNvSpPr txBox="1"/>
          <p:nvPr/>
        </p:nvSpPr>
        <p:spPr>
          <a:xfrm>
            <a:off x="790540" y="4194138"/>
            <a:ext cx="6888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 defTabSz="609630" rtl="1">
              <a:buFont typeface="Wingdings" panose="05000000000000000000" pitchFamily="2" charset="2"/>
              <a:buChar char="ü"/>
              <a:defRPr/>
            </a:pP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حِساب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مِساحَتَي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الْمُر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f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عِ 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طيل</a:t>
            </a:r>
            <a:r>
              <a:rPr lang="ar-M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ِ.</a:t>
            </a:r>
            <a:r>
              <a:rPr lang="ar-SA" sz="3600" b="1" dirty="0">
                <a:solidFill>
                  <a:srgbClr val="1C6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600" b="1" dirty="0">
              <a:solidFill>
                <a:srgbClr val="1C6D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99 أنجزوا التمرين5.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A3A34C-DB73-B0AF-1106-23FABF8D9E96}"/>
              </a:ext>
            </a:extLst>
          </p:cNvPr>
          <p:cNvGrpSpPr/>
          <p:nvPr/>
        </p:nvGrpSpPr>
        <p:grpSpPr>
          <a:xfrm>
            <a:off x="1001686" y="1502229"/>
            <a:ext cx="6862154" cy="4404676"/>
            <a:chOff x="1167975" y="2016464"/>
            <a:chExt cx="6795188" cy="45062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A93890-15F5-9AC6-1A9A-7374BEEAB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1" y="2097845"/>
              <a:ext cx="3391162" cy="44248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79796F-4AFD-D5C2-750E-6A472352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975" y="2016464"/>
              <a:ext cx="3391162" cy="450625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5A28D0-908B-3D2F-F6D9-9F49E346CF27}"/>
              </a:ext>
            </a:extLst>
          </p:cNvPr>
          <p:cNvSpPr/>
          <p:nvPr/>
        </p:nvSpPr>
        <p:spPr>
          <a:xfrm>
            <a:off x="988696" y="3342640"/>
            <a:ext cx="3271520" cy="1168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589F-875E-95A1-01ED-63C0899F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DC7D18-230A-FAAC-AC0A-B70108E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EA3EC520-F11F-A9BA-BBBC-9C27BB324CE1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التمرين5.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A4318-0C15-EBC8-3FF8-018EB63B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19" y="2307543"/>
            <a:ext cx="786452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6CC3A-CF77-F4D9-A31E-09C40106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88585E-1242-86F0-02DC-0548C0629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23" name="ZoneTexte 2">
            <a:extLst>
              <a:ext uri="{FF2B5EF4-FFF2-40B4-BE49-F238E27FC236}">
                <a16:creationId xmlns:a16="http://schemas.microsoft.com/office/drawing/2014/main" id="{E114FCA2-B298-A433-2B71-2F8312732B1A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2D7315-2AEF-523D-3392-6921A439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1BFCD9-DACC-AB4C-0037-675F0A206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" y="2053793"/>
            <a:ext cx="7864522" cy="3779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DD6B4-1480-39DB-3E8E-DFB56841BED7}"/>
              </a:ext>
            </a:extLst>
          </p:cNvPr>
          <p:cNvSpPr txBox="1"/>
          <p:nvPr/>
        </p:nvSpPr>
        <p:spPr>
          <a:xfrm>
            <a:off x="2477608" y="48158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16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2C8F0-5ED9-CA90-B5F3-90D68442B1DA}"/>
              </a:ext>
            </a:extLst>
          </p:cNvPr>
          <p:cNvSpPr txBox="1"/>
          <p:nvPr/>
        </p:nvSpPr>
        <p:spPr>
          <a:xfrm>
            <a:off x="3239373" y="48158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28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5AC58-EC0A-0785-8584-1DE6B68E77A3}"/>
              </a:ext>
            </a:extLst>
          </p:cNvPr>
          <p:cNvSpPr txBox="1"/>
          <p:nvPr/>
        </p:nvSpPr>
        <p:spPr>
          <a:xfrm>
            <a:off x="4138655" y="48158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25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F810D-6482-B798-6E6D-31623C5532D1}"/>
              </a:ext>
            </a:extLst>
          </p:cNvPr>
          <p:cNvSpPr txBox="1"/>
          <p:nvPr/>
        </p:nvSpPr>
        <p:spPr>
          <a:xfrm>
            <a:off x="1586821" y="48158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18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58C0D-5D2F-0868-14B4-43B8894E05FB}"/>
              </a:ext>
            </a:extLst>
          </p:cNvPr>
          <p:cNvSpPr txBox="1"/>
          <p:nvPr/>
        </p:nvSpPr>
        <p:spPr>
          <a:xfrm>
            <a:off x="3309742" y="5324748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سَطْحُ الْمُسْتَطيلِ 2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54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أكملوا في المنزل الأنشطة التي لم نقم بإنجازها في  الصفحتين98 و 99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5F776E-CD4D-8D06-CB02-F889DCD099EC}"/>
              </a:ext>
            </a:extLst>
          </p:cNvPr>
          <p:cNvGrpSpPr/>
          <p:nvPr/>
        </p:nvGrpSpPr>
        <p:grpSpPr>
          <a:xfrm>
            <a:off x="1001686" y="1502229"/>
            <a:ext cx="6862154" cy="4404676"/>
            <a:chOff x="1167975" y="2016464"/>
            <a:chExt cx="6795188" cy="4506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A8B641-4E23-4AD3-D434-A4719CB32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1" y="2097845"/>
              <a:ext cx="3391162" cy="44248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CBB71F-1F08-408E-8697-47CFA1BC8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975" y="2016464"/>
              <a:ext cx="3391162" cy="4506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139F645-6AF6-D76C-3950-23A6E10DEEBF}"/>
              </a:ext>
            </a:extLst>
          </p:cNvPr>
          <p:cNvSpPr/>
          <p:nvPr/>
        </p:nvSpPr>
        <p:spPr>
          <a:xfrm>
            <a:off x="1538637" y="2610516"/>
            <a:ext cx="5884432" cy="294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MA"/>
              <a:t>حساب ذهني</a:t>
            </a:r>
            <a:endParaRPr lang="ar-MA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221A3EE0-E9C1-E8E0-053A-19385537EBD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F7E973-88DF-E9E7-9F6A-E07B235E3B0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8D94C9-33EC-97D2-E452-C86B0AAB1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16421" y="3154657"/>
            <a:ext cx="841742" cy="841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EF689-E2D4-5D12-182C-41AFC71FEBE6}"/>
              </a:ext>
            </a:extLst>
          </p:cNvPr>
          <p:cNvSpPr txBox="1"/>
          <p:nvPr/>
        </p:nvSpPr>
        <p:spPr>
          <a:xfrm>
            <a:off x="1777203" y="4146950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الحساب الذهني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7A4E4D-0642-123B-274C-17B9EED6BFFF}"/>
              </a:ext>
            </a:extLst>
          </p:cNvPr>
          <p:cNvSpPr txBox="1"/>
          <p:nvPr/>
        </p:nvSpPr>
        <p:spPr>
          <a:xfrm>
            <a:off x="1720931" y="3249803"/>
            <a:ext cx="4741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/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المنزلية</a:t>
            </a: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D7BFD2A5-58E3-B59E-B794-C7349FFDC7B9}"/>
              </a:ext>
            </a:extLst>
          </p:cNvPr>
          <p:cNvSpPr txBox="1"/>
          <p:nvPr/>
        </p:nvSpPr>
        <p:spPr>
          <a:xfrm>
            <a:off x="1793166" y="4954970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97 . لنصحح التمرين رقم 6.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D33AE47-1914-0284-DB75-C57139DF4E83}"/>
              </a:ext>
            </a:extLst>
          </p:cNvPr>
          <p:cNvGrpSpPr/>
          <p:nvPr/>
        </p:nvGrpSpPr>
        <p:grpSpPr>
          <a:xfrm>
            <a:off x="828040" y="1904802"/>
            <a:ext cx="7487920" cy="4572396"/>
            <a:chOff x="1541640" y="1579682"/>
            <a:chExt cx="6200555" cy="45723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395973-0B0B-BF76-C655-C653FDF95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1640" y="1594923"/>
              <a:ext cx="3215919" cy="45419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A30AB0-D9E3-6E62-97A8-71850061E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1579682"/>
              <a:ext cx="3170195" cy="4572396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560181-2BEB-2582-CCED-9A7F69793EEA}"/>
              </a:ext>
            </a:extLst>
          </p:cNvPr>
          <p:cNvSpPr/>
          <p:nvPr/>
        </p:nvSpPr>
        <p:spPr>
          <a:xfrm>
            <a:off x="955040" y="5222240"/>
            <a:ext cx="3532526" cy="11277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F90D-0EBE-DAC9-8A68-35998AC83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A994A78-C7FA-67C6-86C5-DC8F819C805C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5E19B36-FA5C-1638-2D6C-F822FD572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2F7F34-C0F9-1413-B62A-4E63F3996053}"/>
              </a:ext>
            </a:extLst>
          </p:cNvPr>
          <p:cNvGrpSpPr/>
          <p:nvPr/>
        </p:nvGrpSpPr>
        <p:grpSpPr>
          <a:xfrm>
            <a:off x="378869" y="2383698"/>
            <a:ext cx="8324350" cy="2879182"/>
            <a:chOff x="378869" y="2383698"/>
            <a:chExt cx="8324350" cy="28791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994421-207B-FEB3-27CA-46BE6EED1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869" y="2383698"/>
              <a:ext cx="8324350" cy="287918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F33AC9-D928-D830-9F11-94850E1CD761}"/>
                </a:ext>
              </a:extLst>
            </p:cNvPr>
            <p:cNvSpPr/>
            <p:nvPr/>
          </p:nvSpPr>
          <p:spPr>
            <a:xfrm>
              <a:off x="5852160" y="3241040"/>
              <a:ext cx="1320800" cy="13309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/>
                <a:t>16 U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A595D4-5038-4584-8824-4688818B92C6}"/>
                </a:ext>
              </a:extLst>
            </p:cNvPr>
            <p:cNvSpPr/>
            <p:nvPr/>
          </p:nvSpPr>
          <p:spPr>
            <a:xfrm>
              <a:off x="2336800" y="2865120"/>
              <a:ext cx="955041" cy="145288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dirty="0"/>
                <a:t>12 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6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30276</TotalTime>
  <Words>929</Words>
  <Application>Microsoft Office PowerPoint</Application>
  <PresentationFormat>Affichage à l'écran (4:3)</PresentationFormat>
  <Paragraphs>314</Paragraphs>
  <Slides>66</Slides>
  <Notes>9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66</vt:i4>
      </vt:variant>
    </vt:vector>
  </HeadingPairs>
  <TitlesOfParts>
    <vt:vector size="78" baseType="lpstr">
      <vt:lpstr>Aptos</vt:lpstr>
      <vt:lpstr>Arial</vt:lpstr>
      <vt:lpstr>Wingdings</vt:lpstr>
      <vt:lpstr>Effra CC Arbc</vt:lpstr>
      <vt:lpstr>Dosis</vt:lpstr>
      <vt:lpstr>Aptos Display</vt:lpstr>
      <vt:lpstr>Calibri</vt:lpstr>
      <vt:lpstr>Cambria Math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186</cp:revision>
  <cp:lastPrinted>2025-08-13T10:11:39Z</cp:lastPrinted>
  <dcterms:created xsi:type="dcterms:W3CDTF">2025-08-01T12:31:49Z</dcterms:created>
  <dcterms:modified xsi:type="dcterms:W3CDTF">2026-01-04T20:18:47Z</dcterms:modified>
</cp:coreProperties>
</file>