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48"/>
  </p:notesMasterIdLst>
  <p:handoutMasterIdLst>
    <p:handoutMasterId r:id="rId49"/>
  </p:handoutMasterIdLst>
  <p:sldIdLst>
    <p:sldId id="779" r:id="rId4"/>
    <p:sldId id="909" r:id="rId5"/>
    <p:sldId id="2134806931" r:id="rId6"/>
    <p:sldId id="2134806892" r:id="rId7"/>
    <p:sldId id="973" r:id="rId8"/>
    <p:sldId id="783" r:id="rId9"/>
    <p:sldId id="746" r:id="rId10"/>
    <p:sldId id="1113" r:id="rId11"/>
    <p:sldId id="913" r:id="rId12"/>
    <p:sldId id="2134806932" r:id="rId13"/>
    <p:sldId id="2134806934" r:id="rId14"/>
    <p:sldId id="2134806908" r:id="rId15"/>
    <p:sldId id="2134806909" r:id="rId16"/>
    <p:sldId id="1112" r:id="rId17"/>
    <p:sldId id="2134806905" r:id="rId18"/>
    <p:sldId id="2134806907" r:id="rId19"/>
    <p:sldId id="2134806868" r:id="rId20"/>
    <p:sldId id="2134806856" r:id="rId21"/>
    <p:sldId id="2134806917" r:id="rId22"/>
    <p:sldId id="1182" r:id="rId23"/>
    <p:sldId id="2134806935" r:id="rId24"/>
    <p:sldId id="2134806919" r:id="rId25"/>
    <p:sldId id="2134806937" r:id="rId26"/>
    <p:sldId id="2134806936" r:id="rId27"/>
    <p:sldId id="2134806930" r:id="rId28"/>
    <p:sldId id="2134806910" r:id="rId29"/>
    <p:sldId id="2134806798" r:id="rId30"/>
    <p:sldId id="2134806938" r:id="rId31"/>
    <p:sldId id="786" r:id="rId32"/>
    <p:sldId id="2134806895" r:id="rId33"/>
    <p:sldId id="2134806877" r:id="rId34"/>
    <p:sldId id="2134806939" r:id="rId35"/>
    <p:sldId id="2134806940" r:id="rId36"/>
    <p:sldId id="2134806942" r:id="rId37"/>
    <p:sldId id="2134806897" r:id="rId38"/>
    <p:sldId id="2134806899" r:id="rId39"/>
    <p:sldId id="2134806941" r:id="rId40"/>
    <p:sldId id="2134806943" r:id="rId41"/>
    <p:sldId id="2134806901" r:id="rId42"/>
    <p:sldId id="2134806887" r:id="rId43"/>
    <p:sldId id="2134806881" r:id="rId44"/>
    <p:sldId id="869" r:id="rId45"/>
    <p:sldId id="2134806797" r:id="rId46"/>
    <p:sldId id="2134806882" r:id="rId47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50"/>
    </p:embeddedFont>
    <p:embeddedFont>
      <p:font typeface="Dosis" pitchFamily="2" charset="0"/>
      <p:regular r:id="rId51"/>
      <p:bold r:id="rId5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6A6A6"/>
    <a:srgbClr val="F2F2F2"/>
    <a:srgbClr val="FCC302"/>
    <a:srgbClr val="FFEFBB"/>
    <a:srgbClr val="F1A947"/>
    <a:srgbClr val="F6BB00"/>
    <a:srgbClr val="FFC000"/>
    <a:srgbClr val="FAE496"/>
    <a:srgbClr val="7FC5C2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7" autoAdjust="0"/>
    <p:restoredTop sz="96320" autoAdjust="0"/>
  </p:normalViewPr>
  <p:slideViewPr>
    <p:cSldViewPr snapToGrid="0">
      <p:cViewPr varScale="1">
        <p:scale>
          <a:sx n="71" d="100"/>
          <a:sy n="71" d="100"/>
        </p:scale>
        <p:origin x="119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1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57" Type="http://schemas.microsoft.com/office/2018/10/relationships/authors" Target="author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10/12/2025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725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E2656-330D-D3B5-A100-0CEF8814B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F13169-CB87-197C-070A-4251F260E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280487E-D437-B85D-5702-4B39CEB07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5256E9-8692-F6FD-8B82-8BBFAB6E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0D9B5-C54C-018C-8CDD-86B25BA0C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5357EC9-60A2-9A34-5892-1C4AB846F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2386140-662C-517D-301C-F574E1E0B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48D547-EC2A-F320-1F69-FA59B4E96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6503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8CF5-CE90-294D-1E08-29428DDB7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F6F52F2-5F95-C8A7-DB9F-CB6440E152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735EFA-EEFB-F5A6-B973-BA6AC4A969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A48E4C-3A06-84A6-5C3B-0A5DC7B15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5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AE218-CD36-F104-7CF3-4CF53ED3E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06C08F-9A44-54F5-1386-89D9465C7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B254B93-EA06-ACBB-362E-A9E723B46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EC6F62-F74D-097F-3CBE-A7A1B4F27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9720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7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1" r:id="rId3"/>
    <p:sldLayoutId id="214748390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  <p:sldLayoutId id="2147483904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4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49328FF8-D163-CFE8-2ACC-0DC933D7C351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id="{10F923DD-00E5-0CE3-3C40-5D2AA4537FD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rgbClr val="B2B3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337866" y="6021421"/>
            <a:ext cx="1124468" cy="288630"/>
            <a:chOff x="7337866" y="6021421"/>
            <a:chExt cx="1124468" cy="288630"/>
          </a:xfrm>
          <a:solidFill>
            <a:srgbClr val="BFBFBF"/>
          </a:solidFill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8193283" y="6021421"/>
              <a:ext cx="269051" cy="256655"/>
            </a:xfrm>
            <a:prstGeom prst="ellipse">
              <a:avLst/>
            </a:prstGeom>
            <a:solidFill>
              <a:srgbClr val="BFBFB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707448" y="6015247"/>
            <a:ext cx="1124468" cy="294804"/>
            <a:chOff x="7337866" y="6015247"/>
            <a:chExt cx="1124468" cy="294804"/>
          </a:xfrm>
          <a:solidFill>
            <a:srgbClr val="BFBFBF"/>
          </a:solidFill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8193283" y="6015247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4077029" y="6021421"/>
            <a:ext cx="1132187" cy="288630"/>
            <a:chOff x="5701783" y="6021421"/>
            <a:chExt cx="1132187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ar-AE" dirty="0">
                  <a:solidFill>
                    <a:schemeClr val="lt1"/>
                  </a:solidFill>
                </a:rPr>
                <a:t>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6564919" y="6041623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1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C38E6-1AD3-B64B-544A-CFBE7A1A6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750EA9E-08AB-6636-D9AC-C95DC2C6496E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69404B7-AA0D-E6E1-1D6B-480630616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C595A7-EF76-CC24-9515-907EFDB82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22"/>
          <a:stretch>
            <a:fillRect/>
          </a:stretch>
        </p:blipFill>
        <p:spPr>
          <a:xfrm>
            <a:off x="196759" y="1909895"/>
            <a:ext cx="8750481" cy="38616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B22776-A345-3A40-A1F1-F52201908F4E}"/>
              </a:ext>
            </a:extLst>
          </p:cNvPr>
          <p:cNvSpPr txBox="1"/>
          <p:nvPr/>
        </p:nvSpPr>
        <p:spPr>
          <a:xfrm>
            <a:off x="3982065" y="3859386"/>
            <a:ext cx="2487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 4165 – 94 = 4071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5C4556-ED94-E1C9-7865-6834996CDB14}"/>
              </a:ext>
            </a:extLst>
          </p:cNvPr>
          <p:cNvSpPr txBox="1"/>
          <p:nvPr/>
        </p:nvSpPr>
        <p:spPr>
          <a:xfrm>
            <a:off x="3982065" y="4792999"/>
            <a:ext cx="3785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غ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ار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فاع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ون :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4071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ً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 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779C7A-8E01-8A74-8276-87B357BC54DE}"/>
              </a:ext>
            </a:extLst>
          </p:cNvPr>
          <p:cNvSpPr txBox="1"/>
          <p:nvPr/>
        </p:nvSpPr>
        <p:spPr>
          <a:xfrm>
            <a:off x="1356850" y="3840715"/>
            <a:ext cx="2231923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000" dirty="0"/>
              <a:t>4165</a:t>
            </a:r>
            <a:endParaRPr lang="fr-MA" sz="2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46EFEC-ED27-02E2-C930-12E4760D3FED}"/>
              </a:ext>
            </a:extLst>
          </p:cNvPr>
          <p:cNvSpPr txBox="1"/>
          <p:nvPr/>
        </p:nvSpPr>
        <p:spPr>
          <a:xfrm>
            <a:off x="1356851" y="4248381"/>
            <a:ext cx="1376517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000" dirty="0"/>
              <a:t>؟</a:t>
            </a:r>
            <a:endParaRPr lang="fr-MA" sz="2000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A5895BF-F2B9-BEC9-5B84-A3DFA5384A24}"/>
              </a:ext>
            </a:extLst>
          </p:cNvPr>
          <p:cNvCxnSpPr/>
          <p:nvPr/>
        </p:nvCxnSpPr>
        <p:spPr>
          <a:xfrm>
            <a:off x="2861187" y="4444181"/>
            <a:ext cx="727586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F059CD44-1764-BAD2-F1B5-250B2988928C}"/>
              </a:ext>
            </a:extLst>
          </p:cNvPr>
          <p:cNvSpPr txBox="1"/>
          <p:nvPr/>
        </p:nvSpPr>
        <p:spPr>
          <a:xfrm>
            <a:off x="2939845" y="4444181"/>
            <a:ext cx="72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94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25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A27FF-3372-97FE-2DB2-5985E22E4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D07A017-1942-0A65-9C64-CEE438437E62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الكراسات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لنصحح التمرين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رقم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B8F8D3-763E-5B2E-7E76-0B8B6A42E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D291C7-D840-04C9-E00B-44A9E9938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6"/>
          <a:stretch>
            <a:fillRect/>
          </a:stretch>
        </p:blipFill>
        <p:spPr>
          <a:xfrm>
            <a:off x="206478" y="2350257"/>
            <a:ext cx="8496741" cy="362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7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92EFD-D916-356D-A5A1-2B78887CC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53FE83B-B43B-01E8-F6D3-26C4FE959DB5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يقرأ نص مسألته؟ من يشرح كيف  نصوغ مسألة مناسبة للتمثيل.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27F1AA4-87A1-43C1-09F4-A93A47D90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3E5E2B-122D-C3D2-F92E-85DAFA1BD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6"/>
          <a:stretch>
            <a:fillRect/>
          </a:stretch>
        </p:blipFill>
        <p:spPr>
          <a:xfrm>
            <a:off x="511277" y="2350257"/>
            <a:ext cx="7737988" cy="362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37B95-264D-1355-12BB-166E9A169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C05A84C-EF19-E13E-B301-A6858FC0D356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5A8975F0-DB7B-41E6-8BAD-1C87F1C5A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018EA9-132D-A35A-9211-53A40CDF6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7" t="54399" r="6387" b="3000"/>
          <a:stretch>
            <a:fillRect/>
          </a:stretch>
        </p:blipFill>
        <p:spPr>
          <a:xfrm>
            <a:off x="639097" y="1966453"/>
            <a:ext cx="7905135" cy="4162146"/>
          </a:xfrm>
          <a:prstGeom prst="rect">
            <a:avLst/>
          </a:prstGeom>
        </p:spPr>
      </p:pic>
      <p:sp>
        <p:nvSpPr>
          <p:cNvPr id="7" name="ZoneTexte 8">
            <a:extLst>
              <a:ext uri="{FF2B5EF4-FFF2-40B4-BE49-F238E27FC236}">
                <a16:creationId xmlns:a16="http://schemas.microsoft.com/office/drawing/2014/main" id="{D45DC624-DB73-C6E5-18D5-E0E187E66A98}"/>
              </a:ext>
            </a:extLst>
          </p:cNvPr>
          <p:cNvSpPr txBox="1"/>
          <p:nvPr/>
        </p:nvSpPr>
        <p:spPr>
          <a:xfrm>
            <a:off x="4147246" y="3866752"/>
            <a:ext cx="36560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مِثالٌ:</a:t>
            </a:r>
          </a:p>
          <a:p>
            <a:pPr algn="r" rtl="1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ى ع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لي 24 ك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ً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َدُ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رات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سامي ي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ُّ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ك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رات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ٍ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رات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امي ؟ 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8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0DD2D-78F7-E7A6-BC89-CA5BAA0A9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F0952C-5249-CB27-136D-76DCEDB01CD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32B4F0-C13E-F148-D857-AC1B1E43FD61}"/>
              </a:ext>
            </a:extLst>
          </p:cNvPr>
          <p:cNvGrpSpPr/>
          <p:nvPr/>
        </p:nvGrpSpPr>
        <p:grpSpPr>
          <a:xfrm>
            <a:off x="1238103" y="2009216"/>
            <a:ext cx="6075680" cy="3351786"/>
            <a:chOff x="1179488" y="2103001"/>
            <a:chExt cx="6075680" cy="3351786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502C7BC3-C19F-658B-F3AB-33B198E62BB9}"/>
                </a:ext>
              </a:extLst>
            </p:cNvPr>
            <p:cNvGrpSpPr/>
            <p:nvPr/>
          </p:nvGrpSpPr>
          <p:grpSpPr>
            <a:xfrm>
              <a:off x="1179488" y="2103001"/>
              <a:ext cx="6075680" cy="3351786"/>
              <a:chOff x="2368492" y="2221113"/>
              <a:chExt cx="4476261" cy="2502214"/>
            </a:xfrm>
          </p:grpSpPr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2BF9BB90-FEF2-D62C-18BD-C2D71B76FB98}"/>
                  </a:ext>
                </a:extLst>
              </p:cNvPr>
              <p:cNvSpPr/>
              <p:nvPr/>
            </p:nvSpPr>
            <p:spPr>
              <a:xfrm>
                <a:off x="2368492" y="2505845"/>
                <a:ext cx="4476261" cy="221748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4" name="Image 3" descr="Une image contenant symbole, Graphique, conception&#10;&#10;Le contenu généré par l’IA peut être incorrect.">
                <a:extLst>
                  <a:ext uri="{FF2B5EF4-FFF2-40B4-BE49-F238E27FC236}">
                    <a16:creationId xmlns:a16="http://schemas.microsoft.com/office/drawing/2014/main" id="{43C37515-F698-92A1-CCD1-9F79F071F3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980103" y="3831515"/>
                <a:ext cx="631873" cy="631873"/>
              </a:xfrm>
              <a:prstGeom prst="rect">
                <a:avLst/>
              </a:prstGeom>
            </p:spPr>
          </p:pic>
          <p:sp>
            <p:nvSpPr>
              <p:cNvPr id="6" name="Flowchart: Alternate Process 54">
                <a:extLst>
                  <a:ext uri="{FF2B5EF4-FFF2-40B4-BE49-F238E27FC236}">
                    <a16:creationId xmlns:a16="http://schemas.microsoft.com/office/drawing/2014/main" id="{99C605F6-EF61-B720-0349-73E55BB17C14}"/>
                  </a:ext>
                </a:extLst>
              </p:cNvPr>
              <p:cNvSpPr/>
              <p:nvPr/>
            </p:nvSpPr>
            <p:spPr>
              <a:xfrm>
                <a:off x="3206274" y="2221113"/>
                <a:ext cx="2800697" cy="726354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الدرس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Oval 80">
                <a:extLst>
                  <a:ext uri="{FF2B5EF4-FFF2-40B4-BE49-F238E27FC236}">
                    <a16:creationId xmlns:a16="http://schemas.microsoft.com/office/drawing/2014/main" id="{AE19F3A4-EA6E-710D-157E-FF015DD522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93025" y="2237493"/>
                <a:ext cx="627891" cy="631872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MA" sz="3200" b="1" dirty="0"/>
                  <a:t>1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3F199B7-27D3-826E-B93F-1E655F4AE946}"/>
                  </a:ext>
                </a:extLst>
              </p:cNvPr>
              <p:cNvSpPr txBox="1"/>
              <p:nvPr/>
            </p:nvSpPr>
            <p:spPr>
              <a:xfrm>
                <a:off x="2532171" y="3869597"/>
                <a:ext cx="3447931" cy="482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685834" rtl="1">
                  <a:defRPr/>
                </a:pPr>
                <a:r>
                  <a:rPr lang="ar-MA" sz="3600" b="1" dirty="0">
                    <a:solidFill>
                      <a:srgbClr val="FC8D00"/>
                    </a:solidFill>
                    <a:latin typeface="Dosis" pitchFamily="2" charset="0"/>
                    <a:cs typeface="Calibri" panose="020F0502020204030204" pitchFamily="34" charset="0"/>
                  </a:rPr>
                  <a:t>الحساب الذهني</a:t>
                </a:r>
              </a:p>
            </p:txBody>
          </p:sp>
        </p:grpSp>
        <p:sp>
          <p:nvSpPr>
            <p:cNvPr id="5" name="ZoneTexte 8">
              <a:extLst>
                <a:ext uri="{FF2B5EF4-FFF2-40B4-BE49-F238E27FC236}">
                  <a16:creationId xmlns:a16="http://schemas.microsoft.com/office/drawing/2014/main" id="{BD85DEB4-BE13-29A8-0537-12D646DBFF4B}"/>
                </a:ext>
              </a:extLst>
            </p:cNvPr>
            <p:cNvSpPr txBox="1"/>
            <p:nvPr/>
          </p:nvSpPr>
          <p:spPr>
            <a:xfrm>
              <a:off x="2465345" y="3352759"/>
              <a:ext cx="374079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33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كراسات الحساب الذهني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7" descr="Une image contenant texte, Police, ligne, nombre&#10;&#10;Le contenu généré par l’IA peut être incorrect.">
            <a:extLst>
              <a:ext uri="{FF2B5EF4-FFF2-40B4-BE49-F238E27FC236}">
                <a16:creationId xmlns:a16="http://schemas.microsoft.com/office/drawing/2014/main" id="{61F872F4-778F-23FA-AB1F-AAE09F3D1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06" y="2992019"/>
            <a:ext cx="7826188" cy="97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77F10B-2819-FFE4-AD20-BC49B55AF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704669D0-AB77-F983-A7E6-7B3868609F2A}"/>
              </a:ext>
            </a:extLst>
          </p:cNvPr>
          <p:cNvSpPr txBox="1"/>
          <p:nvPr/>
        </p:nvSpPr>
        <p:spPr>
          <a:xfrm>
            <a:off x="1243047" y="938025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pic>
        <p:nvPicPr>
          <p:cNvPr id="4" name="Image 28">
            <a:extLst>
              <a:ext uri="{FF2B5EF4-FFF2-40B4-BE49-F238E27FC236}">
                <a16:creationId xmlns:a16="http://schemas.microsoft.com/office/drawing/2014/main" id="{17127C06-4889-25B2-05A4-D2C81F1CA2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82365F-7254-E51E-269C-62C943707C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21"/>
          <a:stretch>
            <a:fillRect/>
          </a:stretch>
        </p:blipFill>
        <p:spPr>
          <a:xfrm>
            <a:off x="300466" y="2689879"/>
            <a:ext cx="8396017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83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2B7D-5B4D-AB2B-7529-17407A134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FC08F89-BF09-7663-61EB-5A767BAD9DC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012565F-7E18-B7AD-6EBC-A4D68C356EC2}"/>
              </a:ext>
            </a:extLst>
          </p:cNvPr>
          <p:cNvGrpSpPr/>
          <p:nvPr/>
        </p:nvGrpSpPr>
        <p:grpSpPr>
          <a:xfrm>
            <a:off x="1071587" y="2299140"/>
            <a:ext cx="6507776" cy="2577660"/>
            <a:chOff x="1757943" y="2436266"/>
            <a:chExt cx="5078608" cy="221120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AB9EB6E-59FB-4133-05CD-B16B39C43BB3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85AD3EF-63AB-C6C4-73B0-62CE46BB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70302" y="3416835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AAE2119-860C-531F-7FB8-ABF4ED33A961}"/>
                </a:ext>
              </a:extLst>
            </p:cNvPr>
            <p:cNvSpPr txBox="1"/>
            <p:nvPr/>
          </p:nvSpPr>
          <p:spPr>
            <a:xfrm>
              <a:off x="1757943" y="3416835"/>
              <a:ext cx="4321447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3600" b="1" kern="0" dirty="0">
                  <a:solidFill>
                    <a:srgbClr val="F6B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النشاط 1</a:t>
              </a:r>
              <a:endParaRPr lang="fr-MA" sz="3600" b="1" kern="0" dirty="0">
                <a:solidFill>
                  <a:srgbClr val="F6BB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BDB9D8F-86A5-1B4C-99AE-999E5901CB9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808AC81A-F000-A1A5-1FBD-B69C994EC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11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B5724-D1C5-5614-6D92-3E0738C74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A9A7E91-24A9-EC8F-A237-BB47AC8785DB}"/>
              </a:ext>
            </a:extLst>
          </p:cNvPr>
          <p:cNvSpPr txBox="1"/>
          <p:nvPr/>
        </p:nvSpPr>
        <p:spPr>
          <a:xfrm>
            <a:off x="906780" y="945429"/>
            <a:ext cx="659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215A189-0936-E59F-86D2-7769D2E4D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AB63E3-BAED-5EC6-0FA9-F41B44086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25DDA-0E86-319F-AAAF-7CA33F0D3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B4FE43-4FC9-ED6F-9120-2058C4F73382}"/>
              </a:ext>
            </a:extLst>
          </p:cNvPr>
          <p:cNvSpPr txBox="1"/>
          <p:nvPr/>
        </p:nvSpPr>
        <p:spPr>
          <a:xfrm>
            <a:off x="906780" y="945429"/>
            <a:ext cx="659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أنجزوا العملية التالية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48BDF2-9824-6C18-9451-67DE97448E6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CA87736-6ED1-6C2E-3C7A-D8E179FD621D}"/>
              </a:ext>
            </a:extLst>
          </p:cNvPr>
          <p:cNvGrpSpPr/>
          <p:nvPr/>
        </p:nvGrpSpPr>
        <p:grpSpPr>
          <a:xfrm>
            <a:off x="2753032" y="1887794"/>
            <a:ext cx="4326194" cy="3706761"/>
            <a:chOff x="2753032" y="1887794"/>
            <a:chExt cx="4326194" cy="370676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F62331C-BF67-2C3D-39DF-88A7C6793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43" t="31705" r="5873" b="9237"/>
            <a:stretch>
              <a:fillRect/>
            </a:stretch>
          </p:blipFill>
          <p:spPr>
            <a:xfrm>
              <a:off x="2753032" y="1887794"/>
              <a:ext cx="4326194" cy="3706761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1268399-FA12-117F-0DB8-AEB126A56886}"/>
                </a:ext>
              </a:extLst>
            </p:cNvPr>
            <p:cNvSpPr txBox="1"/>
            <p:nvPr/>
          </p:nvSpPr>
          <p:spPr>
            <a:xfrm>
              <a:off x="2753032" y="2143432"/>
              <a:ext cx="4129549" cy="323481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fr-MA" dirty="0"/>
            </a:p>
          </p:txBody>
        </p:sp>
      </p:grpSp>
    </p:spTree>
    <p:extLst>
      <p:ext uri="{BB962C8B-B14F-4D97-AF65-F5344CB8AC3E}">
        <p14:creationId xmlns:p14="http://schemas.microsoft.com/office/powerpoint/2010/main" val="157511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8E69218-DE81-C661-F6D4-C9C27D3F5E2C}"/>
              </a:ext>
            </a:extLst>
          </p:cNvPr>
          <p:cNvSpPr/>
          <p:nvPr/>
        </p:nvSpPr>
        <p:spPr>
          <a:xfrm>
            <a:off x="192745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خدو الكراسة</a:t>
            </a: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BE34479-4AE8-BF39-FB79-BD0413863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82" y="1864115"/>
            <a:ext cx="1067269" cy="1099748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A7F978-D701-31B1-48CB-3465D279E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8329" y="2141729"/>
            <a:ext cx="900000" cy="900000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61B1068D-7013-2BEB-BE6F-1EE9689B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8972">
            <a:off x="4243472" y="4170709"/>
            <a:ext cx="779897" cy="96771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EDEE1E-B6C0-ACA0-706F-0DCBF20D1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24" y="4247247"/>
            <a:ext cx="528410" cy="74073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BEB672E-15E1-FFF0-5AF3-3AFF254BA7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01" t="31859" r="19274" b="23915"/>
          <a:stretch>
            <a:fillRect/>
          </a:stretch>
        </p:blipFill>
        <p:spPr>
          <a:xfrm>
            <a:off x="2256523" y="4392348"/>
            <a:ext cx="862304" cy="622887"/>
          </a:xfrm>
          <a:prstGeom prst="rect">
            <a:avLst/>
          </a:prstGeom>
        </p:spPr>
      </p:pic>
      <p:pic>
        <p:nvPicPr>
          <p:cNvPr id="23" name="Image 2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AC82578-F3C8-E3F8-2CC5-A6CC562E87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0970" y="2168219"/>
            <a:ext cx="757857" cy="744268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270A2A3-ACB5-724B-4D71-A4C9BF6A1DBF}"/>
              </a:ext>
            </a:extLst>
          </p:cNvPr>
          <p:cNvSpPr/>
          <p:nvPr/>
        </p:nvSpPr>
        <p:spPr>
          <a:xfrm>
            <a:off x="384884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الاستاد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F47F9774-5975-E9EE-5F88-242717ADBFF9}"/>
              </a:ext>
            </a:extLst>
          </p:cNvPr>
          <p:cNvSpPr/>
          <p:nvPr/>
        </p:nvSpPr>
        <p:spPr>
          <a:xfrm>
            <a:off x="5770233" y="3082085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9FAA4715-DDEE-87F1-DD87-DF69222EB6C7}"/>
              </a:ext>
            </a:extLst>
          </p:cNvPr>
          <p:cNvSpPr/>
          <p:nvPr/>
        </p:nvSpPr>
        <p:spPr>
          <a:xfrm>
            <a:off x="192745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3B97E433-EA4D-7DE3-5316-D6C623C53FE7}"/>
              </a:ext>
            </a:extLst>
          </p:cNvPr>
          <p:cNvSpPr/>
          <p:nvPr/>
        </p:nvSpPr>
        <p:spPr>
          <a:xfrm>
            <a:off x="384884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دفتر التمارين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3A0CD396-A579-BEA0-F3CB-BC971109D57F}"/>
              </a:ext>
            </a:extLst>
          </p:cNvPr>
          <p:cNvSpPr/>
          <p:nvPr/>
        </p:nvSpPr>
        <p:spPr>
          <a:xfrm>
            <a:off x="5770233" y="5133457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دفاتر البحث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F1647-1671-565A-8063-CCE6CEC71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2C6F973-BC87-7ABC-D469-A040F0E8AEC1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0512C49-C745-7C59-B7C2-39D6A9F29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7BF369D-CF69-B7F8-26A9-6B4CE2267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DC0BB-4462-676C-2F1B-07F2492DE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D5EDFCC-79FC-B714-5703-D09C9772B5C4}"/>
              </a:ext>
            </a:extLst>
          </p:cNvPr>
          <p:cNvSpPr txBox="1"/>
          <p:nvPr/>
        </p:nvSpPr>
        <p:spPr>
          <a:xfrm>
            <a:off x="906780" y="945429"/>
            <a:ext cx="659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من يذكر  بطريقة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وضع وانجار عملية الضرب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D771DB-E6C5-8022-31A2-5AFC8DF4DD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7B21802-703D-DB68-0CB4-2C689F57D3DA}"/>
              </a:ext>
            </a:extLst>
          </p:cNvPr>
          <p:cNvGrpSpPr/>
          <p:nvPr/>
        </p:nvGrpSpPr>
        <p:grpSpPr>
          <a:xfrm>
            <a:off x="2753032" y="1887794"/>
            <a:ext cx="3718888" cy="3706761"/>
            <a:chOff x="2753032" y="1887794"/>
            <a:chExt cx="4326194" cy="370676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F9D4ACC-C987-DB3C-EE6B-4CE801652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43" t="31705" r="5873" b="9237"/>
            <a:stretch>
              <a:fillRect/>
            </a:stretch>
          </p:blipFill>
          <p:spPr>
            <a:xfrm>
              <a:off x="2753032" y="1887794"/>
              <a:ext cx="4326194" cy="3706761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4CFD983-7710-8A74-F732-24566A81133A}"/>
                </a:ext>
              </a:extLst>
            </p:cNvPr>
            <p:cNvSpPr txBox="1"/>
            <p:nvPr/>
          </p:nvSpPr>
          <p:spPr>
            <a:xfrm>
              <a:off x="2753032" y="2143432"/>
              <a:ext cx="4129549" cy="323481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fr-MA" dirty="0"/>
            </a:p>
          </p:txBody>
        </p:sp>
      </p:grpSp>
      <p:sp>
        <p:nvSpPr>
          <p:cNvPr id="3" name="ZoneTexte 1">
            <a:extLst>
              <a:ext uri="{FF2B5EF4-FFF2-40B4-BE49-F238E27FC236}">
                <a16:creationId xmlns:a16="http://schemas.microsoft.com/office/drawing/2014/main" id="{45BDC810-A590-1885-B23A-D1CB1AC8299C}"/>
              </a:ext>
            </a:extLst>
          </p:cNvPr>
          <p:cNvSpPr txBox="1"/>
          <p:nvPr/>
        </p:nvSpPr>
        <p:spPr>
          <a:xfrm>
            <a:off x="4494325" y="2325330"/>
            <a:ext cx="421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100" dirty="0">
                <a:solidFill>
                  <a:srgbClr val="FF0000"/>
                </a:solidFill>
              </a:rPr>
              <a:t>5</a:t>
            </a:r>
            <a:endParaRPr lang="fr-MA" sz="3200" dirty="0">
              <a:solidFill>
                <a:srgbClr val="FF0000"/>
              </a:solidFill>
            </a:endParaRPr>
          </a:p>
        </p:txBody>
      </p:sp>
      <p:sp>
        <p:nvSpPr>
          <p:cNvPr id="5" name="ZoneTexte 1">
            <a:extLst>
              <a:ext uri="{FF2B5EF4-FFF2-40B4-BE49-F238E27FC236}">
                <a16:creationId xmlns:a16="http://schemas.microsoft.com/office/drawing/2014/main" id="{BCE1CEA4-676E-BAEA-F5A4-B36E9B3A659B}"/>
              </a:ext>
            </a:extLst>
          </p:cNvPr>
          <p:cNvSpPr txBox="1"/>
          <p:nvPr/>
        </p:nvSpPr>
        <p:spPr>
          <a:xfrm>
            <a:off x="5124245" y="4519890"/>
            <a:ext cx="421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FF0000"/>
                </a:solidFill>
              </a:rPr>
              <a:t>4</a:t>
            </a:r>
            <a:endParaRPr lang="fr-MA" sz="3200" b="1" dirty="0">
              <a:solidFill>
                <a:srgbClr val="FF0000"/>
              </a:solidFill>
            </a:endParaRPr>
          </a:p>
        </p:txBody>
      </p:sp>
      <p:sp>
        <p:nvSpPr>
          <p:cNvPr id="10" name="ZoneTexte 1">
            <a:extLst>
              <a:ext uri="{FF2B5EF4-FFF2-40B4-BE49-F238E27FC236}">
                <a16:creationId xmlns:a16="http://schemas.microsoft.com/office/drawing/2014/main" id="{E187F58C-DEC0-C82D-4EA6-5D4AC8A4F90D}"/>
              </a:ext>
            </a:extLst>
          </p:cNvPr>
          <p:cNvSpPr txBox="1"/>
          <p:nvPr/>
        </p:nvSpPr>
        <p:spPr>
          <a:xfrm>
            <a:off x="4019756" y="4493755"/>
            <a:ext cx="897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FF0000"/>
                </a:solidFill>
              </a:rPr>
              <a:t>1</a:t>
            </a:r>
            <a:endParaRPr lang="fr-MA" sz="3200" b="1" dirty="0">
              <a:solidFill>
                <a:srgbClr val="FF0000"/>
              </a:solidFill>
            </a:endParaRPr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id="{65A57278-B9F2-5E7C-FFD5-C9CAFDF700E4}"/>
              </a:ext>
            </a:extLst>
          </p:cNvPr>
          <p:cNvSpPr txBox="1"/>
          <p:nvPr/>
        </p:nvSpPr>
        <p:spPr>
          <a:xfrm>
            <a:off x="3122727" y="4493754"/>
            <a:ext cx="897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FF0000"/>
                </a:solidFill>
              </a:rPr>
              <a:t>4</a:t>
            </a:r>
            <a:endParaRPr lang="fr-M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C40E8-9343-0726-34E8-FACFAC73C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5280699-272F-1D52-999E-C0850CF608D2}"/>
              </a:ext>
            </a:extLst>
          </p:cNvPr>
          <p:cNvSpPr txBox="1"/>
          <p:nvPr/>
        </p:nvSpPr>
        <p:spPr>
          <a:xfrm>
            <a:off x="906780" y="945429"/>
            <a:ext cx="659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أنجزوا العملية التالية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 الألواح :</a:t>
            </a: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E2ACD58-D5EC-8913-F05D-665606B3784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D02400E-ED31-374C-A331-C1EE59399217}"/>
                  </a:ext>
                </a:extLst>
              </p:cNvPr>
              <p:cNvSpPr txBox="1"/>
              <p:nvPr/>
            </p:nvSpPr>
            <p:spPr>
              <a:xfrm>
                <a:off x="3298722" y="2496116"/>
                <a:ext cx="2711660" cy="1356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ar-SA" sz="6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eqArr>
                          <m:eqArrPr>
                            <m:ctrlPr>
                              <a:rPr lang="ar-SA" sz="48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ar-SA" sz="4800" b="0" i="1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ar-SA" sz="48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fr-FR" sz="4800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ar-SA" sz="48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ar-SA" sz="4800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</m:e>
                          <m:e>
                            <m:r>
                              <a:rPr lang="ar-MA" sz="4800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fr-FR" sz="4800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ar-SA" sz="48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ar-SA" sz="4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ar-SA" sz="4800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e>
                        </m:eqArr>
                      </m:num>
                      <m:den>
                        <m:r>
                          <a:rPr lang="ar-SA" sz="4800" b="0" i="1" smtClean="0">
                            <a:latin typeface="Cambria Math" panose="02040503050406030204" pitchFamily="18" charset="0"/>
                          </a:rPr>
                          <m:t>.   .  . </m:t>
                        </m:r>
                      </m:den>
                    </m:f>
                  </m:oMath>
                </a14:m>
                <a:endParaRPr lang="fr-MA" sz="66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D02400E-ED31-374C-A331-C1EE59399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722" y="2496116"/>
                <a:ext cx="2711660" cy="1356653"/>
              </a:xfrm>
              <a:prstGeom prst="rect">
                <a:avLst/>
              </a:prstGeom>
              <a:blipFill>
                <a:blip r:embed="rId3"/>
                <a:stretch>
                  <a:fillRect l="-18876" t="-3139" b="-278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3">
            <a:extLst>
              <a:ext uri="{FF2B5EF4-FFF2-40B4-BE49-F238E27FC236}">
                <a16:creationId xmlns:a16="http://schemas.microsoft.com/office/drawing/2014/main" id="{DECCC87D-3D7F-1E85-F63D-CAE4CF307478}"/>
              </a:ext>
            </a:extLst>
          </p:cNvPr>
          <p:cNvSpPr txBox="1"/>
          <p:nvPr/>
        </p:nvSpPr>
        <p:spPr>
          <a:xfrm>
            <a:off x="3298722" y="2413337"/>
            <a:ext cx="439223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ar-SA" sz="6600" dirty="0"/>
              <a:t> </a:t>
            </a:r>
            <a:r>
              <a:rPr lang="en-GB" sz="3600" dirty="0"/>
              <a:t>x</a:t>
            </a:r>
            <a:endParaRPr lang="fr-MA" sz="6600" dirty="0"/>
          </a:p>
        </p:txBody>
      </p:sp>
    </p:spTree>
    <p:extLst>
      <p:ext uri="{BB962C8B-B14F-4D97-AF65-F5344CB8AC3E}">
        <p14:creationId xmlns:p14="http://schemas.microsoft.com/office/powerpoint/2010/main" val="407527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F8400-98F5-491C-EEA1-58A7D65F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D46E316-19A1-7D41-38A2-6C2F9919AB17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3740A0-DED1-FEEA-B545-D738BB2AD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7831BE-9DF9-62D3-B5F1-4CB64EDF2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0ED26-0AED-409F-62C4-5DF9C96EE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225FEB2-8749-E50B-FDF1-FE1C2A2BC97A}"/>
              </a:ext>
            </a:extLst>
          </p:cNvPr>
          <p:cNvSpPr txBox="1"/>
          <p:nvPr/>
        </p:nvSpPr>
        <p:spPr>
          <a:xfrm>
            <a:off x="906780" y="945429"/>
            <a:ext cx="659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C92E2F1-68AB-9F94-BBF9-420B9994D7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C551A6A-5489-BCEB-791B-7818C72224BC}"/>
                  </a:ext>
                </a:extLst>
              </p:cNvPr>
              <p:cNvSpPr txBox="1"/>
              <p:nvPr/>
            </p:nvSpPr>
            <p:spPr>
              <a:xfrm>
                <a:off x="3298722" y="2496116"/>
                <a:ext cx="2654573" cy="20419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ar-SA" sz="6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7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eqArr>
                          <m:eqArrPr>
                            <m:ctrlPr>
                              <a:rPr lang="ar-SA" sz="72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ar-SA" sz="7200" b="0" i="1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ar-SA" sz="7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ar-SA" sz="72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ar-SA" sz="72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ar-SA" sz="7200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</m:e>
                          <m:e>
                            <m:r>
                              <a:rPr lang="ar-SA" sz="7200" b="0" i="1" smtClean="0">
                                <a:latin typeface="Cambria Math" panose="02040503050406030204" pitchFamily="18" charset="0"/>
                              </a:rPr>
                              <m:t>×     </m:t>
                            </m:r>
                            <m:r>
                              <a:rPr lang="ar-SA" sz="72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ar-SA" sz="7200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e>
                        </m:eqArr>
                      </m:num>
                      <m:den>
                        <m:r>
                          <a:rPr lang="ar-SA" sz="7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ar-SA" sz="7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7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ar-SA" sz="7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7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ar-SA" sz="7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den>
                    </m:f>
                  </m:oMath>
                </a14:m>
                <a:endParaRPr lang="fr-MA" sz="66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C551A6A-5489-BCEB-791B-7818C7222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722" y="2496116"/>
                <a:ext cx="2654573" cy="2041969"/>
              </a:xfrm>
              <a:prstGeom prst="rect">
                <a:avLst/>
              </a:prstGeom>
              <a:blipFill>
                <a:blip r:embed="rId3"/>
                <a:stretch>
                  <a:fillRect l="-19266" b="-10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3">
            <a:extLst>
              <a:ext uri="{FF2B5EF4-FFF2-40B4-BE49-F238E27FC236}">
                <a16:creationId xmlns:a16="http://schemas.microsoft.com/office/drawing/2014/main" id="{A2252000-0EA8-A168-F24D-E766E0989EC4}"/>
              </a:ext>
            </a:extLst>
          </p:cNvPr>
          <p:cNvSpPr txBox="1"/>
          <p:nvPr/>
        </p:nvSpPr>
        <p:spPr>
          <a:xfrm>
            <a:off x="4290980" y="1626691"/>
            <a:ext cx="335028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ar-SA" sz="6600" dirty="0"/>
              <a:t> </a:t>
            </a:r>
            <a:r>
              <a:rPr lang="ar-MA" sz="1400" dirty="0">
                <a:solidFill>
                  <a:srgbClr val="FF0000"/>
                </a:solidFill>
              </a:rPr>
              <a:t>5</a:t>
            </a:r>
            <a:endParaRPr lang="fr-MA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9CA94-FEE4-3E6B-E0B4-E61E0C9BB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DBB7CF9-73BE-6F01-BA9C-33FB0E6542A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CB2BF64-497B-407C-B324-F9D3CE4E8BB2}"/>
              </a:ext>
            </a:extLst>
          </p:cNvPr>
          <p:cNvGrpSpPr/>
          <p:nvPr/>
        </p:nvGrpSpPr>
        <p:grpSpPr>
          <a:xfrm>
            <a:off x="836712" y="2299139"/>
            <a:ext cx="6742651" cy="3728146"/>
            <a:chOff x="1574649" y="2436266"/>
            <a:chExt cx="5261902" cy="319813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11971F5-ED5F-808C-6418-CB49FF29E322}"/>
                </a:ext>
              </a:extLst>
            </p:cNvPr>
            <p:cNvSpPr/>
            <p:nvPr/>
          </p:nvSpPr>
          <p:spPr>
            <a:xfrm>
              <a:off x="2047573" y="2768582"/>
              <a:ext cx="4788978" cy="278981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852265E-96AA-3849-6337-9C3F2C40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68311" y="3162618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33D46E1-B05E-1EBB-BFDC-B6D4879B244C}"/>
                </a:ext>
              </a:extLst>
            </p:cNvPr>
            <p:cNvSpPr txBox="1"/>
            <p:nvPr/>
          </p:nvSpPr>
          <p:spPr>
            <a:xfrm>
              <a:off x="1574649" y="3179000"/>
              <a:ext cx="4321447" cy="2455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3600" b="1" kern="0" dirty="0">
                  <a:solidFill>
                    <a:srgbClr val="F6B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النشاط </a:t>
              </a:r>
              <a:r>
                <a:rPr lang="ar-SA" sz="3600" b="1" kern="0" dirty="0">
                  <a:solidFill>
                    <a:srgbClr val="F6B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3600" b="1" kern="0" dirty="0">
                <a:solidFill>
                  <a:srgbClr val="F6BB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 algn="r" defTabSz="685834" rtl="1">
                <a:defRPr/>
              </a:pPr>
              <a:r>
                <a:rPr lang="ar-MA" sz="36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النشاط </a:t>
              </a:r>
              <a:r>
                <a:rPr lang="ar-SA" sz="36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 algn="r" defTabSz="685834" rtl="1">
                <a:defRPr/>
              </a:pPr>
              <a:r>
                <a:rPr lang="ar-MA" sz="36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النشاط3</a:t>
              </a:r>
              <a:endParaRPr lang="ar-S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 algn="r" defTabSz="685834" rtl="1">
                <a:defRPr/>
              </a:pPr>
              <a:r>
                <a:rPr lang="ar-MA" sz="3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النشاط 4</a:t>
              </a:r>
              <a:endParaRPr lang="fr-MA" sz="3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 algn="r" defTabSz="685834" rtl="1">
                <a:defRPr/>
              </a:pPr>
              <a:endParaRPr lang="fr-M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66EC3D59-260B-FF05-DA04-CD51AE0788BD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EA6FE848-01E1-5D42-D58D-3CF83C469D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0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C987F-DE54-8761-5B5B-4E0EFE956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498C880-9206-0584-D1B4-938D379E7D1C}"/>
              </a:ext>
            </a:extLst>
          </p:cNvPr>
          <p:cNvSpPr txBox="1"/>
          <p:nvPr/>
        </p:nvSpPr>
        <p:spPr>
          <a:xfrm>
            <a:off x="906780" y="945429"/>
            <a:ext cx="659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الكراسات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4474349C-0E99-DA30-DC9E-51F66B585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BD5DC4F-E731-6335-5516-06985EBBD863}"/>
              </a:ext>
            </a:extLst>
          </p:cNvPr>
          <p:cNvGrpSpPr/>
          <p:nvPr/>
        </p:nvGrpSpPr>
        <p:grpSpPr>
          <a:xfrm>
            <a:off x="424973" y="1728627"/>
            <a:ext cx="8064533" cy="4626710"/>
            <a:chOff x="562625" y="1817117"/>
            <a:chExt cx="8064533" cy="4626710"/>
          </a:xfrm>
        </p:grpSpPr>
        <p:pic>
          <p:nvPicPr>
            <p:cNvPr id="3" name="Image 2" descr="Une image contenant texte, diagramme, ligne, Parallèle&#10;&#10;Le contenu généré par l’IA peut être incorrect.">
              <a:extLst>
                <a:ext uri="{FF2B5EF4-FFF2-40B4-BE49-F238E27FC236}">
                  <a16:creationId xmlns:a16="http://schemas.microsoft.com/office/drawing/2014/main" id="{E73362A9-7D46-8BD3-F273-D0DAEA061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"/>
            <a:stretch>
              <a:fillRect/>
            </a:stretch>
          </p:blipFill>
          <p:spPr>
            <a:xfrm>
              <a:off x="4617783" y="1817118"/>
              <a:ext cx="4009375" cy="4626709"/>
            </a:xfrm>
            <a:prstGeom prst="rect">
              <a:avLst/>
            </a:prstGeom>
          </p:spPr>
        </p:pic>
        <p:pic>
          <p:nvPicPr>
            <p:cNvPr id="5" name="Image 4" descr="Une image contenant texte, capture d’écran, diagramme, ligne&#10;&#10;Le contenu généré par l’IA peut être incorrect.">
              <a:extLst>
                <a:ext uri="{FF2B5EF4-FFF2-40B4-BE49-F238E27FC236}">
                  <a16:creationId xmlns:a16="http://schemas.microsoft.com/office/drawing/2014/main" id="{DDD16ED4-2D5C-67C3-BE91-1FAE236A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3"/>
            <a:stretch>
              <a:fillRect/>
            </a:stretch>
          </p:blipFill>
          <p:spPr>
            <a:xfrm>
              <a:off x="562625" y="1817117"/>
              <a:ext cx="4009375" cy="4626709"/>
            </a:xfrm>
            <a:prstGeom prst="rect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F76A130F-0BA4-3917-6FC4-4404B218E196}"/>
              </a:ext>
            </a:extLst>
          </p:cNvPr>
          <p:cNvSpPr txBox="1"/>
          <p:nvPr/>
        </p:nvSpPr>
        <p:spPr>
          <a:xfrm>
            <a:off x="4572000" y="2025445"/>
            <a:ext cx="3588774" cy="14035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07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9AB77-8199-FC54-0B27-122CC1DCA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226358-85AF-6DB1-9E9F-C1E43D4EDE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EF57E7-3C4D-0F0E-B1FB-D2C5690C21AE}"/>
              </a:ext>
            </a:extLst>
          </p:cNvPr>
          <p:cNvSpPr txBox="1"/>
          <p:nvPr/>
        </p:nvSpPr>
        <p:spPr>
          <a:xfrm>
            <a:off x="1043940" y="938025"/>
            <a:ext cx="6526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 رقم 1 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665D4B-D735-AB43-E841-BE5B42601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2" y="1858298"/>
            <a:ext cx="8003458" cy="46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13A4A-582F-95E1-6D9C-485420429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6897509-8083-E60C-1449-20AA59C278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545CA5-CF14-B0BC-17E8-D87261262B6B}"/>
              </a:ext>
            </a:extLst>
          </p:cNvPr>
          <p:cNvSpPr txBox="1"/>
          <p:nvPr/>
        </p:nvSpPr>
        <p:spPr>
          <a:xfrm>
            <a:off x="1043940" y="938025"/>
            <a:ext cx="6526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311020-6A3A-669E-07B7-46E6C7D82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"/>
          <a:stretch>
            <a:fillRect/>
          </a:stretch>
        </p:blipFill>
        <p:spPr>
          <a:xfrm>
            <a:off x="318271" y="2094271"/>
            <a:ext cx="8507458" cy="445361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702239C-4B79-6B36-3035-2409454E6774}"/>
              </a:ext>
            </a:extLst>
          </p:cNvPr>
          <p:cNvSpPr txBox="1"/>
          <p:nvPr/>
        </p:nvSpPr>
        <p:spPr>
          <a:xfrm>
            <a:off x="1435510" y="3829043"/>
            <a:ext cx="319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D51804-31E2-2A2E-88C8-49BF2ED57B65}"/>
              </a:ext>
            </a:extLst>
          </p:cNvPr>
          <p:cNvSpPr txBox="1"/>
          <p:nvPr/>
        </p:nvSpPr>
        <p:spPr>
          <a:xfrm>
            <a:off x="2547784" y="5033495"/>
            <a:ext cx="319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E0B46F-4AD5-13D0-9BA8-C5B6B3170973}"/>
              </a:ext>
            </a:extLst>
          </p:cNvPr>
          <p:cNvSpPr txBox="1"/>
          <p:nvPr/>
        </p:nvSpPr>
        <p:spPr>
          <a:xfrm>
            <a:off x="4832557" y="4688614"/>
            <a:ext cx="319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F3E3FF-A61B-93B9-C7E0-CEE91CFC2D58}"/>
              </a:ext>
            </a:extLst>
          </p:cNvPr>
          <p:cNvSpPr txBox="1"/>
          <p:nvPr/>
        </p:nvSpPr>
        <p:spPr>
          <a:xfrm>
            <a:off x="3672349" y="4669475"/>
            <a:ext cx="319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C825B5-318B-42CB-23DD-95AD87A4CBB5}"/>
              </a:ext>
            </a:extLst>
          </p:cNvPr>
          <p:cNvSpPr txBox="1"/>
          <p:nvPr/>
        </p:nvSpPr>
        <p:spPr>
          <a:xfrm>
            <a:off x="2583426" y="4669475"/>
            <a:ext cx="319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CC2846D-007A-29E4-4D50-4DD95137F3F2}"/>
              </a:ext>
            </a:extLst>
          </p:cNvPr>
          <p:cNvSpPr txBox="1"/>
          <p:nvPr/>
        </p:nvSpPr>
        <p:spPr>
          <a:xfrm>
            <a:off x="2590800" y="4207810"/>
            <a:ext cx="319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C564831-3014-0541-2FDE-3D002FD9EB8A}"/>
              </a:ext>
            </a:extLst>
          </p:cNvPr>
          <p:cNvSpPr txBox="1"/>
          <p:nvPr/>
        </p:nvSpPr>
        <p:spPr>
          <a:xfrm>
            <a:off x="4768646" y="4212275"/>
            <a:ext cx="319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6426FF8-6BFF-2921-E5C9-8F7D01508E1F}"/>
              </a:ext>
            </a:extLst>
          </p:cNvPr>
          <p:cNvSpPr txBox="1"/>
          <p:nvPr/>
        </p:nvSpPr>
        <p:spPr>
          <a:xfrm>
            <a:off x="4882948" y="5022324"/>
            <a:ext cx="319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FAECC67-38D9-F5EF-AA32-F3408E0967F1}"/>
              </a:ext>
            </a:extLst>
          </p:cNvPr>
          <p:cNvSpPr txBox="1"/>
          <p:nvPr/>
        </p:nvSpPr>
        <p:spPr>
          <a:xfrm>
            <a:off x="1447802" y="5436821"/>
            <a:ext cx="319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6143DFB-B752-3F47-18A3-BF6B5C9371B8}"/>
              </a:ext>
            </a:extLst>
          </p:cNvPr>
          <p:cNvSpPr txBox="1"/>
          <p:nvPr/>
        </p:nvSpPr>
        <p:spPr>
          <a:xfrm>
            <a:off x="4307058" y="5848502"/>
            <a:ext cx="1258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مُرَبَّعُُ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1E317A-5B29-6D0E-0238-B2961D56AC50}"/>
              </a:ext>
            </a:extLst>
          </p:cNvPr>
          <p:cNvSpPr txBox="1"/>
          <p:nvPr/>
        </p:nvSpPr>
        <p:spPr>
          <a:xfrm>
            <a:off x="2078293" y="5848501"/>
            <a:ext cx="1258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تطيل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ٌ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6E395B9-FB65-D4F9-8B63-04655E14C904}"/>
              </a:ext>
            </a:extLst>
          </p:cNvPr>
          <p:cNvSpPr txBox="1"/>
          <p:nvPr/>
        </p:nvSpPr>
        <p:spPr>
          <a:xfrm>
            <a:off x="1052359" y="5848501"/>
            <a:ext cx="903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ٌ</a:t>
            </a:r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E4C3577-993A-AAAB-7581-60423D2E1C98}"/>
              </a:ext>
            </a:extLst>
          </p:cNvPr>
          <p:cNvSpPr txBox="1"/>
          <p:nvPr/>
        </p:nvSpPr>
        <p:spPr>
          <a:xfrm>
            <a:off x="2915879" y="5778537"/>
            <a:ext cx="1355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توازي ال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لاع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6CE7A0E-B17D-F1E7-905B-C3F435FFD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518" y="3961531"/>
            <a:ext cx="235978" cy="20648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0703E05-7D3B-660F-7AB6-595D1DA7D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350" y="4779644"/>
            <a:ext cx="319547" cy="27960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9FCB2F2-6452-2381-6015-42E274722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744" y="5623539"/>
            <a:ext cx="278752" cy="24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1E7FC9-0EAA-FEA9-7662-96CFEEAE6500}"/>
              </a:ext>
            </a:extLst>
          </p:cNvPr>
          <p:cNvGrpSpPr/>
          <p:nvPr/>
        </p:nvGrpSpPr>
        <p:grpSpPr>
          <a:xfrm>
            <a:off x="1503679" y="2210650"/>
            <a:ext cx="6136641" cy="3354409"/>
            <a:chOff x="2047573" y="2436266"/>
            <a:chExt cx="4788978" cy="307705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F6052E4-7AE1-AB53-DC7E-7008A17FF435}"/>
                </a:ext>
              </a:extLst>
            </p:cNvPr>
            <p:cNvSpPr/>
            <p:nvPr/>
          </p:nvSpPr>
          <p:spPr>
            <a:xfrm>
              <a:off x="2047573" y="2768582"/>
              <a:ext cx="4788978" cy="274474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453FFF3-7398-572A-52ED-7C8D9A01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43294" y="3825016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EC9BD8BF-10CD-B042-EB3B-0AA68534CB30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B8AB68F-DD0D-0A00-FFBC-18C5BB3A4E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1AB5CF8-6D79-0600-1D1D-F1B7A3CC3468}"/>
              </a:ext>
            </a:extLst>
          </p:cNvPr>
          <p:cNvSpPr txBox="1"/>
          <p:nvPr/>
        </p:nvSpPr>
        <p:spPr>
          <a:xfrm>
            <a:off x="836712" y="3164963"/>
            <a:ext cx="55375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ar-S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3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r" defTabSz="685834" rtl="1">
              <a:defRPr/>
            </a:pPr>
            <a:r>
              <a:rPr lang="ar-MA" sz="3600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ar-SA" sz="3600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3600" b="1" kern="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r" defTabSz="685834" rtl="1">
              <a:defRPr/>
            </a:pPr>
            <a:r>
              <a:rPr lang="ar-M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النشاط3</a:t>
            </a:r>
            <a:endParaRPr lang="ar-SA" sz="3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r" defTabSz="685834" rtl="1">
              <a:defRPr/>
            </a:pPr>
            <a:r>
              <a:rPr lang="ar-MA" sz="3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4</a:t>
            </a:r>
            <a:endParaRPr lang="fr-MA" sz="3600" b="1" kern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r" defTabSz="685834" rtl="1">
              <a:defRPr/>
            </a:pPr>
            <a:endParaRPr lang="fr-MA" sz="3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الأول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4850" y="3845517"/>
            <a:ext cx="3656552" cy="1169345"/>
            <a:chOff x="648000" y="1903733"/>
            <a:chExt cx="3780000" cy="1169345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5504" y="24546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fr-MA" sz="1600" b="1" dirty="0" err="1"/>
                <a:t>التَّوازِي</a:t>
              </a:r>
              <a:r>
                <a:rPr lang="fr-MA" sz="1600" b="1" dirty="0"/>
                <a:t> </a:t>
              </a:r>
              <a:r>
                <a:rPr lang="fr-MA" sz="1600" b="1" dirty="0" err="1"/>
                <a:t>وَالتَعَامِدُ</a:t>
              </a:r>
              <a:endParaRPr lang="fr-MA" sz="1600" b="1" dirty="0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16852" y="2313216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fr-MA" sz="1600" b="1" dirty="0" err="1"/>
                <a:t>خَاصَياتُ</a:t>
              </a:r>
              <a:r>
                <a:rPr lang="fr-MA" sz="1600" b="1" dirty="0"/>
                <a:t> </a:t>
              </a:r>
              <a:r>
                <a:rPr lang="fr-MA" sz="1600" b="1" dirty="0" err="1"/>
                <a:t>الْمُضَلَّعَاتِ</a:t>
              </a:r>
              <a:r>
                <a:rPr lang="fr-MA" sz="1600" b="1" dirty="0"/>
                <a:t> </a:t>
              </a:r>
              <a:r>
                <a:rPr lang="fr-MA" sz="1600" b="1" dirty="0" err="1"/>
                <a:t>الرُّباعِيّةِ</a:t>
              </a:r>
              <a:r>
                <a:rPr lang="ar-SA" sz="1600" b="1" dirty="0"/>
                <a:t>- 1 -</a:t>
              </a:r>
              <a:endParaRPr lang="fr-FR" sz="1600" b="1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CC30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fr-MA" sz="1600" b="1" dirty="0" err="1"/>
                <a:t>مُراجَعَةً</a:t>
              </a:r>
              <a:r>
                <a:rPr lang="fr-MA" sz="1600" b="1" dirty="0"/>
                <a:t> </a:t>
              </a:r>
              <a:r>
                <a:rPr lang="fr-MA" sz="1600" b="1" dirty="0" err="1"/>
                <a:t>دُروسِ</a:t>
              </a:r>
              <a:r>
                <a:rPr lang="fr-MA" sz="1600" b="1" dirty="0"/>
                <a:t> </a:t>
              </a:r>
              <a:r>
                <a:rPr lang="fr-MA" sz="1600" b="1" dirty="0" err="1"/>
                <a:t>الْأَسْبوع</a:t>
              </a:r>
              <a:r>
                <a:rPr lang="fr-MA" sz="1600" b="1" dirty="0"/>
                <a:t> (1)</a:t>
              </a:r>
              <a:endParaRPr lang="ar-MA" sz="1600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62BE9F-BC1F-F9F0-C60C-5E95B7404FFF}"/>
              </a:ext>
            </a:extLst>
          </p:cNvPr>
          <p:cNvSpPr txBox="1"/>
          <p:nvPr/>
        </p:nvSpPr>
        <p:spPr>
          <a:xfrm>
            <a:off x="5094474" y="4318184"/>
            <a:ext cx="2834229" cy="480773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 rtl="1">
              <a:lnSpc>
                <a:spcPts val="3426"/>
              </a:lnSpc>
              <a:spcBef>
                <a:spcPts val="300"/>
              </a:spcBef>
              <a:defRPr/>
            </a:pPr>
            <a:r>
              <a:rPr lang="fr-MA" sz="1600" b="1" dirty="0" err="1"/>
              <a:t>خَاصَياتُ</a:t>
            </a:r>
            <a:r>
              <a:rPr lang="fr-MA" sz="1600" b="1" dirty="0"/>
              <a:t> </a:t>
            </a:r>
            <a:r>
              <a:rPr lang="fr-MA" sz="1600" b="1" dirty="0" err="1"/>
              <a:t>الْمُضَلَّعَاتِ</a:t>
            </a:r>
            <a:r>
              <a:rPr lang="fr-MA" sz="1600" b="1" dirty="0"/>
              <a:t> </a:t>
            </a:r>
            <a:r>
              <a:rPr lang="fr-MA" sz="1600" b="1" dirty="0" err="1"/>
              <a:t>الرُّباعِيَّةِ</a:t>
            </a:r>
            <a:r>
              <a:rPr lang="fr-MA" sz="1600" b="1" dirty="0"/>
              <a:t> </a:t>
            </a:r>
            <a:r>
              <a:rPr lang="ar-SA" sz="1600" b="1" dirty="0"/>
              <a:t>– 2- </a:t>
            </a:r>
            <a:endParaRPr lang="ar-MA" sz="1600" b="1" kern="0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5">
            <a:extLst>
              <a:ext uri="{FF2B5EF4-FFF2-40B4-BE49-F238E27FC236}">
                <a16:creationId xmlns:a16="http://schemas.microsoft.com/office/drawing/2014/main" id="{C1F1802E-B653-512F-903C-2176E8D6B75E}"/>
              </a:ext>
            </a:extLst>
          </p:cNvPr>
          <p:cNvGrpSpPr/>
          <p:nvPr/>
        </p:nvGrpSpPr>
        <p:grpSpPr>
          <a:xfrm>
            <a:off x="492811" y="3904370"/>
            <a:ext cx="3779999" cy="1169345"/>
            <a:chOff x="648000" y="1903733"/>
            <a:chExt cx="3780000" cy="1169345"/>
          </a:xfrm>
        </p:grpSpPr>
        <p:sp>
          <p:nvSpPr>
            <p:cNvPr id="7" name="Rectangle : coins arrondis 30">
              <a:extLst>
                <a:ext uri="{FF2B5EF4-FFF2-40B4-BE49-F238E27FC236}">
                  <a16:creationId xmlns:a16="http://schemas.microsoft.com/office/drawing/2014/main" id="{54244BF9-97D1-CEB6-7038-D40CB62BDC5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CC22A32B-0440-1075-BAC2-44BEEFB985F3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37AACF02-7C4C-5EFE-7F00-02B228172F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81D12-0078-098C-7DCD-9C20B45B5CC7}"/>
              </a:ext>
            </a:extLst>
          </p:cNvPr>
          <p:cNvSpPr txBox="1"/>
          <p:nvPr/>
        </p:nvSpPr>
        <p:spPr>
          <a:xfrm>
            <a:off x="965695" y="4332102"/>
            <a:ext cx="2834229" cy="47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ts val="3426"/>
              </a:lnSpc>
              <a:spcBef>
                <a:spcPts val="300"/>
              </a:spcBef>
              <a:defRPr/>
            </a:pPr>
            <a:r>
              <a:rPr lang="fr-MA" sz="1600" b="1" dirty="0" err="1"/>
              <a:t>حَلُّ</a:t>
            </a:r>
            <a:r>
              <a:rPr lang="fr-MA" sz="1600" b="1" dirty="0"/>
              <a:t> </a:t>
            </a:r>
            <a:r>
              <a:rPr lang="fr-MA" sz="1600" b="1" dirty="0" err="1"/>
              <a:t>الْمَسائل</a:t>
            </a:r>
            <a:r>
              <a:rPr lang="fr-MA" sz="1600" b="1" dirty="0"/>
              <a:t> </a:t>
            </a:r>
            <a:r>
              <a:rPr lang="ar-SA" sz="1600" b="1" dirty="0"/>
              <a:t>(</a:t>
            </a:r>
            <a:r>
              <a:rPr lang="fr-MA" sz="1600" b="1" dirty="0" err="1"/>
              <a:t>وَضْعِيَّاتُ</a:t>
            </a:r>
            <a:r>
              <a:rPr lang="fr-MA" sz="1600" b="1" dirty="0"/>
              <a:t> </a:t>
            </a:r>
            <a:r>
              <a:rPr lang="fr-MA" sz="1600" b="1" dirty="0" err="1"/>
              <a:t>الْمُقَارَنَةِ</a:t>
            </a:r>
            <a:r>
              <a:rPr lang="ar-SA" sz="1600" b="1" dirty="0"/>
              <a:t>)</a:t>
            </a:r>
            <a:endParaRPr lang="ar-MA" sz="1600" b="1" kern="0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3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ABC4A-B1A1-E44E-00DB-FEF1E6CF2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5A2FA966-F8CF-74D2-EFF3-0CBC60388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B32123A-C437-FA2A-8446-19C5C1DEC9EB}"/>
              </a:ext>
            </a:extLst>
          </p:cNvPr>
          <p:cNvGrpSpPr/>
          <p:nvPr/>
        </p:nvGrpSpPr>
        <p:grpSpPr>
          <a:xfrm>
            <a:off x="424973" y="1728627"/>
            <a:ext cx="8064533" cy="4626710"/>
            <a:chOff x="562625" y="1817117"/>
            <a:chExt cx="8064533" cy="4626710"/>
          </a:xfrm>
        </p:grpSpPr>
        <p:pic>
          <p:nvPicPr>
            <p:cNvPr id="3" name="Image 2" descr="Une image contenant texte, diagramme, ligne, Parallèle&#10;&#10;Le contenu généré par l’IA peut être incorrect.">
              <a:extLst>
                <a:ext uri="{FF2B5EF4-FFF2-40B4-BE49-F238E27FC236}">
                  <a16:creationId xmlns:a16="http://schemas.microsoft.com/office/drawing/2014/main" id="{8AAB8069-5095-CF00-2EF9-A8C1EF1D9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"/>
            <a:stretch>
              <a:fillRect/>
            </a:stretch>
          </p:blipFill>
          <p:spPr>
            <a:xfrm>
              <a:off x="4617783" y="1817118"/>
              <a:ext cx="4009375" cy="4626709"/>
            </a:xfrm>
            <a:prstGeom prst="rect">
              <a:avLst/>
            </a:prstGeom>
          </p:spPr>
        </p:pic>
        <p:pic>
          <p:nvPicPr>
            <p:cNvPr id="6" name="Image 5" descr="Une image contenant texte, capture d’écran, diagramme, ligne&#10;&#10;Le contenu généré par l’IA peut être incorrect.">
              <a:extLst>
                <a:ext uri="{FF2B5EF4-FFF2-40B4-BE49-F238E27FC236}">
                  <a16:creationId xmlns:a16="http://schemas.microsoft.com/office/drawing/2014/main" id="{5075270A-EB0F-9ED2-3858-855FCDDD4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3"/>
            <a:stretch>
              <a:fillRect/>
            </a:stretch>
          </p:blipFill>
          <p:spPr>
            <a:xfrm>
              <a:off x="562625" y="1817117"/>
              <a:ext cx="4009375" cy="4626709"/>
            </a:xfrm>
            <a:prstGeom prst="rect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DF0B4659-BC4D-0062-2D98-6F401C90AB7E}"/>
              </a:ext>
            </a:extLst>
          </p:cNvPr>
          <p:cNvSpPr txBox="1"/>
          <p:nvPr/>
        </p:nvSpPr>
        <p:spPr>
          <a:xfrm>
            <a:off x="4572000" y="3429000"/>
            <a:ext cx="3785419" cy="15854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6D52164-A9F8-A52D-A616-F9E8534D9A01}"/>
              </a:ext>
            </a:extLst>
          </p:cNvPr>
          <p:cNvSpPr txBox="1"/>
          <p:nvPr/>
        </p:nvSpPr>
        <p:spPr>
          <a:xfrm>
            <a:off x="2738283" y="945429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الكراسات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92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BEF47-A195-A28F-5B20-3A48E231D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68BD2A1-FE6F-87F7-F8E3-EF2A18236405}"/>
              </a:ext>
            </a:extLst>
          </p:cNvPr>
          <p:cNvSpPr txBox="1"/>
          <p:nvPr/>
        </p:nvSpPr>
        <p:spPr>
          <a:xfrm>
            <a:off x="957580" y="938025"/>
            <a:ext cx="659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التمرين رقم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سموا كل مضلع و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كتبوا قياسات الاضلاع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97240E-FC79-F75E-D029-E10C037CFFB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BD19F3-4BBD-B5F2-FD92-B88649DEC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r="4430"/>
          <a:stretch>
            <a:fillRect/>
          </a:stretch>
        </p:blipFill>
        <p:spPr>
          <a:xfrm>
            <a:off x="527439" y="1940281"/>
            <a:ext cx="8089121" cy="44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6DEFC-9A5B-84B7-1BCF-467EAF39E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060AE72-BE10-0590-20FA-AFF67FC1AEA9}"/>
              </a:ext>
            </a:extLst>
          </p:cNvPr>
          <p:cNvSpPr txBox="1"/>
          <p:nvPr/>
        </p:nvSpPr>
        <p:spPr>
          <a:xfrm>
            <a:off x="957580" y="938025"/>
            <a:ext cx="659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7AF11C-3737-A444-6918-62E51E680F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29EF60-7BDA-5882-3B4E-81803B309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r="4430"/>
          <a:stretch>
            <a:fillRect/>
          </a:stretch>
        </p:blipFill>
        <p:spPr>
          <a:xfrm>
            <a:off x="335928" y="1898994"/>
            <a:ext cx="8081276" cy="44480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E3B3541-1E2A-653C-A1EE-3E410CA5D17A}"/>
              </a:ext>
            </a:extLst>
          </p:cNvPr>
          <p:cNvSpPr txBox="1"/>
          <p:nvPr/>
        </p:nvSpPr>
        <p:spPr>
          <a:xfrm>
            <a:off x="5388077" y="3352800"/>
            <a:ext cx="1779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>
                <a:solidFill>
                  <a:srgbClr val="C00000"/>
                </a:solidFill>
              </a:rPr>
              <a:t>م</a:t>
            </a:r>
            <a:r>
              <a:rPr lang="ar-MA" sz="3200" dirty="0">
                <a:solidFill>
                  <a:srgbClr val="C00000"/>
                </a:solidFill>
              </a:rPr>
              <a:t>ُ</a:t>
            </a:r>
            <a:r>
              <a:rPr lang="ar-SA" sz="3200" dirty="0">
                <a:solidFill>
                  <a:srgbClr val="C00000"/>
                </a:solidFill>
              </a:rPr>
              <a:t>س</a:t>
            </a:r>
            <a:r>
              <a:rPr lang="ar-MA" sz="3200" dirty="0">
                <a:solidFill>
                  <a:srgbClr val="C00000"/>
                </a:solidFill>
              </a:rPr>
              <a:t>ْ</a:t>
            </a:r>
            <a:r>
              <a:rPr lang="ar-SA" sz="3200" dirty="0">
                <a:solidFill>
                  <a:srgbClr val="C00000"/>
                </a:solidFill>
              </a:rPr>
              <a:t>ت</a:t>
            </a:r>
            <a:r>
              <a:rPr lang="ar-MA" sz="3200" dirty="0">
                <a:solidFill>
                  <a:srgbClr val="C00000"/>
                </a:solidFill>
              </a:rPr>
              <a:t>َ</a:t>
            </a:r>
            <a:r>
              <a:rPr lang="ar-SA" sz="3200" dirty="0">
                <a:solidFill>
                  <a:srgbClr val="C00000"/>
                </a:solidFill>
              </a:rPr>
              <a:t>طيل</a:t>
            </a:r>
            <a:r>
              <a:rPr lang="ar-MA" sz="3200" dirty="0">
                <a:solidFill>
                  <a:srgbClr val="C00000"/>
                </a:solidFill>
              </a:rPr>
              <a:t>ٌ</a:t>
            </a:r>
            <a:r>
              <a:rPr lang="ar-SA" sz="3200" dirty="0">
                <a:solidFill>
                  <a:srgbClr val="C00000"/>
                </a:solidFill>
              </a:rPr>
              <a:t> </a:t>
            </a:r>
            <a:endParaRPr lang="fr-MA" sz="3200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035658-A340-08F8-7957-EDE862C69351}"/>
              </a:ext>
            </a:extLst>
          </p:cNvPr>
          <p:cNvSpPr txBox="1"/>
          <p:nvPr/>
        </p:nvSpPr>
        <p:spPr>
          <a:xfrm>
            <a:off x="1686232" y="3645187"/>
            <a:ext cx="1779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>
                <a:solidFill>
                  <a:srgbClr val="C00000"/>
                </a:solidFill>
              </a:rPr>
              <a:t>م</a:t>
            </a:r>
            <a:r>
              <a:rPr lang="ar-MA" sz="3200" dirty="0">
                <a:solidFill>
                  <a:srgbClr val="C00000"/>
                </a:solidFill>
              </a:rPr>
              <a:t>ُ</a:t>
            </a:r>
            <a:r>
              <a:rPr lang="ar-SA" sz="3200" dirty="0">
                <a:solidFill>
                  <a:srgbClr val="C00000"/>
                </a:solidFill>
              </a:rPr>
              <a:t>ع</a:t>
            </a:r>
            <a:r>
              <a:rPr lang="ar-MA" sz="3200" dirty="0">
                <a:solidFill>
                  <a:srgbClr val="C00000"/>
                </a:solidFill>
              </a:rPr>
              <a:t>َ</a:t>
            </a:r>
            <a:r>
              <a:rPr lang="ar-SA" sz="3200" dirty="0">
                <a:solidFill>
                  <a:srgbClr val="C00000"/>
                </a:solidFill>
              </a:rPr>
              <a:t>ي</a:t>
            </a:r>
            <a:r>
              <a:rPr lang="ar-MA" sz="3200" dirty="0">
                <a:solidFill>
                  <a:srgbClr val="C00000"/>
                </a:solidFill>
              </a:rPr>
              <a:t>ّ</a:t>
            </a:r>
            <a:r>
              <a:rPr lang="ar-SA" sz="3200" dirty="0">
                <a:solidFill>
                  <a:srgbClr val="C00000"/>
                </a:solidFill>
              </a:rPr>
              <a:t>ن</a:t>
            </a:r>
            <a:r>
              <a:rPr lang="ar-MA" sz="3200" dirty="0">
                <a:solidFill>
                  <a:srgbClr val="C00000"/>
                </a:solidFill>
              </a:rPr>
              <a:t>ٌ</a:t>
            </a:r>
            <a:r>
              <a:rPr lang="ar-SA" sz="3200" dirty="0">
                <a:solidFill>
                  <a:srgbClr val="C00000"/>
                </a:solidFill>
              </a:rPr>
              <a:t>  </a:t>
            </a:r>
            <a:endParaRPr lang="fr-MA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4C8C8-81C7-7A7B-B704-B6E1F20B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DD54A62-D5A9-164D-5FD2-E082FB34EB5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BE76654-506D-3232-464C-F2A3162CF14E}"/>
              </a:ext>
            </a:extLst>
          </p:cNvPr>
          <p:cNvGrpSpPr/>
          <p:nvPr/>
        </p:nvGrpSpPr>
        <p:grpSpPr>
          <a:xfrm>
            <a:off x="1432889" y="2299140"/>
            <a:ext cx="6136641" cy="3354409"/>
            <a:chOff x="2047573" y="2436266"/>
            <a:chExt cx="4788978" cy="307705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82E7324-938D-A198-4E78-A5A54AA7FAAC}"/>
                </a:ext>
              </a:extLst>
            </p:cNvPr>
            <p:cNvSpPr/>
            <p:nvPr/>
          </p:nvSpPr>
          <p:spPr>
            <a:xfrm>
              <a:off x="2047573" y="2768582"/>
              <a:ext cx="4788978" cy="274474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2C671DB-E613-05B0-1CC8-4B0855568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84248" y="4220437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2CCE794-301A-CA10-C888-9FBC0296351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3FED224C-3068-6820-51C5-1BC16AC8B4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8869257E-C07E-2D79-34D2-4E471983D48A}"/>
              </a:ext>
            </a:extLst>
          </p:cNvPr>
          <p:cNvSpPr txBox="1"/>
          <p:nvPr/>
        </p:nvSpPr>
        <p:spPr>
          <a:xfrm>
            <a:off x="836712" y="3164963"/>
            <a:ext cx="55375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ar-S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3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r" defTabSz="685834" rtl="1">
              <a:defRPr/>
            </a:pPr>
            <a:r>
              <a:rPr lang="ar-M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ar-S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3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r" defTabSz="685834" rtl="1">
              <a:defRPr/>
            </a:pPr>
            <a:r>
              <a:rPr lang="ar-MA" sz="3600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النشاط3</a:t>
            </a:r>
            <a:endParaRPr lang="ar-SA" sz="3600" b="1" kern="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r" defTabSz="685834" rtl="1">
              <a:defRPr/>
            </a:pPr>
            <a:r>
              <a:rPr lang="ar-MA" sz="3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4</a:t>
            </a:r>
            <a:endParaRPr lang="fr-MA" sz="3600" b="1" kern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r" defTabSz="685834" rtl="1">
              <a:defRPr/>
            </a:pPr>
            <a:endParaRPr lang="fr-MA" sz="3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99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06A83-6D78-E993-E219-B66CFECCC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602BF6A9-6CB1-AD06-086D-A14F88CE1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75AF181-CB9D-E006-F9C7-F3A44E034903}"/>
              </a:ext>
            </a:extLst>
          </p:cNvPr>
          <p:cNvGrpSpPr/>
          <p:nvPr/>
        </p:nvGrpSpPr>
        <p:grpSpPr>
          <a:xfrm>
            <a:off x="424973" y="1728627"/>
            <a:ext cx="8064533" cy="4626710"/>
            <a:chOff x="562625" y="1817117"/>
            <a:chExt cx="8064533" cy="4626710"/>
          </a:xfrm>
        </p:grpSpPr>
        <p:pic>
          <p:nvPicPr>
            <p:cNvPr id="3" name="Image 2" descr="Une image contenant texte, diagramme, ligne, Parallèle&#10;&#10;Le contenu généré par l’IA peut être incorrect.">
              <a:extLst>
                <a:ext uri="{FF2B5EF4-FFF2-40B4-BE49-F238E27FC236}">
                  <a16:creationId xmlns:a16="http://schemas.microsoft.com/office/drawing/2014/main" id="{37C070C1-5B67-6D77-BE83-6077CBE9E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"/>
            <a:stretch>
              <a:fillRect/>
            </a:stretch>
          </p:blipFill>
          <p:spPr>
            <a:xfrm>
              <a:off x="4617783" y="1817118"/>
              <a:ext cx="4009375" cy="4626709"/>
            </a:xfrm>
            <a:prstGeom prst="rect">
              <a:avLst/>
            </a:prstGeom>
          </p:spPr>
        </p:pic>
        <p:pic>
          <p:nvPicPr>
            <p:cNvPr id="6" name="Image 5" descr="Une image contenant texte, capture d’écran, diagramme, ligne&#10;&#10;Le contenu généré par l’IA peut être incorrect.">
              <a:extLst>
                <a:ext uri="{FF2B5EF4-FFF2-40B4-BE49-F238E27FC236}">
                  <a16:creationId xmlns:a16="http://schemas.microsoft.com/office/drawing/2014/main" id="{8A52B4E7-4ADE-54D8-D653-FEFE75D1E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3"/>
            <a:stretch>
              <a:fillRect/>
            </a:stretch>
          </p:blipFill>
          <p:spPr>
            <a:xfrm>
              <a:off x="562625" y="1817117"/>
              <a:ext cx="4009375" cy="4626709"/>
            </a:xfrm>
            <a:prstGeom prst="rect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1B7C4BBE-1252-ADCB-6197-E9BB44310419}"/>
              </a:ext>
            </a:extLst>
          </p:cNvPr>
          <p:cNvSpPr txBox="1"/>
          <p:nvPr/>
        </p:nvSpPr>
        <p:spPr>
          <a:xfrm>
            <a:off x="671820" y="2081981"/>
            <a:ext cx="3785419" cy="1477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0351A5-794A-E88A-1351-EF477E25A381}"/>
              </a:ext>
            </a:extLst>
          </p:cNvPr>
          <p:cNvSpPr txBox="1"/>
          <p:nvPr/>
        </p:nvSpPr>
        <p:spPr>
          <a:xfrm>
            <a:off x="2748116" y="945429"/>
            <a:ext cx="4591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الكراسات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73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3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7D07C-D8E9-8177-46D8-9A1C414E8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60F91DB-26DF-2FBE-486A-42FE7A6046E7}"/>
              </a:ext>
            </a:extLst>
          </p:cNvPr>
          <p:cNvSpPr txBox="1"/>
          <p:nvPr/>
        </p:nvSpPr>
        <p:spPr>
          <a:xfrm>
            <a:off x="906780" y="945429"/>
            <a:ext cx="659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أنجزوا التمرين رقم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و 5  الصفحة 73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553BEE07-8289-6EE6-5CA3-509D27621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E44575-7C29-E35B-D983-A60EB8CB7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" y="2257261"/>
            <a:ext cx="7460471" cy="377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5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211CB-E0F4-7A7D-BCB1-D5A9874D2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3D35144-EF77-97DA-2277-10902AD162B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5BAE0B-CE81-0F62-C0D3-EFBF7D331B30}"/>
              </a:ext>
            </a:extLst>
          </p:cNvPr>
          <p:cNvSpPr txBox="1"/>
          <p:nvPr/>
        </p:nvSpPr>
        <p:spPr>
          <a:xfrm>
            <a:off x="1043940" y="938025"/>
            <a:ext cx="6526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067744-B398-B0EB-20DD-B43980968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" y="2257261"/>
            <a:ext cx="7460471" cy="37797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6EE19E-5BD3-0F5D-8C38-57D32739CE77}"/>
              </a:ext>
            </a:extLst>
          </p:cNvPr>
          <p:cNvSpPr/>
          <p:nvPr/>
        </p:nvSpPr>
        <p:spPr>
          <a:xfrm>
            <a:off x="1543665" y="4041058"/>
            <a:ext cx="2782478" cy="132735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BB58EE-AC3E-B041-9214-6CE23C4A57C4}"/>
              </a:ext>
            </a:extLst>
          </p:cNvPr>
          <p:cNvSpPr/>
          <p:nvPr/>
        </p:nvSpPr>
        <p:spPr>
          <a:xfrm>
            <a:off x="5437239" y="3618271"/>
            <a:ext cx="1995948" cy="175014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5" name="Google Shape;167;p5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32CC67EC-AB72-37F6-E608-B3AB22A9EE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746815" y="4016341"/>
            <a:ext cx="2040196" cy="133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7;p5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201B3B81-A49F-A14E-A496-EB736465AB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662508" y="4350638"/>
            <a:ext cx="1889379" cy="1332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91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369AA-A45A-073D-B541-7D50FFA24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B92121A-E333-B121-726C-42AB0B2A076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9A8A64E-ACFA-10E8-FF0B-F07654CCB828}"/>
              </a:ext>
            </a:extLst>
          </p:cNvPr>
          <p:cNvGrpSpPr/>
          <p:nvPr/>
        </p:nvGrpSpPr>
        <p:grpSpPr>
          <a:xfrm>
            <a:off x="1590205" y="2308972"/>
            <a:ext cx="6136641" cy="3354409"/>
            <a:chOff x="2047573" y="2436266"/>
            <a:chExt cx="4788978" cy="307705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E10DD261-284A-0F39-D67C-10425773AE87}"/>
                </a:ext>
              </a:extLst>
            </p:cNvPr>
            <p:cNvSpPr/>
            <p:nvPr/>
          </p:nvSpPr>
          <p:spPr>
            <a:xfrm>
              <a:off x="2047573" y="2768582"/>
              <a:ext cx="4788978" cy="274474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742AD23-9033-6DF1-841C-ABC260D99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67066" y="4732423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91111E1-9846-6298-AF5B-522883D93605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A168B58D-1562-0CE0-2408-7710262C5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3061AF9-0CAB-F722-095E-601C4B08CB71}"/>
              </a:ext>
            </a:extLst>
          </p:cNvPr>
          <p:cNvSpPr txBox="1"/>
          <p:nvPr/>
        </p:nvSpPr>
        <p:spPr>
          <a:xfrm>
            <a:off x="836712" y="3164963"/>
            <a:ext cx="55375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lang="ar-M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ar-S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3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r" defTabSz="685834" rtl="1">
              <a:defRPr/>
            </a:pPr>
            <a:r>
              <a:rPr lang="ar-M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ar-S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3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r" defTabSz="685834" rtl="1">
              <a:defRPr/>
            </a:pPr>
            <a:r>
              <a:rPr lang="ar-MA" sz="3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النشاط3</a:t>
            </a:r>
            <a:endParaRPr lang="ar-SA" sz="3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r" defTabSz="685834" rtl="1">
              <a:defRPr/>
            </a:pPr>
            <a:r>
              <a:rPr lang="ar-MA" sz="3600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4</a:t>
            </a:r>
            <a:endParaRPr lang="fr-MA" sz="3600" b="1" kern="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r" defTabSz="685834" rtl="1">
              <a:defRPr/>
            </a:pPr>
            <a:endParaRPr lang="fr-MA" sz="36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7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BA8B2-D39A-2D1C-431D-6E3FB37EF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3639330-7BAF-D08C-09CD-8136C7BC74BD}"/>
              </a:ext>
            </a:extLst>
          </p:cNvPr>
          <p:cNvSpPr txBox="1"/>
          <p:nvPr/>
        </p:nvSpPr>
        <p:spPr>
          <a:xfrm>
            <a:off x="906780" y="945429"/>
            <a:ext cx="659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الكراسات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الصفحة 72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التمرين رقم3.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5A4DD576-A3A6-454E-C2D7-E53033D9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8F92D26-2310-B9D3-1BF1-B0B0E128BB4F}"/>
              </a:ext>
            </a:extLst>
          </p:cNvPr>
          <p:cNvGrpSpPr/>
          <p:nvPr/>
        </p:nvGrpSpPr>
        <p:grpSpPr>
          <a:xfrm>
            <a:off x="444637" y="1748292"/>
            <a:ext cx="8064533" cy="4626710"/>
            <a:chOff x="562625" y="1817117"/>
            <a:chExt cx="8064533" cy="4626710"/>
          </a:xfrm>
        </p:grpSpPr>
        <p:pic>
          <p:nvPicPr>
            <p:cNvPr id="3" name="Image 2" descr="Une image contenant texte, diagramme, ligne, Parallèle&#10;&#10;Le contenu généré par l’IA peut être incorrect.">
              <a:extLst>
                <a:ext uri="{FF2B5EF4-FFF2-40B4-BE49-F238E27FC236}">
                  <a16:creationId xmlns:a16="http://schemas.microsoft.com/office/drawing/2014/main" id="{A10C9378-50D2-FBF3-DF14-D676332E7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"/>
            <a:stretch>
              <a:fillRect/>
            </a:stretch>
          </p:blipFill>
          <p:spPr>
            <a:xfrm>
              <a:off x="4617783" y="1817118"/>
              <a:ext cx="4009375" cy="4626709"/>
            </a:xfrm>
            <a:prstGeom prst="rect">
              <a:avLst/>
            </a:prstGeom>
          </p:spPr>
        </p:pic>
        <p:pic>
          <p:nvPicPr>
            <p:cNvPr id="5" name="Image 4" descr="Une image contenant texte, capture d’écran, diagramme, ligne&#10;&#10;Le contenu généré par l’IA peut être incorrect.">
              <a:extLst>
                <a:ext uri="{FF2B5EF4-FFF2-40B4-BE49-F238E27FC236}">
                  <a16:creationId xmlns:a16="http://schemas.microsoft.com/office/drawing/2014/main" id="{76AAF723-8D8E-8759-EF8D-B7058941E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3"/>
            <a:stretch>
              <a:fillRect/>
            </a:stretch>
          </p:blipFill>
          <p:spPr>
            <a:xfrm>
              <a:off x="562625" y="1817117"/>
              <a:ext cx="4009375" cy="4626709"/>
            </a:xfrm>
            <a:prstGeom prst="rect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29699FF-2C81-2983-0771-1FF2B8789EE5}"/>
              </a:ext>
            </a:extLst>
          </p:cNvPr>
          <p:cNvSpPr txBox="1"/>
          <p:nvPr/>
        </p:nvSpPr>
        <p:spPr>
          <a:xfrm>
            <a:off x="4572000" y="4971446"/>
            <a:ext cx="3588774" cy="14035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794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48B66-8322-08E9-C52D-1B7CB063C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45C7A4A-7DEE-F318-1F89-3DD07C4751B9}"/>
              </a:ext>
            </a:extLst>
          </p:cNvPr>
          <p:cNvSpPr txBox="1"/>
          <p:nvPr/>
        </p:nvSpPr>
        <p:spPr>
          <a:xfrm>
            <a:off x="906780" y="945429"/>
            <a:ext cx="659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افهموا المسألة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تخيلوا شريطها، ثم حلوها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18A945C4-65BB-1464-5097-3D213E13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61ACE0-B376-FA32-7CF6-C781DD729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809136"/>
            <a:ext cx="7954297" cy="47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65461" y="584341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74621" y="1128231"/>
            <a:ext cx="8178799" cy="623761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مًراجَعَة وَتَثْبيتُ دَروسِ الأُسْبوع</a:t>
            </a:r>
            <a:r>
              <a:rPr lang="ar-SA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 </a:t>
            </a:r>
            <a:r>
              <a:rPr lang="ar-MA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85DBCA9-4D4F-BBDC-1818-803E07E07029}"/>
              </a:ext>
            </a:extLst>
          </p:cNvPr>
          <p:cNvGrpSpPr/>
          <p:nvPr/>
        </p:nvGrpSpPr>
        <p:grpSpPr>
          <a:xfrm>
            <a:off x="562625" y="1817117"/>
            <a:ext cx="8064533" cy="4626710"/>
            <a:chOff x="562625" y="1817117"/>
            <a:chExt cx="8064533" cy="4626710"/>
          </a:xfrm>
        </p:grpSpPr>
        <p:pic>
          <p:nvPicPr>
            <p:cNvPr id="8" name="Image 7" descr="Une image contenant texte, diagramme, ligne, Parallèle&#10;&#10;Le contenu généré par l’IA peut être incorrect.">
              <a:extLst>
                <a:ext uri="{FF2B5EF4-FFF2-40B4-BE49-F238E27FC236}">
                  <a16:creationId xmlns:a16="http://schemas.microsoft.com/office/drawing/2014/main" id="{513021F4-D914-B158-162C-E999C3002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"/>
            <a:stretch>
              <a:fillRect/>
            </a:stretch>
          </p:blipFill>
          <p:spPr>
            <a:xfrm>
              <a:off x="4617783" y="1817118"/>
              <a:ext cx="4009375" cy="4626709"/>
            </a:xfrm>
            <a:prstGeom prst="rect">
              <a:avLst/>
            </a:prstGeom>
          </p:spPr>
        </p:pic>
        <p:pic>
          <p:nvPicPr>
            <p:cNvPr id="11" name="Image 10" descr="Une image contenant texte, capture d’écran, diagramme, ligne&#10;&#10;Le contenu généré par l’IA peut être incorrect.">
              <a:extLst>
                <a:ext uri="{FF2B5EF4-FFF2-40B4-BE49-F238E27FC236}">
                  <a16:creationId xmlns:a16="http://schemas.microsoft.com/office/drawing/2014/main" id="{41055E97-B700-7BDA-7AEE-9F442B3FC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3"/>
            <a:stretch>
              <a:fillRect/>
            </a:stretch>
          </p:blipFill>
          <p:spPr>
            <a:xfrm>
              <a:off x="562625" y="1817117"/>
              <a:ext cx="4009375" cy="4626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5013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2F5E7-07D4-88F8-11E6-C91CDF47A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46108526-4530-1815-570A-80A76A4DC782}"/>
              </a:ext>
            </a:extLst>
          </p:cNvPr>
          <p:cNvSpPr txBox="1"/>
          <p:nvPr/>
        </p:nvSpPr>
        <p:spPr>
          <a:xfrm>
            <a:off x="756768" y="8704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D70A5A-D063-FCEA-99AC-3DE83B1A31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8" name="Groupe 2">
            <a:extLst>
              <a:ext uri="{FF2B5EF4-FFF2-40B4-BE49-F238E27FC236}">
                <a16:creationId xmlns:a16="http://schemas.microsoft.com/office/drawing/2014/main" id="{58C509CC-F319-8B1C-703C-1BDF85842F7B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9" name="Image 3">
              <a:extLst>
                <a:ext uri="{FF2B5EF4-FFF2-40B4-BE49-F238E27FC236}">
                  <a16:creationId xmlns:a16="http://schemas.microsoft.com/office/drawing/2014/main" id="{E6FD5A78-E7CD-936D-02F2-2EC4F4DF7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0" name="ZoneTexte 4">
              <a:extLst>
                <a:ext uri="{FF2B5EF4-FFF2-40B4-BE49-F238E27FC236}">
                  <a16:creationId xmlns:a16="http://schemas.microsoft.com/office/drawing/2014/main" id="{4FB4F387-8B72-1A4F-AFC4-796302B54CA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D91040B-22D9-9CC8-8A54-00400599B4DD}"/>
              </a:ext>
            </a:extLst>
          </p:cNvPr>
          <p:cNvGrpSpPr/>
          <p:nvPr/>
        </p:nvGrpSpPr>
        <p:grpSpPr>
          <a:xfrm>
            <a:off x="463690" y="2074605"/>
            <a:ext cx="7954297" cy="4372055"/>
            <a:chOff x="463690" y="2074605"/>
            <a:chExt cx="7954297" cy="4372055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F3541BAE-2BF1-EF1A-3BB4-EA2273059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90" y="2074605"/>
              <a:ext cx="7954297" cy="4372055"/>
            </a:xfrm>
            <a:prstGeom prst="rect">
              <a:avLst/>
            </a:prstGeom>
          </p:spPr>
        </p:pic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DCA468C8-875B-6E23-CFA0-F3A63113DB51}"/>
                </a:ext>
              </a:extLst>
            </p:cNvPr>
            <p:cNvGrpSpPr/>
            <p:nvPr/>
          </p:nvGrpSpPr>
          <p:grpSpPr>
            <a:xfrm>
              <a:off x="1119256" y="4466889"/>
              <a:ext cx="5857207" cy="1389995"/>
              <a:chOff x="993759" y="4035029"/>
              <a:chExt cx="5857207" cy="1389995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A82FB36-1FD8-1025-4AB9-38F946E8FDE6}"/>
                  </a:ext>
                </a:extLst>
              </p:cNvPr>
              <p:cNvSpPr txBox="1"/>
              <p:nvPr/>
            </p:nvSpPr>
            <p:spPr>
              <a:xfrm>
                <a:off x="993760" y="4035029"/>
                <a:ext cx="2372895" cy="40011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2000" b="1" dirty="0"/>
                  <a:t>؟ </a:t>
                </a:r>
                <a:endParaRPr lang="fr-MA" sz="2000" b="1" dirty="0"/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0D9CEA05-377E-D52E-3AFE-AEAE5A9B3DFC}"/>
                  </a:ext>
                </a:extLst>
              </p:cNvPr>
              <p:cNvSpPr txBox="1"/>
              <p:nvPr/>
            </p:nvSpPr>
            <p:spPr>
              <a:xfrm>
                <a:off x="993759" y="4473346"/>
                <a:ext cx="1417467" cy="40011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2000" b="1" dirty="0"/>
                  <a:t>256</a:t>
                </a:r>
                <a:endParaRPr lang="fr-MA" sz="2000" b="1" dirty="0"/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171154C-013F-926C-109E-89857A502F89}"/>
                  </a:ext>
                </a:extLst>
              </p:cNvPr>
              <p:cNvSpPr txBox="1"/>
              <p:nvPr/>
            </p:nvSpPr>
            <p:spPr>
              <a:xfrm>
                <a:off x="3547209" y="4324117"/>
                <a:ext cx="19638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ar-SA" b="1" dirty="0">
                    <a:solidFill>
                      <a:srgbClr val="C00000"/>
                    </a:solidFill>
                  </a:rPr>
                  <a:t>256</a:t>
                </a:r>
                <a:r>
                  <a:rPr lang="fr-MA" b="1" dirty="0">
                    <a:solidFill>
                      <a:srgbClr val="C00000"/>
                    </a:solidFill>
                  </a:rPr>
                  <a:t>  </a:t>
                </a:r>
                <a:r>
                  <a:rPr lang="ar-SA" b="1" dirty="0">
                    <a:solidFill>
                      <a:srgbClr val="C00000"/>
                    </a:solidFill>
                  </a:rPr>
                  <a:t>+</a:t>
                </a:r>
                <a:r>
                  <a:rPr lang="fr-MA" b="1" dirty="0">
                    <a:solidFill>
                      <a:srgbClr val="C00000"/>
                    </a:solidFill>
                  </a:rPr>
                  <a:t> </a:t>
                </a:r>
                <a:r>
                  <a:rPr lang="ar-SA" b="1" dirty="0">
                    <a:solidFill>
                      <a:srgbClr val="C00000"/>
                    </a:solidFill>
                  </a:rPr>
                  <a:t>145</a:t>
                </a:r>
                <a:r>
                  <a:rPr lang="fr-MA" b="1" dirty="0">
                    <a:solidFill>
                      <a:srgbClr val="C00000"/>
                    </a:solidFill>
                  </a:rPr>
                  <a:t> = </a:t>
                </a:r>
                <a:r>
                  <a:rPr lang="ar-SA" b="1" dirty="0">
                    <a:solidFill>
                      <a:srgbClr val="C00000"/>
                    </a:solidFill>
                  </a:rPr>
                  <a:t>401</a:t>
                </a:r>
                <a:endParaRPr lang="fr-MA" sz="2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08EB2FA-33ED-3A62-9016-0AF58B260730}"/>
                  </a:ext>
                </a:extLst>
              </p:cNvPr>
              <p:cNvSpPr txBox="1"/>
              <p:nvPr/>
            </p:nvSpPr>
            <p:spPr>
              <a:xfrm>
                <a:off x="3280282" y="5024914"/>
                <a:ext cx="35706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S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ث</a:t>
                </a:r>
                <a:r>
                  <a:rPr lang="ar-M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َ</a:t>
                </a:r>
                <a:r>
                  <a:rPr lang="ar-S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</a:t>
                </a:r>
                <a:r>
                  <a:rPr lang="ar-M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َ</a:t>
                </a:r>
                <a:r>
                  <a:rPr lang="ar-S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ن</a:t>
                </a:r>
                <a:r>
                  <a:rPr lang="ar-M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ُ</a:t>
                </a:r>
                <a:r>
                  <a:rPr lang="ar-S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ال</a:t>
                </a:r>
                <a:r>
                  <a:rPr lang="ar-M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ْ</a:t>
                </a:r>
                <a:r>
                  <a:rPr lang="ar-S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ح</a:t>
                </a:r>
                <a:r>
                  <a:rPr lang="ar-M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ِ</a:t>
                </a:r>
                <a:r>
                  <a:rPr lang="ar-S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داء</a:t>
                </a:r>
                <a:r>
                  <a:rPr lang="ar-M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ِ</a:t>
                </a:r>
                <a:r>
                  <a:rPr lang="ar-S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الر</a:t>
                </a:r>
                <a:r>
                  <a:rPr lang="ar-M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ّ</a:t>
                </a:r>
                <a:r>
                  <a:rPr lang="ar-S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ياضي</a:t>
                </a:r>
                <a:r>
                  <a:rPr lang="ar-M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ِّ:</a:t>
                </a:r>
                <a:r>
                  <a:rPr lang="ar-S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M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MA" sz="2000" b="1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dh</a:t>
                </a:r>
                <a:r>
                  <a:rPr lang="ar-SA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401   </a:t>
                </a:r>
                <a:endParaRPr lang="f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8174CA00-B81A-78BF-36A5-E0BE1AF44B39}"/>
                </a:ext>
              </a:extLst>
            </p:cNvPr>
            <p:cNvCxnSpPr/>
            <p:nvPr/>
          </p:nvCxnSpPr>
          <p:spPr>
            <a:xfrm>
              <a:off x="2644877" y="5067054"/>
              <a:ext cx="84727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812B3B8-26EE-F7B3-F056-5E9AD7E5F4A4}"/>
                </a:ext>
              </a:extLst>
            </p:cNvPr>
            <p:cNvSpPr txBox="1"/>
            <p:nvPr/>
          </p:nvSpPr>
          <p:spPr>
            <a:xfrm>
              <a:off x="2608122" y="5105261"/>
              <a:ext cx="10888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000" b="1" dirty="0">
                  <a:solidFill>
                    <a:srgbClr val="C00000"/>
                  </a:solidFill>
                </a:rPr>
                <a:t> </a:t>
              </a:r>
              <a:r>
                <a:rPr lang="ar-SA" sz="2000" b="1" dirty="0">
                  <a:solidFill>
                    <a:srgbClr val="C00000"/>
                  </a:solidFill>
                </a:rPr>
                <a:t>145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91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7353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1076007" y="875546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72و 73</a:t>
            </a:r>
            <a:endParaRPr lang="fr-MA" dirty="0"/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32A514-9AE0-2EAD-4CC6-77BCA536E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B76B2A7-074C-5B56-8AEF-30A1BC36A05D}"/>
              </a:ext>
            </a:extLst>
          </p:cNvPr>
          <p:cNvGrpSpPr/>
          <p:nvPr/>
        </p:nvGrpSpPr>
        <p:grpSpPr>
          <a:xfrm>
            <a:off x="424973" y="1728627"/>
            <a:ext cx="8064533" cy="4626710"/>
            <a:chOff x="562625" y="1817117"/>
            <a:chExt cx="8064533" cy="4626710"/>
          </a:xfrm>
        </p:grpSpPr>
        <p:pic>
          <p:nvPicPr>
            <p:cNvPr id="6" name="Image 5" descr="Une image contenant texte, diagramme, ligne, Parallèle&#10;&#10;Le contenu généré par l’IA peut être incorrect.">
              <a:extLst>
                <a:ext uri="{FF2B5EF4-FFF2-40B4-BE49-F238E27FC236}">
                  <a16:creationId xmlns:a16="http://schemas.microsoft.com/office/drawing/2014/main" id="{EFEEA6D1-0E0A-F587-6C44-4F8036B39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"/>
            <a:stretch>
              <a:fillRect/>
            </a:stretch>
          </p:blipFill>
          <p:spPr>
            <a:xfrm>
              <a:off x="4617783" y="1817118"/>
              <a:ext cx="4009375" cy="4626709"/>
            </a:xfrm>
            <a:prstGeom prst="rect">
              <a:avLst/>
            </a:prstGeom>
          </p:spPr>
        </p:pic>
        <p:pic>
          <p:nvPicPr>
            <p:cNvPr id="7" name="Image 6" descr="Une image contenant texte, capture d’écran, diagramme, ligne&#10;&#10;Le contenu généré par l’IA peut être incorrect.">
              <a:extLst>
                <a:ext uri="{FF2B5EF4-FFF2-40B4-BE49-F238E27FC236}">
                  <a16:creationId xmlns:a16="http://schemas.microsoft.com/office/drawing/2014/main" id="{BE148B76-0F77-7B41-D4E9-D62D5EC3D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3"/>
            <a:stretch>
              <a:fillRect/>
            </a:stretch>
          </p:blipFill>
          <p:spPr>
            <a:xfrm>
              <a:off x="562625" y="1817117"/>
              <a:ext cx="4009375" cy="4626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اللقاء.أكملوا إنجاز ما تبقى من التمارين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12074" y="240703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10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26327" y="3962120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42835" y="4713630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4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3" name="Groupe 5">
            <a:extLst>
              <a:ext uri="{FF2B5EF4-FFF2-40B4-BE49-F238E27FC236}">
                <a16:creationId xmlns:a16="http://schemas.microsoft.com/office/drawing/2014/main" id="{B9740A8F-7628-981C-10D7-B3D4220BB829}"/>
              </a:ext>
            </a:extLst>
          </p:cNvPr>
          <p:cNvGrpSpPr/>
          <p:nvPr/>
        </p:nvGrpSpPr>
        <p:grpSpPr>
          <a:xfrm>
            <a:off x="1526327" y="3152040"/>
            <a:ext cx="6205216" cy="656743"/>
            <a:chOff x="1589361" y="4686332"/>
            <a:chExt cx="6205216" cy="656743"/>
          </a:xfrm>
        </p:grpSpPr>
        <p:sp>
          <p:nvSpPr>
            <p:cNvPr id="4" name="Rectangle: Rounded Corners 55">
              <a:extLst>
                <a:ext uri="{FF2B5EF4-FFF2-40B4-BE49-F238E27FC236}">
                  <a16:creationId xmlns:a16="http://schemas.microsoft.com/office/drawing/2014/main" id="{F2D2745C-538E-F43F-012D-AF33A2E34C3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1">
              <a:extLst>
                <a:ext uri="{FF2B5EF4-FFF2-40B4-BE49-F238E27FC236}">
                  <a16:creationId xmlns:a16="http://schemas.microsoft.com/office/drawing/2014/main" id="{A2A3AEE1-A1B5-4D1C-63D6-420728BCE1B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1" name="Oval 81">
              <a:extLst>
                <a:ext uri="{FF2B5EF4-FFF2-40B4-BE49-F238E27FC236}">
                  <a16:creationId xmlns:a16="http://schemas.microsoft.com/office/drawing/2014/main" id="{39FB2795-4294-1F68-8C22-45D66CC04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12" name="Groupe 4">
              <a:extLst>
                <a:ext uri="{FF2B5EF4-FFF2-40B4-BE49-F238E27FC236}">
                  <a16:creationId xmlns:a16="http://schemas.microsoft.com/office/drawing/2014/main" id="{1FED6318-1116-7B3F-698A-4134E35C65E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16" name="Image 8">
                <a:extLst>
                  <a:ext uri="{FF2B5EF4-FFF2-40B4-BE49-F238E27FC236}">
                    <a16:creationId xmlns:a16="http://schemas.microsoft.com/office/drawing/2014/main" id="{8588AA85-9D1D-5230-1E68-8FC450811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17" name="ZoneTexte 19">
                <a:extLst>
                  <a:ext uri="{FF2B5EF4-FFF2-40B4-BE49-F238E27FC236}">
                    <a16:creationId xmlns:a16="http://schemas.microsoft.com/office/drawing/2014/main" id="{C284CEF1-1587-9D7F-377A-2AC574827595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40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B17663-66B4-53DE-D0B0-20BA8A5AF9E8}"/>
              </a:ext>
            </a:extLst>
          </p:cNvPr>
          <p:cNvGrpSpPr/>
          <p:nvPr/>
        </p:nvGrpSpPr>
        <p:grpSpPr>
          <a:xfrm>
            <a:off x="862355" y="3129584"/>
            <a:ext cx="7754170" cy="2374909"/>
            <a:chOff x="628675" y="3126067"/>
            <a:chExt cx="7754170" cy="2374909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606C6B6E-C8E4-2674-06AB-C3A98DDE8CD4}"/>
                </a:ext>
              </a:extLst>
            </p:cNvPr>
            <p:cNvSpPr/>
            <p:nvPr/>
          </p:nvSpPr>
          <p:spPr>
            <a:xfrm>
              <a:off x="628675" y="3126067"/>
              <a:ext cx="6508038" cy="237490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0000"/>
                </a:lnSpc>
                <a:defRPr/>
              </a:pPr>
              <a:endParaRPr lang="fr-FR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8CA1335C-90CD-E7A4-6D7E-0395EB1EF2CC}"/>
                </a:ext>
              </a:extLst>
            </p:cNvPr>
            <p:cNvGrpSpPr/>
            <p:nvPr/>
          </p:nvGrpSpPr>
          <p:grpSpPr>
            <a:xfrm>
              <a:off x="6839303" y="3801143"/>
              <a:ext cx="907914" cy="907914"/>
              <a:chOff x="3664086" y="1245255"/>
              <a:chExt cx="907914" cy="907914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ECF31AD-9769-1E9B-2278-4073CB595E42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fr-FR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3E083DF5-9744-1DB3-823B-EE787631496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fr-FR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58FC518-68C6-2464-2CE2-83C15D71DFC6}"/>
                </a:ext>
              </a:extLst>
            </p:cNvPr>
            <p:cNvGrpSpPr/>
            <p:nvPr/>
          </p:nvGrpSpPr>
          <p:grpSpPr>
            <a:xfrm rot="692408">
              <a:off x="7660293" y="3382382"/>
              <a:ext cx="722552" cy="808616"/>
              <a:chOff x="6561871" y="1779515"/>
              <a:chExt cx="722552" cy="808616"/>
            </a:xfrm>
          </p:grpSpPr>
          <p:sp>
            <p:nvSpPr>
              <p:cNvPr id="20" name="Chevron 19">
                <a:extLst>
                  <a:ext uri="{FF2B5EF4-FFF2-40B4-BE49-F238E27FC236}">
                    <a16:creationId xmlns:a16="http://schemas.microsoft.com/office/drawing/2014/main" id="{D3BA2FF9-41AD-1BA7-8BE5-93D0A625F9C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F79C5D6A-B584-781B-B60E-183C7A4501FF}"/>
                  </a:ext>
                </a:extLst>
              </p:cNvPr>
              <p:cNvCxnSpPr>
                <a:cxnSpLocks/>
                <a:stCxn id="20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39BFE1-41CB-0EE9-070E-69CA6BAFCD7D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CC25F7-E9F0-D171-D0E5-BF14FF022EA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F4ADBBE6-B6DC-C9E5-DAB6-0F826157AFF4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ZoneTexte 9">
            <a:extLst>
              <a:ext uri="{FF2B5EF4-FFF2-40B4-BE49-F238E27FC236}">
                <a16:creationId xmlns:a16="http://schemas.microsoft.com/office/drawing/2014/main" id="{94B21A09-22A1-3B1C-8DC0-7D09914BF4CA}"/>
              </a:ext>
            </a:extLst>
          </p:cNvPr>
          <p:cNvSpPr txBox="1"/>
          <p:nvPr/>
        </p:nvSpPr>
        <p:spPr>
          <a:xfrm>
            <a:off x="690192" y="3133101"/>
            <a:ext cx="6348141" cy="1820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defTabSz="609630" rtl="1">
              <a:lnSpc>
                <a:spcPts val="3426"/>
              </a:lnSpc>
              <a:buFont typeface="Wingdings" panose="05000000000000000000" pitchFamily="2" charset="2"/>
              <a:buChar char="v"/>
              <a:defRPr/>
            </a:pP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تَعَرُّفِ وَإنْشاءِ مُسْتَقيمَيْنِ مُتَعامِدَيْنِ</a:t>
            </a:r>
            <a:r>
              <a:rPr lang="f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 مُسْتَقيمَيْنِ مُتَوازِيَّيْنِ؛</a:t>
            </a:r>
            <a:endParaRPr lang="fr-FR" sz="20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defTabSz="609630" rtl="1">
              <a:lnSpc>
                <a:spcPts val="3426"/>
              </a:lnSpc>
              <a:buFont typeface="Wingdings" panose="05000000000000000000" pitchFamily="2" charset="2"/>
              <a:buChar char="v"/>
              <a:defRPr/>
            </a:pPr>
            <a:r>
              <a:rPr lang="ar-S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تَمْيِيز</a:t>
            </a: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وإنشاءِ </a:t>
            </a:r>
            <a:r>
              <a:rPr lang="ar-S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المُضَلَّعاتِ الرُّباعِيَّةِ</a:t>
            </a: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حَسَبَ أَضْلَاعِها وَزَواياها وَأَقْطار</a:t>
            </a:r>
            <a:r>
              <a:rPr lang="ar-S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ها؛</a:t>
            </a:r>
            <a:endParaRPr lang="ar-SA" sz="20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defTabSz="609630" rtl="1">
              <a:lnSpc>
                <a:spcPts val="3426"/>
              </a:lnSpc>
              <a:buFont typeface="Wingdings" panose="05000000000000000000" pitchFamily="2" charset="2"/>
              <a:buChar char="v"/>
              <a:defRPr/>
            </a:pP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حَلِّ الْمَسَائلِ</a:t>
            </a:r>
            <a:r>
              <a:rPr lang="ar-S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وَضْعياتُ الْمُقارَنَة.</a:t>
            </a:r>
            <a:endParaRPr lang="fr-FR" sz="20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40C7294B-F6C3-2470-CD99-017418C77F79}"/>
              </a:ext>
            </a:extLst>
          </p:cNvPr>
          <p:cNvSpPr>
            <a:spLocks/>
          </p:cNvSpPr>
          <p:nvPr/>
        </p:nvSpPr>
        <p:spPr>
          <a:xfrm>
            <a:off x="1997243" y="827468"/>
            <a:ext cx="6079566" cy="421348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ما تعلمناه.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28F360A5-5009-5E5A-1A90-063D00B16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A1E65865-8D7C-432D-C001-4374F53B9C5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EDBAD5-B82D-F61E-7382-8F78DF2A7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905260" y="636381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812A-3648-F610-D2CB-E925CFBFA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FFB89AD-2774-03A4-46F9-66B38B1AF6B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E3E11D-4DC9-19D3-91F1-387F21AE2D4A}"/>
              </a:ext>
            </a:extLst>
          </p:cNvPr>
          <p:cNvGrpSpPr/>
          <p:nvPr/>
        </p:nvGrpSpPr>
        <p:grpSpPr>
          <a:xfrm>
            <a:off x="1379504" y="2009216"/>
            <a:ext cx="6075680" cy="3456865"/>
            <a:chOff x="1320889" y="2103001"/>
            <a:chExt cx="6075680" cy="3456865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8F0A5695-EAE5-CA11-B202-BB77BEDA2687}"/>
                </a:ext>
              </a:extLst>
            </p:cNvPr>
            <p:cNvGrpSpPr/>
            <p:nvPr/>
          </p:nvGrpSpPr>
          <p:grpSpPr>
            <a:xfrm>
              <a:off x="1320889" y="2103001"/>
              <a:ext cx="6075680" cy="3456865"/>
              <a:chOff x="2472669" y="2221113"/>
              <a:chExt cx="4476261" cy="2580659"/>
            </a:xfrm>
          </p:grpSpPr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829419A1-D580-8D52-A7F7-53FD76523949}"/>
                  </a:ext>
                </a:extLst>
              </p:cNvPr>
              <p:cNvSpPr/>
              <p:nvPr/>
            </p:nvSpPr>
            <p:spPr>
              <a:xfrm>
                <a:off x="2472669" y="2584290"/>
                <a:ext cx="4476261" cy="221748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4" name="Image 3" descr="Une image contenant symbole, Graphique, conception&#10;&#10;Le contenu généré par l’IA peut être incorrect.">
                <a:extLst>
                  <a:ext uri="{FF2B5EF4-FFF2-40B4-BE49-F238E27FC236}">
                    <a16:creationId xmlns:a16="http://schemas.microsoft.com/office/drawing/2014/main" id="{C3090709-E970-944A-CA92-5E15E66F1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6093340" y="3135499"/>
                <a:ext cx="631873" cy="631873"/>
              </a:xfrm>
              <a:prstGeom prst="rect">
                <a:avLst/>
              </a:prstGeom>
            </p:spPr>
          </p:pic>
          <p:sp>
            <p:nvSpPr>
              <p:cNvPr id="6" name="Flowchart: Alternate Process 54">
                <a:extLst>
                  <a:ext uri="{FF2B5EF4-FFF2-40B4-BE49-F238E27FC236}">
                    <a16:creationId xmlns:a16="http://schemas.microsoft.com/office/drawing/2014/main" id="{42DC39D1-E038-CD57-1DB0-B53496B0A021}"/>
                  </a:ext>
                </a:extLst>
              </p:cNvPr>
              <p:cNvSpPr/>
              <p:nvPr/>
            </p:nvSpPr>
            <p:spPr>
              <a:xfrm>
                <a:off x="3206274" y="2221113"/>
                <a:ext cx="2800697" cy="726354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الدرس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Oval 80">
                <a:extLst>
                  <a:ext uri="{FF2B5EF4-FFF2-40B4-BE49-F238E27FC236}">
                    <a16:creationId xmlns:a16="http://schemas.microsoft.com/office/drawing/2014/main" id="{A3765ED4-3F57-D82E-3247-8452D56ED3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93025" y="2237493"/>
                <a:ext cx="627891" cy="631872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MA" sz="3200" b="1" dirty="0"/>
                  <a:t>1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D205ED8-630A-10F4-8260-43DF6FCC8EA8}"/>
                  </a:ext>
                </a:extLst>
              </p:cNvPr>
              <p:cNvSpPr txBox="1"/>
              <p:nvPr/>
            </p:nvSpPr>
            <p:spPr>
              <a:xfrm>
                <a:off x="2472669" y="4044731"/>
                <a:ext cx="3447931" cy="390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685834" rtl="1">
                  <a:defRPr/>
                </a:pPr>
                <a:r>
                  <a:rPr lang="ar-MA" sz="2800" b="1" dirty="0">
                    <a:solidFill>
                      <a:schemeClr val="bg1">
                        <a:lumMod val="65000"/>
                      </a:schemeClr>
                    </a:solidFill>
                    <a:latin typeface="Dosis" pitchFamily="2" charset="0"/>
                    <a:cs typeface="Calibri" panose="020F0502020204030204" pitchFamily="34" charset="0"/>
                  </a:rPr>
                  <a:t>الحساب الذهني</a:t>
                </a:r>
              </a:p>
            </p:txBody>
          </p:sp>
        </p:grpSp>
        <p:sp>
          <p:nvSpPr>
            <p:cNvPr id="5" name="ZoneTexte 8">
              <a:extLst>
                <a:ext uri="{FF2B5EF4-FFF2-40B4-BE49-F238E27FC236}">
                  <a16:creationId xmlns:a16="http://schemas.microsoft.com/office/drawing/2014/main" id="{1B692383-9166-9084-0AEC-520D984080CB}"/>
                </a:ext>
              </a:extLst>
            </p:cNvPr>
            <p:cNvSpPr txBox="1"/>
            <p:nvPr/>
          </p:nvSpPr>
          <p:spPr>
            <a:xfrm>
              <a:off x="1933855" y="3427888"/>
              <a:ext cx="420762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5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الكراسات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لنصحح التمرين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رقم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68F095-5F36-7ECB-80F4-D98BB81C6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1"/>
          <a:stretch>
            <a:fillRect/>
          </a:stretch>
        </p:blipFill>
        <p:spPr>
          <a:xfrm>
            <a:off x="363794" y="1502229"/>
            <a:ext cx="8013289" cy="45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maths">
    <a:dk1>
      <a:srgbClr val="000000"/>
    </a:dk1>
    <a:lt1>
      <a:srgbClr val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00E4CF"/>
    </a:accent6>
    <a:hlink>
      <a:srgbClr val="FA9300"/>
    </a:hlink>
    <a:folHlink>
      <a:srgbClr val="FFC4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24043</TotalTime>
  <Words>704</Words>
  <Application>Microsoft Office PowerPoint</Application>
  <PresentationFormat>Affichage à l'écran (4:3)</PresentationFormat>
  <Paragraphs>176</Paragraphs>
  <Slides>44</Slides>
  <Notes>6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44</vt:i4>
      </vt:variant>
    </vt:vector>
  </HeadingPairs>
  <TitlesOfParts>
    <vt:vector size="54" baseType="lpstr">
      <vt:lpstr>Wingdings</vt:lpstr>
      <vt:lpstr>Aptos Display</vt:lpstr>
      <vt:lpstr>Calibri</vt:lpstr>
      <vt:lpstr>Effra CC Arbc</vt:lpstr>
      <vt:lpstr>Dosis</vt:lpstr>
      <vt:lpstr>Cambria Math</vt:lpstr>
      <vt:lpstr>Arial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181</cp:revision>
  <cp:lastPrinted>2025-08-13T10:11:39Z</cp:lastPrinted>
  <dcterms:created xsi:type="dcterms:W3CDTF">2025-08-01T12:31:49Z</dcterms:created>
  <dcterms:modified xsi:type="dcterms:W3CDTF">2025-12-10T17:02:37Z</dcterms:modified>
</cp:coreProperties>
</file>