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40"/>
  </p:notesMasterIdLst>
  <p:handoutMasterIdLst>
    <p:handoutMasterId r:id="rId41"/>
  </p:handoutMasterIdLst>
  <p:sldIdLst>
    <p:sldId id="2134806898" r:id="rId4"/>
    <p:sldId id="828" r:id="rId5"/>
    <p:sldId id="780" r:id="rId6"/>
    <p:sldId id="914" r:id="rId7"/>
    <p:sldId id="1110" r:id="rId8"/>
    <p:sldId id="2134806868" r:id="rId9"/>
    <p:sldId id="2134807187" r:id="rId10"/>
    <p:sldId id="2134807068" r:id="rId11"/>
    <p:sldId id="2134807051" r:id="rId12"/>
    <p:sldId id="2134807173" r:id="rId13"/>
    <p:sldId id="2134807174" r:id="rId14"/>
    <p:sldId id="2134807175" r:id="rId15"/>
    <p:sldId id="2134807176" r:id="rId16"/>
    <p:sldId id="2134807189" r:id="rId17"/>
    <p:sldId id="2134807178" r:id="rId18"/>
    <p:sldId id="2134807179" r:id="rId19"/>
    <p:sldId id="2134807130" r:id="rId20"/>
    <p:sldId id="2134807180" r:id="rId21"/>
    <p:sldId id="2134807181" r:id="rId22"/>
    <p:sldId id="2134807129" r:id="rId23"/>
    <p:sldId id="2134807183" r:id="rId24"/>
    <p:sldId id="2134807182" r:id="rId25"/>
    <p:sldId id="2134807184" r:id="rId26"/>
    <p:sldId id="2134807186" r:id="rId27"/>
    <p:sldId id="2134807185" r:id="rId28"/>
    <p:sldId id="2134807190" r:id="rId29"/>
    <p:sldId id="2134807177" r:id="rId30"/>
    <p:sldId id="2134807127" r:id="rId31"/>
    <p:sldId id="2134807126" r:id="rId32"/>
    <p:sldId id="2134807191" r:id="rId33"/>
    <p:sldId id="2134807131" r:id="rId34"/>
    <p:sldId id="2134807135" r:id="rId35"/>
    <p:sldId id="2134807188" r:id="rId36"/>
    <p:sldId id="2134806881" r:id="rId37"/>
    <p:sldId id="2134806797" r:id="rId38"/>
    <p:sldId id="2134806882" r:id="rId39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6A6A6"/>
    <a:srgbClr val="CFCFCF"/>
    <a:srgbClr val="FEA400"/>
    <a:srgbClr val="F2F2F2"/>
    <a:srgbClr val="BFBFBF"/>
    <a:srgbClr val="FCC302"/>
    <a:srgbClr val="FFEFBB"/>
    <a:srgbClr val="FC8E00"/>
    <a:srgbClr val="FFA50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5823" autoAdjust="0"/>
  </p:normalViewPr>
  <p:slideViewPr>
    <p:cSldViewPr snapToGrid="0">
      <p:cViewPr varScale="1">
        <p:scale>
          <a:sx n="70" d="100"/>
          <a:sy n="70" d="100"/>
        </p:scale>
        <p:origin x="14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56" Type="http://schemas.microsoft.com/office/2018/10/relationships/authors" Target="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14/01/2026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12T19:25:39.041"/>
    </inkml:context>
    <inkml:brush xml:id="br0">
      <inkml:brushProperty name="width" value="0.4" units="cm"/>
      <inkml:brushProperty name="height" value="0.8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2745 1,'-54'90,"-92"119,-576 717,638-824,-4-3,-144 125,88-102,-245 221,312-267,3 4,-111 155,145-169,-61 136,13-21,71-150,-9 20,-3-1,-2-2,-64 76,71-96,12-14,0-1,-1 0,-28 22,21-22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12T19:25:40.557"/>
    </inkml:context>
    <inkml:brush xml:id="br0">
      <inkml:brushProperty name="width" value="0.4" units="cm"/>
      <inkml:brushProperty name="height" value="0.8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1,'14'8,"0"1,-1 1,0 0,-1 0,0 1,19 25,-7-11,437 494,-227-250,35 43,367 554,-485-637,112 188,-206-316,102 176,21-16,-168-246,31 41,68 66,-106-118,5 4,-1 0,-1 1,1 0,-1 0,-1 1,0 0,0 0,9 21,-10-10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19:23:03.7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1905 1 0,'-1905'2887'0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19:23:06.0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0,'3897'2828'0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12T19:23:09.9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12T19:23:10.2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8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1" r:id="rId3"/>
    <p:sldLayoutId id="2147483903" r:id="rId4"/>
    <p:sldLayoutId id="214748390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4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image" Target="../media/image28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4.xml"/><Relationship Id="rId5" Type="http://schemas.openxmlformats.org/officeDocument/2006/relationships/image" Target="../media/image30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e 37">
            <a:extLst>
              <a:ext uri="{FF2B5EF4-FFF2-40B4-BE49-F238E27FC236}">
                <a16:creationId xmlns:a16="http://schemas.microsoft.com/office/drawing/2014/main" xmlns="" id="{BDD32D5B-EC0C-FBAC-56A6-F458A97D8783}"/>
              </a:ext>
            </a:extLst>
          </p:cNvPr>
          <p:cNvGrpSpPr/>
          <p:nvPr/>
        </p:nvGrpSpPr>
        <p:grpSpPr>
          <a:xfrm>
            <a:off x="3136093" y="6004748"/>
            <a:ext cx="1199353" cy="288630"/>
            <a:chOff x="5297215" y="5877672"/>
            <a:chExt cx="1199353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xmlns="" id="{045E6E3D-F7A3-AE31-A9DF-DFAD60511875}"/>
                </a:ext>
              </a:extLst>
            </p:cNvPr>
            <p:cNvSpPr/>
            <p:nvPr/>
          </p:nvSpPr>
          <p:spPr>
            <a:xfrm>
              <a:off x="5297215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xmlns="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6</a:t>
            </a:r>
            <a:endParaRPr lang="fr-MA" b="1" dirty="0">
              <a:solidFill>
                <a:schemeClr val="bg1"/>
              </a:solidFill>
            </a:endParaRPr>
          </a:p>
        </p:txBody>
      </p:sp>
      <p:grpSp>
        <p:nvGrpSpPr>
          <p:cNvPr id="5" name="Groupe 37">
            <a:extLst>
              <a:ext uri="{FF2B5EF4-FFF2-40B4-BE49-F238E27FC236}">
                <a16:creationId xmlns:a16="http://schemas.microsoft.com/office/drawing/2014/main" xmlns="" id="{3C71FE01-0FDD-60AF-A241-CDDCC2215A71}"/>
              </a:ext>
            </a:extLst>
          </p:cNvPr>
          <p:cNvGrpSpPr/>
          <p:nvPr/>
        </p:nvGrpSpPr>
        <p:grpSpPr>
          <a:xfrm>
            <a:off x="5125609" y="5988989"/>
            <a:ext cx="1184109" cy="288630"/>
            <a:chOff x="5312459" y="5877672"/>
            <a:chExt cx="1184109" cy="288630"/>
          </a:xfrm>
          <a:solidFill>
            <a:srgbClr val="BFBFBF"/>
          </a:solidFill>
        </p:grpSpPr>
        <p:sp>
          <p:nvSpPr>
            <p:cNvPr id="6" name="Rectangle : coins arrondis 38">
              <a:extLst>
                <a:ext uri="{FF2B5EF4-FFF2-40B4-BE49-F238E27FC236}">
                  <a16:creationId xmlns:a16="http://schemas.microsoft.com/office/drawing/2014/main" xmlns="" id="{FEC08817-BC65-0C7A-FD2D-EF14C59FE36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Ellipse 39">
              <a:extLst>
                <a:ext uri="{FF2B5EF4-FFF2-40B4-BE49-F238E27FC236}">
                  <a16:creationId xmlns:a16="http://schemas.microsoft.com/office/drawing/2014/main" xmlns="" id="{EA0283AD-5E88-DB69-F085-39BBF6BD79BB}"/>
                </a:ext>
              </a:extLst>
            </p:cNvPr>
            <p:cNvSpPr/>
            <p:nvPr/>
          </p:nvSpPr>
          <p:spPr>
            <a:xfrm>
              <a:off x="5312459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" name="Groupe 37">
            <a:extLst>
              <a:ext uri="{FF2B5EF4-FFF2-40B4-BE49-F238E27FC236}">
                <a16:creationId xmlns:a16="http://schemas.microsoft.com/office/drawing/2014/main" xmlns="" id="{8E1C78F6-7C5E-6065-63B4-8AFC0DD46EC2}"/>
              </a:ext>
            </a:extLst>
          </p:cNvPr>
          <p:cNvGrpSpPr/>
          <p:nvPr/>
        </p:nvGrpSpPr>
        <p:grpSpPr>
          <a:xfrm>
            <a:off x="6926984" y="5988989"/>
            <a:ext cx="1232113" cy="288630"/>
            <a:chOff x="5264455" y="5877672"/>
            <a:chExt cx="1232113" cy="288630"/>
          </a:xfrm>
          <a:solidFill>
            <a:srgbClr val="BFBFBF"/>
          </a:solidFill>
        </p:grpSpPr>
        <p:sp>
          <p:nvSpPr>
            <p:cNvPr id="9" name="Rectangle : coins arrondis 38">
              <a:extLst>
                <a:ext uri="{FF2B5EF4-FFF2-40B4-BE49-F238E27FC236}">
                  <a16:creationId xmlns:a16="http://schemas.microsoft.com/office/drawing/2014/main" xmlns="" id="{20E9F40E-D0F8-86AF-8A12-F6C3DB1BBE50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39">
              <a:extLst>
                <a:ext uri="{FF2B5EF4-FFF2-40B4-BE49-F238E27FC236}">
                  <a16:creationId xmlns:a16="http://schemas.microsoft.com/office/drawing/2014/main" xmlns="" id="{002488FF-7576-CE82-A13B-6C53EEE50D52}"/>
                </a:ext>
              </a:extLst>
            </p:cNvPr>
            <p:cNvSpPr/>
            <p:nvPr/>
          </p:nvSpPr>
          <p:spPr>
            <a:xfrm>
              <a:off x="5264455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37">
            <a:extLst>
              <a:ext uri="{FF2B5EF4-FFF2-40B4-BE49-F238E27FC236}">
                <a16:creationId xmlns:a16="http://schemas.microsoft.com/office/drawing/2014/main" xmlns="" id="{C8B7986D-9BE7-31BF-DDA5-965FC1E48723}"/>
              </a:ext>
            </a:extLst>
          </p:cNvPr>
          <p:cNvGrpSpPr/>
          <p:nvPr/>
        </p:nvGrpSpPr>
        <p:grpSpPr>
          <a:xfrm>
            <a:off x="1292327" y="6029987"/>
            <a:ext cx="1193740" cy="288630"/>
            <a:chOff x="5302828" y="5887152"/>
            <a:chExt cx="1193740" cy="288630"/>
          </a:xfrm>
          <a:solidFill>
            <a:srgbClr val="BFBFBF"/>
          </a:solidFill>
        </p:grpSpPr>
        <p:sp>
          <p:nvSpPr>
            <p:cNvPr id="12" name="Rectangle : coins arrondis 38">
              <a:extLst>
                <a:ext uri="{FF2B5EF4-FFF2-40B4-BE49-F238E27FC236}">
                  <a16:creationId xmlns:a16="http://schemas.microsoft.com/office/drawing/2014/main" xmlns="" id="{DA8D5808-C095-6EAF-C0C5-8D5370FCEEF3}"/>
                </a:ext>
              </a:extLst>
            </p:cNvPr>
            <p:cNvSpPr/>
            <p:nvPr/>
          </p:nvSpPr>
          <p:spPr>
            <a:xfrm>
              <a:off x="5302828" y="588715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" name="Ellipse 39">
              <a:extLst>
                <a:ext uri="{FF2B5EF4-FFF2-40B4-BE49-F238E27FC236}">
                  <a16:creationId xmlns:a16="http://schemas.microsoft.com/office/drawing/2014/main" xmlns="" id="{A21892B8-B7BC-A77F-DB5C-DF5CEF072FA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0975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BCAE69-97A4-9D1C-8360-CFA0D33A5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8A10EE0A-F40B-71A8-0406-CBF510BC1BCF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توصل الى الجواب الصحيح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العلاقة  ثابتة.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3A2B368-9F52-AB06-29E9-A33973EFCE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C7837DF-743A-F3F9-8282-3489164776BD}"/>
              </a:ext>
            </a:extLst>
          </p:cNvPr>
          <p:cNvSpPr txBox="1"/>
          <p:nvPr/>
        </p:nvSpPr>
        <p:spPr>
          <a:xfrm>
            <a:off x="10879282" y="6431973"/>
            <a:ext cx="184731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endParaRPr lang="fr-MA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09710C8A-53C2-3FC0-A8B6-70AA92967CD3}"/>
              </a:ext>
            </a:extLst>
          </p:cNvPr>
          <p:cNvGrpSpPr/>
          <p:nvPr/>
        </p:nvGrpSpPr>
        <p:grpSpPr>
          <a:xfrm>
            <a:off x="872837" y="2613513"/>
            <a:ext cx="7304808" cy="3385728"/>
            <a:chOff x="987712" y="2298099"/>
            <a:chExt cx="5231550" cy="338572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8030BC27-8EF5-FCA0-91C4-F9D46F44FB25}"/>
                </a:ext>
              </a:extLst>
            </p:cNvPr>
            <p:cNvSpPr txBox="1"/>
            <p:nvPr/>
          </p:nvSpPr>
          <p:spPr>
            <a:xfrm>
              <a:off x="2123799" y="2298099"/>
              <a:ext cx="3026351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/>
              <a:r>
                <a:rPr lang="ar-SA" sz="2400" b="1" dirty="0"/>
                <a:t>ثَمَنُ دفترٍ</a:t>
              </a:r>
              <a:r>
                <a:rPr lang="fr-MA" sz="2400" b="1" dirty="0"/>
                <a:t> </a:t>
              </a:r>
              <a:r>
                <a:rPr lang="ar-SA" sz="2400" b="1" dirty="0"/>
                <a:t>واحد 8 دَراهِمَ،</a:t>
              </a:r>
              <a:br>
                <a:rPr lang="ar-SA" sz="2400" b="1" dirty="0"/>
              </a:br>
              <a:r>
                <a:rPr lang="ar-SA" sz="2400" b="1" dirty="0"/>
                <a:t>وَثَمَنُ 3 دَفاتِرَ 24 دِرْهَمًا</a:t>
              </a:r>
              <a:r>
                <a:rPr lang="fr-MA" sz="2400" dirty="0"/>
                <a:t>.</a:t>
              </a:r>
            </a:p>
          </p:txBody>
        </p:sp>
        <p:pic>
          <p:nvPicPr>
            <p:cNvPr id="14" name="Image 5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xmlns="" id="{8FE15802-9B7E-06E2-0407-2341C3038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1" t="78365" r="18304" b="6291"/>
            <a:stretch>
              <a:fillRect/>
            </a:stretch>
          </p:blipFill>
          <p:spPr>
            <a:xfrm>
              <a:off x="987712" y="4946916"/>
              <a:ext cx="5231550" cy="736911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xmlns="" id="{055AE00C-5456-92C4-50A2-95992EE41D69}"/>
                  </a:ext>
                </a:extLst>
              </p14:cNvPr>
              <p14:cNvContentPartPr/>
              <p14:nvPr/>
            </p14:nvContentPartPr>
            <p14:xfrm>
              <a:off x="1734300" y="4841656"/>
              <a:ext cx="988200" cy="12153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055AE00C-5456-92C4-50A2-95992EE41D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2660" y="4698016"/>
                <a:ext cx="1131840" cy="15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xmlns="" id="{75DF1825-0EA3-A16A-4493-50B5109992C6}"/>
                  </a:ext>
                </a:extLst>
              </p14:cNvPr>
              <p14:cNvContentPartPr/>
              <p14:nvPr/>
            </p14:nvContentPartPr>
            <p14:xfrm>
              <a:off x="1745460" y="4841656"/>
              <a:ext cx="1008720" cy="132948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75DF1825-0EA3-A16A-4493-50B5109992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3460" y="4698016"/>
                <a:ext cx="1152360" cy="16171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36E14A6-8672-FCC2-2C23-5D7BC48FDA2B}"/>
              </a:ext>
            </a:extLst>
          </p:cNvPr>
          <p:cNvSpPr txBox="1"/>
          <p:nvPr/>
        </p:nvSpPr>
        <p:spPr>
          <a:xfrm>
            <a:off x="4779817" y="5038576"/>
            <a:ext cx="3491346" cy="1018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5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BC5723-D0DC-D03B-FE7A-CBF8D13DE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DCB7158-54D0-E938-E62F-FA3DA7837DE0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E52892D-4EC3-251C-7D0E-3AC4D4FCC59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2D1A27F-C59E-618D-AEBB-DAB843286D84}"/>
              </a:ext>
            </a:extLst>
          </p:cNvPr>
          <p:cNvSpPr txBox="1"/>
          <p:nvPr/>
        </p:nvSpPr>
        <p:spPr>
          <a:xfrm>
            <a:off x="10879282" y="6431973"/>
            <a:ext cx="184731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endParaRPr lang="fr-MA" dirty="0"/>
          </a:p>
        </p:txBody>
      </p:sp>
      <p:pic>
        <p:nvPicPr>
          <p:cNvPr id="14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72FB4FFB-D327-17D1-F776-E3097D71F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78365" r="18305" b="8595"/>
          <a:stretch>
            <a:fillRect/>
          </a:stretch>
        </p:blipFill>
        <p:spPr>
          <a:xfrm>
            <a:off x="810491" y="4905353"/>
            <a:ext cx="7356764" cy="6262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7131E17-531C-2571-1B30-9454C8ED7760}"/>
              </a:ext>
            </a:extLst>
          </p:cNvPr>
          <p:cNvSpPr txBox="1"/>
          <p:nvPr/>
        </p:nvSpPr>
        <p:spPr>
          <a:xfrm>
            <a:off x="2296391" y="2251113"/>
            <a:ext cx="3927764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dirty="0"/>
              <a:t>ث</a:t>
            </a:r>
            <a:r>
              <a:rPr lang="ar-SA" sz="2400" b="1" dirty="0"/>
              <a:t>َمَنُ </a:t>
            </a:r>
            <a:r>
              <a:rPr lang="fr-MA" sz="2400" b="1" dirty="0"/>
              <a:t>1kg</a:t>
            </a:r>
            <a:r>
              <a:rPr lang="ar-SA" sz="2400" b="1" dirty="0"/>
              <a:t> </a:t>
            </a:r>
            <a:r>
              <a:rPr lang="fr-MA" sz="2400" b="1" dirty="0"/>
              <a:t> </a:t>
            </a:r>
            <a:r>
              <a:rPr lang="ar-SA" sz="2400" b="1" dirty="0"/>
              <a:t>من البطاطس 7 دراهم</a:t>
            </a:r>
            <a:br>
              <a:rPr lang="ar-SA" sz="2400" b="1" dirty="0"/>
            </a:br>
            <a:r>
              <a:rPr lang="ar-SA" sz="2400" b="1" dirty="0"/>
              <a:t>وَثَمَنُ </a:t>
            </a:r>
            <a:r>
              <a:rPr lang="fr-MA" sz="2400" b="1" dirty="0"/>
              <a:t>4kg</a:t>
            </a:r>
            <a:r>
              <a:rPr lang="ar-SA" sz="2400" b="1" dirty="0"/>
              <a:t> كيلوغرامات َ 30 دِرْهَمًا</a:t>
            </a:r>
            <a:r>
              <a:rPr lang="fr-MA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00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9C7247-DC34-C9E4-D082-D820AB333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108B284-BF61-36C0-2FD5-97F65F1FE8F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1677799-B703-B056-1F9A-727D7F515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D488281-9BCB-3AFB-CDE9-E44DF46CA0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5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B40265-6A45-F8E0-3A60-FE17A615E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87EAA2AA-F2C1-F8FE-5730-534FAA2AC90C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توصل الى الجواب الصحيح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العلاقة غير ثابتة.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06FD09E-1766-7A6C-F649-4829A8B0E2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724EF88-5B3D-ACE8-16C1-B5999AAC413E}"/>
              </a:ext>
            </a:extLst>
          </p:cNvPr>
          <p:cNvSpPr txBox="1"/>
          <p:nvPr/>
        </p:nvSpPr>
        <p:spPr>
          <a:xfrm>
            <a:off x="10879282" y="6431973"/>
            <a:ext cx="184731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endParaRPr lang="fr-MA" dirty="0"/>
          </a:p>
        </p:txBody>
      </p:sp>
      <p:pic>
        <p:nvPicPr>
          <p:cNvPr id="14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BE11CEF8-0117-225F-5F2E-A84FCEF15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6" t="78366" r="19513" b="4331"/>
          <a:stretch>
            <a:fillRect/>
          </a:stretch>
        </p:blipFill>
        <p:spPr>
          <a:xfrm>
            <a:off x="438332" y="5168244"/>
            <a:ext cx="7995058" cy="83099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0E41216-2F5B-C57F-E6F0-A09D41EF2B57}"/>
              </a:ext>
            </a:extLst>
          </p:cNvPr>
          <p:cNvSpPr txBox="1"/>
          <p:nvPr/>
        </p:nvSpPr>
        <p:spPr>
          <a:xfrm>
            <a:off x="2412605" y="2279808"/>
            <a:ext cx="464282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/>
              <a:t>ثَمَنُ </a:t>
            </a:r>
            <a:r>
              <a:rPr lang="fr-MA" sz="2400" b="1" dirty="0"/>
              <a:t>1kg</a:t>
            </a:r>
            <a:r>
              <a:rPr lang="ar-SA" sz="2400" b="1" dirty="0"/>
              <a:t> </a:t>
            </a:r>
            <a:r>
              <a:rPr lang="fr-MA" sz="2400" b="1" dirty="0"/>
              <a:t> </a:t>
            </a:r>
            <a:r>
              <a:rPr lang="ar-SA" sz="2400" b="1" dirty="0"/>
              <a:t>من البطاطس 7 دراهم</a:t>
            </a:r>
            <a:br>
              <a:rPr lang="ar-SA" sz="2400" b="1" dirty="0"/>
            </a:br>
            <a:r>
              <a:rPr lang="ar-SA" sz="2400" b="1" dirty="0"/>
              <a:t>وَثَمَنُ </a:t>
            </a:r>
            <a:r>
              <a:rPr lang="fr-MA" sz="2400" b="1" dirty="0"/>
              <a:t>4kg</a:t>
            </a:r>
            <a:r>
              <a:rPr lang="ar-SA" sz="2400" b="1" dirty="0"/>
              <a:t> كيلوغرامات َ 30 دِرْهَمًا</a:t>
            </a:r>
            <a:r>
              <a:rPr lang="fr-MA" sz="2400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xmlns="" id="{97F6F9E2-8C4D-B3CD-0804-A3C423D48500}"/>
                  </a:ext>
                </a:extLst>
              </p14:cNvPr>
              <p14:cNvContentPartPr/>
              <p14:nvPr/>
            </p14:nvContentPartPr>
            <p14:xfrm>
              <a:off x="5933340" y="4966216"/>
              <a:ext cx="686160" cy="103968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97F6F9E2-8C4D-B3CD-0804-A3C423D485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9340" y="4858576"/>
                <a:ext cx="793800" cy="12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xmlns="" id="{00C81310-C56B-A7C1-663A-BAF6B0DFB402}"/>
                  </a:ext>
                </a:extLst>
              </p14:cNvPr>
              <p14:cNvContentPartPr/>
              <p14:nvPr/>
            </p14:nvContentPartPr>
            <p14:xfrm>
              <a:off x="5860260" y="5049736"/>
              <a:ext cx="1403280" cy="101844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00C81310-C56B-A7C1-663A-BAF6B0DFB4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06260" y="4942096"/>
                <a:ext cx="1510920" cy="12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090AABA6-4FF0-54E2-AE04-4FCDEA0E27D7}"/>
                  </a:ext>
                </a:extLst>
              </p14:cNvPr>
              <p14:cNvContentPartPr/>
              <p14:nvPr/>
            </p14:nvContentPartPr>
            <p14:xfrm>
              <a:off x="6358860" y="5434216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090AABA6-4FF0-54E2-AE04-4FCDEA0E27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05220" y="532657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549C67A-D792-E439-C85F-C977FCA85077}"/>
                  </a:ext>
                </a:extLst>
              </p14:cNvPr>
              <p14:cNvContentPartPr/>
              <p14:nvPr/>
            </p14:nvContentPartPr>
            <p14:xfrm>
              <a:off x="6358860" y="5434216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549C67A-D792-E439-C85F-C977FCA8507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05220" y="5326576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AA0BA39-9FC7-FFC5-48ED-E1FAB6A1A7E6}"/>
              </a:ext>
            </a:extLst>
          </p:cNvPr>
          <p:cNvSpPr txBox="1"/>
          <p:nvPr/>
        </p:nvSpPr>
        <p:spPr>
          <a:xfrm>
            <a:off x="529936" y="4966216"/>
            <a:ext cx="3491346" cy="1018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67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21290F-2A8F-4249-408C-8C35E0DC8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93BD43B2-2AF7-A5EB-5564-83B9BD369F4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F07EE6C-16F4-77F0-4817-79C83599DBF9}"/>
              </a:ext>
            </a:extLst>
          </p:cNvPr>
          <p:cNvGrpSpPr/>
          <p:nvPr/>
        </p:nvGrpSpPr>
        <p:grpSpPr>
          <a:xfrm>
            <a:off x="1216650" y="1781300"/>
            <a:ext cx="6136641" cy="4246878"/>
            <a:chOff x="2047573" y="2436267"/>
            <a:chExt cx="4788978" cy="221120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FA443975-5D9A-E5E2-F43B-7FFDABAAFC92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FA2566CE-8026-8A77-8855-BF044D810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29262" y="3176621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64408612-6EF9-3A1A-035B-EEE19483D41D}"/>
                </a:ext>
              </a:extLst>
            </p:cNvPr>
            <p:cNvSpPr txBox="1"/>
            <p:nvPr/>
          </p:nvSpPr>
          <p:spPr>
            <a:xfrm>
              <a:off x="3086943" y="3350600"/>
              <a:ext cx="228273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endParaRPr lang="fr-MA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5946EEB7-31B9-2A14-3C6D-1996CFB850EA}"/>
                </a:ext>
              </a:extLst>
            </p:cNvPr>
            <p:cNvSpPr/>
            <p:nvPr/>
          </p:nvSpPr>
          <p:spPr>
            <a:xfrm>
              <a:off x="2969606" y="2436267"/>
              <a:ext cx="2800697" cy="520378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A1FDFCF9-4E48-3597-ED7D-4E03084060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6960" y="2470535"/>
              <a:ext cx="627891" cy="43223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CE7852D-69E5-60A7-4918-1F3109BF1B00}"/>
              </a:ext>
            </a:extLst>
          </p:cNvPr>
          <p:cNvSpPr txBox="1"/>
          <p:nvPr/>
        </p:nvSpPr>
        <p:spPr>
          <a:xfrm>
            <a:off x="2814693" y="2897158"/>
            <a:ext cx="3022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1</a:t>
            </a:r>
            <a:endParaRPr lang="fr-MA" sz="2800" b="1" kern="0" dirty="0">
              <a:solidFill>
                <a:srgbClr val="A6A6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xmlns="" id="{FBF60A37-CBA1-8884-BE05-D15B9AB106C9}"/>
              </a:ext>
            </a:extLst>
          </p:cNvPr>
          <p:cNvSpPr txBox="1"/>
          <p:nvPr/>
        </p:nvSpPr>
        <p:spPr>
          <a:xfrm>
            <a:off x="1216650" y="3407574"/>
            <a:ext cx="4739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4400" b="1" kern="0" dirty="0">
                <a:solidFill>
                  <a:srgbClr val="FEA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2</a:t>
            </a:r>
            <a:endParaRPr lang="fr-MA" sz="4400" b="1" kern="0" dirty="0">
              <a:solidFill>
                <a:srgbClr val="FEA4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xmlns="" id="{A36AC217-3003-6EAC-C0EC-7E762AED04D1}"/>
              </a:ext>
            </a:extLst>
          </p:cNvPr>
          <p:cNvSpPr txBox="1"/>
          <p:nvPr/>
        </p:nvSpPr>
        <p:spPr>
          <a:xfrm>
            <a:off x="2875280" y="4294021"/>
            <a:ext cx="2961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BB53632-6778-9B48-530A-7B64C9A562F4}"/>
              </a:ext>
            </a:extLst>
          </p:cNvPr>
          <p:cNvSpPr txBox="1"/>
          <p:nvPr/>
        </p:nvSpPr>
        <p:spPr>
          <a:xfrm>
            <a:off x="1093263" y="5009678"/>
            <a:ext cx="4743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ar-S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2800" b="1" kern="0" dirty="0">
              <a:solidFill>
                <a:srgbClr val="A6A6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B57835-0099-1F36-4B92-E9B467FB7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78655E6-475D-F9E3-391E-01CF1B9174C8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909F4E4-E9CF-BE5B-0608-B09F018165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7462AA8-4AEA-8A4D-60AB-DAACF9E49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2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408BF3-EA1E-EC7E-ECA2-80D3ED310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0E8469C-8D86-96B6-6B74-3BE1DFAEA0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5B61574-6861-BA7F-4E26-DC3D4218CD76}"/>
              </a:ext>
            </a:extLst>
          </p:cNvPr>
          <p:cNvSpPr txBox="1"/>
          <p:nvPr/>
        </p:nvSpPr>
        <p:spPr>
          <a:xfrm>
            <a:off x="673984" y="2146452"/>
            <a:ext cx="779603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كعكة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واحِدَة يَلْزَمُ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 بيضات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كَمْ يَلْزَمُ مِنَ ال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بيض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لِإِعْدادِ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كعكات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MA" sz="32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ED2A81A-F50F-9C7F-5B73-CA6EBAD6318E}"/>
              </a:ext>
            </a:extLst>
          </p:cNvPr>
          <p:cNvSpPr txBox="1"/>
          <p:nvPr/>
        </p:nvSpPr>
        <p:spPr>
          <a:xfrm>
            <a:off x="872836" y="3813464"/>
            <a:ext cx="2826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4 كعكات يلزم ...........بيضة </a:t>
            </a:r>
            <a:endParaRPr lang="fr-MA" sz="32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C45C3CEB-7D62-B8E8-E25D-72F51D64406F}"/>
              </a:ext>
            </a:extLst>
          </p:cNvPr>
          <p:cNvGraphicFramePr>
            <a:graphicFrameLocks noGrp="1"/>
          </p:cNvGraphicFramePr>
          <p:nvPr/>
        </p:nvGraphicFramePr>
        <p:xfrm>
          <a:off x="4998026" y="3981233"/>
          <a:ext cx="3471991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15">
                  <a:extLst>
                    <a:ext uri="{9D8B030D-6E8A-4147-A177-3AD203B41FA5}">
                      <a16:colId xmlns:a16="http://schemas.microsoft.com/office/drawing/2014/main" xmlns="" val="4250843965"/>
                    </a:ext>
                  </a:extLst>
                </a:gridCol>
                <a:gridCol w="1013115">
                  <a:extLst>
                    <a:ext uri="{9D8B030D-6E8A-4147-A177-3AD203B41FA5}">
                      <a16:colId xmlns:a16="http://schemas.microsoft.com/office/drawing/2014/main" xmlns="" val="2707569395"/>
                    </a:ext>
                  </a:extLst>
                </a:gridCol>
                <a:gridCol w="1445761">
                  <a:extLst>
                    <a:ext uri="{9D8B030D-6E8A-4147-A177-3AD203B41FA5}">
                      <a16:colId xmlns:a16="http://schemas.microsoft.com/office/drawing/2014/main" xmlns="" val="4017012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عَدَدُ </a:t>
                      </a:r>
                      <a:r>
                        <a:rPr lang="ar-SA" sz="2000" b="1" dirty="0">
                          <a:solidFill>
                            <a:schemeClr val="tx1"/>
                          </a:solidFill>
                        </a:rPr>
                        <a:t>الكَعْكَاتِ.</a:t>
                      </a:r>
                      <a:endParaRPr lang="fr-M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0258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/>
                        <a:t>.........</a:t>
                      </a:r>
                      <a:endParaRPr lang="fr-MA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.........</a:t>
                      </a:r>
                      <a:endParaRPr lang="fr-MA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b="1" dirty="0"/>
                        <a:t>عَدَدُ البَيْضِ.</a:t>
                      </a:r>
                      <a:endParaRPr lang="fr-M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8386833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CFC9F6B-5B89-D805-ACF4-6DD86487334C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حددوا على ألواحكم كيف تضاعف عدد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الكعكات.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80E5C5-1DB4-AC70-CFF6-69204C165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2451647-8F4C-5CDC-272F-79BC3CCB8AF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02E3255-D4FA-8D78-A714-7ACF143B4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0AAA7FF-402E-FE66-C062-CB577CC6E0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1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85A695-6060-1DE3-2305-782ED01D8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E9C2170-64DF-CB21-6575-2A54239274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4F0CE52-F345-BBD8-B905-19B0955FBADC}"/>
              </a:ext>
            </a:extLst>
          </p:cNvPr>
          <p:cNvSpPr txBox="1"/>
          <p:nvPr/>
        </p:nvSpPr>
        <p:spPr>
          <a:xfrm>
            <a:off x="673984" y="2146452"/>
            <a:ext cx="779603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كعكة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واحِدَة يَلْزَمُ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 بيضات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كَمْ يَلْزَمُ مِنَ ال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بيض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لِإِعْدادِ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كعكات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MA" sz="32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7830E21-8D38-0FBB-1C18-8C74A5E48AEC}"/>
              </a:ext>
            </a:extLst>
          </p:cNvPr>
          <p:cNvSpPr txBox="1"/>
          <p:nvPr/>
        </p:nvSpPr>
        <p:spPr>
          <a:xfrm>
            <a:off x="872836" y="3813464"/>
            <a:ext cx="2826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4 كعكات يلزم ...........بيضة </a:t>
            </a:r>
            <a:endParaRPr lang="fr-MA" sz="32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C979E214-A710-9DB6-FA8B-2E76AA38383F}"/>
              </a:ext>
            </a:extLst>
          </p:cNvPr>
          <p:cNvGraphicFramePr>
            <a:graphicFrameLocks noGrp="1"/>
          </p:cNvGraphicFramePr>
          <p:nvPr/>
        </p:nvGraphicFramePr>
        <p:xfrm>
          <a:off x="4998026" y="3981233"/>
          <a:ext cx="3471991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15">
                  <a:extLst>
                    <a:ext uri="{9D8B030D-6E8A-4147-A177-3AD203B41FA5}">
                      <a16:colId xmlns:a16="http://schemas.microsoft.com/office/drawing/2014/main" xmlns="" val="4250843965"/>
                    </a:ext>
                  </a:extLst>
                </a:gridCol>
                <a:gridCol w="1013115">
                  <a:extLst>
                    <a:ext uri="{9D8B030D-6E8A-4147-A177-3AD203B41FA5}">
                      <a16:colId xmlns:a16="http://schemas.microsoft.com/office/drawing/2014/main" xmlns="" val="2707569395"/>
                    </a:ext>
                  </a:extLst>
                </a:gridCol>
                <a:gridCol w="1445761">
                  <a:extLst>
                    <a:ext uri="{9D8B030D-6E8A-4147-A177-3AD203B41FA5}">
                      <a16:colId xmlns:a16="http://schemas.microsoft.com/office/drawing/2014/main" xmlns="" val="4017012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عَدَدُ </a:t>
                      </a:r>
                      <a:r>
                        <a:rPr lang="ar-SA" sz="2000" b="1" dirty="0">
                          <a:solidFill>
                            <a:schemeClr val="tx1"/>
                          </a:solidFill>
                        </a:rPr>
                        <a:t>الكَعْكَاتِ.</a:t>
                      </a:r>
                      <a:endParaRPr lang="fr-M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0258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/>
                        <a:t>.........</a:t>
                      </a:r>
                      <a:endParaRPr lang="fr-MA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.........</a:t>
                      </a:r>
                      <a:endParaRPr lang="fr-MA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b="1" dirty="0"/>
                        <a:t>عَدَدُ البَيْضِ.</a:t>
                      </a:r>
                      <a:endParaRPr lang="fr-M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8386833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2C668EB-FB58-EDC8-AD16-77FA4EBBFB9C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صححوا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2C35D547-AE2A-F5BD-D16B-79AF79B5FB86}"/>
              </a:ext>
            </a:extLst>
          </p:cNvPr>
          <p:cNvGrpSpPr/>
          <p:nvPr/>
        </p:nvGrpSpPr>
        <p:grpSpPr>
          <a:xfrm>
            <a:off x="1792179" y="5135115"/>
            <a:ext cx="5996311" cy="1352361"/>
            <a:chOff x="1792179" y="5135115"/>
            <a:chExt cx="5996311" cy="1352361"/>
          </a:xfrm>
        </p:grpSpPr>
        <p:grpSp>
          <p:nvGrpSpPr>
            <p:cNvPr id="12" name="Group 15">
              <a:extLst>
                <a:ext uri="{FF2B5EF4-FFF2-40B4-BE49-F238E27FC236}">
                  <a16:creationId xmlns:a16="http://schemas.microsoft.com/office/drawing/2014/main" xmlns="" id="{8D2930F7-7CE6-A328-E3C6-9C59B75BCE42}"/>
                </a:ext>
              </a:extLst>
            </p:cNvPr>
            <p:cNvGrpSpPr/>
            <p:nvPr/>
          </p:nvGrpSpPr>
          <p:grpSpPr>
            <a:xfrm>
              <a:off x="1859690" y="5135115"/>
              <a:ext cx="5928800" cy="1002906"/>
              <a:chOff x="1892242" y="2787639"/>
              <a:chExt cx="4982200" cy="1002906"/>
            </a:xfrm>
          </p:grpSpPr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xmlns="" id="{B3D30FD3-E109-94ED-6A9C-E05C9D05048F}"/>
                  </a:ext>
                </a:extLst>
              </p:cNvPr>
              <p:cNvSpPr txBox="1"/>
              <p:nvPr/>
            </p:nvSpPr>
            <p:spPr>
              <a:xfrm>
                <a:off x="4578347" y="2821546"/>
                <a:ext cx="944256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كعكة 1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17" name="Straight Arrow Connector 12">
                <a:extLst>
                  <a:ext uri="{FF2B5EF4-FFF2-40B4-BE49-F238E27FC236}">
                    <a16:creationId xmlns:a16="http://schemas.microsoft.com/office/drawing/2014/main" xmlns="" id="{367174AC-35BE-77A9-035E-C754B8485D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94592" y="3025123"/>
                <a:ext cx="1821250" cy="0"/>
              </a:xfrm>
              <a:prstGeom prst="straightConnector1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xmlns="" id="{A0676C40-34F8-FD17-E8F4-02C0500A44FC}"/>
                  </a:ext>
                </a:extLst>
              </p:cNvPr>
              <p:cNvSpPr txBox="1"/>
              <p:nvPr/>
            </p:nvSpPr>
            <p:spPr>
              <a:xfrm>
                <a:off x="1892242" y="2787639"/>
                <a:ext cx="801585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........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" name="Oval 14">
                <a:extLst>
                  <a:ext uri="{FF2B5EF4-FFF2-40B4-BE49-F238E27FC236}">
                    <a16:creationId xmlns:a16="http://schemas.microsoft.com/office/drawing/2014/main" xmlns="" id="{42D3CAC2-EEC4-27AC-B0D3-B7F6FB7257D9}"/>
                  </a:ext>
                </a:extLst>
              </p:cNvPr>
              <p:cNvSpPr/>
              <p:nvPr/>
            </p:nvSpPr>
            <p:spPr>
              <a:xfrm>
                <a:off x="5570952" y="3006212"/>
                <a:ext cx="1303490" cy="784333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تَضَاعَفَ </a:t>
                </a:r>
                <a:r>
                  <a:rPr lang="ar-SA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ar-M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مَرّاتٍ</a:t>
                </a:r>
                <a:endPara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xmlns="" id="{6D5D438A-8291-F566-F7FC-048055059561}"/>
                </a:ext>
              </a:extLst>
            </p:cNvPr>
            <p:cNvSpPr txBox="1"/>
            <p:nvPr/>
          </p:nvSpPr>
          <p:spPr>
            <a:xfrm>
              <a:off x="5040904" y="6118144"/>
              <a:ext cx="1123661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4 كعكات 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14" name="Straight Arrow Connector 12">
              <a:extLst>
                <a:ext uri="{FF2B5EF4-FFF2-40B4-BE49-F238E27FC236}">
                  <a16:creationId xmlns:a16="http://schemas.microsoft.com/office/drawing/2014/main" xmlns="" id="{78C96A71-BC84-CC4F-9717-EACA5AEF93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9645" y="6302810"/>
              <a:ext cx="2167281" cy="0"/>
            </a:xfrm>
            <a:prstGeom prst="straightConnector1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xmlns="" id="{29F617E3-73CB-B8D6-5FCF-4FB7FB1F264B}"/>
                </a:ext>
              </a:extLst>
            </p:cNvPr>
            <p:cNvSpPr txBox="1"/>
            <p:nvPr/>
          </p:nvSpPr>
          <p:spPr>
            <a:xfrm>
              <a:off x="1792179" y="6081818"/>
              <a:ext cx="1011417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........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992CAD-7558-3F7E-16D3-BAAD7DEC5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04A3D1E-BA42-D1D8-7BF1-E55E96F2CF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55D4541-71FA-7417-77F8-FFB7D2D5D49D}"/>
              </a:ext>
            </a:extLst>
          </p:cNvPr>
          <p:cNvSpPr txBox="1"/>
          <p:nvPr/>
        </p:nvSpPr>
        <p:spPr>
          <a:xfrm>
            <a:off x="673984" y="2146452"/>
            <a:ext cx="779603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كعكة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واحِدَة يَلْزَمُ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 بيضات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كَمْ يَلْزَمُ مِنَ ال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بيض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لِإِعْدادِ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كعكات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MA" sz="32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A876758-D6A0-BA0D-CE84-23ED2EB303C7}"/>
              </a:ext>
            </a:extLst>
          </p:cNvPr>
          <p:cNvSpPr txBox="1"/>
          <p:nvPr/>
        </p:nvSpPr>
        <p:spPr>
          <a:xfrm>
            <a:off x="872836" y="3813464"/>
            <a:ext cx="2826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4 كعكات يلزم ...........بيضة </a:t>
            </a:r>
            <a:endParaRPr lang="fr-MA" sz="32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EE94DC1F-DAB4-12FE-FBB2-078C23731607}"/>
              </a:ext>
            </a:extLst>
          </p:cNvPr>
          <p:cNvGraphicFramePr>
            <a:graphicFrameLocks noGrp="1"/>
          </p:cNvGraphicFramePr>
          <p:nvPr/>
        </p:nvGraphicFramePr>
        <p:xfrm>
          <a:off x="4998026" y="3981233"/>
          <a:ext cx="3471991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15">
                  <a:extLst>
                    <a:ext uri="{9D8B030D-6E8A-4147-A177-3AD203B41FA5}">
                      <a16:colId xmlns:a16="http://schemas.microsoft.com/office/drawing/2014/main" xmlns="" val="4250843965"/>
                    </a:ext>
                  </a:extLst>
                </a:gridCol>
                <a:gridCol w="1013115">
                  <a:extLst>
                    <a:ext uri="{9D8B030D-6E8A-4147-A177-3AD203B41FA5}">
                      <a16:colId xmlns:a16="http://schemas.microsoft.com/office/drawing/2014/main" xmlns="" val="2707569395"/>
                    </a:ext>
                  </a:extLst>
                </a:gridCol>
                <a:gridCol w="1445761">
                  <a:extLst>
                    <a:ext uri="{9D8B030D-6E8A-4147-A177-3AD203B41FA5}">
                      <a16:colId xmlns:a16="http://schemas.microsoft.com/office/drawing/2014/main" xmlns="" val="4017012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عَدَدُ </a:t>
                      </a:r>
                      <a:r>
                        <a:rPr lang="ar-SA" sz="2000" b="1" dirty="0">
                          <a:solidFill>
                            <a:schemeClr val="tx1"/>
                          </a:solidFill>
                        </a:rPr>
                        <a:t>الكَعْكَاتِ.</a:t>
                      </a:r>
                      <a:endParaRPr lang="fr-M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0258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/>
                        <a:t>.........</a:t>
                      </a:r>
                      <a:endParaRPr lang="fr-MA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.........</a:t>
                      </a:r>
                      <a:endParaRPr lang="fr-MA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b="1" dirty="0"/>
                        <a:t>عَدَدُ البَيْضِ.</a:t>
                      </a:r>
                      <a:endParaRPr lang="fr-M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8386833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C9F5B7A-E1A8-ABF1-949D-232CF1D6440E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صححوا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CDC90A1C-BF0B-1FD1-2291-C6B503C8C5AD}"/>
              </a:ext>
            </a:extLst>
          </p:cNvPr>
          <p:cNvGrpSpPr/>
          <p:nvPr/>
        </p:nvGrpSpPr>
        <p:grpSpPr>
          <a:xfrm>
            <a:off x="1792179" y="5135115"/>
            <a:ext cx="5996311" cy="1352361"/>
            <a:chOff x="1792179" y="5135115"/>
            <a:chExt cx="5996311" cy="1352361"/>
          </a:xfrm>
        </p:grpSpPr>
        <p:grpSp>
          <p:nvGrpSpPr>
            <p:cNvPr id="12" name="Group 15">
              <a:extLst>
                <a:ext uri="{FF2B5EF4-FFF2-40B4-BE49-F238E27FC236}">
                  <a16:creationId xmlns:a16="http://schemas.microsoft.com/office/drawing/2014/main" xmlns="" id="{C51BA857-2337-DC08-29E6-FD4FB6FB2045}"/>
                </a:ext>
              </a:extLst>
            </p:cNvPr>
            <p:cNvGrpSpPr/>
            <p:nvPr/>
          </p:nvGrpSpPr>
          <p:grpSpPr>
            <a:xfrm>
              <a:off x="1859690" y="5135115"/>
              <a:ext cx="5928800" cy="1002906"/>
              <a:chOff x="1892242" y="2787639"/>
              <a:chExt cx="4982200" cy="1002906"/>
            </a:xfrm>
          </p:grpSpPr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xmlns="" id="{B769512B-8003-1D3D-9603-5FFD990D573C}"/>
                  </a:ext>
                </a:extLst>
              </p:cNvPr>
              <p:cNvSpPr txBox="1"/>
              <p:nvPr/>
            </p:nvSpPr>
            <p:spPr>
              <a:xfrm>
                <a:off x="4578347" y="2821546"/>
                <a:ext cx="944256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كعكة 1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17" name="Straight Arrow Connector 12">
                <a:extLst>
                  <a:ext uri="{FF2B5EF4-FFF2-40B4-BE49-F238E27FC236}">
                    <a16:creationId xmlns:a16="http://schemas.microsoft.com/office/drawing/2014/main" xmlns="" id="{7BA83C25-18CB-7849-F07A-220AD7F45B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94592" y="3025123"/>
                <a:ext cx="1821250" cy="0"/>
              </a:xfrm>
              <a:prstGeom prst="straightConnector1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xmlns="" id="{0BBAA855-1B7B-CACB-FF42-E2E5D8EAA0C1}"/>
                  </a:ext>
                </a:extLst>
              </p:cNvPr>
              <p:cNvSpPr txBox="1"/>
              <p:nvPr/>
            </p:nvSpPr>
            <p:spPr>
              <a:xfrm>
                <a:off x="1892242" y="2787639"/>
                <a:ext cx="801585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........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" name="Oval 14">
                <a:extLst>
                  <a:ext uri="{FF2B5EF4-FFF2-40B4-BE49-F238E27FC236}">
                    <a16:creationId xmlns:a16="http://schemas.microsoft.com/office/drawing/2014/main" xmlns="" id="{95743D93-F998-CDE3-3022-C202B17D1C3E}"/>
                  </a:ext>
                </a:extLst>
              </p:cNvPr>
              <p:cNvSpPr/>
              <p:nvPr/>
            </p:nvSpPr>
            <p:spPr>
              <a:xfrm>
                <a:off x="5570952" y="3006212"/>
                <a:ext cx="1303490" cy="784333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تَضَاعَفَ </a:t>
                </a:r>
                <a:r>
                  <a:rPr lang="ar-SA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ar-M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مَرّاتٍ</a:t>
                </a:r>
                <a:endPara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xmlns="" id="{1CF76D0F-32DF-57A7-99E7-77313D49FA77}"/>
                </a:ext>
              </a:extLst>
            </p:cNvPr>
            <p:cNvSpPr txBox="1"/>
            <p:nvPr/>
          </p:nvSpPr>
          <p:spPr>
            <a:xfrm>
              <a:off x="5040904" y="6118144"/>
              <a:ext cx="1123661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4 كعكات 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14" name="Straight Arrow Connector 12">
              <a:extLst>
                <a:ext uri="{FF2B5EF4-FFF2-40B4-BE49-F238E27FC236}">
                  <a16:creationId xmlns:a16="http://schemas.microsoft.com/office/drawing/2014/main" xmlns="" id="{6898CE2C-025D-B33B-816D-BE1F026CE2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9645" y="6302810"/>
              <a:ext cx="2167281" cy="0"/>
            </a:xfrm>
            <a:prstGeom prst="straightConnector1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xmlns="" id="{DF1F49CC-029C-8640-DEB0-86148DF5F6D7}"/>
                </a:ext>
              </a:extLst>
            </p:cNvPr>
            <p:cNvSpPr txBox="1"/>
            <p:nvPr/>
          </p:nvSpPr>
          <p:spPr>
            <a:xfrm>
              <a:off x="1792179" y="6081818"/>
              <a:ext cx="1011417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........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99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حصص مراجعة الوحدة 2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xmlns="" id="{DD570992-C411-6D3B-CFA8-CB3425DE2D59}"/>
              </a:ext>
            </a:extLst>
          </p:cNvPr>
          <p:cNvGrpSpPr/>
          <p:nvPr/>
        </p:nvGrpSpPr>
        <p:grpSpPr>
          <a:xfrm>
            <a:off x="707185" y="23051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xmlns="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xmlns="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xmlns="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9">
            <a:extLst>
              <a:ext uri="{FF2B5EF4-FFF2-40B4-BE49-F238E27FC236}">
                <a16:creationId xmlns:a16="http://schemas.microsoft.com/office/drawing/2014/main" xmlns="" id="{F8D32C69-1BF1-EEE8-6B25-22EA69075C2B}"/>
              </a:ext>
            </a:extLst>
          </p:cNvPr>
          <p:cNvGrpSpPr/>
          <p:nvPr/>
        </p:nvGrpSpPr>
        <p:grpSpPr>
          <a:xfrm>
            <a:off x="4765615" y="219020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 : coins arrondis 50">
              <a:extLst>
                <a:ext uri="{FF2B5EF4-FFF2-40B4-BE49-F238E27FC236}">
                  <a16:creationId xmlns:a16="http://schemas.microsoft.com/office/drawing/2014/main" xmlns="" id="{6CD9DB6B-BDA4-4F23-C161-7BE2A934490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spcBef>
                  <a:spcPts val="300"/>
                </a:spcBef>
              </a:pPr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rganigramme : Terminateur 21">
              <a:extLst>
                <a:ext uri="{FF2B5EF4-FFF2-40B4-BE49-F238E27FC236}">
                  <a16:creationId xmlns:a16="http://schemas.microsoft.com/office/drawing/2014/main" xmlns="" id="{42711BDC-9A81-84B1-410D-67F8FC20037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spcBef>
                  <a:spcPts val="300"/>
                </a:spcBef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مراجعة1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space réservé du texte 5">
              <a:extLst>
                <a:ext uri="{FF2B5EF4-FFF2-40B4-BE49-F238E27FC236}">
                  <a16:creationId xmlns:a16="http://schemas.microsoft.com/office/drawing/2014/main" xmlns="" id="{CDE7C082-2B1E-4E5A-4FB6-D628D63F513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ar-MA" dirty="0"/>
                <a:t>مراجعة وتثبيت دروس </a:t>
              </a:r>
              <a:r>
                <a:rPr lang="ar-MA"/>
                <a:t>الوحدة 2</a:t>
              </a:r>
              <a:r>
                <a:rPr lang="fr-FR"/>
                <a:t> </a:t>
              </a:r>
              <a:endParaRPr lang="ar-MA" dirty="0"/>
            </a:p>
          </p:txBody>
        </p:sp>
      </p:grpSp>
      <p:grpSp>
        <p:nvGrpSpPr>
          <p:cNvPr id="14" name="Groupe 49">
            <a:extLst>
              <a:ext uri="{FF2B5EF4-FFF2-40B4-BE49-F238E27FC236}">
                <a16:creationId xmlns:a16="http://schemas.microsoft.com/office/drawing/2014/main" xmlns="" id="{1D4A699C-28E6-F81A-4F8B-57D21AD1BE8B}"/>
              </a:ext>
            </a:extLst>
          </p:cNvPr>
          <p:cNvGrpSpPr/>
          <p:nvPr/>
        </p:nvGrpSpPr>
        <p:grpSpPr>
          <a:xfrm>
            <a:off x="4765615" y="376598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50">
              <a:extLst>
                <a:ext uri="{FF2B5EF4-FFF2-40B4-BE49-F238E27FC236}">
                  <a16:creationId xmlns:a16="http://schemas.microsoft.com/office/drawing/2014/main" xmlns="" id="{85491A27-0DFC-9649-24EF-E1F3B8BBB4E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xmlns="" id="{9B04E935-4D40-276D-5D52-2DDEDB938DC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space réservé du texte 5">
              <a:extLst>
                <a:ext uri="{FF2B5EF4-FFF2-40B4-BE49-F238E27FC236}">
                  <a16:creationId xmlns:a16="http://schemas.microsoft.com/office/drawing/2014/main" xmlns="" id="{0254B11F-BDBA-C138-EF55-CDFEA331670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18969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49">
            <a:extLst>
              <a:ext uri="{FF2B5EF4-FFF2-40B4-BE49-F238E27FC236}">
                <a16:creationId xmlns:a16="http://schemas.microsoft.com/office/drawing/2014/main" xmlns="" id="{85F038D1-011D-DBF4-C1DF-BAEF6F13F56A}"/>
              </a:ext>
            </a:extLst>
          </p:cNvPr>
          <p:cNvGrpSpPr/>
          <p:nvPr/>
        </p:nvGrpSpPr>
        <p:grpSpPr>
          <a:xfrm>
            <a:off x="778385" y="381526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50">
              <a:extLst>
                <a:ext uri="{FF2B5EF4-FFF2-40B4-BE49-F238E27FC236}">
                  <a16:creationId xmlns:a16="http://schemas.microsoft.com/office/drawing/2014/main" xmlns="" id="{483BD9C3-DEAF-A4AD-BC9C-4F5B5D81BD8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xmlns="" id="{9A539634-777D-4F23-BF3C-CC49D1F9900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xmlns="" id="{00AC7A8D-8FA8-4C9D-3671-90A604A64E2A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18969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0B5856-4C0C-8B24-27C1-E6FB42D5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78554E1-C627-F3AC-4723-709FBAE06C9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: حددوا  كيف تضاعف مقدار 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لبيض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D87BCB7-BE65-12C7-21EF-15EDC50030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1C7C894-53D4-22CD-C542-BB458B518972}"/>
              </a:ext>
            </a:extLst>
          </p:cNvPr>
          <p:cNvSpPr txBox="1"/>
          <p:nvPr/>
        </p:nvSpPr>
        <p:spPr>
          <a:xfrm>
            <a:off x="673984" y="2146452"/>
            <a:ext cx="779603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كعكة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واحِدَة يَلْزَمُ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 بيضات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كَمْ يَلْزَمُ مِنَ ال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بيض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لِإِعْدادِ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كعكات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MA" sz="32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7D7B14A-F3EF-E8BF-4AEA-6B1AA22C6864}"/>
              </a:ext>
            </a:extLst>
          </p:cNvPr>
          <p:cNvSpPr txBox="1"/>
          <p:nvPr/>
        </p:nvSpPr>
        <p:spPr>
          <a:xfrm>
            <a:off x="872836" y="3813464"/>
            <a:ext cx="2826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4 كعكات يلزم ...........بيضة </a:t>
            </a:r>
            <a:endParaRPr lang="fr-MA" sz="32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25F8BE6B-1C3D-3305-B608-263C9D70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135137"/>
              </p:ext>
            </p:extLst>
          </p:nvPr>
        </p:nvGraphicFramePr>
        <p:xfrm>
          <a:off x="4998026" y="3981233"/>
          <a:ext cx="3471991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15">
                  <a:extLst>
                    <a:ext uri="{9D8B030D-6E8A-4147-A177-3AD203B41FA5}">
                      <a16:colId xmlns:a16="http://schemas.microsoft.com/office/drawing/2014/main" xmlns="" val="4250843965"/>
                    </a:ext>
                  </a:extLst>
                </a:gridCol>
                <a:gridCol w="1013115">
                  <a:extLst>
                    <a:ext uri="{9D8B030D-6E8A-4147-A177-3AD203B41FA5}">
                      <a16:colId xmlns:a16="http://schemas.microsoft.com/office/drawing/2014/main" xmlns="" val="2707569395"/>
                    </a:ext>
                  </a:extLst>
                </a:gridCol>
                <a:gridCol w="1445761">
                  <a:extLst>
                    <a:ext uri="{9D8B030D-6E8A-4147-A177-3AD203B41FA5}">
                      <a16:colId xmlns:a16="http://schemas.microsoft.com/office/drawing/2014/main" xmlns="" val="4017012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عَدَدُ </a:t>
                      </a:r>
                      <a:r>
                        <a:rPr lang="ar-SA" sz="2000" b="1" dirty="0">
                          <a:solidFill>
                            <a:schemeClr val="tx1"/>
                          </a:solidFill>
                        </a:rPr>
                        <a:t>الكَعْكَاتِ.</a:t>
                      </a:r>
                      <a:endParaRPr lang="fr-M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0258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/>
                        <a:t>.........</a:t>
                      </a:r>
                      <a:endParaRPr lang="fr-MA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.........</a:t>
                      </a:r>
                      <a:endParaRPr lang="fr-MA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b="1" dirty="0"/>
                        <a:t>عَدَدُ البَيْضِ.</a:t>
                      </a:r>
                      <a:endParaRPr lang="fr-M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8386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4B514C-0B07-8AF8-7354-A99A4E1C1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F0443A0-D3BD-C7A5-0601-2DD7B45876D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A4A2992-F8A1-7F2B-D08F-E2F4975D9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19CFA86-EC22-6682-5527-9AA2B25CCF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7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24692F-AB36-317D-D01D-B899D6E78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5C9AB43-141B-A0B4-9B24-7253109B7E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8D740F1-9D57-9E35-6B36-57BC56990C0A}"/>
              </a:ext>
            </a:extLst>
          </p:cNvPr>
          <p:cNvSpPr txBox="1"/>
          <p:nvPr/>
        </p:nvSpPr>
        <p:spPr>
          <a:xfrm>
            <a:off x="673984" y="2146452"/>
            <a:ext cx="779603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كعكة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واحِدَة يَلْزَمُ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 بيضات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كَمْ يَلْزَمُ مِنَ ال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بيض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لِإِعْدادِ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كعكات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MA" sz="32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0C953A3-0563-3636-1CAA-294FEFA155B8}"/>
              </a:ext>
            </a:extLst>
          </p:cNvPr>
          <p:cNvSpPr txBox="1"/>
          <p:nvPr/>
        </p:nvSpPr>
        <p:spPr>
          <a:xfrm>
            <a:off x="872836" y="3813464"/>
            <a:ext cx="2826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4 كعكات يلزم ...........بيضة </a:t>
            </a:r>
            <a:endParaRPr lang="fr-MA" sz="32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F0D15E05-8456-A01F-13DC-B1F67150C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576949"/>
              </p:ext>
            </p:extLst>
          </p:nvPr>
        </p:nvGraphicFramePr>
        <p:xfrm>
          <a:off x="4177192" y="3604309"/>
          <a:ext cx="4261699" cy="117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549">
                  <a:extLst>
                    <a:ext uri="{9D8B030D-6E8A-4147-A177-3AD203B41FA5}">
                      <a16:colId xmlns:a16="http://schemas.microsoft.com/office/drawing/2014/main" xmlns="" val="4250843965"/>
                    </a:ext>
                  </a:extLst>
                </a:gridCol>
                <a:gridCol w="1243549">
                  <a:extLst>
                    <a:ext uri="{9D8B030D-6E8A-4147-A177-3AD203B41FA5}">
                      <a16:colId xmlns:a16="http://schemas.microsoft.com/office/drawing/2014/main" xmlns="" val="2707569395"/>
                    </a:ext>
                  </a:extLst>
                </a:gridCol>
                <a:gridCol w="1774601">
                  <a:extLst>
                    <a:ext uri="{9D8B030D-6E8A-4147-A177-3AD203B41FA5}">
                      <a16:colId xmlns:a16="http://schemas.microsoft.com/office/drawing/2014/main" xmlns="" val="4017012232"/>
                    </a:ext>
                  </a:extLst>
                </a:gridCol>
              </a:tblGrid>
              <a:tr h="416198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عَدَدُ </a:t>
                      </a:r>
                      <a:r>
                        <a:rPr lang="ar-SA" sz="2000" b="1" dirty="0">
                          <a:solidFill>
                            <a:schemeClr val="tx1"/>
                          </a:solidFill>
                        </a:rPr>
                        <a:t>الكَعْكَاتِ.</a:t>
                      </a:r>
                      <a:endParaRPr lang="fr-M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0258243"/>
                  </a:ext>
                </a:extLst>
              </a:tr>
              <a:tr h="661020">
                <a:tc>
                  <a:txBody>
                    <a:bodyPr/>
                    <a:lstStyle/>
                    <a:p>
                      <a:r>
                        <a:rPr lang="ar-SA" sz="2400" dirty="0">
                          <a:solidFill>
                            <a:srgbClr val="FF0000"/>
                          </a:solidFill>
                        </a:rPr>
                        <a:t>...16...</a:t>
                      </a:r>
                      <a:endParaRPr lang="fr-MA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>
                          <a:solidFill>
                            <a:srgbClr val="FF0000"/>
                          </a:solidFill>
                        </a:rPr>
                        <a:t>....4.....</a:t>
                      </a:r>
                      <a:endParaRPr lang="fr-MA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b="1" dirty="0"/>
                        <a:t>عَدَدُ البَيْضِ.</a:t>
                      </a:r>
                      <a:endParaRPr lang="fr-M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8386833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CCE16EA-76CC-3B5A-66EC-4967A761893E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صححوا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1D49CFBC-FCBA-2F8F-2EC4-24BE919F37B6}"/>
              </a:ext>
            </a:extLst>
          </p:cNvPr>
          <p:cNvGrpSpPr/>
          <p:nvPr/>
        </p:nvGrpSpPr>
        <p:grpSpPr>
          <a:xfrm>
            <a:off x="2400717" y="5088584"/>
            <a:ext cx="6291783" cy="1352361"/>
            <a:chOff x="1496707" y="5135115"/>
            <a:chExt cx="6291783" cy="1352361"/>
          </a:xfrm>
        </p:grpSpPr>
        <p:grpSp>
          <p:nvGrpSpPr>
            <p:cNvPr id="12" name="Group 15">
              <a:extLst>
                <a:ext uri="{FF2B5EF4-FFF2-40B4-BE49-F238E27FC236}">
                  <a16:creationId xmlns:a16="http://schemas.microsoft.com/office/drawing/2014/main" xmlns="" id="{E1A5BCA6-E5DA-0B3E-A947-89FCEC355C01}"/>
                </a:ext>
              </a:extLst>
            </p:cNvPr>
            <p:cNvGrpSpPr/>
            <p:nvPr/>
          </p:nvGrpSpPr>
          <p:grpSpPr>
            <a:xfrm>
              <a:off x="1506682" y="5135115"/>
              <a:ext cx="6281808" cy="1002906"/>
              <a:chOff x="1595596" y="2787639"/>
              <a:chExt cx="5278846" cy="1002906"/>
            </a:xfrm>
          </p:grpSpPr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xmlns="" id="{5DD394C0-0265-B63D-7D9B-FFDD6AF6376C}"/>
                  </a:ext>
                </a:extLst>
              </p:cNvPr>
              <p:cNvSpPr txBox="1"/>
              <p:nvPr/>
            </p:nvSpPr>
            <p:spPr>
              <a:xfrm>
                <a:off x="4578347" y="2821546"/>
                <a:ext cx="944256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كعكة 1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17" name="Straight Arrow Connector 12">
                <a:extLst>
                  <a:ext uri="{FF2B5EF4-FFF2-40B4-BE49-F238E27FC236}">
                    <a16:creationId xmlns:a16="http://schemas.microsoft.com/office/drawing/2014/main" xmlns="" id="{96E02B1D-9532-DF74-4B66-73EC2A054F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94592" y="3025123"/>
                <a:ext cx="1821250" cy="0"/>
              </a:xfrm>
              <a:prstGeom prst="straightConnector1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xmlns="" id="{EEFF28F8-1D40-C360-0225-94A4F5336C6C}"/>
                  </a:ext>
                </a:extLst>
              </p:cNvPr>
              <p:cNvSpPr txBox="1"/>
              <p:nvPr/>
            </p:nvSpPr>
            <p:spPr>
              <a:xfrm>
                <a:off x="1595596" y="2787639"/>
                <a:ext cx="109823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.</a:t>
                </a:r>
                <a:r>
                  <a:rPr lang="ar-S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4 بيضات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" name="Oval 14">
                <a:extLst>
                  <a:ext uri="{FF2B5EF4-FFF2-40B4-BE49-F238E27FC236}">
                    <a16:creationId xmlns:a16="http://schemas.microsoft.com/office/drawing/2014/main" xmlns="" id="{3D16D29A-00C1-2673-2D99-17E62C9BA063}"/>
                  </a:ext>
                </a:extLst>
              </p:cNvPr>
              <p:cNvSpPr/>
              <p:nvPr/>
            </p:nvSpPr>
            <p:spPr>
              <a:xfrm>
                <a:off x="5570952" y="3006212"/>
                <a:ext cx="1303490" cy="784333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تَضَاعَفَ </a:t>
                </a:r>
                <a:r>
                  <a:rPr lang="ar-SA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ar-M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مَرّاتٍ</a:t>
                </a:r>
                <a:endPara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xmlns="" id="{7D870473-2549-3D3A-95B8-13CBC2B7D34A}"/>
                </a:ext>
              </a:extLst>
            </p:cNvPr>
            <p:cNvSpPr txBox="1"/>
            <p:nvPr/>
          </p:nvSpPr>
          <p:spPr>
            <a:xfrm>
              <a:off x="5040904" y="6118144"/>
              <a:ext cx="1123661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4 كعكات 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14" name="Straight Arrow Connector 12">
              <a:extLst>
                <a:ext uri="{FF2B5EF4-FFF2-40B4-BE49-F238E27FC236}">
                  <a16:creationId xmlns:a16="http://schemas.microsoft.com/office/drawing/2014/main" xmlns="" id="{165A6E18-8EB6-79FB-9366-FF5FB9E54F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9645" y="6302810"/>
              <a:ext cx="2167281" cy="0"/>
            </a:xfrm>
            <a:prstGeom prst="straightConnector1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xmlns="" id="{9121EB41-AB79-7604-6D39-193DA732BA41}"/>
                </a:ext>
              </a:extLst>
            </p:cNvPr>
            <p:cNvSpPr txBox="1"/>
            <p:nvPr/>
          </p:nvSpPr>
          <p:spPr>
            <a:xfrm>
              <a:off x="1496707" y="6081818"/>
              <a:ext cx="1306890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16 بيضات 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" name="Oval 14">
            <a:extLst>
              <a:ext uri="{FF2B5EF4-FFF2-40B4-BE49-F238E27FC236}">
                <a16:creationId xmlns:a16="http://schemas.microsoft.com/office/drawing/2014/main" xmlns="" id="{F3B0D060-2067-37A8-5D3D-24E5F5F5716C}"/>
              </a:ext>
            </a:extLst>
          </p:cNvPr>
          <p:cNvSpPr/>
          <p:nvPr/>
        </p:nvSpPr>
        <p:spPr>
          <a:xfrm>
            <a:off x="511188" y="5435620"/>
            <a:ext cx="1774812" cy="784333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تَضَاعَفَ </a:t>
            </a:r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مَرّاتٍ</a:t>
            </a:r>
            <a:endParaRPr lang="fr-M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D9CC53-0D2D-8157-A0B4-BE16F645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A5DEB80-CF09-DB43-1C51-C81C46924DA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7A165CA-83D2-C6C3-E7F8-695AC5787A18}"/>
              </a:ext>
            </a:extLst>
          </p:cNvPr>
          <p:cNvSpPr txBox="1"/>
          <p:nvPr/>
        </p:nvSpPr>
        <p:spPr>
          <a:xfrm>
            <a:off x="673984" y="2146452"/>
            <a:ext cx="779603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كعكة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واحِدَة يَلْزَمُ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 بيضات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كَمْ يَلْزَمُ مِنَ ال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بيض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لِإِعْدادِ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كعكات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MA" sz="32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FAC222D-C03C-910A-422F-FB8CB451DB8D}"/>
              </a:ext>
            </a:extLst>
          </p:cNvPr>
          <p:cNvSpPr txBox="1"/>
          <p:nvPr/>
        </p:nvSpPr>
        <p:spPr>
          <a:xfrm>
            <a:off x="872836" y="3813464"/>
            <a:ext cx="2826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4 كعكات يلزم ...........بيضة </a:t>
            </a:r>
            <a:endParaRPr lang="fr-MA" sz="32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7D189D3D-F53E-B0FA-46D0-A5FBAC82EB25}"/>
              </a:ext>
            </a:extLst>
          </p:cNvPr>
          <p:cNvGraphicFramePr>
            <a:graphicFrameLocks noGrp="1"/>
          </p:cNvGraphicFramePr>
          <p:nvPr/>
        </p:nvGraphicFramePr>
        <p:xfrm>
          <a:off x="4177192" y="3604309"/>
          <a:ext cx="4261699" cy="117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549">
                  <a:extLst>
                    <a:ext uri="{9D8B030D-6E8A-4147-A177-3AD203B41FA5}">
                      <a16:colId xmlns:a16="http://schemas.microsoft.com/office/drawing/2014/main" xmlns="" val="4250843965"/>
                    </a:ext>
                  </a:extLst>
                </a:gridCol>
                <a:gridCol w="1243549">
                  <a:extLst>
                    <a:ext uri="{9D8B030D-6E8A-4147-A177-3AD203B41FA5}">
                      <a16:colId xmlns:a16="http://schemas.microsoft.com/office/drawing/2014/main" xmlns="" val="2707569395"/>
                    </a:ext>
                  </a:extLst>
                </a:gridCol>
                <a:gridCol w="1774601">
                  <a:extLst>
                    <a:ext uri="{9D8B030D-6E8A-4147-A177-3AD203B41FA5}">
                      <a16:colId xmlns:a16="http://schemas.microsoft.com/office/drawing/2014/main" xmlns="" val="4017012232"/>
                    </a:ext>
                  </a:extLst>
                </a:gridCol>
              </a:tblGrid>
              <a:tr h="416198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عَدَدُ </a:t>
                      </a:r>
                      <a:r>
                        <a:rPr lang="ar-SA" sz="2000" b="1" dirty="0">
                          <a:solidFill>
                            <a:schemeClr val="tx1"/>
                          </a:solidFill>
                        </a:rPr>
                        <a:t>الكَعْكَاتِ.</a:t>
                      </a:r>
                      <a:endParaRPr lang="fr-M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0258243"/>
                  </a:ext>
                </a:extLst>
              </a:tr>
              <a:tr h="661020">
                <a:tc>
                  <a:txBody>
                    <a:bodyPr/>
                    <a:lstStyle/>
                    <a:p>
                      <a:r>
                        <a:rPr lang="ar-SA" sz="2400" dirty="0">
                          <a:solidFill>
                            <a:srgbClr val="FF0000"/>
                          </a:solidFill>
                        </a:rPr>
                        <a:t>...16...</a:t>
                      </a:r>
                      <a:endParaRPr lang="fr-MA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>
                          <a:solidFill>
                            <a:srgbClr val="FF0000"/>
                          </a:solidFill>
                        </a:rPr>
                        <a:t>....4.....</a:t>
                      </a:r>
                      <a:endParaRPr lang="fr-MA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b="1" dirty="0"/>
                        <a:t>عَدَدُ البَيْضِ.</a:t>
                      </a:r>
                      <a:endParaRPr lang="fr-M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8386833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263C064-B097-16A5-BECE-203BE3D49F76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الان حلوا المسألة 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F538B26-2BE4-5970-6FB8-1C9EE9D6CE71}"/>
              </a:ext>
            </a:extLst>
          </p:cNvPr>
          <p:cNvGrpSpPr/>
          <p:nvPr/>
        </p:nvGrpSpPr>
        <p:grpSpPr>
          <a:xfrm>
            <a:off x="2400717" y="5088584"/>
            <a:ext cx="6291783" cy="1352361"/>
            <a:chOff x="1496707" y="5135115"/>
            <a:chExt cx="6291783" cy="1352361"/>
          </a:xfrm>
        </p:grpSpPr>
        <p:grpSp>
          <p:nvGrpSpPr>
            <p:cNvPr id="12" name="Group 15">
              <a:extLst>
                <a:ext uri="{FF2B5EF4-FFF2-40B4-BE49-F238E27FC236}">
                  <a16:creationId xmlns:a16="http://schemas.microsoft.com/office/drawing/2014/main" xmlns="" id="{38ADEE45-44FB-E1D5-278D-923FD02E432A}"/>
                </a:ext>
              </a:extLst>
            </p:cNvPr>
            <p:cNvGrpSpPr/>
            <p:nvPr/>
          </p:nvGrpSpPr>
          <p:grpSpPr>
            <a:xfrm>
              <a:off x="1506682" y="5135115"/>
              <a:ext cx="6281808" cy="1002906"/>
              <a:chOff x="1595596" y="2787639"/>
              <a:chExt cx="5278846" cy="1002906"/>
            </a:xfrm>
          </p:grpSpPr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xmlns="" id="{B51086B8-8477-EDB3-1804-FB5A22E6A49F}"/>
                  </a:ext>
                </a:extLst>
              </p:cNvPr>
              <p:cNvSpPr txBox="1"/>
              <p:nvPr/>
            </p:nvSpPr>
            <p:spPr>
              <a:xfrm>
                <a:off x="4578347" y="2821546"/>
                <a:ext cx="944256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كعكة 1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17" name="Straight Arrow Connector 12">
                <a:extLst>
                  <a:ext uri="{FF2B5EF4-FFF2-40B4-BE49-F238E27FC236}">
                    <a16:creationId xmlns:a16="http://schemas.microsoft.com/office/drawing/2014/main" xmlns="" id="{85E658B3-E9B5-5EB5-9F25-EBC5E6888F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94592" y="3025123"/>
                <a:ext cx="1821250" cy="0"/>
              </a:xfrm>
              <a:prstGeom prst="straightConnector1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xmlns="" id="{22665AF6-F7C1-A24A-3E85-1B8A682064B7}"/>
                  </a:ext>
                </a:extLst>
              </p:cNvPr>
              <p:cNvSpPr txBox="1"/>
              <p:nvPr/>
            </p:nvSpPr>
            <p:spPr>
              <a:xfrm>
                <a:off x="1595596" y="2787639"/>
                <a:ext cx="109823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.</a:t>
                </a:r>
                <a:r>
                  <a:rPr lang="ar-S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4 بيضات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" name="Oval 14">
                <a:extLst>
                  <a:ext uri="{FF2B5EF4-FFF2-40B4-BE49-F238E27FC236}">
                    <a16:creationId xmlns:a16="http://schemas.microsoft.com/office/drawing/2014/main" xmlns="" id="{5358D124-7265-DFCA-33F7-78284CE81B34}"/>
                  </a:ext>
                </a:extLst>
              </p:cNvPr>
              <p:cNvSpPr/>
              <p:nvPr/>
            </p:nvSpPr>
            <p:spPr>
              <a:xfrm>
                <a:off x="5570952" y="3006212"/>
                <a:ext cx="1303490" cy="784333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تَضَاعَفَ </a:t>
                </a:r>
                <a:r>
                  <a:rPr lang="ar-SA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ar-M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مَرّاتٍ</a:t>
                </a:r>
                <a:endPara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xmlns="" id="{C7C28FE2-16FA-0C03-E9F5-C81EBE990B38}"/>
                </a:ext>
              </a:extLst>
            </p:cNvPr>
            <p:cNvSpPr txBox="1"/>
            <p:nvPr/>
          </p:nvSpPr>
          <p:spPr>
            <a:xfrm>
              <a:off x="5040904" y="6118144"/>
              <a:ext cx="1123661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4 كعكات 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14" name="Straight Arrow Connector 12">
              <a:extLst>
                <a:ext uri="{FF2B5EF4-FFF2-40B4-BE49-F238E27FC236}">
                  <a16:creationId xmlns:a16="http://schemas.microsoft.com/office/drawing/2014/main" xmlns="" id="{6455F3A8-35A4-61E3-F8D1-6BECEC64F3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9645" y="6302810"/>
              <a:ext cx="2167281" cy="0"/>
            </a:xfrm>
            <a:prstGeom prst="straightConnector1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xmlns="" id="{B76F6B38-9C97-333B-68F9-52A0520DAC2D}"/>
                </a:ext>
              </a:extLst>
            </p:cNvPr>
            <p:cNvSpPr txBox="1"/>
            <p:nvPr/>
          </p:nvSpPr>
          <p:spPr>
            <a:xfrm>
              <a:off x="1496707" y="6081818"/>
              <a:ext cx="1306890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16 بيضات 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" name="Oval 14">
            <a:extLst>
              <a:ext uri="{FF2B5EF4-FFF2-40B4-BE49-F238E27FC236}">
                <a16:creationId xmlns:a16="http://schemas.microsoft.com/office/drawing/2014/main" xmlns="" id="{D0DD6D62-0053-57B7-12D3-D5ECB8C27744}"/>
              </a:ext>
            </a:extLst>
          </p:cNvPr>
          <p:cNvSpPr/>
          <p:nvPr/>
        </p:nvSpPr>
        <p:spPr>
          <a:xfrm>
            <a:off x="511188" y="5435620"/>
            <a:ext cx="1774812" cy="784333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تَضَاعَفَ </a:t>
            </a:r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مَرّاتٍ</a:t>
            </a:r>
            <a:endParaRPr lang="fr-M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E44090-37AF-733B-5EF4-F12CF265F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73F35C2-F6DD-73DC-AA55-97DBCC0EECA4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4F3ABB6-97C4-8D03-1566-1515FFA4B3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759AD8C-DF52-CAE1-DD3D-B98B4B2851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796353-D374-3442-D75B-22E80CA8B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7D5EDDC-5053-F236-B291-1D6E1A4985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5E28D66-28EE-18E3-BD22-13564DA2CDA2}"/>
              </a:ext>
            </a:extLst>
          </p:cNvPr>
          <p:cNvSpPr txBox="1"/>
          <p:nvPr/>
        </p:nvSpPr>
        <p:spPr>
          <a:xfrm>
            <a:off x="673984" y="2146452"/>
            <a:ext cx="779603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كعكة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واحِدَة يَلْزَمُ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 بيضات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كَمْ يَلْزَمُ مِنَ ال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بيض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لِإِعْدادِ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كعكات </a:t>
            </a:r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MA" sz="32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39156F1-6AA6-BF07-47AD-98F252C547B9}"/>
              </a:ext>
            </a:extLst>
          </p:cNvPr>
          <p:cNvSpPr txBox="1"/>
          <p:nvPr/>
        </p:nvSpPr>
        <p:spPr>
          <a:xfrm>
            <a:off x="872836" y="3813464"/>
            <a:ext cx="2826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لإعدادِ 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4 كعكات يلزم ...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..بيضة </a:t>
            </a:r>
            <a:endParaRPr lang="fr-MA" sz="32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B27AF4DF-4A09-0582-DBA6-E0B7320605AB}"/>
              </a:ext>
            </a:extLst>
          </p:cNvPr>
          <p:cNvGraphicFramePr>
            <a:graphicFrameLocks noGrp="1"/>
          </p:cNvGraphicFramePr>
          <p:nvPr/>
        </p:nvGraphicFramePr>
        <p:xfrm>
          <a:off x="4177192" y="3604309"/>
          <a:ext cx="4261699" cy="117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549">
                  <a:extLst>
                    <a:ext uri="{9D8B030D-6E8A-4147-A177-3AD203B41FA5}">
                      <a16:colId xmlns:a16="http://schemas.microsoft.com/office/drawing/2014/main" xmlns="" val="4250843965"/>
                    </a:ext>
                  </a:extLst>
                </a:gridCol>
                <a:gridCol w="1243549">
                  <a:extLst>
                    <a:ext uri="{9D8B030D-6E8A-4147-A177-3AD203B41FA5}">
                      <a16:colId xmlns:a16="http://schemas.microsoft.com/office/drawing/2014/main" xmlns="" val="2707569395"/>
                    </a:ext>
                  </a:extLst>
                </a:gridCol>
                <a:gridCol w="1774601">
                  <a:extLst>
                    <a:ext uri="{9D8B030D-6E8A-4147-A177-3AD203B41FA5}">
                      <a16:colId xmlns:a16="http://schemas.microsoft.com/office/drawing/2014/main" xmlns="" val="4017012232"/>
                    </a:ext>
                  </a:extLst>
                </a:gridCol>
              </a:tblGrid>
              <a:tr h="416198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عَدَدُ </a:t>
                      </a:r>
                      <a:r>
                        <a:rPr lang="ar-SA" sz="2000" b="1" dirty="0">
                          <a:solidFill>
                            <a:schemeClr val="tx1"/>
                          </a:solidFill>
                        </a:rPr>
                        <a:t>الكَعْكَاتِ.</a:t>
                      </a:r>
                      <a:endParaRPr lang="fr-M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0258243"/>
                  </a:ext>
                </a:extLst>
              </a:tr>
              <a:tr h="661020">
                <a:tc>
                  <a:txBody>
                    <a:bodyPr/>
                    <a:lstStyle/>
                    <a:p>
                      <a:r>
                        <a:rPr lang="ar-SA" sz="2400" dirty="0">
                          <a:solidFill>
                            <a:srgbClr val="FF0000"/>
                          </a:solidFill>
                        </a:rPr>
                        <a:t>...16...</a:t>
                      </a:r>
                      <a:endParaRPr lang="fr-MA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>
                          <a:solidFill>
                            <a:srgbClr val="FF0000"/>
                          </a:solidFill>
                        </a:rPr>
                        <a:t>....4.....</a:t>
                      </a:r>
                      <a:endParaRPr lang="fr-MA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b="1" dirty="0"/>
                        <a:t>عَدَدُ البَيْضِ.</a:t>
                      </a:r>
                      <a:endParaRPr lang="fr-M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8386833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84C9865-7B0C-4C17-7E34-BC6AE47EAD86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صححوا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BFDEAF9-B885-3163-7687-9ED4057DAA2F}"/>
              </a:ext>
            </a:extLst>
          </p:cNvPr>
          <p:cNvGrpSpPr/>
          <p:nvPr/>
        </p:nvGrpSpPr>
        <p:grpSpPr>
          <a:xfrm>
            <a:off x="2400717" y="5088584"/>
            <a:ext cx="6291783" cy="1352361"/>
            <a:chOff x="1496707" y="5135115"/>
            <a:chExt cx="6291783" cy="1352361"/>
          </a:xfrm>
        </p:grpSpPr>
        <p:grpSp>
          <p:nvGrpSpPr>
            <p:cNvPr id="12" name="Group 15">
              <a:extLst>
                <a:ext uri="{FF2B5EF4-FFF2-40B4-BE49-F238E27FC236}">
                  <a16:creationId xmlns:a16="http://schemas.microsoft.com/office/drawing/2014/main" xmlns="" id="{EE4D00A9-166B-8002-3FF4-3B042656948E}"/>
                </a:ext>
              </a:extLst>
            </p:cNvPr>
            <p:cNvGrpSpPr/>
            <p:nvPr/>
          </p:nvGrpSpPr>
          <p:grpSpPr>
            <a:xfrm>
              <a:off x="1506682" y="5135115"/>
              <a:ext cx="6281808" cy="1002906"/>
              <a:chOff x="1595596" y="2787639"/>
              <a:chExt cx="5278846" cy="1002906"/>
            </a:xfrm>
          </p:grpSpPr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xmlns="" id="{D6658B43-53C0-EABE-6BCC-0BA127293CAC}"/>
                  </a:ext>
                </a:extLst>
              </p:cNvPr>
              <p:cNvSpPr txBox="1"/>
              <p:nvPr/>
            </p:nvSpPr>
            <p:spPr>
              <a:xfrm>
                <a:off x="4578347" y="2821546"/>
                <a:ext cx="944256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كعكة 1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17" name="Straight Arrow Connector 12">
                <a:extLst>
                  <a:ext uri="{FF2B5EF4-FFF2-40B4-BE49-F238E27FC236}">
                    <a16:creationId xmlns:a16="http://schemas.microsoft.com/office/drawing/2014/main" xmlns="" id="{3A494242-1656-C4FA-6139-A78967B50B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94592" y="3025123"/>
                <a:ext cx="1821250" cy="0"/>
              </a:xfrm>
              <a:prstGeom prst="straightConnector1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xmlns="" id="{0E58B55C-CF75-FC0B-DC41-D945FDEC5E38}"/>
                  </a:ext>
                </a:extLst>
              </p:cNvPr>
              <p:cNvSpPr txBox="1"/>
              <p:nvPr/>
            </p:nvSpPr>
            <p:spPr>
              <a:xfrm>
                <a:off x="1595596" y="2787639"/>
                <a:ext cx="109823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.</a:t>
                </a:r>
                <a:r>
                  <a:rPr lang="ar-S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4 بيضات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" name="Oval 14">
                <a:extLst>
                  <a:ext uri="{FF2B5EF4-FFF2-40B4-BE49-F238E27FC236}">
                    <a16:creationId xmlns:a16="http://schemas.microsoft.com/office/drawing/2014/main" xmlns="" id="{5C7A4BAF-154F-59EC-07AF-5BB4FE50F268}"/>
                  </a:ext>
                </a:extLst>
              </p:cNvPr>
              <p:cNvSpPr/>
              <p:nvPr/>
            </p:nvSpPr>
            <p:spPr>
              <a:xfrm>
                <a:off x="5570952" y="3006212"/>
                <a:ext cx="1303490" cy="784333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تَضَاعَفَ </a:t>
                </a:r>
                <a:r>
                  <a:rPr lang="ar-SA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ar-M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مَرّاتٍ</a:t>
                </a:r>
                <a:endPara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xmlns="" id="{77A8323B-8BEB-0BA9-5C34-7D6C912BD193}"/>
                </a:ext>
              </a:extLst>
            </p:cNvPr>
            <p:cNvSpPr txBox="1"/>
            <p:nvPr/>
          </p:nvSpPr>
          <p:spPr>
            <a:xfrm>
              <a:off x="5040904" y="6118144"/>
              <a:ext cx="1123661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4 كعكات 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14" name="Straight Arrow Connector 12">
              <a:extLst>
                <a:ext uri="{FF2B5EF4-FFF2-40B4-BE49-F238E27FC236}">
                  <a16:creationId xmlns:a16="http://schemas.microsoft.com/office/drawing/2014/main" xmlns="" id="{51431FD1-D787-AC85-28B5-A357B6A49A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9645" y="6302810"/>
              <a:ext cx="2167281" cy="0"/>
            </a:xfrm>
            <a:prstGeom prst="straightConnector1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xmlns="" id="{DEE32C27-9D28-795B-D793-FADA94BC2949}"/>
                </a:ext>
              </a:extLst>
            </p:cNvPr>
            <p:cNvSpPr txBox="1"/>
            <p:nvPr/>
          </p:nvSpPr>
          <p:spPr>
            <a:xfrm>
              <a:off x="1496707" y="6081818"/>
              <a:ext cx="1306890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16 بيضات 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" name="Oval 14">
            <a:extLst>
              <a:ext uri="{FF2B5EF4-FFF2-40B4-BE49-F238E27FC236}">
                <a16:creationId xmlns:a16="http://schemas.microsoft.com/office/drawing/2014/main" xmlns="" id="{48F547D4-4F15-3B7F-A85C-98D483EA5AF4}"/>
              </a:ext>
            </a:extLst>
          </p:cNvPr>
          <p:cNvSpPr/>
          <p:nvPr/>
        </p:nvSpPr>
        <p:spPr>
          <a:xfrm>
            <a:off x="511188" y="5435620"/>
            <a:ext cx="1774812" cy="784333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تَضَاعَفَ </a:t>
            </a:r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مَرّاتٍ</a:t>
            </a:r>
            <a:endParaRPr lang="fr-M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3C44ED-4464-E48F-DE4A-1703C9026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EDCFA8FD-F527-732A-9D4B-A001EACDAD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60C8BD0-2CED-4FB6-279D-35440BA7C55A}"/>
              </a:ext>
            </a:extLst>
          </p:cNvPr>
          <p:cNvGrpSpPr/>
          <p:nvPr/>
        </p:nvGrpSpPr>
        <p:grpSpPr>
          <a:xfrm>
            <a:off x="1199783" y="1808535"/>
            <a:ext cx="6136641" cy="4246878"/>
            <a:chOff x="2047573" y="2436267"/>
            <a:chExt cx="4788978" cy="221120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8C6C9222-3E95-CD43-3399-CEC2D626D53D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714734E9-23DA-A317-6EE2-29C922D32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50827" y="3468068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61E1B990-3841-93B3-6D8A-12A7B134643B}"/>
                </a:ext>
              </a:extLst>
            </p:cNvPr>
            <p:cNvSpPr txBox="1"/>
            <p:nvPr/>
          </p:nvSpPr>
          <p:spPr>
            <a:xfrm>
              <a:off x="3086943" y="3350600"/>
              <a:ext cx="228273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endParaRPr lang="fr-MA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89BA0E82-0162-C978-1C88-419ED2851FA8}"/>
                </a:ext>
              </a:extLst>
            </p:cNvPr>
            <p:cNvSpPr/>
            <p:nvPr/>
          </p:nvSpPr>
          <p:spPr>
            <a:xfrm>
              <a:off x="2969606" y="2436267"/>
              <a:ext cx="2800697" cy="520378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9CC5C8A0-B8A9-85C7-780D-BD7708630C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6960" y="2470535"/>
              <a:ext cx="627891" cy="43223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F2382D8-A77D-4D0A-2936-88E97773F891}"/>
              </a:ext>
            </a:extLst>
          </p:cNvPr>
          <p:cNvSpPr txBox="1"/>
          <p:nvPr/>
        </p:nvSpPr>
        <p:spPr>
          <a:xfrm>
            <a:off x="2916911" y="2925595"/>
            <a:ext cx="3022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1</a:t>
            </a:r>
            <a:endParaRPr lang="fr-MA" sz="2800" b="1" kern="0" dirty="0">
              <a:solidFill>
                <a:srgbClr val="A6A6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xmlns="" id="{4CE6E7AF-61D0-A5AD-C063-EA84C8F3CDCF}"/>
              </a:ext>
            </a:extLst>
          </p:cNvPr>
          <p:cNvSpPr txBox="1"/>
          <p:nvPr/>
        </p:nvSpPr>
        <p:spPr>
          <a:xfrm>
            <a:off x="1199783" y="3429000"/>
            <a:ext cx="4739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xmlns="" id="{675548BD-2E85-9209-EE3F-CF1EF4260608}"/>
              </a:ext>
            </a:extLst>
          </p:cNvPr>
          <p:cNvSpPr txBox="1"/>
          <p:nvPr/>
        </p:nvSpPr>
        <p:spPr>
          <a:xfrm>
            <a:off x="3091283" y="3952220"/>
            <a:ext cx="2961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4400" b="1" kern="0" dirty="0">
                <a:solidFill>
                  <a:srgbClr val="FEA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3</a:t>
            </a:r>
            <a:endParaRPr lang="fr-MA" sz="4400" b="1" kern="0" dirty="0">
              <a:solidFill>
                <a:srgbClr val="FEA4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9">
            <a:extLst>
              <a:ext uri="{FF2B5EF4-FFF2-40B4-BE49-F238E27FC236}">
                <a16:creationId xmlns:a16="http://schemas.microsoft.com/office/drawing/2014/main" xmlns="" id="{54127F18-BE3F-16C6-0924-C1DDE499C173}"/>
              </a:ext>
            </a:extLst>
          </p:cNvPr>
          <p:cNvSpPr txBox="1"/>
          <p:nvPr/>
        </p:nvSpPr>
        <p:spPr>
          <a:xfrm>
            <a:off x="1074760" y="4949427"/>
            <a:ext cx="4739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36B343-9E6F-DD4F-382F-500A8A4F7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3617F3D-EB3B-E5E6-6E02-3E9ED46BED01}"/>
              </a:ext>
            </a:extLst>
          </p:cNvPr>
          <p:cNvSpPr txBox="1"/>
          <p:nvPr/>
        </p:nvSpPr>
        <p:spPr>
          <a:xfrm>
            <a:off x="347510" y="618691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endParaRPr lang="ar-MA" sz="20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S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115 تمرين 7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أُتْمِمُ جَدْوَلَ الْأَعْدادِ التَّناسُبِيَّةِ 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2CEC7D6-9113-F97C-E545-0A07536BDD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texte, diagramme, capture d’écran, Parallèle&#10;&#10;Le contenu généré par l’IA peut être incorrect.">
            <a:extLst>
              <a:ext uri="{FF2B5EF4-FFF2-40B4-BE49-F238E27FC236}">
                <a16:creationId xmlns:a16="http://schemas.microsoft.com/office/drawing/2014/main" xmlns="" id="{EDDDCF31-5AB7-6416-28AB-F2C48450D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01" y="1626690"/>
            <a:ext cx="5008197" cy="48780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96AF7CB-8F23-3ABC-13C3-AE177EB043D6}"/>
              </a:ext>
            </a:extLst>
          </p:cNvPr>
          <p:cNvSpPr txBox="1"/>
          <p:nvPr/>
        </p:nvSpPr>
        <p:spPr>
          <a:xfrm>
            <a:off x="2234045" y="4655127"/>
            <a:ext cx="4842053" cy="17768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63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02D113-01A9-917D-1829-A26C1980C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7CF512D-C503-F8D9-0460-AEF79C995A76}"/>
              </a:ext>
            </a:extLst>
          </p:cNvPr>
          <p:cNvSpPr txBox="1"/>
          <p:nvPr/>
        </p:nvSpPr>
        <p:spPr>
          <a:xfrm>
            <a:off x="347510" y="922636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أُتْمِمُ جَدْوَلَ الْأَعْدادِ التَّناسُبِيَّةِ 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5FADA4B-E412-AA91-93E3-FC635EE434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D931FB8B-105E-1526-4578-6C54EF7BE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192" r="4773" b="9707"/>
          <a:stretch>
            <a:fillRect/>
          </a:stretch>
        </p:blipFill>
        <p:spPr>
          <a:xfrm>
            <a:off x="738299" y="1953490"/>
            <a:ext cx="7554191" cy="43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8EB07E-8EAB-A7FA-4D67-8E088FBC3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E53F41B-33A2-2BD3-CEE7-D1000D8A0B1D}"/>
              </a:ext>
            </a:extLst>
          </p:cNvPr>
          <p:cNvSpPr txBox="1"/>
          <p:nvPr/>
        </p:nvSpPr>
        <p:spPr>
          <a:xfrm>
            <a:off x="304801" y="858759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  <a:p>
            <a:pPr lvl="0" algn="r" rtl="1">
              <a:defRPr/>
            </a:pPr>
            <a:r>
              <a:rPr kumimoji="0" lang="ar-MA" sz="2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انتداب تمليذ للتحقق 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00B0388-4A8E-247A-B95E-47912085A3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D7A709F5-1B6C-1393-6405-CBA318E59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192" r="4773" b="9707"/>
          <a:stretch>
            <a:fillRect/>
          </a:stretch>
        </p:blipFill>
        <p:spPr>
          <a:xfrm>
            <a:off x="738299" y="1953490"/>
            <a:ext cx="7554191" cy="438496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xmlns="" id="{529D5829-A94D-96F3-CAE7-C6E9B4FA0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401663"/>
              </p:ext>
            </p:extLst>
          </p:nvPr>
        </p:nvGraphicFramePr>
        <p:xfrm>
          <a:off x="2033154" y="3775130"/>
          <a:ext cx="5832762" cy="495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7">
                  <a:extLst>
                    <a:ext uri="{9D8B030D-6E8A-4147-A177-3AD203B41FA5}">
                      <a16:colId xmlns:a16="http://schemas.microsoft.com/office/drawing/2014/main" xmlns="" val="3987527182"/>
                    </a:ext>
                  </a:extLst>
                </a:gridCol>
                <a:gridCol w="972127">
                  <a:extLst>
                    <a:ext uri="{9D8B030D-6E8A-4147-A177-3AD203B41FA5}">
                      <a16:colId xmlns:a16="http://schemas.microsoft.com/office/drawing/2014/main" xmlns="" val="3625652189"/>
                    </a:ext>
                  </a:extLst>
                </a:gridCol>
                <a:gridCol w="972127">
                  <a:extLst>
                    <a:ext uri="{9D8B030D-6E8A-4147-A177-3AD203B41FA5}">
                      <a16:colId xmlns:a16="http://schemas.microsoft.com/office/drawing/2014/main" xmlns="" val="3074330723"/>
                    </a:ext>
                  </a:extLst>
                </a:gridCol>
                <a:gridCol w="972127">
                  <a:extLst>
                    <a:ext uri="{9D8B030D-6E8A-4147-A177-3AD203B41FA5}">
                      <a16:colId xmlns:a16="http://schemas.microsoft.com/office/drawing/2014/main" xmlns="" val="821261793"/>
                    </a:ext>
                  </a:extLst>
                </a:gridCol>
                <a:gridCol w="972127">
                  <a:extLst>
                    <a:ext uri="{9D8B030D-6E8A-4147-A177-3AD203B41FA5}">
                      <a16:colId xmlns:a16="http://schemas.microsoft.com/office/drawing/2014/main" xmlns="" val="945360678"/>
                    </a:ext>
                  </a:extLst>
                </a:gridCol>
                <a:gridCol w="972127">
                  <a:extLst>
                    <a:ext uri="{9D8B030D-6E8A-4147-A177-3AD203B41FA5}">
                      <a16:colId xmlns:a16="http://schemas.microsoft.com/office/drawing/2014/main" xmlns="" val="3428309106"/>
                    </a:ext>
                  </a:extLst>
                </a:gridCol>
              </a:tblGrid>
              <a:tr h="495533"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4964586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xmlns="" id="{39744393-FA67-E3B8-0BC9-CA15D90A3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92737"/>
              </p:ext>
            </p:extLst>
          </p:nvPr>
        </p:nvGraphicFramePr>
        <p:xfrm>
          <a:off x="2033154" y="5288739"/>
          <a:ext cx="5832762" cy="495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7">
                  <a:extLst>
                    <a:ext uri="{9D8B030D-6E8A-4147-A177-3AD203B41FA5}">
                      <a16:colId xmlns:a16="http://schemas.microsoft.com/office/drawing/2014/main" xmlns="" val="3987527182"/>
                    </a:ext>
                  </a:extLst>
                </a:gridCol>
                <a:gridCol w="972127">
                  <a:extLst>
                    <a:ext uri="{9D8B030D-6E8A-4147-A177-3AD203B41FA5}">
                      <a16:colId xmlns:a16="http://schemas.microsoft.com/office/drawing/2014/main" xmlns="" val="3625652189"/>
                    </a:ext>
                  </a:extLst>
                </a:gridCol>
                <a:gridCol w="972127">
                  <a:extLst>
                    <a:ext uri="{9D8B030D-6E8A-4147-A177-3AD203B41FA5}">
                      <a16:colId xmlns:a16="http://schemas.microsoft.com/office/drawing/2014/main" xmlns="" val="3074330723"/>
                    </a:ext>
                  </a:extLst>
                </a:gridCol>
                <a:gridCol w="972127">
                  <a:extLst>
                    <a:ext uri="{9D8B030D-6E8A-4147-A177-3AD203B41FA5}">
                      <a16:colId xmlns:a16="http://schemas.microsoft.com/office/drawing/2014/main" xmlns="" val="821261793"/>
                    </a:ext>
                  </a:extLst>
                </a:gridCol>
                <a:gridCol w="972127">
                  <a:extLst>
                    <a:ext uri="{9D8B030D-6E8A-4147-A177-3AD203B41FA5}">
                      <a16:colId xmlns:a16="http://schemas.microsoft.com/office/drawing/2014/main" xmlns="" val="945360678"/>
                    </a:ext>
                  </a:extLst>
                </a:gridCol>
                <a:gridCol w="972127">
                  <a:extLst>
                    <a:ext uri="{9D8B030D-6E8A-4147-A177-3AD203B41FA5}">
                      <a16:colId xmlns:a16="http://schemas.microsoft.com/office/drawing/2014/main" xmlns="" val="3428309106"/>
                    </a:ext>
                  </a:extLst>
                </a:gridCol>
              </a:tblGrid>
              <a:tr h="495533"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FF0000"/>
                          </a:solidFill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4964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36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172071" y="864731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9B89E41-3063-9AB4-B59E-B51BF4B73865}"/>
              </a:ext>
            </a:extLst>
          </p:cNvPr>
          <p:cNvSpPr txBox="1"/>
          <p:nvPr/>
        </p:nvSpPr>
        <p:spPr>
          <a:xfrm>
            <a:off x="1421223" y="3429000"/>
            <a:ext cx="6507480" cy="84972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5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</a:t>
            </a:r>
            <a:r>
              <a:rPr lang="ar-MA" sz="5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الوحدة 2</a:t>
            </a:r>
            <a:endParaRPr lang="ar-SA" sz="5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5D317C-4F18-BEDB-5089-A87B339D8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7648AB-5274-F7FB-81F1-A97ADE8E912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769C046-EF78-E2A2-CF8F-98D68F62961B}"/>
              </a:ext>
            </a:extLst>
          </p:cNvPr>
          <p:cNvGrpSpPr/>
          <p:nvPr/>
        </p:nvGrpSpPr>
        <p:grpSpPr>
          <a:xfrm>
            <a:off x="1199783" y="1746190"/>
            <a:ext cx="6136641" cy="4246878"/>
            <a:chOff x="2047573" y="2436267"/>
            <a:chExt cx="4788978" cy="221120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0C34CAAE-8525-4EBB-FE71-08AD689AB82C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29F3515-0DF6-F813-008B-798A02462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8379" y="3744574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1E5D4938-CE68-8784-ECA4-BB828E3C9A64}"/>
                </a:ext>
              </a:extLst>
            </p:cNvPr>
            <p:cNvSpPr txBox="1"/>
            <p:nvPr/>
          </p:nvSpPr>
          <p:spPr>
            <a:xfrm>
              <a:off x="3086943" y="3350600"/>
              <a:ext cx="228273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endParaRPr lang="fr-MA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3809CADA-5A02-D792-D2EB-F52DD25D967B}"/>
                </a:ext>
              </a:extLst>
            </p:cNvPr>
            <p:cNvSpPr/>
            <p:nvPr/>
          </p:nvSpPr>
          <p:spPr>
            <a:xfrm>
              <a:off x="2969606" y="2436267"/>
              <a:ext cx="2800697" cy="520378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DC06CCDF-BF59-9782-C8BE-3B1EBA412C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6960" y="2470535"/>
              <a:ext cx="627891" cy="43223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CCD8804-1BEC-DF7E-C95D-110A557D3A6D}"/>
              </a:ext>
            </a:extLst>
          </p:cNvPr>
          <p:cNvSpPr txBox="1"/>
          <p:nvPr/>
        </p:nvSpPr>
        <p:spPr>
          <a:xfrm>
            <a:off x="2916911" y="2925595"/>
            <a:ext cx="3022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1</a:t>
            </a:r>
            <a:endParaRPr lang="fr-MA" sz="2800" b="1" kern="0" dirty="0">
              <a:solidFill>
                <a:srgbClr val="A6A6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xmlns="" id="{94903720-F052-A5D4-CD81-D4548F7D17C8}"/>
              </a:ext>
            </a:extLst>
          </p:cNvPr>
          <p:cNvSpPr txBox="1"/>
          <p:nvPr/>
        </p:nvSpPr>
        <p:spPr>
          <a:xfrm>
            <a:off x="1199783" y="3429000"/>
            <a:ext cx="4739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xmlns="" id="{1B02F121-F9EA-2349-9E68-0258B16361C6}"/>
              </a:ext>
            </a:extLst>
          </p:cNvPr>
          <p:cNvSpPr txBox="1"/>
          <p:nvPr/>
        </p:nvSpPr>
        <p:spPr>
          <a:xfrm>
            <a:off x="3091283" y="3952220"/>
            <a:ext cx="2961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3</a:t>
            </a:r>
            <a:endParaRPr lang="fr-MA" sz="2800" b="1" kern="0" dirty="0">
              <a:solidFill>
                <a:srgbClr val="A6A6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9">
            <a:extLst>
              <a:ext uri="{FF2B5EF4-FFF2-40B4-BE49-F238E27FC236}">
                <a16:creationId xmlns:a16="http://schemas.microsoft.com/office/drawing/2014/main" xmlns="" id="{A3391C57-2D9F-0011-914E-A581DC85B0B1}"/>
              </a:ext>
            </a:extLst>
          </p:cNvPr>
          <p:cNvSpPr txBox="1"/>
          <p:nvPr/>
        </p:nvSpPr>
        <p:spPr>
          <a:xfrm>
            <a:off x="1313568" y="4481021"/>
            <a:ext cx="4739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4400" b="1" kern="0" dirty="0">
                <a:solidFill>
                  <a:srgbClr val="FEA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ar-SA" sz="4400" b="1" kern="0" dirty="0">
                <a:solidFill>
                  <a:srgbClr val="FEA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4400" b="1" kern="0" dirty="0">
              <a:solidFill>
                <a:srgbClr val="FEA4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BE3032-EF71-3D12-7F70-C8A2C90FD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1DE7B40D-0652-0233-7761-F178CE5FE2CA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A02735E-E18E-4870-DD92-7A51069418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xmlns="" id="{9AF0DEDF-D4E3-9F59-3FB5-769B6054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0811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8C131C-2737-4045-3F96-A05E146F9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E572CC1-CFE0-FAFB-7476-1B01A4EA0CD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4C2F5FE-B2E0-FB83-F9C7-5BDAF8D0597B}"/>
              </a:ext>
            </a:extLst>
          </p:cNvPr>
          <p:cNvSpPr txBox="1"/>
          <p:nvPr/>
        </p:nvSpPr>
        <p:spPr>
          <a:xfrm>
            <a:off x="820882" y="1887341"/>
            <a:ext cx="6967608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2800" b="1" dirty="0"/>
              <a:t>اِشْتَرَى مُدِيرُ مَدْرَسَةٍ قِصَصًا جَدِيدَةً لِلْمَدْرَسَةِ. إِذَا كَانَ ثَمَنُ القِصَّةِ الوَاحِدَةِ 20 دِرْهَمًا  </a:t>
            </a:r>
          </a:p>
          <a:p>
            <a:pPr algn="r"/>
            <a:r>
              <a:rPr lang="ar-SA" sz="2800" b="1" dirty="0"/>
              <a:t>أكمل الجدول التالي : </a:t>
            </a:r>
            <a:endParaRPr lang="fr-MA" sz="2800" b="1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24EB9499-DE69-CC41-80D7-31E259F8B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475744"/>
              </p:ext>
            </p:extLst>
          </p:nvPr>
        </p:nvGraphicFramePr>
        <p:xfrm>
          <a:off x="820882" y="4028967"/>
          <a:ext cx="6861461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627">
                  <a:extLst>
                    <a:ext uri="{9D8B030D-6E8A-4147-A177-3AD203B41FA5}">
                      <a16:colId xmlns:a16="http://schemas.microsoft.com/office/drawing/2014/main" xmlns="" val="3793121019"/>
                    </a:ext>
                  </a:extLst>
                </a:gridCol>
                <a:gridCol w="1035627">
                  <a:extLst>
                    <a:ext uri="{9D8B030D-6E8A-4147-A177-3AD203B41FA5}">
                      <a16:colId xmlns:a16="http://schemas.microsoft.com/office/drawing/2014/main" xmlns="" val="1984346380"/>
                    </a:ext>
                  </a:extLst>
                </a:gridCol>
                <a:gridCol w="1035627">
                  <a:extLst>
                    <a:ext uri="{9D8B030D-6E8A-4147-A177-3AD203B41FA5}">
                      <a16:colId xmlns:a16="http://schemas.microsoft.com/office/drawing/2014/main" xmlns="" val="4012241243"/>
                    </a:ext>
                  </a:extLst>
                </a:gridCol>
                <a:gridCol w="1035627">
                  <a:extLst>
                    <a:ext uri="{9D8B030D-6E8A-4147-A177-3AD203B41FA5}">
                      <a16:colId xmlns:a16="http://schemas.microsoft.com/office/drawing/2014/main" xmlns="" val="2673197134"/>
                    </a:ext>
                  </a:extLst>
                </a:gridCol>
                <a:gridCol w="1035627">
                  <a:extLst>
                    <a:ext uri="{9D8B030D-6E8A-4147-A177-3AD203B41FA5}">
                      <a16:colId xmlns:a16="http://schemas.microsoft.com/office/drawing/2014/main" xmlns="" val="3359036519"/>
                    </a:ext>
                  </a:extLst>
                </a:gridCol>
                <a:gridCol w="1683326">
                  <a:extLst>
                    <a:ext uri="{9D8B030D-6E8A-4147-A177-3AD203B41FA5}">
                      <a16:colId xmlns:a16="http://schemas.microsoft.com/office/drawing/2014/main" xmlns="" val="33343912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عدد القصص</a:t>
                      </a:r>
                      <a:endParaRPr lang="fr-M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775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الثمن بالدرهم 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492392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748F628-9FAD-81D6-0366-5CE3DA07B793}"/>
              </a:ext>
            </a:extLst>
          </p:cNvPr>
          <p:cNvSpPr txBox="1"/>
          <p:nvPr/>
        </p:nvSpPr>
        <p:spPr>
          <a:xfrm>
            <a:off x="2906856" y="938025"/>
            <a:ext cx="45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دفاتركم , أتمموا جدول التناسبية 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005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DCEF7C-CE27-AD4D-ABCE-16A310E5A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543ECA0-0DE5-6F18-F966-D2CED830D3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9F1D08E-5BDF-BDBD-57AF-A1F8FF1166D6}"/>
              </a:ext>
            </a:extLst>
          </p:cNvPr>
          <p:cNvSpPr txBox="1"/>
          <p:nvPr/>
        </p:nvSpPr>
        <p:spPr>
          <a:xfrm>
            <a:off x="820882" y="2119745"/>
            <a:ext cx="696760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FCFCF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SA" sz="2800" b="1" dirty="0"/>
              <a:t>اِشْتَرَى مُدِيرُ مَدْرَسَةٍ قِصَصًا جَدِيدَةً لِلْمَدْرَسَةِ. إِذَا كَانَ ثَمَنُ القِصَّةِ الوَاحِدَةِ 20 دِرْهَمًا  </a:t>
            </a:r>
          </a:p>
          <a:p>
            <a:pPr algn="r"/>
            <a:r>
              <a:rPr lang="ar-SA" sz="2800" b="1" dirty="0"/>
              <a:t>أكمل الجدول التالي : </a:t>
            </a:r>
            <a:endParaRPr lang="fr-MA" sz="2800" b="1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0BC61305-ADEC-2131-B8E2-2E42A6466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95569"/>
              </p:ext>
            </p:extLst>
          </p:nvPr>
        </p:nvGraphicFramePr>
        <p:xfrm>
          <a:off x="927029" y="3997794"/>
          <a:ext cx="6861461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627">
                  <a:extLst>
                    <a:ext uri="{9D8B030D-6E8A-4147-A177-3AD203B41FA5}">
                      <a16:colId xmlns:a16="http://schemas.microsoft.com/office/drawing/2014/main" xmlns="" val="3793121019"/>
                    </a:ext>
                  </a:extLst>
                </a:gridCol>
                <a:gridCol w="1035627">
                  <a:extLst>
                    <a:ext uri="{9D8B030D-6E8A-4147-A177-3AD203B41FA5}">
                      <a16:colId xmlns:a16="http://schemas.microsoft.com/office/drawing/2014/main" xmlns="" val="1984346380"/>
                    </a:ext>
                  </a:extLst>
                </a:gridCol>
                <a:gridCol w="1035627">
                  <a:extLst>
                    <a:ext uri="{9D8B030D-6E8A-4147-A177-3AD203B41FA5}">
                      <a16:colId xmlns:a16="http://schemas.microsoft.com/office/drawing/2014/main" xmlns="" val="4012241243"/>
                    </a:ext>
                  </a:extLst>
                </a:gridCol>
                <a:gridCol w="1035627">
                  <a:extLst>
                    <a:ext uri="{9D8B030D-6E8A-4147-A177-3AD203B41FA5}">
                      <a16:colId xmlns:a16="http://schemas.microsoft.com/office/drawing/2014/main" xmlns="" val="2673197134"/>
                    </a:ext>
                  </a:extLst>
                </a:gridCol>
                <a:gridCol w="1035627">
                  <a:extLst>
                    <a:ext uri="{9D8B030D-6E8A-4147-A177-3AD203B41FA5}">
                      <a16:colId xmlns:a16="http://schemas.microsoft.com/office/drawing/2014/main" xmlns="" val="3359036519"/>
                    </a:ext>
                  </a:extLst>
                </a:gridCol>
                <a:gridCol w="1683326">
                  <a:extLst>
                    <a:ext uri="{9D8B030D-6E8A-4147-A177-3AD203B41FA5}">
                      <a16:colId xmlns:a16="http://schemas.microsoft.com/office/drawing/2014/main" xmlns="" val="33343912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عدد القصص</a:t>
                      </a:r>
                      <a:endParaRPr lang="fr-M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775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FF0000"/>
                          </a:solidFill>
                        </a:rPr>
                        <a:t>1400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FF0000"/>
                          </a:solidFill>
                        </a:rPr>
                        <a:t>1200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FF0000"/>
                          </a:solidFill>
                        </a:rPr>
                        <a:t>600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FF0000"/>
                          </a:solidFill>
                        </a:rPr>
                        <a:t>160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الثمن بالدرهم 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492392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8BCE74D-A432-D2E3-E445-9E888821FE6E}"/>
              </a:ext>
            </a:extLst>
          </p:cNvPr>
          <p:cNvSpPr txBox="1"/>
          <p:nvPr/>
        </p:nvSpPr>
        <p:spPr>
          <a:xfrm>
            <a:off x="602673" y="938025"/>
            <a:ext cx="6891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توصل الى الجواب الصحيح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39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7353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اللقاء.في الحصة المقبلة، راجعوا جدول الضرب.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xmlns="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xmlns="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xmlns="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xmlns="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niteur.mp4">
            <a:hlinkClick r:id="" action="ppaction://media"/>
            <a:extLst>
              <a:ext uri="{FF2B5EF4-FFF2-40B4-BE49-F238E27FC236}">
                <a16:creationId xmlns:a16="http://schemas.microsoft.com/office/drawing/2014/main" xmlns="" id="{EA9C5E4F-097A-C7F3-E7CD-26B342C09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1914053"/>
            <a:ext cx="7805176" cy="3257037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اكتبوا على الدفاتر. وأجيبو لديكم دقيقتان.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19">
            <a:extLst>
              <a:ext uri="{FF2B5EF4-FFF2-40B4-BE49-F238E27FC236}">
                <a16:creationId xmlns:a16="http://schemas.microsoft.com/office/drawing/2014/main" xmlns="" id="{0634919E-F04A-FC17-C778-852E19892133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5" name="Image 20">
              <a:extLst>
                <a:ext uri="{FF2B5EF4-FFF2-40B4-BE49-F238E27FC236}">
                  <a16:creationId xmlns:a16="http://schemas.microsoft.com/office/drawing/2014/main" xmlns="" id="{270072E5-F96C-7DCB-AE8D-1B1A86E94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21">
              <a:extLst>
                <a:ext uri="{FF2B5EF4-FFF2-40B4-BE49-F238E27FC236}">
                  <a16:creationId xmlns:a16="http://schemas.microsoft.com/office/drawing/2014/main" xmlns="" id="{0BC68356-B604-2687-35A6-4EBFCC45361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16555716-43DF-D653-DF33-9A17997E6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762212"/>
              </p:ext>
            </p:extLst>
          </p:nvPr>
        </p:nvGraphicFramePr>
        <p:xfrm>
          <a:off x="339138" y="2882170"/>
          <a:ext cx="8188961" cy="146631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30412">
                  <a:extLst>
                    <a:ext uri="{9D8B030D-6E8A-4147-A177-3AD203B41FA5}">
                      <a16:colId xmlns:a16="http://schemas.microsoft.com/office/drawing/2014/main" xmlns="" val="3445115009"/>
                    </a:ext>
                  </a:extLst>
                </a:gridCol>
                <a:gridCol w="1694173">
                  <a:extLst>
                    <a:ext uri="{9D8B030D-6E8A-4147-A177-3AD203B41FA5}">
                      <a16:colId xmlns:a16="http://schemas.microsoft.com/office/drawing/2014/main" xmlns="" val="2842488035"/>
                    </a:ext>
                  </a:extLst>
                </a:gridCol>
                <a:gridCol w="1656916">
                  <a:extLst>
                    <a:ext uri="{9D8B030D-6E8A-4147-A177-3AD203B41FA5}">
                      <a16:colId xmlns:a16="http://schemas.microsoft.com/office/drawing/2014/main" xmlns="" val="2048237632"/>
                    </a:ext>
                  </a:extLst>
                </a:gridCol>
                <a:gridCol w="1894243">
                  <a:extLst>
                    <a:ext uri="{9D8B030D-6E8A-4147-A177-3AD203B41FA5}">
                      <a16:colId xmlns:a16="http://schemas.microsoft.com/office/drawing/2014/main" xmlns="" val="196236102"/>
                    </a:ext>
                  </a:extLst>
                </a:gridCol>
                <a:gridCol w="1713217">
                  <a:extLst>
                    <a:ext uri="{9D8B030D-6E8A-4147-A177-3AD203B41FA5}">
                      <a16:colId xmlns:a16="http://schemas.microsoft.com/office/drawing/2014/main" xmlns="" val="3411962519"/>
                    </a:ext>
                  </a:extLst>
                </a:gridCol>
              </a:tblGrid>
              <a:tr h="7331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f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x 17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 x 10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8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x 100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17158294"/>
                  </a:ext>
                </a:extLst>
              </a:tr>
              <a:tr h="733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نِصْفُ 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ضِعْفُ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x 1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000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15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62334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6C03A2-A3E9-F616-AE80-7561C8BA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06C5A58-775C-0774-60D4-61A43229D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74E67B2-69CC-71F1-5326-D94D12CE0A70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في دقيقة.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xmlns="" id="{99FC5982-BF57-9211-DB68-9AE450106683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xmlns="" id="{27BDE839-B23D-01FA-BB26-4864293E8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xmlns="" id="{A24D6F7A-50F2-2B9A-1DD3-79314D0232B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xmlns="" id="{B2D408F7-6015-BBE0-9868-038B6FDD3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41470"/>
              </p:ext>
            </p:extLst>
          </p:nvPr>
        </p:nvGraphicFramePr>
        <p:xfrm>
          <a:off x="339138" y="2882170"/>
          <a:ext cx="8188961" cy="146631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30412">
                  <a:extLst>
                    <a:ext uri="{9D8B030D-6E8A-4147-A177-3AD203B41FA5}">
                      <a16:colId xmlns:a16="http://schemas.microsoft.com/office/drawing/2014/main" xmlns="" val="3445115009"/>
                    </a:ext>
                  </a:extLst>
                </a:gridCol>
                <a:gridCol w="1694173">
                  <a:extLst>
                    <a:ext uri="{9D8B030D-6E8A-4147-A177-3AD203B41FA5}">
                      <a16:colId xmlns:a16="http://schemas.microsoft.com/office/drawing/2014/main" xmlns="" val="2842488035"/>
                    </a:ext>
                  </a:extLst>
                </a:gridCol>
                <a:gridCol w="1563916">
                  <a:extLst>
                    <a:ext uri="{9D8B030D-6E8A-4147-A177-3AD203B41FA5}">
                      <a16:colId xmlns:a16="http://schemas.microsoft.com/office/drawing/2014/main" xmlns="" val="2048237632"/>
                    </a:ext>
                  </a:extLst>
                </a:gridCol>
                <a:gridCol w="1848464">
                  <a:extLst>
                    <a:ext uri="{9D8B030D-6E8A-4147-A177-3AD203B41FA5}">
                      <a16:colId xmlns:a16="http://schemas.microsoft.com/office/drawing/2014/main" xmlns="" val="196236102"/>
                    </a:ext>
                  </a:extLst>
                </a:gridCol>
                <a:gridCol w="1851996">
                  <a:extLst>
                    <a:ext uri="{9D8B030D-6E8A-4147-A177-3AD203B41FA5}">
                      <a16:colId xmlns:a16="http://schemas.microsoft.com/office/drawing/2014/main" xmlns="" val="3411962519"/>
                    </a:ext>
                  </a:extLst>
                </a:gridCol>
              </a:tblGrid>
              <a:tr h="7331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f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x 17 = </a:t>
                      </a:r>
                      <a:r>
                        <a:rPr lang="f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 x 10 = </a:t>
                      </a:r>
                      <a:r>
                        <a:rPr lang="f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8 = </a:t>
                      </a:r>
                      <a:r>
                        <a:rPr lang="f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x 100 = </a:t>
                      </a:r>
                      <a:r>
                        <a:rPr lang="f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17158294"/>
                  </a:ext>
                </a:extLst>
              </a:tr>
              <a:tr h="733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S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نِصْفُ 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ar-S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ضِعْفُ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x 1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000 = </a:t>
                      </a:r>
                      <a:r>
                        <a:rPr lang="f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15 = </a:t>
                      </a:r>
                      <a:r>
                        <a:rPr lang="f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62334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2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802B7D-5B4D-AB2B-7529-17407A134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2FC08F89-BF09-7663-61EB-5A767BAD9DC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012565F-7E18-B7AD-6EBC-A4D68C356EC2}"/>
              </a:ext>
            </a:extLst>
          </p:cNvPr>
          <p:cNvGrpSpPr/>
          <p:nvPr/>
        </p:nvGrpSpPr>
        <p:grpSpPr>
          <a:xfrm>
            <a:off x="1122975" y="1802082"/>
            <a:ext cx="6136641" cy="4246878"/>
            <a:chOff x="2047573" y="2436267"/>
            <a:chExt cx="4788978" cy="221120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BAB9EB6E-59FB-4133-05CD-B16B39C43BB3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485AD3EF-63AB-C6C4-73B0-62CE46BB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69068" y="2948805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AAAE2119-860C-531F-7FB8-ABF4ED33A961}"/>
                </a:ext>
              </a:extLst>
            </p:cNvPr>
            <p:cNvSpPr txBox="1"/>
            <p:nvPr/>
          </p:nvSpPr>
          <p:spPr>
            <a:xfrm>
              <a:off x="3086943" y="3350600"/>
              <a:ext cx="228273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endParaRPr lang="fr-MA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ABDB9D8F-86A5-1B4C-99AE-999E5901CB92}"/>
                </a:ext>
              </a:extLst>
            </p:cNvPr>
            <p:cNvSpPr/>
            <p:nvPr/>
          </p:nvSpPr>
          <p:spPr>
            <a:xfrm>
              <a:off x="2969606" y="2436267"/>
              <a:ext cx="2800697" cy="520378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808AC81A-F000-A1A5-1FBD-B69C994EC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6960" y="2470535"/>
              <a:ext cx="627891" cy="43223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24E0239-84E2-B7CA-EC02-26D3FA05ADBA}"/>
              </a:ext>
            </a:extLst>
          </p:cNvPr>
          <p:cNvSpPr txBox="1"/>
          <p:nvPr/>
        </p:nvSpPr>
        <p:spPr>
          <a:xfrm>
            <a:off x="2916911" y="2999508"/>
            <a:ext cx="3022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EA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4400" b="1" kern="0" dirty="0">
                <a:solidFill>
                  <a:srgbClr val="FEA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FEA4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xmlns="" id="{C998A06E-5D29-7F96-1C99-DC4EBDFB27BD}"/>
              </a:ext>
            </a:extLst>
          </p:cNvPr>
          <p:cNvSpPr txBox="1"/>
          <p:nvPr/>
        </p:nvSpPr>
        <p:spPr>
          <a:xfrm>
            <a:off x="1122975" y="3756788"/>
            <a:ext cx="4739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xmlns="" id="{10BBDE65-9021-C69D-87D7-A2905B059D95}"/>
              </a:ext>
            </a:extLst>
          </p:cNvPr>
          <p:cNvSpPr txBox="1"/>
          <p:nvPr/>
        </p:nvSpPr>
        <p:spPr>
          <a:xfrm>
            <a:off x="2900690" y="4280008"/>
            <a:ext cx="2961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A452B9F-497D-2BB6-4F08-58D158C0E2D2}"/>
              </a:ext>
            </a:extLst>
          </p:cNvPr>
          <p:cNvSpPr txBox="1"/>
          <p:nvPr/>
        </p:nvSpPr>
        <p:spPr>
          <a:xfrm>
            <a:off x="1149866" y="4724208"/>
            <a:ext cx="4743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ar-S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2800" b="1" kern="0" dirty="0">
              <a:solidFill>
                <a:srgbClr val="A6A6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3D7161-AF05-D6F9-477E-7CB430A34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7731834-F2DC-C76F-97A2-6076C138EB2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EFEB5F9-23CE-315F-D577-0767A03CB0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E480C4D-23B6-7C2A-80E6-C91391316A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9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D6FC84-CF69-FDF4-4E19-618602E67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28375EE-9404-D8A7-6A30-CE0DAC109727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6393D67-4C11-92CD-99DC-1C80D1C300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7D5B2A3-14E9-70CA-6944-350A41F35F3D}"/>
              </a:ext>
            </a:extLst>
          </p:cNvPr>
          <p:cNvSpPr txBox="1"/>
          <p:nvPr/>
        </p:nvSpPr>
        <p:spPr>
          <a:xfrm>
            <a:off x="10879282" y="6431973"/>
            <a:ext cx="184731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endParaRPr lang="fr-MA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5B054D7E-7A42-A239-630E-F2CFB253AB65}"/>
              </a:ext>
            </a:extLst>
          </p:cNvPr>
          <p:cNvGrpSpPr/>
          <p:nvPr/>
        </p:nvGrpSpPr>
        <p:grpSpPr>
          <a:xfrm>
            <a:off x="810491" y="2251113"/>
            <a:ext cx="7356764" cy="3280527"/>
            <a:chOff x="810491" y="2251113"/>
            <a:chExt cx="7356764" cy="328052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2000DCDE-8BD9-A252-EFCC-6602E72415FC}"/>
                </a:ext>
              </a:extLst>
            </p:cNvPr>
            <p:cNvSpPr txBox="1"/>
            <p:nvPr/>
          </p:nvSpPr>
          <p:spPr>
            <a:xfrm>
              <a:off x="2805545" y="2251113"/>
              <a:ext cx="3026351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/>
              <a:r>
                <a:rPr lang="ar-SA" sz="2400" b="1" dirty="0"/>
                <a:t>ثَمَنُ دفترٍ</a:t>
              </a:r>
              <a:r>
                <a:rPr lang="fr-MA" sz="2400" b="1" dirty="0"/>
                <a:t> </a:t>
              </a:r>
              <a:r>
                <a:rPr lang="ar-SA" sz="2400" b="1" dirty="0"/>
                <a:t>واحد 8 دَراهِمَ،</a:t>
              </a:r>
              <a:br>
                <a:rPr lang="ar-SA" sz="2400" b="1" dirty="0"/>
              </a:br>
              <a:r>
                <a:rPr lang="ar-SA" sz="2400" b="1" dirty="0"/>
                <a:t>وَثَمَنُ 3 دَفاتِرَ 24 دِرْهَمًا</a:t>
              </a:r>
              <a:r>
                <a:rPr lang="fr-MA" sz="2400" dirty="0"/>
                <a:t>.</a:t>
              </a:r>
            </a:p>
          </p:txBody>
        </p:sp>
        <p:pic>
          <p:nvPicPr>
            <p:cNvPr id="14" name="Image 5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xmlns="" id="{307B7F71-6A86-BFC5-EE63-1DE84E0EC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5" t="78365" r="18305" b="8595"/>
            <a:stretch>
              <a:fillRect/>
            </a:stretch>
          </p:blipFill>
          <p:spPr>
            <a:xfrm>
              <a:off x="810491" y="4905353"/>
              <a:ext cx="7356764" cy="626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7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FD1858-9960-5E3D-27EB-A3540BC0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9D62128-073A-CC49-F527-9E8F549A793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959427B-F360-E113-DC4C-E55DF356E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6F8B40A-AED0-103C-065F-6DC7F22295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1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23189</TotalTime>
  <Words>783</Words>
  <Application>Microsoft Office PowerPoint</Application>
  <PresentationFormat>Affichage à l'écran (4:3)</PresentationFormat>
  <Paragraphs>229</Paragraphs>
  <Slides>36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36</vt:i4>
      </vt:variant>
    </vt:vector>
  </HeadingPairs>
  <TitlesOfParts>
    <vt:vector size="45" baseType="lpstr">
      <vt:lpstr>Aptos</vt:lpstr>
      <vt:lpstr>Calibri</vt:lpstr>
      <vt:lpstr>Wingdings</vt:lpstr>
      <vt:lpstr>Effra CC Arbc</vt:lpstr>
      <vt:lpstr>Arial</vt:lpstr>
      <vt:lpstr>Aptos Display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Btihaj;ELHAMDOUNI BTIHAJ</dc:creator>
  <cp:lastModifiedBy>HP</cp:lastModifiedBy>
  <cp:revision>181</cp:revision>
  <cp:lastPrinted>2025-08-13T10:11:39Z</cp:lastPrinted>
  <dcterms:created xsi:type="dcterms:W3CDTF">2025-08-01T12:31:49Z</dcterms:created>
  <dcterms:modified xsi:type="dcterms:W3CDTF">2026-01-14T01:43:37Z</dcterms:modified>
</cp:coreProperties>
</file>