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9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0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759" r:id="rId6"/>
    <p:sldMasterId id="2147483783" r:id="rId7"/>
    <p:sldMasterId id="2147483806" r:id="rId8"/>
    <p:sldMasterId id="2147483820" r:id="rId9"/>
    <p:sldMasterId id="2147483835" r:id="rId10"/>
    <p:sldMasterId id="2147483861" r:id="rId11"/>
  </p:sldMasterIdLst>
  <p:notesMasterIdLst>
    <p:notesMasterId r:id="rId62"/>
  </p:notesMasterIdLst>
  <p:sldIdLst>
    <p:sldId id="2134806764" r:id="rId12"/>
    <p:sldId id="2147482483" r:id="rId13"/>
    <p:sldId id="2147482463" r:id="rId14"/>
    <p:sldId id="2147482516" r:id="rId15"/>
    <p:sldId id="2147482616" r:id="rId16"/>
    <p:sldId id="2147482478" r:id="rId17"/>
    <p:sldId id="2134806766" r:id="rId18"/>
    <p:sldId id="2147482477" r:id="rId19"/>
    <p:sldId id="2134806887" r:id="rId20"/>
    <p:sldId id="2134807034" r:id="rId21"/>
    <p:sldId id="2134807036" r:id="rId22"/>
    <p:sldId id="2147482514" r:id="rId23"/>
    <p:sldId id="2147482475" r:id="rId24"/>
    <p:sldId id="2134807023" r:id="rId25"/>
    <p:sldId id="2134806967" r:id="rId26"/>
    <p:sldId id="2134807011" r:id="rId27"/>
    <p:sldId id="2147482368" r:id="rId28"/>
    <p:sldId id="2134806977" r:id="rId29"/>
    <p:sldId id="2134806923" r:id="rId30"/>
    <p:sldId id="2134806875" r:id="rId31"/>
    <p:sldId id="2147482601" r:id="rId32"/>
    <p:sldId id="2134806924" r:id="rId33"/>
    <p:sldId id="2134807070" r:id="rId34"/>
    <p:sldId id="2147482602" r:id="rId35"/>
    <p:sldId id="2134807076" r:id="rId36"/>
    <p:sldId id="2134807079" r:id="rId37"/>
    <p:sldId id="2147482603" r:id="rId38"/>
    <p:sldId id="2134807084" r:id="rId39"/>
    <p:sldId id="2147482604" r:id="rId40"/>
    <p:sldId id="2134807085" r:id="rId41"/>
    <p:sldId id="2147482476" r:id="rId42"/>
    <p:sldId id="2134807118" r:id="rId43"/>
    <p:sldId id="2134807094" r:id="rId44"/>
    <p:sldId id="2134807100" r:id="rId45"/>
    <p:sldId id="2134807119" r:id="rId46"/>
    <p:sldId id="2147482605" r:id="rId47"/>
    <p:sldId id="2134807101" r:id="rId48"/>
    <p:sldId id="2147482599" r:id="rId49"/>
    <p:sldId id="2134807102" r:id="rId50"/>
    <p:sldId id="2134807104" r:id="rId51"/>
    <p:sldId id="2134807105" r:id="rId52"/>
    <p:sldId id="2134807108" r:id="rId53"/>
    <p:sldId id="2134807111" r:id="rId54"/>
    <p:sldId id="2134807112" r:id="rId55"/>
    <p:sldId id="2147482503" r:id="rId56"/>
    <p:sldId id="2134807120" r:id="rId57"/>
    <p:sldId id="2134807000" r:id="rId58"/>
    <p:sldId id="2134806828" r:id="rId59"/>
    <p:sldId id="2147482600" r:id="rId60"/>
    <p:sldId id="2147482625" r:id="rId61"/>
  </p:sldIdLst>
  <p:sldSz cx="9144000" cy="6858000" type="screen4x3"/>
  <p:notesSz cx="6858000" cy="9144000"/>
  <p:embeddedFontLst>
    <p:embeddedFont>
      <p:font typeface="Traditional Arabic" panose="02020603050405020304" pitchFamily="18" charset="-78"/>
      <p:regular r:id="rId63"/>
      <p:bold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Sakkal Majalla" panose="02000000000000000000" pitchFamily="2" charset="-78"/>
      <p:regular r:id="rId71"/>
      <p:bold r:id="rId72"/>
    </p:embeddedFont>
    <p:embeddedFont>
      <p:font typeface="Modern Love" panose="020B0604020202020204" charset="0"/>
      <p:regular r:id="rId73"/>
    </p:embeddedFont>
    <p:embeddedFont>
      <p:font typeface="Microsoft Himalaya" panose="01010100010101010101" pitchFamily="2" charset="0"/>
      <p:regular r:id="rId74"/>
    </p:embeddedFont>
    <p:embeddedFont>
      <p:font typeface="Microsoft Uighur" panose="02000000000000000000" pitchFamily="2" charset="-78"/>
      <p:regular r:id="rId75"/>
      <p:bold r:id="rId76"/>
    </p:embeddedFont>
    <p:embeddedFont>
      <p:font typeface="Dosis" panose="020B0604020202020204" charset="0"/>
      <p:regular r:id="rId77"/>
      <p:bold r:id="rId78"/>
    </p:embeddedFont>
    <p:embeddedFont>
      <p:font typeface="Dosis ExtraBold" panose="020B0604020202020204" charset="0"/>
      <p:bold r:id="rId79"/>
    </p:embeddedFont>
    <p:embeddedFont>
      <p:font typeface="Dosis Medium" panose="020B0604020202020204" charset="0"/>
      <p:regular r:id="rId80"/>
    </p:embeddedFont>
    <p:embeddedFont>
      <p:font typeface="Dosis SemiBold" panose="020B0604020202020204" charset="0"/>
      <p:bold r:id="rId8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55B6DF"/>
    <a:srgbClr val="424D7B"/>
    <a:srgbClr val="00A9A1"/>
    <a:srgbClr val="7FB9BE"/>
    <a:srgbClr val="70B1B6"/>
    <a:srgbClr val="0097B2"/>
    <a:srgbClr val="106585"/>
    <a:srgbClr val="D6E9EA"/>
    <a:srgbClr val="C3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37" autoAdjust="0"/>
    <p:restoredTop sz="94660"/>
  </p:normalViewPr>
  <p:slideViewPr>
    <p:cSldViewPr snapToGrid="0">
      <p:cViewPr varScale="1">
        <p:scale>
          <a:sx n="71" d="100"/>
          <a:sy n="71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theme" Target="theme/theme1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font" Target="fonts/font5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font" Target="fonts/font4.fntdata"/><Relationship Id="rId61" Type="http://schemas.openxmlformats.org/officeDocument/2006/relationships/slide" Target="slides/slide5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15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16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12745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740129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36276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522270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18769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382919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59259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16802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51745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853111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622154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849433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47370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768770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69296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222423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053456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510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70940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17776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E326FA6C-2E83-427E-916C-E5BEF4D31B37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EC60FD95-CEC2-466F-8725-04E7F60D6FDF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itre 3">
            <a:extLst>
              <a:ext uri="{FF2B5EF4-FFF2-40B4-BE49-F238E27FC236}">
                <a16:creationId xmlns:a16="http://schemas.microsoft.com/office/drawing/2014/main" id="{D0EBC1C9-8A45-4313-B801-4EE7C77E70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  <a:endParaRPr lang="fr-MA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18F0382-9965-40C4-B1B4-E446EC8D3CAF}"/>
              </a:ext>
            </a:extLst>
          </p:cNvPr>
          <p:cNvSpPr/>
          <p:nvPr userDrawn="1"/>
        </p:nvSpPr>
        <p:spPr>
          <a:xfrm>
            <a:off x="5902960" y="1570185"/>
            <a:ext cx="508000" cy="524934"/>
          </a:xfrm>
          <a:prstGeom prst="ellipse">
            <a:avLst/>
          </a:prstGeom>
          <a:solidFill>
            <a:srgbClr val="55B6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2149768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827178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88425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91727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331954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28099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03955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898530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668391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29339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07367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593F5-C7BB-4FF6-9AD1-58D521D3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5628"/>
            <a:ext cx="7886700" cy="849861"/>
          </a:xfrm>
        </p:spPr>
        <p:txBody>
          <a:bodyPr>
            <a:normAutofit/>
          </a:bodyPr>
          <a:lstStyle>
            <a:lvl1pPr algn="ctr" rtl="1">
              <a:defRPr sz="4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54795480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1144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934704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062472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060617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220162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413714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178553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586118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528298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873577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519960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667306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79482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98277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846859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977169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542960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423933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5285288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8122134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6038837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441238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701112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384881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266856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503863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711135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957168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2964662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2140128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4057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98800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39018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388914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39897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654342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5204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281241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6928758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0199692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0364067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242517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29384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123109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256770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014062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360039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080838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506378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10589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391545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760657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045078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86882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8887868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25150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32701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718544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90069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623055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56675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062727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300423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3838889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84287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19578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41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39290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008152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250529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045320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717857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7410120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88450327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1123725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11032928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429066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31234230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50481783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60802565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458856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16782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395672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88520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578610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573458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50755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3002433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412998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874401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39281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4071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215565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3524046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631166" y="1762900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</a:t>
            </a:r>
            <a:r>
              <a:rPr kumimoji="0" lang="a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133959" y="3030664"/>
            <a:ext cx="129234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</a:lstStyle>
          <a:p>
            <a:pPr lvl="0"/>
            <a:r>
              <a:rPr lang="f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- 02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</a:t>
            </a:r>
            <a:r>
              <a:rPr lang="fr-FR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MA" noProof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62199" y="4305816"/>
            <a:ext cx="116410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noProof="0" dirty="0"/>
              <a:t> </a:t>
            </a:r>
            <a:r>
              <a:rPr lang="fr-MA" noProof="0" dirty="0"/>
              <a:t> - 03</a:t>
            </a:r>
            <a:r>
              <a:rPr lang="ar-MA" noProof="0" dirty="0"/>
              <a:t> قراءة ح</a:t>
            </a:r>
            <a:r>
              <a:rPr lang="fr-FR" noProof="0" dirty="0"/>
              <a:t>2</a:t>
            </a:r>
            <a:endParaRPr lang="ar-MA" noProof="0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6374D34-D13A-3241-4391-B4C15F256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211218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B49ADD-60B8-321F-9352-AF6B20DC17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4396757"/>
            <a:ext cx="5363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580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9D41AC8-D8D4-B177-4DD5-855AE42C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200"/>
            <a:ext cx="7886700" cy="782320"/>
          </a:xfrm>
          <a:prstGeom prst="rect">
            <a:avLst/>
          </a:prstGeom>
        </p:spPr>
        <p:txBody>
          <a:bodyPr anchor="ctr"/>
          <a:lstStyle>
            <a:lvl1pPr algn="ctr" rtl="1">
              <a:defRPr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536796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69858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122817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594968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642823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39257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495203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991580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802147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222624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879554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773324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673690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99444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425801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416192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527749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8193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415415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471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697104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696496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98105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30615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82479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7509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242304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72193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05600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255264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85342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502918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49447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1816581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8906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783041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072667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293949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0968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03379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496302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661747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44960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31192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022768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295987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285443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407414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12696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952002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125641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6488334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173356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624693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21545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02521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952865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692822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7601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073851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19560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43498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694978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829791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03532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0881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3622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485869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31653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91799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483059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528508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557347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70442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225080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054742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430449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25026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71711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theme" Target="../theme/theme10.xml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Relationship Id="rId27" Type="http://schemas.openxmlformats.org/officeDocument/2006/relationships/image" Target="../media/image2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26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194.xml"/><Relationship Id="rId21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5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24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23" Type="http://schemas.openxmlformats.org/officeDocument/2006/relationships/slideLayout" Target="../slideLayouts/slideLayout214.xml"/><Relationship Id="rId28" Type="http://schemas.openxmlformats.org/officeDocument/2006/relationships/image" Target="../media/image26.jpeg"/><Relationship Id="rId10" Type="http://schemas.openxmlformats.org/officeDocument/2006/relationships/slideLayout" Target="../slideLayouts/slideLayout201.xml"/><Relationship Id="rId19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Relationship Id="rId22" Type="http://schemas.openxmlformats.org/officeDocument/2006/relationships/slideLayout" Target="../slideLayouts/slideLayout213.xml"/><Relationship Id="rId27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image" Target="../media/image16.jpg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0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82" r:id="rId12"/>
    <p:sldLayoutId id="2147483819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28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20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984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76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980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88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806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76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81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46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350849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2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3.png"/><Relationship Id="rId7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gif"/><Relationship Id="rId5" Type="http://schemas.openxmlformats.org/officeDocument/2006/relationships/image" Target="../media/image62.png"/><Relationship Id="rId10" Type="http://schemas.openxmlformats.org/officeDocument/2006/relationships/image" Target="../media/image9.png"/><Relationship Id="rId4" Type="http://schemas.openxmlformats.org/officeDocument/2006/relationships/image" Target="../media/image61.pn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.pn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6.png"/><Relationship Id="rId7" Type="http://schemas.openxmlformats.org/officeDocument/2006/relationships/image" Target="../media/image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png"/><Relationship Id="rId5" Type="http://schemas.openxmlformats.org/officeDocument/2006/relationships/image" Target="../media/image59.png"/><Relationship Id="rId4" Type="http://schemas.openxmlformats.org/officeDocument/2006/relationships/image" Target="../media/image77.png"/><Relationship Id="rId9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gif"/><Relationship Id="rId4" Type="http://schemas.openxmlformats.org/officeDocument/2006/relationships/image" Target="../media/image6.png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36.gif"/><Relationship Id="rId10" Type="http://schemas.openxmlformats.org/officeDocument/2006/relationships/image" Target="../media/image9.png"/><Relationship Id="rId4" Type="http://schemas.openxmlformats.org/officeDocument/2006/relationships/image" Target="../media/image45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49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46DD2-09D9-28C2-30C8-BC3FD6E5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1899FAB-0C70-A04C-9A75-CCAE80E30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56" y="742780"/>
            <a:ext cx="6990828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</a:t>
            </a:r>
            <a:endParaRPr lang="fr-FR" sz="1800" i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6FDCB57-A0C6-E576-202F-74D59E765948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2338BB1E-D880-4ECF-AAB5-D2AF485D0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8F6A538-C4E6-DD5C-5E7C-83E9E735E6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AFBCBC-C92B-33E8-1F2D-89D5E0843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F940D62-7B05-5501-9BB4-6837A98F13F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5F9DBD-F1C6-12BA-582E-170BD40A00F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5B9FA70-00F8-2728-132A-0BEC4828BA5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03DFD29-8588-3FA9-F5C0-4A96E8785C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144250-28AA-0740-4A3A-907C404CD31B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4A0BE7-34F0-0736-4CE9-C9229D06A70E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C7205B-0BBE-0E93-413B-41CF14B1029B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178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C542-4C87-E920-F269-29A8025C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6E4A1C-0C93-0F4B-8AC2-D341FB32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يتم تسجيل درجة الطلاقة على السجل.</a:t>
            </a:r>
            <a:endParaRPr lang="fr-FR" sz="2400" dirty="0"/>
          </a:p>
        </p:txBody>
      </p:sp>
      <p:pic>
        <p:nvPicPr>
          <p:cNvPr id="9" name="Espace réservé pour une image  5">
            <a:extLst>
              <a:ext uri="{FF2B5EF4-FFF2-40B4-BE49-F238E27FC236}">
                <a16:creationId xmlns:a16="http://schemas.microsoft.com/office/drawing/2014/main" id="{391EAF30-5050-FE6E-FED6-4017653639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3C2760-2368-C7F1-965C-BEE21447F00B}"/>
              </a:ext>
            </a:extLst>
          </p:cNvPr>
          <p:cNvSpPr txBox="1"/>
          <p:nvPr/>
        </p:nvSpPr>
        <p:spPr>
          <a:xfrm>
            <a:off x="438163" y="1925193"/>
            <a:ext cx="8291384" cy="4418052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ذاتَ يَوْ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مٍ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، وَبَيْنَما كانَ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لْعُصْفورُ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لصَّغيرُ يُحَلِّقُ عالِياً في ٱلسَّماءِ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لزَّرْقا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ءِ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، تَذَكَّرَ خَوْفَهُ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لْأَوَّلَ وَ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بْتَسَ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مَ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. أَدْرَكَ أَنَّ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لْخَوْفَ كانَ مُجَرَّدَ عَقَبَةٍ صَغيرَةٍ في طَريقِ نَجاحِ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ه</a:t>
            </a:r>
            <a:r>
              <a:rPr lang="ar-MA" sz="2800" b="1" dirty="0">
                <a:solidFill>
                  <a:srgbClr val="00A9A1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ِ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. صارَ يُشَجِّعُ إِخْوَتَهُ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لصِّغارَ عِنْدَما يَرى خَوْفَهُ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مْ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، وَيَحْكي لَهُمْ قِصَّتَ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هُ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. عَرَفَ أَنَّ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لْإِصْرارَ وَ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لثِّقَةَ هُما جَناحا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لنَّجا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حِ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، وَأَنَّ كُلَّ بِدايَةٍ صَعْبَةٍ تَحْمِلُ في طَيّاتِها نِهايَةً جَميلَ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ةً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. أَصْبَحَ مَثَلاً يُحْتَذى بِهِ بَيْنَ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لْعَصافيرِ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لصَّغيرَةِ في كَيْفِيَّةِ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لتَّغَلُّبِ عَلى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لْمَخاوِ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فِ</a:t>
            </a:r>
            <a:r>
              <a:rPr lang="fr-MA" sz="2800" b="1" dirty="0">
                <a:solidFill>
                  <a:srgbClr val="002060"/>
                </a:solidFill>
                <a:effectLst/>
                <a:latin typeface="Traditional Arabic" panose="02020603050405020304" pitchFamily="18" charset="-78"/>
                <a:ea typeface="Times New Roman" panose="02020603050405020304" pitchFamily="18" charset="0"/>
              </a:rPr>
              <a:t>.</a:t>
            </a:r>
            <a:endParaRPr lang="fr-MA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63853B-7FE3-CBD3-8EF7-C97F6FBF8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B18477-FE7B-3F78-9D5E-52109F2F01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06623D-C6C6-352F-B7B7-4FEE003D4D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AA5B13-6B88-ACB6-C596-DBE36C5161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F4F2AD-7981-21EA-EA28-A125D985B8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49794B-B3EA-3C12-07D7-23D894301E65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A8BDB-A6E5-7601-46CD-9195442CEB3B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D79570-4109-8AAB-C5C8-81FC20FB153A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740263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6ACB-43B0-BDB5-4767-567219E5C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DDBEEFD-758F-62B5-C89F-088B9599EFD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8DFEFCF-8E69-A89A-8DA0-68ECE49EA32B}"/>
              </a:ext>
            </a:extLst>
          </p:cNvPr>
          <p:cNvSpPr txBox="1"/>
          <p:nvPr/>
        </p:nvSpPr>
        <p:spPr>
          <a:xfrm>
            <a:off x="2975829" y="1554745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1773A63-6EC1-9B19-E854-FDFB3994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400" dirty="0"/>
          </a:p>
        </p:txBody>
      </p:sp>
      <p:pic>
        <p:nvPicPr>
          <p:cNvPr id="18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E70B1BB-35C1-4D2E-A6B5-BB88F8FB6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695016" y="249910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10F22416-60F7-BC0E-71A9-BAD7B62BB2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E62087-2EC6-B1A3-E964-0B1D77CE5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3D0FBF-2C49-E8F7-5CC6-4A9AAED29C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39A535-42F2-5F00-0F44-CFF2FFA51CD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EAB55A-98F8-F423-7C56-36F8B117E68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D12A4E-74CF-AC91-1335-0A04A4ED18D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E001D-454D-DB46-B1D8-D74FECAC1D30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F6B2B-F6BC-11EB-94B4-80FA088EEB8A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4E08A9-A9C9-7301-4AA4-1AAECBE53D71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491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8763EC-721A-AA70-E867-61AC20BD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ورشة القراءة – الحصة 1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2842514" y="371247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منارات على درب النجاح</a:t>
            </a:r>
            <a:r>
              <a:rPr lang="fr-FR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- </a:t>
            </a: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توقع و تحقق</a:t>
            </a: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304EC8A7-D4DA-4D89-BF93-504C7832327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EE93F7D-57F6-4FCE-BDA7-0E6DC4D49222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Espace réservé pour une image  20">
            <a:extLst>
              <a:ext uri="{FF2B5EF4-FFF2-40B4-BE49-F238E27FC236}">
                <a16:creationId xmlns:a16="http://schemas.microsoft.com/office/drawing/2014/main" id="{9C876B66-36FE-49AB-AE58-A8E58E0F28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30" y="2846041"/>
            <a:ext cx="524091" cy="60333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6AF8AC3-03A1-4D2D-B8EC-5D009766B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2821" y="1354558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E903994-42EA-40E5-87C1-5E7079C92A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68" r="-4368"/>
          <a:stretch>
            <a:fillRect/>
          </a:stretch>
        </p:blipFill>
        <p:spPr>
          <a:xfrm>
            <a:off x="7551896" y="3053826"/>
            <a:ext cx="97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5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0D438-6CCB-AD46-B08A-2828249A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نصا بعنوان منارات على درب النجاح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نستطيع النجاح في حياتنا؟</a:t>
            </a:r>
            <a:endParaRPr lang="fr-FR" sz="2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96188FA-5ADB-7CE9-FD0F-1053764FF9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2DBEE8-43A5-7CD5-08E2-D24FECF87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56DEA2F-F9B7-0635-AE23-6B2EA80214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53DF06-8742-28CB-D635-47584DCD43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D34084-2A28-A0F2-917C-21B12F376B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304EA8-4E42-6C8E-156C-EDAD3C64E9B6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783F90-D5E7-3F10-93BB-7DA12D113831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C72ECB-D7C4-8A1F-CBDE-97B3B16E6397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90F4C7-044A-EA64-DDCB-8F83BFF8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1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A38839-8E5B-4867-8F29-C3FC4A5BAE3E}"/>
              </a:ext>
            </a:extLst>
          </p:cNvPr>
          <p:cNvSpPr txBox="1"/>
          <p:nvPr/>
        </p:nvSpPr>
        <p:spPr>
          <a:xfrm>
            <a:off x="2376965" y="3099960"/>
            <a:ext cx="4390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مَناراتٌ عَلى دَرْبِ النَّجاحِ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030452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A71D-6EE5-B225-D55E-E111ABAC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B48533F7-F790-C812-7B3B-95DF4A35B412}"/>
              </a:ext>
            </a:extLst>
          </p:cNvPr>
          <p:cNvSpPr txBox="1"/>
          <p:nvPr/>
        </p:nvSpPr>
        <p:spPr>
          <a:xfrm>
            <a:off x="6758043" y="3126229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C"/>
                </a:solidFill>
                <a:sym typeface="Sakkal Majalla"/>
              </a:rPr>
              <a:t>سَطَعَ</a:t>
            </a:r>
            <a:endParaRPr dirty="0">
              <a:solidFill>
                <a:srgbClr val="424D7C"/>
              </a:solidFill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F8324D4C-AB55-E1BE-5196-E5C8C276F536}"/>
              </a:ext>
            </a:extLst>
          </p:cNvPr>
          <p:cNvSpPr txBox="1"/>
          <p:nvPr/>
        </p:nvSpPr>
        <p:spPr>
          <a:xfrm>
            <a:off x="4701975" y="3131165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نَبَغَ</a:t>
            </a:r>
            <a:endParaRPr sz="48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9FF85B57-EAB1-6254-5360-67E978A0D57D}"/>
              </a:ext>
            </a:extLst>
          </p:cNvPr>
          <p:cNvSpPr txBox="1"/>
          <p:nvPr/>
        </p:nvSpPr>
        <p:spPr>
          <a:xfrm>
            <a:off x="2719733" y="3111443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C"/>
                </a:solidFill>
                <a:sym typeface="Sakkal Majalla"/>
              </a:rPr>
              <a:t>شَغَفٌ</a:t>
            </a:r>
            <a:endParaRPr dirty="0">
              <a:solidFill>
                <a:srgbClr val="424D7C"/>
              </a:solidFill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7A50735E-322D-BF86-3E72-37D8CA33B5E7}"/>
              </a:ext>
            </a:extLst>
          </p:cNvPr>
          <p:cNvSpPr txBox="1"/>
          <p:nvPr/>
        </p:nvSpPr>
        <p:spPr>
          <a:xfrm>
            <a:off x="664158" y="3139769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C"/>
                </a:solidFill>
                <a:sym typeface="Sakkal Majalla"/>
              </a:rPr>
              <a:t>تَحْفيزٌ</a:t>
            </a:r>
            <a:endParaRPr dirty="0">
              <a:solidFill>
                <a:srgbClr val="424D7C"/>
              </a:solidFill>
              <a:sym typeface="Calibri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1C4EC07E-D258-F744-8B5E-5C8B995F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729347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قراءة النص سنتعرف مفرداتٍ ستساعدنا في فهم النص.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05C753C-C742-3E8F-F817-818E0C2BB3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1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06240C-C1E4-BA5E-11FB-A9CDB8FCCB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3CB3A9D-33F2-AD17-D871-97376A966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03F490-9277-7E51-DCE1-725C3E16BF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19F50B-EF3B-1C50-3282-4EB88FE831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752519-AEF1-53D5-C0DC-7D5D1D6648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A9B4CB-DC71-31DA-42BF-323138210DC2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504F7A-D06A-A230-017A-12D30B8431A7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60039E-EEDA-DC4B-5F74-CE0B11A67BEB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2324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475C-3751-92E3-E9BB-CDE88B35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6FA05AB7-DAB1-207A-4A19-07BA3C309662}"/>
              </a:ext>
            </a:extLst>
          </p:cNvPr>
          <p:cNvSpPr txBox="1"/>
          <p:nvPr/>
        </p:nvSpPr>
        <p:spPr>
          <a:xfrm>
            <a:off x="6487004" y="3113832"/>
            <a:ext cx="18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سَطَعَ</a:t>
            </a:r>
            <a:endParaRPr sz="4000" dirty="0"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1D883F57-0B5C-F83A-36CE-CCD5D6419AF6}"/>
              </a:ext>
            </a:extLst>
          </p:cNvPr>
          <p:cNvSpPr txBox="1"/>
          <p:nvPr/>
        </p:nvSpPr>
        <p:spPr>
          <a:xfrm>
            <a:off x="6487004" y="5474813"/>
            <a:ext cx="18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نَبَغَ</a:t>
            </a:r>
            <a:endParaRPr sz="4000" dirty="0"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207ED0DB-4AD9-5302-FBA4-63516B433450}"/>
              </a:ext>
            </a:extLst>
          </p:cNvPr>
          <p:cNvSpPr txBox="1"/>
          <p:nvPr/>
        </p:nvSpPr>
        <p:spPr>
          <a:xfrm>
            <a:off x="6487004" y="1933341"/>
            <a:ext cx="18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>
                <a:sym typeface="Sakkal Majalla"/>
              </a:rPr>
              <a:t>شَغَفٌ</a:t>
            </a:r>
            <a:endParaRPr sz="4000" dirty="0"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02A9FDCC-4A30-C33E-4D34-AF9E6D3942E3}"/>
              </a:ext>
            </a:extLst>
          </p:cNvPr>
          <p:cNvSpPr txBox="1"/>
          <p:nvPr/>
        </p:nvSpPr>
        <p:spPr>
          <a:xfrm>
            <a:off x="6487004" y="4294323"/>
            <a:ext cx="18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تَحْفيزٌ</a:t>
            </a:r>
            <a:endParaRPr sz="4000" dirty="0">
              <a:sym typeface="Calibri"/>
            </a:endParaRP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9DA3B030-1918-D359-F515-F7B43C4F3FBA}"/>
              </a:ext>
            </a:extLst>
          </p:cNvPr>
          <p:cNvSpPr txBox="1"/>
          <p:nvPr/>
        </p:nvSpPr>
        <p:spPr>
          <a:xfrm>
            <a:off x="864567" y="1933341"/>
            <a:ext cx="45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rtl="0"/>
            <a:r>
              <a:rPr lang="ar-MA" sz="4000" dirty="0">
                <a:sym typeface="Sakkal Majalla"/>
              </a:rPr>
              <a:t>أَجادَ ٱلشَّيْءَ وَبَرَعَ فيهِ.</a:t>
            </a:r>
            <a:endParaRPr sz="4000" dirty="0"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FB1ADC6F-6E6F-1777-1885-FE24D174B607}"/>
              </a:ext>
            </a:extLst>
          </p:cNvPr>
          <p:cNvSpPr txBox="1"/>
          <p:nvPr/>
        </p:nvSpPr>
        <p:spPr>
          <a:xfrm>
            <a:off x="864567" y="3112649"/>
            <a:ext cx="45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تَشْجيعٌ </a:t>
            </a:r>
            <a:r>
              <a:rPr lang="ar-MA">
                <a:sym typeface="Sakkal Majalla"/>
              </a:rPr>
              <a:t>وَدَعْوَةٌ لِلاِجْتِهادِ وَٱلْمُثابَرَةِ</a:t>
            </a:r>
            <a:r>
              <a:rPr lang="ar-MA" dirty="0">
                <a:sym typeface="Sakkal Majalla"/>
              </a:rPr>
              <a:t>.</a:t>
            </a:r>
            <a:endParaRPr dirty="0">
              <a:sym typeface="Calibri"/>
            </a:endParaRP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B8AA6F97-2183-2496-7AE8-42C1761030D1}"/>
              </a:ext>
            </a:extLst>
          </p:cNvPr>
          <p:cNvSpPr txBox="1"/>
          <p:nvPr/>
        </p:nvSpPr>
        <p:spPr>
          <a:xfrm>
            <a:off x="864567" y="4291957"/>
            <a:ext cx="45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اِرْتَفَعَ وَ انْتَشَرَ وَظَهَرَ واضِحاً.</a:t>
            </a:r>
            <a:endParaRPr sz="4000" dirty="0"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5306267A-9962-90B2-1C84-C534E72D9DDB}"/>
              </a:ext>
            </a:extLst>
          </p:cNvPr>
          <p:cNvSpPr txBox="1"/>
          <p:nvPr/>
        </p:nvSpPr>
        <p:spPr>
          <a:xfrm>
            <a:off x="864567" y="5471265"/>
            <a:ext cx="45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تَعَلُّقٌ وَحُبٌّ.</a:t>
            </a:r>
            <a:endParaRPr sz="4000" dirty="0">
              <a:sym typeface="Calibri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080FBEA0-6411-ED47-9AAC-17F590DF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سنربط كل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بالتعريف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المناسب لها . ما المقصود بالشغف؟</a:t>
            </a:r>
            <a:endParaRPr lang="fr-FR" sz="2400" dirty="0"/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4F7093BD-B0D6-BD04-17A5-E09554345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E42EF4-A524-EF3B-A72C-1248AA39CB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F46BC4-A315-AA17-DD49-FC9FF4040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E6CDCB-222B-1055-98F4-D4A82E5657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38B9FC-C0B6-BF17-86D0-6907A5BCE5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6B04DB-6D57-7705-C9B9-FE2B3B43C37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F4323F-ACB4-5468-0AA8-3532702C3D17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68A07A-E1F9-870F-9B90-99775C40EDFA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2D49C9-88C4-0ADE-56D3-F5EFD0315DA8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116740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80E70-6BD8-4B41-4667-B1CADF0D3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CD97C539-1351-A445-BB25-1D435F6DB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8217A472-6B40-0F52-3EA5-3CB5D59E75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9B495B-5F13-719A-24F1-6372CAE9A4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8EAEB6-D32C-E00E-DADD-EC7B75782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33DADF-37CF-00AE-CE41-EEC589F842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B129D8-6B4C-1878-8ED6-82651CF151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21B2EE-06B9-58C9-DCC8-156E4D6A61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902802-C657-E20E-7D73-9F28FFBB4DC5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5AB214-F66C-8279-BB43-20767C518FEB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9A9C8C-4B05-4C48-F1BE-E50B4D591DB5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4C3B2BBD-AD22-7FED-B8B1-1F983C99074B}"/>
              </a:ext>
            </a:extLst>
          </p:cNvPr>
          <p:cNvSpPr txBox="1"/>
          <p:nvPr/>
        </p:nvSpPr>
        <p:spPr>
          <a:xfrm>
            <a:off x="6487004" y="3113832"/>
            <a:ext cx="18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سَطَعَ</a:t>
            </a:r>
            <a:endParaRPr sz="4000" dirty="0"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D686CB82-7E86-5052-BC63-AA64F4F01FC5}"/>
              </a:ext>
            </a:extLst>
          </p:cNvPr>
          <p:cNvSpPr txBox="1"/>
          <p:nvPr/>
        </p:nvSpPr>
        <p:spPr>
          <a:xfrm>
            <a:off x="6487004" y="5474813"/>
            <a:ext cx="18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نَبَغَ</a:t>
            </a:r>
            <a:endParaRPr sz="4000" dirty="0"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435D286A-A387-F2B3-D834-7E1F92129C2D}"/>
              </a:ext>
            </a:extLst>
          </p:cNvPr>
          <p:cNvSpPr txBox="1"/>
          <p:nvPr/>
        </p:nvSpPr>
        <p:spPr>
          <a:xfrm>
            <a:off x="6487004" y="1933341"/>
            <a:ext cx="18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>
                <a:sym typeface="Sakkal Majalla"/>
              </a:rPr>
              <a:t>شَغَفٌ</a:t>
            </a:r>
            <a:endParaRPr sz="4000" dirty="0"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30513D53-8BBA-DD29-F632-62CD129747AE}"/>
              </a:ext>
            </a:extLst>
          </p:cNvPr>
          <p:cNvSpPr txBox="1"/>
          <p:nvPr/>
        </p:nvSpPr>
        <p:spPr>
          <a:xfrm>
            <a:off x="6487004" y="4294323"/>
            <a:ext cx="18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تَحْفيزٌ</a:t>
            </a:r>
            <a:endParaRPr sz="4000" dirty="0"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F5534A0C-BA43-A335-1DE6-FAFF01443D78}"/>
              </a:ext>
            </a:extLst>
          </p:cNvPr>
          <p:cNvSpPr txBox="1"/>
          <p:nvPr/>
        </p:nvSpPr>
        <p:spPr>
          <a:xfrm>
            <a:off x="864567" y="1933341"/>
            <a:ext cx="45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rtl="0"/>
            <a:r>
              <a:rPr lang="ar-MA" sz="4000" dirty="0">
                <a:sym typeface="Sakkal Majalla"/>
              </a:rPr>
              <a:t>أَجادَ ٱلشَّيْءَ وَبَرَعَ فيهِ.</a:t>
            </a:r>
            <a:endParaRPr sz="4000" dirty="0"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E64F36FC-D2E2-1664-10E8-7CC9D27B3FC6}"/>
              </a:ext>
            </a:extLst>
          </p:cNvPr>
          <p:cNvSpPr txBox="1"/>
          <p:nvPr/>
        </p:nvSpPr>
        <p:spPr>
          <a:xfrm>
            <a:off x="864567" y="3112649"/>
            <a:ext cx="45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تَشْجيعٌ </a:t>
            </a:r>
            <a:r>
              <a:rPr lang="ar-MA">
                <a:sym typeface="Sakkal Majalla"/>
              </a:rPr>
              <a:t>وَدَعْوَةٌ لِلاِجْتِهادِ وَٱلْمُثابَرَةِ</a:t>
            </a:r>
            <a:r>
              <a:rPr lang="ar-MA" dirty="0">
                <a:sym typeface="Sakkal Majalla"/>
              </a:rPr>
              <a:t>.</a:t>
            </a:r>
            <a:endParaRPr dirty="0">
              <a:sym typeface="Calibri"/>
            </a:endParaRPr>
          </a:p>
        </p:txBody>
      </p:sp>
      <p:sp>
        <p:nvSpPr>
          <p:cNvPr id="34" name="Google Shape;452;p158">
            <a:extLst>
              <a:ext uri="{FF2B5EF4-FFF2-40B4-BE49-F238E27FC236}">
                <a16:creationId xmlns:a16="http://schemas.microsoft.com/office/drawing/2014/main" id="{4D46D263-825F-E025-DF32-63B9179AC93C}"/>
              </a:ext>
            </a:extLst>
          </p:cNvPr>
          <p:cNvSpPr txBox="1"/>
          <p:nvPr/>
        </p:nvSpPr>
        <p:spPr>
          <a:xfrm>
            <a:off x="864567" y="4291957"/>
            <a:ext cx="45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اِرْتَفَعَ وَ انْتَشَرَ وَظَهَرَ واضِحاً.</a:t>
            </a:r>
            <a:endParaRPr sz="4000" dirty="0">
              <a:sym typeface="Calibri"/>
            </a:endParaRPr>
          </a:p>
        </p:txBody>
      </p:sp>
      <p:sp>
        <p:nvSpPr>
          <p:cNvPr id="35" name="Google Shape;452;p158">
            <a:extLst>
              <a:ext uri="{FF2B5EF4-FFF2-40B4-BE49-F238E27FC236}">
                <a16:creationId xmlns:a16="http://schemas.microsoft.com/office/drawing/2014/main" id="{B1843B6B-42C5-DBE3-BD20-F9E7E12D6D7D}"/>
              </a:ext>
            </a:extLst>
          </p:cNvPr>
          <p:cNvSpPr txBox="1"/>
          <p:nvPr/>
        </p:nvSpPr>
        <p:spPr>
          <a:xfrm>
            <a:off x="864567" y="5471265"/>
            <a:ext cx="4500000" cy="792000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تَعَلُّقٌ وَحُبٌّ.</a:t>
            </a:r>
            <a:endParaRPr sz="40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65384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948B-7F31-6FBD-9CC0-ACEF28CD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9FD59-DF26-FB44-A87A-5513B031D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743428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عنوان النص و الصور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تعرفون عن الشخصيات التالية؟</a:t>
            </a:r>
            <a:endParaRPr lang="fr-FR" sz="2400" dirty="0"/>
          </a:p>
        </p:txBody>
      </p:sp>
      <p:pic>
        <p:nvPicPr>
          <p:cNvPr id="6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6F4961-4D37-FA23-A8B7-8A73D7F6E5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1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12E563-9EA0-B4A9-97CB-FB11FCF233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6AE78F0-5192-C750-CD98-5990ECF75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74080D-0CE8-E67F-535D-773B371C43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CF3DB6-97EE-337A-6D50-F1AD623C6E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A90BAD-7037-99EE-01BB-7703370453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A4B145-EC3E-B6AD-EEB9-2941EAAD670F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1A26F-B9B7-3A1E-6486-D2E37836AA89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FB9C1A-EE36-ACEA-8634-1006EC5D898B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FD8789-EED2-B226-D897-5F35512BA38E}"/>
              </a:ext>
            </a:extLst>
          </p:cNvPr>
          <p:cNvSpPr txBox="1"/>
          <p:nvPr/>
        </p:nvSpPr>
        <p:spPr>
          <a:xfrm>
            <a:off x="2376965" y="1579168"/>
            <a:ext cx="4390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مَناراتٌ عَلى دَرْبِ النَّجاحِ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F841C98-F3FF-EC6C-29B1-1F2213A26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96248">
            <a:off x="5751413" y="2549829"/>
            <a:ext cx="2621608" cy="2991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1CB017B-7489-C76C-705C-0EF61493C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39001">
            <a:off x="755189" y="3322111"/>
            <a:ext cx="3024849" cy="229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7857453-CBF9-1F50-10BE-A87422268B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7355">
            <a:off x="3502067" y="3427896"/>
            <a:ext cx="2386364" cy="252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553740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E4F81-E5EB-3C5F-9C89-0A244E61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B02CD-1FB6-6643-B2B0-96944870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سأسجل بعض إجاباتكم و توقعاتكم على السبورة لكي نتحقق منها بعد قراءة النص.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50E0AA-0003-6BA9-7C08-1838BF40E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19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CA5EA4-B8F1-280A-3C7D-5984B3A9177C}"/>
              </a:ext>
            </a:extLst>
          </p:cNvPr>
          <p:cNvSpPr txBox="1"/>
          <p:nvPr/>
        </p:nvSpPr>
        <p:spPr>
          <a:xfrm>
            <a:off x="2376965" y="1579168"/>
            <a:ext cx="4390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مَناراتٌ عَلى دَرْبِ النَّجاحِ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7C5E50-3650-E7FD-3418-00E9129EE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6248">
            <a:off x="5751413" y="2549829"/>
            <a:ext cx="2621608" cy="2991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DC18D3-E873-A698-759E-FF4A479E8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9001">
            <a:off x="755189" y="3322111"/>
            <a:ext cx="3024849" cy="229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3434C4-E7BC-5A94-8029-42696571F6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7355">
            <a:off x="3502067" y="3427896"/>
            <a:ext cx="2386364" cy="252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08E570-BFF2-F920-CC53-FE609E2BD6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A5D439-5917-BA3E-8FC1-69D3F00DE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A09F6F-41AF-7AF1-27CD-62612A56F45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0B63CB-9123-50D9-9C7E-52F654C8196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EDA2D3-0C9F-0BA2-33AD-FCAA34EF10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E513CE-052A-FF64-2819-6AABB572D501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BF8F84-083C-F6E1-8FFF-19B8CB974C8D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927072-E1FD-FF92-2BDD-3F53D3D80E9D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881869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81E5-ED9F-A246-6329-074CCEB1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9B72A-28C2-6841-80B1-EBE70A36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 ستقرؤون النص قراءة صامتة لتحققوا من توقعاتكم.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F80A70-0F5D-BADF-ACCC-602F906BC0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D027AB-8921-AADB-94B3-41D50F9A4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37816C-BB28-8422-C579-E094B0E56B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0E5885-F2DD-5426-8B2F-195A66AA89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BADC42-BC54-A729-C40C-39A794A19D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6BC96F-BD17-0DEB-A7C9-8C2FB9166448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71704-498A-8C57-1645-F56B3ED87A41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23E8FF-F71D-5994-C6A4-09DD2D07E3A1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A29D739E-8EEE-B31B-1160-BC31E6BE87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6" name="Image 25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AF3D920E-4D0B-D7E4-14ED-9CAA8F9DF8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31" name="Image 30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CE94D01F-286F-D868-3B3D-A787B2E846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1401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1070-C607-059A-86E9-6B2F9FE2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3B50F-5CDA-49E2-8D5C-71D62EF9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ستقرؤون النص قراءة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تحليقية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لتتحققوا من توقعاتكم. لديكم دقيقتان.</a:t>
            </a:r>
            <a:endParaRPr lang="fr-FR" sz="2400" dirty="0"/>
          </a:p>
        </p:txBody>
      </p:sp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79EA7A21-7884-BBC0-845B-55EFC79B91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57728F-C59B-ED27-9D3A-09D274660A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E304D7-ABD2-5403-A22F-98DC47CFF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77B6EC-63BF-4CC4-7092-FB6DF8368B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7C94A7-DBEE-E7E7-8718-D9A23A4411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DF13CD-F386-4E8B-CCBD-9F9C88BD214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F93211-1A46-DAE2-6130-097752DBBD1B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241C4-184F-66D0-0F04-82096A760C9E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9573BA-8224-802E-A17C-076248DB9006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47446FAF-4F64-4418-8F71-461583887D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13" name="Image 12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182A5448-AD21-1E4C-F365-8A9A17821F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  <p:pic>
        <p:nvPicPr>
          <p:cNvPr id="23" name="Image 22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9004D708-B3FA-6A12-D439-9244EFF6D2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9" y="1463708"/>
            <a:ext cx="7820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4805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64E3C-2CBB-562C-3163-68040A8F1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250A6-3D9F-244A-82ED-9BF2D4B0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توقع ما جاء في النص؟ أين  قرأت ذلك في النص؟</a:t>
            </a:r>
            <a:endParaRPr lang="fr-FR" sz="2400" dirty="0"/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2B1416DA-843E-88BA-ADFC-CE8D358BF6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C6E98F-5C97-229B-72D7-C39723D7B6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3C3F14-C351-9A3D-8132-11492CD57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B560BE-2738-7517-C351-67771DE6F4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BFDAAF-F3D2-B5B4-9516-9BF488F121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D83991-2401-476F-739F-AB6B86D6F1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1DA4FE-BD11-BBA9-4720-0DEE403DF3C7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B945B9-705D-9D0E-B8DF-2092D806CCC2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935B5-7D77-E6B5-D363-06CA6096D3E0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Image 26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5A9A7239-9745-80BB-7DA2-578FAA9608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28" name="Image 27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0C330D67-EB3A-ADB2-E632-C571ABCB70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1284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17626-661D-7277-1F7A-506BCF1F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BA98C6D-494D-0D24-5A9E-89735C4EBD69}"/>
              </a:ext>
            </a:extLst>
          </p:cNvPr>
          <p:cNvSpPr txBox="1"/>
          <p:nvPr/>
        </p:nvSpPr>
        <p:spPr>
          <a:xfrm>
            <a:off x="367843" y="2886739"/>
            <a:ext cx="8044248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742950" marR="0" lvl="0" indent="-7429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هُمُ ﭐلْأَطْفالُ ﭐلْمَوْهوبونَ ﭐلَّذينَ يَتَحَدَّثُ عَنْهُمُ ﭐلنَّصُّ؟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F134C3B3-669E-E448-8B8A-908F7D98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سنتحقق من فهمكم العام للنص. من يجيب؟ </a:t>
            </a:r>
            <a:endParaRPr lang="fr-FR" sz="24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55CD132-58C2-1D12-70FD-CFF7DB429C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4A8DDD4-966C-8FE8-586B-6635C0E390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02658B-A663-13AE-A9CE-3371A9E1D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02C6EB-6791-676C-9ADB-19F008734C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A6D12A-02AC-5C4D-FA9A-84CB6BFCE0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A694F1-8966-A76A-00C1-5919183BED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6444C5-6F37-1CCD-20FF-B2C1D8BF43D1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0FEE2C-4D46-A1C5-FE76-1E898DD86BEB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F9D83F-527E-E06B-5297-DAE10D06A4FB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932534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C40E-D1F8-37A7-16D2-64951865A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08199CE-7660-496D-A25C-81AB5085D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المقطع الذي ورد فيه الجواب؟ </a:t>
            </a:r>
            <a:endParaRPr lang="fr-FR" sz="24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4EA310A-6556-B9C1-18CC-01ED7A0BB5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23C2FF-BA85-CE8D-D08D-29D40430FE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0578C9-4BC5-1442-E539-85722849C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626E9F8-FEBB-8444-6FFD-1E9758BE8C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48F7A1-4166-E0C4-0534-39E9F60CC7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A70F48-FF0B-7CEB-D602-E502156D4A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F4E150-6DDB-222A-8FA1-0EE8A2364DD5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53021C-D42D-FD28-91D7-B24168627905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76958-14D9-E401-59EA-A50ED4F227FA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606480B3-A580-6201-DD8C-8943AA06CE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24" name="Image 23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C6C631FB-6033-F15F-2981-0B9C3A8503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5106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2437E-8481-4D94-6F5D-9A9D82D88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1257579-797E-2701-4D3B-362DC4874E65}"/>
              </a:ext>
            </a:extLst>
          </p:cNvPr>
          <p:cNvSpPr txBox="1"/>
          <p:nvPr/>
        </p:nvSpPr>
        <p:spPr>
          <a:xfrm>
            <a:off x="-218985" y="2952551"/>
            <a:ext cx="8280552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2. ماهِيَ ﭐلْمَجالاتُ ﭐلَّتي تَأَلَّقَ فيها هَؤُلاءِ ﭐلْأَطْفالُ ﭐلْمَوْهوبونَ؟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FED00DA-35B7-474F-B685-9879564DB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791D2AF8-D3D2-EDBA-AA2B-1A6BC5228B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2908659-BF57-61BD-FA9F-913A698D36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0388A8-DDF4-E068-384D-BFCF5A4EC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AF3746-AE4C-97B8-DAB5-44A411E6FA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DB791C-B14C-983F-F202-8C0D4DE23A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2649E2-77D2-48E5-E155-1CE43E2938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DE0DD3-CCED-07FB-6645-D1CB645C691C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04B59D-69E8-B42D-0887-D3F86C2DD990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6DB328-207A-9C0E-8C88-49FACE0D988A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330019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0FD3B-C71F-C4AA-4E9B-A30BE542D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BC9A7D6-F2B3-303D-F1A9-B98B39AD6F68}"/>
              </a:ext>
            </a:extLst>
          </p:cNvPr>
          <p:cNvSpPr txBox="1"/>
          <p:nvPr/>
        </p:nvSpPr>
        <p:spPr>
          <a:xfrm>
            <a:off x="422071" y="2261201"/>
            <a:ext cx="8307861" cy="814090"/>
          </a:xfrm>
          <a:prstGeom prst="roundRect">
            <a:avLst>
              <a:gd name="adj" fmla="val 9519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marR="0" lvl="0" indent="-5715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عَبير عَزيم</a:t>
            </a:r>
            <a:r>
              <a:rPr lang="ar-MA" dirty="0">
                <a:solidFill>
                  <a:srgbClr val="424D7C"/>
                </a:solidFill>
              </a:rPr>
              <a:t>،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تَأَلَّقَتْ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dirty="0">
                <a:solidFill>
                  <a:srgbClr val="424D7C"/>
                </a:solidFill>
              </a:rPr>
              <a:t>ف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 مَجالِ </a:t>
            </a:r>
            <a:r>
              <a:rPr lang="ar-MA" sz="44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لْكِتابَةِ؛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17D66-4B15-8569-30C6-8720B9F4C428}"/>
              </a:ext>
            </a:extLst>
          </p:cNvPr>
          <p:cNvSpPr txBox="1"/>
          <p:nvPr/>
        </p:nvSpPr>
        <p:spPr>
          <a:xfrm>
            <a:off x="487666" y="4676284"/>
            <a:ext cx="8307861" cy="814090"/>
          </a:xfrm>
          <a:prstGeom prst="roundRect">
            <a:avLst>
              <a:gd name="adj" fmla="val 9519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marR="0" lvl="0" indent="-5715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إيدْرْ مُطيع 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شَغوفا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ً 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بمَجالِ </a:t>
            </a:r>
            <a:r>
              <a:rPr lang="ar-MA" sz="44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لْبَرْمَجِيّاتِ مُنْذُ صِغَرِهِ.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172B14-A849-67AD-EE87-C9EFEEF0D5F8}"/>
              </a:ext>
            </a:extLst>
          </p:cNvPr>
          <p:cNvSpPr txBox="1"/>
          <p:nvPr/>
        </p:nvSpPr>
        <p:spPr>
          <a:xfrm>
            <a:off x="440886" y="3420100"/>
            <a:ext cx="8307861" cy="814090"/>
          </a:xfrm>
          <a:prstGeom prst="roundRect">
            <a:avLst>
              <a:gd name="adj" fmla="val 9519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marR="0" lvl="0" indent="-5715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هاجَر ﭐلْمْرابَط، 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نَبَغَتْ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حِفْظِ </a:t>
            </a:r>
            <a:r>
              <a:rPr lang="ar-MA" sz="44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لْقُرآنِ </a:t>
            </a:r>
            <a:r>
              <a:rPr lang="ar-MA" sz="44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لْكَريمِ؛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2D2CEA13-A06A-7647-BA6C-C57DCF6D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</a:t>
            </a:r>
            <a:endParaRPr lang="fr-FR" sz="24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7DEF68D-982E-8C97-9DAD-4406EAC0C0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67B951D-565B-6737-6665-E45801E690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B05C19-5338-80FB-D461-6FE2C4094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73B9B3-BE9F-D023-C0FE-BA65E75A01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2346D2-F2F3-60AB-0650-4A777A1E23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87243B-C3BC-7820-D341-6A8A715683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A4B340-C5FE-2540-61DA-E874BAE5F4BE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35894-FB45-929A-3C61-9B3D52F6A6C9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99DF20-2450-2117-CA74-6C6B9C679108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643669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219AD-38C4-1B89-E171-F518EED85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17941F0F-32C9-88F2-C49C-A869682E5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 المقطع حيث وردت الإجابة؟ </a:t>
            </a:r>
            <a:endParaRPr lang="fr-FR" sz="24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D9C26CC-0458-99BF-3576-77BE7C52AE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A86A149-9728-B0F0-2F2A-8EA5A69D9CC6}"/>
              </a:ext>
            </a:extLst>
          </p:cNvPr>
          <p:cNvSpPr txBox="1"/>
          <p:nvPr/>
        </p:nvSpPr>
        <p:spPr>
          <a:xfrm>
            <a:off x="422071" y="2261201"/>
            <a:ext cx="8307861" cy="814090"/>
          </a:xfrm>
          <a:prstGeom prst="roundRect">
            <a:avLst>
              <a:gd name="adj" fmla="val 9519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marR="0" lvl="0" indent="-5715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عَبير عَزيم</a:t>
            </a:r>
            <a:r>
              <a:rPr lang="ar-MA" dirty="0">
                <a:solidFill>
                  <a:srgbClr val="424D7C"/>
                </a:solidFill>
              </a:rPr>
              <a:t>،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تَأَلَّقَتْ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dirty="0">
                <a:solidFill>
                  <a:srgbClr val="424D7C"/>
                </a:solidFill>
              </a:rPr>
              <a:t>ف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 مَجالِ </a:t>
            </a:r>
            <a:r>
              <a:rPr lang="ar-MA" sz="44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لْكِتابَةِ؛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217305-4721-7B8D-20A1-6B832347A58D}"/>
              </a:ext>
            </a:extLst>
          </p:cNvPr>
          <p:cNvSpPr txBox="1"/>
          <p:nvPr/>
        </p:nvSpPr>
        <p:spPr>
          <a:xfrm>
            <a:off x="487666" y="4676284"/>
            <a:ext cx="8307861" cy="814090"/>
          </a:xfrm>
          <a:prstGeom prst="roundRect">
            <a:avLst>
              <a:gd name="adj" fmla="val 9519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marR="0" lvl="0" indent="-5715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إيدْرْ مُطيع 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شَغوفا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ً 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بمَجالِ </a:t>
            </a:r>
            <a:r>
              <a:rPr lang="ar-MA" sz="44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لْبَرْمَجِيّاتِ مُنْذُ صِغَرِهِ.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64F429-AE31-9683-0DA4-776939B29398}"/>
              </a:ext>
            </a:extLst>
          </p:cNvPr>
          <p:cNvSpPr txBox="1"/>
          <p:nvPr/>
        </p:nvSpPr>
        <p:spPr>
          <a:xfrm>
            <a:off x="440886" y="3420100"/>
            <a:ext cx="8307861" cy="814090"/>
          </a:xfrm>
          <a:prstGeom prst="roundRect">
            <a:avLst>
              <a:gd name="adj" fmla="val 9519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marR="0" lvl="0" indent="-5715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هاجَر ﭐلْمْرابَط، 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نَبَغَتْ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حِفْظِ </a:t>
            </a:r>
            <a:r>
              <a:rPr lang="ar-MA" sz="44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لْقُرآنِ </a:t>
            </a:r>
            <a:r>
              <a:rPr lang="ar-MA" sz="4400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لْكَريمِ؛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7329E0-EFF5-15D1-18B7-08727CB3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1C30CB-46FD-BC70-8626-02BDA393B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BF6480-9027-4426-4D6D-45705D3F3F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DBE897-AF6F-E150-B0D4-FED812440E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AD41E7-9A4E-9A43-04F7-33CE0B25F0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026FE-119F-F096-A2DA-B8C0C7304386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9FD123-3546-EBCF-9384-B9D0693933B2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182549-504B-638B-3961-73D2F7EACC21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426731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EDC21-0130-CC89-3902-EF95C5E2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0AE688-F3A4-DE4F-AECD-B287E91E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سأقرأ الصفحة الأولى  تابعوا معي ؛ سطروا على مفردات المعجم عندما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إليها. </a:t>
            </a:r>
            <a:endParaRPr lang="fr-FR" sz="2400" dirty="0"/>
          </a:p>
        </p:txBody>
      </p:sp>
      <p:pic>
        <p:nvPicPr>
          <p:cNvPr id="7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17D888-8A56-767A-2FDC-1F0EE62D5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1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9151464-377A-73D3-3616-215703826C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4C68EF-031F-07DA-20FA-D6C585E74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B64FF1-ECE7-9AA5-AEB7-CE07DC3641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E8A7AA-A3AC-28C9-7641-929AA0B083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C8E975-A9D6-CA50-CF3E-DF391CAB891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3DCA83-1A6B-92B3-1C3D-92D75E6D83C7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B845CB-3BFA-F338-62D7-C00D7CF44DC5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FF0E59-4C56-98C5-29A8-6DE2BB750783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D7AA5246-C677-FB24-C3E7-3A4C463AC4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13" name="Image 12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4CFB3ECA-F3D4-CDDB-10D9-A3E14940FD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9050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AFAFB-FB9A-DECA-4C72-4765E4B69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22D9833-A09F-6FC0-6E8A-E7645EDE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يتابع؟  يتناوب 3 تلاميذ على قراءة النص </a:t>
            </a:r>
            <a:endParaRPr lang="fr-FR" sz="2400" dirty="0"/>
          </a:p>
        </p:txBody>
      </p:sp>
      <p:pic>
        <p:nvPicPr>
          <p:cNvPr id="3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7EC94FD-5600-4A42-2F24-8189CF409A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761" y="530947"/>
            <a:ext cx="966573" cy="966573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AE8752-7FD9-FD42-51C4-565A0475B2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19DB2B-66A3-CF04-3617-A05FE12E0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CC112A-118C-B51A-CDC2-D4F35467B4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41169A-6CBF-ED52-5B6A-50173BBB97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E51A33-27F4-1796-9AE8-7495C6E1A1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8176F0-EBCF-70D6-6C7D-40EC0D0ABE0E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3689F4-6580-8CD5-152C-3E841AA625B8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1CB4D7-C9E6-9079-FA9C-F511AE618BE7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83EA4C99-E4CB-DEAD-AEE7-DAAA519B70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13" name="Image 12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32A7D513-0FA7-624B-6AE7-9A4F57D9EA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810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MA" dirty="0">
                <a:solidFill>
                  <a:srgbClr val="424D7C"/>
                </a:solidFill>
              </a:rPr>
              <a:t>تنظيم حصص الأسبوع</a:t>
            </a:r>
            <a:endParaRPr lang="fr-MA" dirty="0">
              <a:solidFill>
                <a:srgbClr val="424D7C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إملاء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– الحصة1 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.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الحصة 2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</a:t>
            </a:r>
            <a:r>
              <a:rPr lang="ar-MA" sz="1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SA" sz="1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</a:t>
            </a:r>
            <a:endParaRPr lang="ar-MA" sz="1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الاثرائية : الحصة 1 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1نشاط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. 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قبل القراءة: التوقع والتحقق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– الفهم 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4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24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sz="24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39D9D-2B3F-6153-51F9-A8DDBFC9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92A97F4-966C-F242-A543-DDB2C371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سيقرأ كل واحد منكم  فقرة مع احترام قواعد القراءة السليمة. الآخرون يتتبعون. من يقرأ؟</a:t>
            </a:r>
            <a:endParaRPr lang="fr-FR" sz="2400" dirty="0"/>
          </a:p>
        </p:txBody>
      </p:sp>
      <p:pic>
        <p:nvPicPr>
          <p:cNvPr id="7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CD0739D-531D-7082-E576-DCF7B0650A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761" y="530947"/>
            <a:ext cx="966573" cy="966573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06D5A8-741C-54A0-A455-D997D02066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180638-3191-7625-353F-3AA85F226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3F5D09-5767-BBE2-CCC3-B79985E66E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02868B-20E4-53F1-D26C-708C97D7AC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A9FF9B-E9A4-2D06-6544-CD84091AB4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7E380-C72D-5093-9DEC-ABD1ABDC4801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C25588-9EF7-2F5C-45F2-5B78893DDD22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145CA-2F4A-0831-F261-3E6EE3BC68B5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4DE8A790-6895-BD3F-753F-BE392B181A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18" name="Image 17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EE9F9FDB-6ECD-F534-0015-87C04A5E6F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6021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/>
              <a:t>ورشة القراءة – الحصة </a:t>
            </a:r>
            <a:r>
              <a:rPr lang="fr-FR" dirty="0"/>
              <a:t>2</a:t>
            </a:r>
            <a:r>
              <a:rPr lang="ar-MA" dirty="0"/>
              <a:t> </a:t>
            </a:r>
            <a:endParaRPr lang="ar-MA" dirty="0">
              <a:latin typeface="Dosis ExtraBold" pitchFamily="2" charset="0"/>
            </a:endParaRP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0561E5AC-85BB-418F-8696-8F9EDFABA721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E52435C-8456-4C6B-9F0B-CC3126C21F59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7BD23169-6A0A-484F-9764-0DE161922F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30" y="2846041"/>
            <a:ext cx="524090" cy="6033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608190-2284-4221-B34B-CD961B721F81}"/>
              </a:ext>
            </a:extLst>
          </p:cNvPr>
          <p:cNvSpPr/>
          <p:nvPr/>
        </p:nvSpPr>
        <p:spPr>
          <a:xfrm>
            <a:off x="2970589" y="3862472"/>
            <a:ext cx="4578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r" defTabSz="914400" rtl="1">
              <a:spcBef>
                <a:spcPts val="300"/>
              </a:spcBef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منارات على درب النجاح </a:t>
            </a:r>
            <a:r>
              <a:rPr lang="fr-FR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استراتيجية الكلمات المفاتيح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FBDCCB4-7933-497C-8573-8DCA54817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8586" y="1354558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BA592BC-3B78-4ED0-9500-A24E0523C2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1632" y="3250448"/>
            <a:ext cx="833717" cy="8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1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61035-75EB-D996-1D38-BFB8DAE33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7A1BF54-8465-9242-AF06-5827A666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 ستتدربون على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توظيف استراتيجية الكلمات المفاتيح؛ تابعوا الفيديو </a:t>
            </a:r>
            <a:endParaRPr lang="fr-FR" sz="2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DD0EFCB-44EE-C77E-CA8C-1A2BA49467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65CB08-FA7A-3F11-EA3D-0C445BC719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BD724C-9B50-37E0-D111-28A4F4DCB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9B323E8-3EA7-F71B-2B51-BA5772AC3B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B7986D7-788D-68E4-1B53-B2AEC841C77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63A17B-8BD6-5F8C-D3D8-151E04EBD4ED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99CBC6-C2BB-4AF0-409C-4C8D4444122D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CD341F-B814-2B72-798C-742A54E113EC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DA7893F6-4272-63A0-39AA-33C36DEBBB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2" name="Image 1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3FDBA6E2-8BF0-D793-330F-10D1EE1E65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3938">
            <a:off x="883818" y="2350968"/>
            <a:ext cx="2324853" cy="3600000"/>
          </a:xfrm>
          <a:prstGeom prst="rect">
            <a:avLst/>
          </a:prstGeom>
        </p:spPr>
      </p:pic>
      <p:pic>
        <p:nvPicPr>
          <p:cNvPr id="3" name="Image 2" descr="Une image contenant texte, habits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2F4E84E2-45FC-36BD-D563-BFC2C07D88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255">
            <a:off x="3713273" y="2223435"/>
            <a:ext cx="467084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827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FAD8-B6FA-9974-A3CE-934316BA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5664818-A19B-4348-8D2D-57E3E4AC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نمذجة استراتيجية الكلمات المفاتيح </a:t>
            </a:r>
            <a:endParaRPr lang="fr-FR" sz="2400" dirty="0"/>
          </a:p>
        </p:txBody>
      </p:sp>
      <p:pic>
        <p:nvPicPr>
          <p:cNvPr id="25" name="AR_N5_P1_W1_S2_KeyWords">
            <a:hlinkClick r:id="" action="ppaction://media"/>
            <a:extLst>
              <a:ext uri="{FF2B5EF4-FFF2-40B4-BE49-F238E27FC236}">
                <a16:creationId xmlns:a16="http://schemas.microsoft.com/office/drawing/2014/main" id="{4DB43A49-1402-BDB0-5B6F-75A4E3D082E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670" r="12807" b="450"/>
          <a:stretch>
            <a:fillRect/>
          </a:stretch>
        </p:blipFill>
        <p:spPr>
          <a:xfrm>
            <a:off x="1944304" y="2160589"/>
            <a:ext cx="5245768" cy="3941412"/>
          </a:xfrm>
        </p:spPr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DCFAEC65-B126-326A-EB3E-6837757C43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24" name="Espace réservé pour une image  19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691DA0-DB91-4E0C-87C5-19A1DA9471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600" y="733319"/>
            <a:ext cx="792000" cy="792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D4FCD60-2B24-9E20-970E-142CA7D441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59DE31-CCF3-D920-F97B-C26E77359F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129FB3-010C-AC17-A021-B75B599C6A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5CB85FC-9A34-D972-85BB-063A7CE07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BE02AE-CFEE-D348-749F-BF3A988BDAC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2FF6C0-1C1B-0296-EC25-FE66D15EA8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1C8C17-3F53-8154-3DB0-759A1FDCB847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F5DC2F-9092-E898-7CC9-C68BC2145A26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9955-AE10-DBF6-CA3E-C1DCB28EF0C3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614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3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0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75595-522E-6B68-4629-A4AC4A0C1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61D15200-2D8E-3045-A02B-B6D73669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استراتيجية الكلمات المفاتيح؟ </a:t>
            </a:r>
            <a:endParaRPr lang="fr-FR" sz="2400" dirty="0"/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02B3E579-5EFA-8D7B-E096-DC85777CB5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608A5FE-6A35-B570-868A-EE4A14BED3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46EEA5-ACD3-0BC2-13A3-26793CBA78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7B05B5-A88B-CE90-E83D-FF165F8DE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9245E0-AC2A-6E4A-007C-0067C39052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0DF1AE-F3BE-6A60-9FD7-0B9420C64D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4A8F9-CCA0-277B-4E36-BFC025E98BEF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1A3517-4382-601B-C6EA-8F6A86F1C71D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D13CE3-7ACF-93CE-5EAA-DBF461B37B4F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0819D03-880F-4961-BF99-DCA223109A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170" y="1863840"/>
            <a:ext cx="5565659" cy="42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3329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73D51-2602-6556-C263-95FE216D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22F5DFC3-D21D-8956-6062-C352A5EE81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61" y="1980000"/>
            <a:ext cx="2345988" cy="360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4ECD198-B116-2048-8D92-87D03FDF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اَلآن؛ خذوا الصفحة 11 من كراساتكم 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1" name="Espace réservé pour une image  3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A6745605-7541-1651-A84F-EC0A4D9311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ECD0A83-9E82-95A0-DA5F-31CEF0DF6926}"/>
              </a:ext>
            </a:extLst>
          </p:cNvPr>
          <p:cNvSpPr/>
          <p:nvPr/>
        </p:nvSpPr>
        <p:spPr>
          <a:xfrm>
            <a:off x="3410861" y="3076602"/>
            <a:ext cx="2345987" cy="1091137"/>
          </a:xfrm>
          <a:prstGeom prst="roundRect">
            <a:avLst>
              <a:gd name="adj" fmla="val 10055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7064526-D230-3A86-12ED-C49E6AEB7D6F}"/>
              </a:ext>
            </a:extLst>
          </p:cNvPr>
          <p:cNvSpPr/>
          <p:nvPr/>
        </p:nvSpPr>
        <p:spPr>
          <a:xfrm>
            <a:off x="3410861" y="5085524"/>
            <a:ext cx="261281" cy="3576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89EC3A9-6B4B-8D8C-7221-D6B4FA79B9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48B801-4BF6-4D37-82AC-B248F300A3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99EA4A-3F6F-22E2-5CC6-6A825B270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D45A8D-154B-43AB-7382-F53DF39DD01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3C13D5-DE61-5096-E6BF-D5DE243C59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2253A-0BCB-9010-2FD3-1D1A065AAD31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014F64-A225-0FCE-9E8E-06552C9B56A2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F278A1-D669-8F40-F50B-92D8D8DBAAA3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741724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2994F-C49B-9A42-2837-1324D5356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A1ACB2C-BB55-F0F4-3BD8-E3F443C9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تمارين أتدرب مع زملائي. لديكم 3 دقائق. 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E72C32C-C9A1-B1F8-A084-2D6780F7AB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812D81-4983-E05B-A99C-D95AE4398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12EA43-23C6-7FDC-1D88-88C56BDEA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0E346C-2A6E-62BB-4353-0F126FC701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D02632-D4C8-C7CA-2FC3-A5E15C5280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AE3E90-3322-1E91-F218-8C46701FB854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4B7ACE-7A07-0251-4DD0-79997CB4DCF2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D30D14-99CC-F36A-1526-C2E9508799F6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Image 25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2440B622-7C1E-0343-F005-9383F79F0C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61" y="1980000"/>
            <a:ext cx="2345988" cy="3600000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4AACA7C-4D5D-A6B8-251F-226773A9E6D9}"/>
              </a:ext>
            </a:extLst>
          </p:cNvPr>
          <p:cNvSpPr/>
          <p:nvPr/>
        </p:nvSpPr>
        <p:spPr>
          <a:xfrm>
            <a:off x="3410861" y="3076602"/>
            <a:ext cx="2345987" cy="1091137"/>
          </a:xfrm>
          <a:prstGeom prst="roundRect">
            <a:avLst>
              <a:gd name="adj" fmla="val 10055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D4E67A0-1D9A-964A-EEE5-615BE64130FD}"/>
              </a:ext>
            </a:extLst>
          </p:cNvPr>
          <p:cNvSpPr/>
          <p:nvPr/>
        </p:nvSpPr>
        <p:spPr>
          <a:xfrm>
            <a:off x="3410861" y="5085524"/>
            <a:ext cx="261281" cy="3576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9" name="Espace réservé pour une image  5">
            <a:extLst>
              <a:ext uri="{FF2B5EF4-FFF2-40B4-BE49-F238E27FC236}">
                <a16:creationId xmlns:a16="http://schemas.microsoft.com/office/drawing/2014/main" id="{33AE1868-1C5E-FD70-B775-D2110F2A47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46205" cy="846204"/>
          </a:xfrm>
          <a:prstGeom prst="rect">
            <a:avLst/>
          </a:prstGeom>
        </p:spPr>
      </p:pic>
      <p:pic>
        <p:nvPicPr>
          <p:cNvPr id="31" name="Image 30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CDEA79DA-7A3F-2E49-D669-3F471F579F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8" y="1452840"/>
            <a:ext cx="78203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6900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7919B-91AD-2D81-34F9-D918296AE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97563DA-6196-2ECD-99C1-E423478C5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5" b="-799"/>
          <a:stretch/>
        </p:blipFill>
        <p:spPr>
          <a:xfrm>
            <a:off x="537155" y="1956138"/>
            <a:ext cx="8141601" cy="384430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CBCFB13-D21D-1F46-819E-2BF4DCA6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منكم يجيب عن الأسئلة ب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توظيف استراتيجية الكلمات المفاتيح.   </a:t>
            </a:r>
            <a:endParaRPr lang="fr-FR" sz="2400" dirty="0"/>
          </a:p>
        </p:txBody>
      </p:sp>
      <p:pic>
        <p:nvPicPr>
          <p:cNvPr id="3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07AD185-C301-780F-7FD4-1581083FAA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761" y="530947"/>
            <a:ext cx="966573" cy="966573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FAB844-FE75-65E8-AAF2-4020FEA57E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45B51B-5606-36EB-2921-38296D29DC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6DBAF7-E109-74DE-62E7-D8E1A99BF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782CDA-7E31-B3FA-A08B-D68CA11833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EF176C-E771-BCCC-E863-911E32E489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02A8CB-1472-4E7F-BEAF-33580A8D193D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00381-6C4E-F803-2FA8-D8A1ABC5A40E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7B98F-B9BD-9306-7F5C-965C56CA4F19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752311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192A1-B5FF-91EC-616D-0CB4971C8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47F57E0-D8C3-AC51-72E9-575AC7735F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5" b="-799"/>
          <a:stretch/>
        </p:blipFill>
        <p:spPr>
          <a:xfrm>
            <a:off x="513054" y="2257694"/>
            <a:ext cx="8141601" cy="384430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877F052-3891-D10B-FD44-3CE40D3A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ناقشوا إجاباتكم وتأكدوا من الاتباع السليم لخطوات الاستراتيجية. </a:t>
            </a:r>
            <a:endParaRPr lang="fr-FR" sz="2400" dirty="0"/>
          </a:p>
        </p:txBody>
      </p:sp>
      <p:pic>
        <p:nvPicPr>
          <p:cNvPr id="2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2EDC8DA-033C-8999-B63C-432D0566F0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2784" y="654858"/>
            <a:ext cx="967064" cy="96706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4B7313-DF5B-E874-A9C6-5EF993FFD0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9C1A58-FC47-853C-0A3B-DFD5319404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1792A9-87EE-CEFE-601E-D8CC80F5C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AD873C-90E6-6AFA-5C4C-352955C79A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608068-BED5-97EB-8961-78A8D769BE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79E6CC-9051-BD33-2DFB-4F7CA7564B07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B0A6ED-C3D7-96B4-70B3-A8ECBBBBAF4D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1ABB1-395F-DB31-A74C-7CB2BE5B5B97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436176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B322B-3487-3370-46F3-5AA5F68E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113D07C-D603-66A6-DFB8-1038CC65F6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5"/>
          <a:stretch/>
        </p:blipFill>
        <p:spPr>
          <a:xfrm>
            <a:off x="501199" y="2743200"/>
            <a:ext cx="8141601" cy="1207699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C458065E-0EC6-1642-A2EF-F0CA47A8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2. من يقرأ؟ أين الكلمات المفاتيح في السؤال؟ أين  وجدتموها في النص كذلك ؟</a:t>
            </a:r>
            <a:endParaRPr lang="fr-FR" sz="2400" dirty="0"/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11AB1295-B67E-18FD-1D42-0E61341D54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686F8FF-86D6-E958-6DF0-EE51BFD394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DF75DE-C73E-7A2E-EE92-02AD8850B6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BBAACB3-1B62-C3C7-63EE-8FDDB2013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0A9511-F2A3-14A5-69B1-D3D6DF185F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FFE68E-E3C8-3E9F-4A44-95E761883C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B5E9B7-43B9-6140-E4BE-FE55E0A66AB4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01AB4-DC26-F945-6B73-539CA220966E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BB00DC-2637-3395-19F5-050C72E8B041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715569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3472663"/>
            <a:ext cx="4500000" cy="684000"/>
          </a:xfrm>
          <a:prstGeom prst="rect">
            <a:avLst/>
          </a:prstGeom>
        </p:spPr>
        <p:txBody>
          <a:bodyPr/>
          <a:lstStyle/>
          <a:p>
            <a:pPr marL="0" indent="0" algn="r" rtl="1">
              <a:buNone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أستعد للفهم؛</a:t>
            </a:r>
          </a:p>
          <a:p>
            <a:pPr marL="0" indent="0" algn="r" rtl="1">
              <a:buNone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 النص </a:t>
            </a:r>
            <a:r>
              <a:rPr lang="ar-MA" sz="1600" b="1" dirty="0">
                <a:solidFill>
                  <a:srgbClr val="414C7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بطلاقة و</a:t>
            </a:r>
            <a:r>
              <a:rPr lang="fr-MA" sz="1600" b="1" dirty="0">
                <a:solidFill>
                  <a:srgbClr val="414C7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1600" b="1" dirty="0">
                <a:solidFill>
                  <a:srgbClr val="414C7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1600" b="1" dirty="0">
                <a:solidFill>
                  <a:srgbClr val="414C7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فهمه فهما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عاما؛</a:t>
            </a:r>
          </a:p>
          <a:p>
            <a:pPr algn="r" rtl="1"/>
            <a:endParaRPr lang="a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2933700"/>
            <a:ext cx="468312" cy="468313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</p:spPr>
        <p:txBody>
          <a:bodyPr/>
          <a:lstStyle/>
          <a:p>
            <a:pPr marL="0" indent="0" algn="r" rtl="1">
              <a:buNone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أستخرج  معلومات صريحة من النص.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4210050"/>
            <a:ext cx="468312" cy="468313"/>
          </a:xfrm>
          <a:prstGeom prst="rect">
            <a:avLst/>
          </a:prstGeo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</p:spTree>
    <p:extLst>
      <p:ext uri="{BB962C8B-B14F-4D97-AF65-F5344CB8AC3E}">
        <p14:creationId xmlns:p14="http://schemas.microsoft.com/office/powerpoint/2010/main" val="4128577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EDC9A-A9EF-8F39-925B-EB1AAE4B6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D6A60DC-ADEB-C2C9-601B-FDE1D6D591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5"/>
          <a:stretch/>
        </p:blipFill>
        <p:spPr>
          <a:xfrm>
            <a:off x="530074" y="2743201"/>
            <a:ext cx="8141601" cy="7919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204E909-DB1C-CF5D-1024-C5700EF9812D}"/>
              </a:ext>
            </a:extLst>
          </p:cNvPr>
          <p:cNvSpPr txBox="1"/>
          <p:nvPr/>
        </p:nvSpPr>
        <p:spPr>
          <a:xfrm>
            <a:off x="2091905" y="2792257"/>
            <a:ext cx="88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19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70386FC-731B-4127-5762-7F17C768951F}"/>
              </a:ext>
            </a:extLst>
          </p:cNvPr>
          <p:cNvSpPr txBox="1"/>
          <p:nvPr/>
        </p:nvSpPr>
        <p:spPr>
          <a:xfrm>
            <a:off x="641048" y="2782825"/>
            <a:ext cx="88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9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1404069-2FEC-328E-002B-0011EEEC2218}"/>
              </a:ext>
            </a:extLst>
          </p:cNvPr>
          <p:cNvSpPr/>
          <p:nvPr/>
        </p:nvSpPr>
        <p:spPr>
          <a:xfrm>
            <a:off x="7263441" y="2810785"/>
            <a:ext cx="462573" cy="5520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D852A07-FE41-A996-2107-D6C9466B7998}"/>
              </a:ext>
            </a:extLst>
          </p:cNvPr>
          <p:cNvSpPr/>
          <p:nvPr/>
        </p:nvSpPr>
        <p:spPr>
          <a:xfrm>
            <a:off x="4037162" y="2782825"/>
            <a:ext cx="1112807" cy="5520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94C73B-FE5A-4DBF-E011-2103F38736A9}"/>
              </a:ext>
            </a:extLst>
          </p:cNvPr>
          <p:cNvSpPr txBox="1"/>
          <p:nvPr/>
        </p:nvSpPr>
        <p:spPr>
          <a:xfrm>
            <a:off x="519035" y="4356854"/>
            <a:ext cx="8177841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عُمْرُ عَبيرَ أَحَدَ عَشَرَ سَنَةً عِنْدَما أصْدَرَتْ أَوَّلَ مُؤَلَّفاتِها.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A7F13AE-6324-9547-93B2-318A8193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</a:t>
            </a:r>
            <a:endParaRPr lang="fr-FR" sz="24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E0FE5EEE-9CC1-CE7A-3E4F-55353808CD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37A1CC-DDBA-67DA-6AC0-CF625ED2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FF3347-035E-7B29-A580-268A3FD30C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091FAB-7ECE-4C82-BE83-F34E33133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8EEA12-AC88-265A-75CA-D74818CD23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B97FBF-3AB8-2E6C-B52F-2E6DF78812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4BC3DA-C46F-A520-90B8-30F81809D9AE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70ED0-0CC7-1EA9-1BED-631F52CDA4E0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91BAEE-3582-0E14-711C-3318B2657D35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889959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9E7BF-6202-13AB-CC19-E13D43EA1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25449E51-D9ED-203E-286D-CF9E469DD3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5" b="-7909"/>
          <a:stretch/>
        </p:blipFill>
        <p:spPr>
          <a:xfrm>
            <a:off x="348473" y="2839198"/>
            <a:ext cx="8141601" cy="125083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4F67EB4-F9CC-F346-B6F9-0D833F51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3. من يقرأ؟ ماهي الكلمات المفاتيح في السؤال؟</a:t>
            </a:r>
            <a:endParaRPr lang="fr-FR" sz="2400" dirty="0"/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2BF2687A-ADD6-6E73-939C-5732CA5C9C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5BB596-B423-8425-A991-786F6D9D2B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D77838-5E54-7B09-F6D4-215EA0628D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1F44AA-38A3-357E-1133-07656BF77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E74E76-97F1-6AF1-7709-9177CB2FC9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F446FA-0A33-F3BE-1F4A-40E3042702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3E8961-5BB6-E48C-8673-E9336097973B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92C312-856B-1C7F-288B-C8C489BA4816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01864-34A8-9B8E-8685-E842FEACC217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350448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A9D5E-58AE-1072-B433-C85B34103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6A4B4C6-0C98-56EB-CAA3-199B01CBA1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5"/>
          <a:stretch/>
        </p:blipFill>
        <p:spPr>
          <a:xfrm>
            <a:off x="422071" y="2775093"/>
            <a:ext cx="8141601" cy="791973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0EE35B5-18E6-5FB0-04F9-B986D52A8DF0}"/>
              </a:ext>
            </a:extLst>
          </p:cNvPr>
          <p:cNvSpPr/>
          <p:nvPr/>
        </p:nvSpPr>
        <p:spPr>
          <a:xfrm>
            <a:off x="4684144" y="2876908"/>
            <a:ext cx="1291622" cy="5520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64B4BE1-EF81-9FF4-0FA1-F6CDE8B70929}"/>
              </a:ext>
            </a:extLst>
          </p:cNvPr>
          <p:cNvSpPr/>
          <p:nvPr/>
        </p:nvSpPr>
        <p:spPr>
          <a:xfrm>
            <a:off x="6262778" y="2876908"/>
            <a:ext cx="1141172" cy="5520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3C22212-8392-0890-39E1-B6754BE83EA8}"/>
              </a:ext>
            </a:extLst>
          </p:cNvPr>
          <p:cNvSpPr txBox="1"/>
          <p:nvPr/>
        </p:nvSpPr>
        <p:spPr>
          <a:xfrm>
            <a:off x="1209959" y="3840819"/>
            <a:ext cx="8177841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إيدْرْ مُطيع يُتْقِنُ ﭐللُّغَةَ ﭐلْفَرَنْسِيَّةَ وﭐللُّغةَ ﭐلإِنْجْليزِيَّةَ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FD1FE433-2C9F-714A-93C5-26C1D5C3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  ؟ صححوا.</a:t>
            </a:r>
            <a:endParaRPr lang="fr-FR" sz="24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E24C8A1-0249-2206-F0AF-585217F87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96912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4A63CA6-C01B-5440-14C8-EDE323EECD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16098D-5017-57DC-80DA-69634A8F04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23D050-B99C-B224-CC21-081B21315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3AEE6E-EF78-2D27-BA20-8F537A2A0B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1413A3-45BF-D542-611A-D3246B7F03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EB8972-7EC2-A761-0C18-01BD9D8B9EBF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32C0AB-A5EF-5653-F607-B54400BC7FA1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F374B9-DCE9-221D-F3E8-45A42AB3293C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255169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E8A346E-0A93-BE5F-3F6B-C8735DE2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77" y="1925518"/>
            <a:ext cx="6900556" cy="4026697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F82AC1E-A873-3646-A020-90EBCB13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أجيبوا عن الأسئلة 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دفاتر التمارين. سأمر بين الصفوف لتقييم إنجازاتكم. </a:t>
            </a:r>
            <a:endParaRPr lang="fr-FR" sz="2400" dirty="0"/>
          </a:p>
        </p:txBody>
      </p:sp>
      <p:pic>
        <p:nvPicPr>
          <p:cNvPr id="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F252335-5E57-15F0-22B6-836F8A28F1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761" y="530947"/>
            <a:ext cx="966573" cy="966573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C263E11-BFCA-C4AA-DF9B-75D6B9C677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682E59-4D2F-73F1-EB5B-724DB04736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4E0470-F92E-36A2-0D39-8A8DD0D08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7076AD-3B60-C624-21D1-8725C13DE9F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7387A6-AB8B-8A78-32AB-E5FB55CFA3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D99001-7A1D-C7FA-F75F-01778EF80947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C97DA-CC72-8203-E805-3F68C3FB0C37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12A4DF-4784-DDEB-864D-95ACA3052CA7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B977-6A5B-BF96-51D2-55380114E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A60365-D452-6E51-06AE-BDC5481514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696" y="1914952"/>
            <a:ext cx="6900556" cy="1155940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7623F378-151A-F241-8B77-A943A58B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708233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بقلم أخضر إنجازاتكم </a:t>
            </a:r>
            <a:endParaRPr lang="fr-FR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6E543F-A091-3E7F-192A-EE6C4B52D828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E26673-49C0-FCAA-4372-0E8F2417A614}"/>
              </a:ext>
            </a:extLst>
          </p:cNvPr>
          <p:cNvSpPr txBox="1"/>
          <p:nvPr/>
        </p:nvSpPr>
        <p:spPr>
          <a:xfrm>
            <a:off x="1094769" y="2287699"/>
            <a:ext cx="8177841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تَنْحَدِرُ ﭐلطِّفْلَةُ عَبير مِنْ مِنْطَقَةِ </a:t>
            </a:r>
            <a:r>
              <a:rPr kumimoji="0" lang="ar-MA" sz="4000" b="0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تاهْلَةَ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3B873F-C6E4-31E0-FEF5-AEF96CA8FC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696" y="3017077"/>
            <a:ext cx="6900556" cy="114189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35C871-BCED-A9AA-E231-E7453557B4C9}"/>
              </a:ext>
            </a:extLst>
          </p:cNvPr>
          <p:cNvSpPr txBox="1"/>
          <p:nvPr/>
        </p:nvSpPr>
        <p:spPr>
          <a:xfrm>
            <a:off x="494934" y="3535233"/>
            <a:ext cx="8177841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يوصَفُ أيدْرْ مُطيع بِـﭐلطِّفْلِ ﭐلْاسْتِثْنائِيِّ لِأَنَّهُ بَرَعَ في ﭐلْبَرْمَجِيّاتِ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00CFD0-13DF-24C8-A371-312FF6DC32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159" y="4318426"/>
            <a:ext cx="6900556" cy="11904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FE8955-00E5-7FD6-6ADD-3492EBB7C836}"/>
              </a:ext>
            </a:extLst>
          </p:cNvPr>
          <p:cNvSpPr txBox="1"/>
          <p:nvPr/>
        </p:nvSpPr>
        <p:spPr>
          <a:xfrm>
            <a:off x="707445" y="4782767"/>
            <a:ext cx="8177841" cy="1464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حَفَّزَتْ أَصْواتُ كِبارِ قُرّاءِ ﭐلْعالَمِ ﭐلْإسْلامِيِّ ﭐلطِّفْلَةَ هاجَرَ لِصَقْلِ مَوْهِبَتِها في التَّرْتيل و التجويد.</a:t>
            </a:r>
          </a:p>
        </p:txBody>
      </p:sp>
      <p:pic>
        <p:nvPicPr>
          <p:cNvPr id="11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47610F7-281E-1E14-2A12-941E0FA62C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761" y="530947"/>
            <a:ext cx="966573" cy="966573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713F2-FD20-2338-2FCC-24A4440DC7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BC8AE2-FE17-F2A2-8F64-2E734B3A81F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0AFFEC-B25F-687C-6D5D-13678FCC4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85E370-067B-9AED-E8A4-01692B8C552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632ADA-7318-301D-36D8-8368F43888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0D0820-385F-D0DA-6E84-32C2F5C650B3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DFC03F-8FF3-1089-0F47-B1276B511F6B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7259DE-EB1C-FA1D-02E3-1E19E1F98E93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438954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D35E5EC-F001-D656-CD43-32D46A97BAD7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0199D-96BE-DDFA-83E1-2AE5536D550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D109C37-7CFB-27F5-4EF6-0C44722EBE05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1B7A5-941A-0190-2FE0-C257B60C0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380FD5BE-32DD-6E9A-3D34-28835B46C182}"/>
              </a:ext>
            </a:extLst>
          </p:cNvPr>
          <p:cNvSpPr txBox="1"/>
          <p:nvPr/>
        </p:nvSpPr>
        <p:spPr>
          <a:xfrm>
            <a:off x="2630274" y="3122370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سَطَعَ</a:t>
            </a:r>
            <a:endParaRPr dirty="0">
              <a:sym typeface="Calibri"/>
            </a:endParaRPr>
          </a:p>
        </p:txBody>
      </p:sp>
      <p:sp>
        <p:nvSpPr>
          <p:cNvPr id="32" name="Google Shape;452;p158">
            <a:extLst>
              <a:ext uri="{FF2B5EF4-FFF2-40B4-BE49-F238E27FC236}">
                <a16:creationId xmlns:a16="http://schemas.microsoft.com/office/drawing/2014/main" id="{68D67179-2E36-A31D-0F5B-9239AD29BCD7}"/>
              </a:ext>
            </a:extLst>
          </p:cNvPr>
          <p:cNvSpPr txBox="1"/>
          <p:nvPr/>
        </p:nvSpPr>
        <p:spPr>
          <a:xfrm>
            <a:off x="6759805" y="3050336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نَبَغَ</a:t>
            </a:r>
            <a:endParaRPr dirty="0">
              <a:sym typeface="Calibri"/>
            </a:endParaRP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id="{B89C7FEF-96C7-94B6-67D4-1B4FCD9F6A92}"/>
              </a:ext>
            </a:extLst>
          </p:cNvPr>
          <p:cNvSpPr txBox="1"/>
          <p:nvPr/>
        </p:nvSpPr>
        <p:spPr>
          <a:xfrm>
            <a:off x="702388" y="3154362"/>
            <a:ext cx="180540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sp>
        <p:nvSpPr>
          <p:cNvPr id="34" name="Google Shape;452;p158">
            <a:extLst>
              <a:ext uri="{FF2B5EF4-FFF2-40B4-BE49-F238E27FC236}">
                <a16:creationId xmlns:a16="http://schemas.microsoft.com/office/drawing/2014/main" id="{DAAA18DF-49FD-D701-95C9-6B807CB092C8}"/>
              </a:ext>
            </a:extLst>
          </p:cNvPr>
          <p:cNvSpPr txBox="1"/>
          <p:nvPr/>
        </p:nvSpPr>
        <p:spPr>
          <a:xfrm>
            <a:off x="4662289" y="3086143"/>
            <a:ext cx="1787045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تَحْفيزٌ</a:t>
            </a:r>
            <a:endParaRPr dirty="0">
              <a:sym typeface="Calibri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72F61ED-1B89-F312-000C-F66F1C8B2B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5394BF3-2DB7-A51E-DCD3-144C09BC4B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9285A09-C96A-0842-1D6D-4F02539C3A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1A4D2E-8518-85E9-08AF-B5B9043246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C0CDFEB-FEC4-1EB0-52DB-2F4EFBFC4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F17561-F54E-3D43-F928-0756558C6F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E3CE9F-2E36-7D96-EBCF-F21562987849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61FA0D-2E3B-ABF4-2B73-262FD17C8F51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730F37-B4C5-7D5F-8B10-0AAFCD44105B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itre 13">
            <a:extLst>
              <a:ext uri="{FF2B5EF4-FFF2-40B4-BE49-F238E27FC236}">
                <a16:creationId xmlns:a16="http://schemas.microsoft.com/office/drawing/2014/main" id="{F4971D2E-A862-4ADD-ED14-974F0E5F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بتعاريف هذه الكلمات؟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1212493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F75FD-98CC-570D-8915-62D13C5D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B70B79C7-7260-BD59-135D-3C4AF1D56918}"/>
              </a:ext>
            </a:extLst>
          </p:cNvPr>
          <p:cNvSpPr txBox="1"/>
          <p:nvPr/>
        </p:nvSpPr>
        <p:spPr>
          <a:xfrm>
            <a:off x="1512952" y="3085624"/>
            <a:ext cx="6141806" cy="1021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5400" b="1" dirty="0"/>
              <a:t>اِسْتْراتيجية ﭐلْكَلِماتِ ﭐلْمَفاتيحِ</a:t>
            </a:r>
          </a:p>
        </p:txBody>
      </p:sp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ECE222BF-84EE-1A42-67DA-52AD33EC8B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4" name="Titre 13">
            <a:extLst>
              <a:ext uri="{FF2B5EF4-FFF2-40B4-BE49-F238E27FC236}">
                <a16:creationId xmlns:a16="http://schemas.microsoft.com/office/drawing/2014/main" id="{6E5E564C-E6D5-8282-5825-79D2B4FB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استراتيجية الكلمات المفاتيح؟ </a:t>
            </a:r>
            <a:endParaRPr lang="fr-FR" sz="2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36CC4F-3939-482A-478B-35B635CABF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F61E23-BCEE-C596-A117-9D4E6A474E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1C2A19-DEB2-3D0D-0A9F-7EAE1F3426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701EED-9C9E-508F-1A76-7E1B91C50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D03A35-DA23-F7DD-7E91-E37B99AACA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97611-2204-F0AF-6E29-9FDAFD269D3A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9A221F-F537-DC7B-DAFF-AB091A907982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5F4ED5-79EF-3371-1627-07E701063EC4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695893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2B95-D62E-EAE8-0FA6-0BA84FB2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864024C-07F9-30C3-B769-E8BC57FF4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81" y="3223706"/>
            <a:ext cx="7507837" cy="3158383"/>
          </a:xfrm>
          <a:prstGeom prst="rect">
            <a:avLst/>
          </a:prstGeom>
        </p:spPr>
      </p:pic>
      <p:sp>
        <p:nvSpPr>
          <p:cNvPr id="2" name="Titre 13">
            <a:extLst>
              <a:ext uri="{FF2B5EF4-FFF2-40B4-BE49-F238E27FC236}">
                <a16:creationId xmlns:a16="http://schemas.microsoft.com/office/drawing/2014/main" id="{324F1C91-C893-2302-9B00-CBE5623A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واجباتكم المنزلية.</a:t>
            </a:r>
            <a:endParaRPr lang="fr-FR" sz="2400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96661BAE-4DE2-861A-F836-C25E602C1F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8256ADC-642A-78F6-1AA6-1B3F07F48A75}"/>
              </a:ext>
            </a:extLst>
          </p:cNvPr>
          <p:cNvSpPr txBox="1"/>
          <p:nvPr/>
        </p:nvSpPr>
        <p:spPr>
          <a:xfrm>
            <a:off x="760155" y="1944175"/>
            <a:ext cx="7469693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1. تدربوا على قراءة نص منارات على درب النجاح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8A8622-890E-4F3C-1FA8-65088CB79C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F4EC67-982A-AE12-9BE4-77A6020483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C3859D-4013-F6A9-CCCE-2EE2FE65F7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6C8AE8-3BC2-3567-7BA8-118F5D4BB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56311C-95F6-4A5B-556A-ED8C6B1F6F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94180-F978-730C-65B5-D92809779D6C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D2A77-5728-1BAB-F103-2F7E47C33699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9E8336-92AB-0E66-0C60-661A70AC2F9F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8724128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6F85BCD-E4B4-4FD9-B442-4815B897EB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3AB2A20-031F-46D3-9141-4D808A1453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6E2D08-743C-47BF-8F45-DDB6B3350C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95F2AE7-2FBF-4CB5-BFF5-0820B99754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016317-F44D-4619-904B-6C7C66A963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60B92E-34C2-48FD-B372-CCEF40BBABB2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1438FA-650B-4B34-9969-175641868AE9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22424E-8CAF-41E1-8A00-8FD2403364CD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401F9B-1411-9727-B533-293B0E9A8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25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7D41D948-CA03-4214-940F-3FDCEF6A12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1663" y="2439988"/>
            <a:ext cx="5400675" cy="3038475"/>
          </a:xfrm>
        </p:spPr>
      </p:pic>
      <p:pic>
        <p:nvPicPr>
          <p:cNvPr id="6" name="Espace réservé pour une image  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BC241BAA-8182-6800-21D7-97D14A6651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Image 2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CB62BA6-7DCA-49AD-86FB-41B35CAD2D6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5538" y="5685824"/>
            <a:ext cx="768175" cy="76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80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النص  وفهم مضامينه فهما عاما؛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فهم النص واستخراج معلومات صريحة منه.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A38B7-6130-B9FB-4CE0-FC270B466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C2F8126-8B3C-F8F7-5C48-3A0715DD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13927"/>
            <a:ext cx="7886700" cy="8498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ar-MA" dirty="0">
                <a:latin typeface="Dosis ExtraBold" pitchFamily="2" charset="0"/>
              </a:rPr>
              <a:t>انشطة اعتيادية</a:t>
            </a:r>
            <a:endParaRPr lang="fr-MA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D032DFB5-7E24-4844-983F-2D548813646B}"/>
              </a:ext>
            </a:extLst>
          </p:cNvPr>
          <p:cNvSpPr txBox="1">
            <a:spLocks/>
          </p:cNvSpPr>
          <p:nvPr/>
        </p:nvSpPr>
        <p:spPr>
          <a:xfrm>
            <a:off x="2699079" y="390073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cs typeface="Microsoft Uighur" panose="02000000000000000000" pitchFamily="2" charset="-78"/>
              </a:rPr>
              <a:t>الطلاقة</a:t>
            </a:r>
          </a:p>
          <a:p>
            <a:pPr algn="r" rtl="1">
              <a:buClr>
                <a:srgbClr val="424D7B"/>
              </a:buClr>
            </a:pPr>
            <a:endParaRPr lang="ar-MA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AE61BC7D-4F5B-4BB0-BF11-C24C78E4CDF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9FA85E-3D79-4BE0-937C-BF14E4BA464D}"/>
              </a:ext>
            </a:extLst>
          </p:cNvPr>
          <p:cNvSpPr/>
          <p:nvPr/>
        </p:nvSpPr>
        <p:spPr>
          <a:xfrm>
            <a:off x="628650" y="2955834"/>
            <a:ext cx="7886699" cy="1582300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5F9CB596-2813-4623-92C4-7890CE6008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30" y="2846041"/>
            <a:ext cx="524091" cy="60333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0CB595-E033-46CA-983A-DB96D934C6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8434" y="3147706"/>
            <a:ext cx="908255" cy="90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F592285-78F5-413E-B6B5-63FA3D7E5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543" y="172285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189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4D9AC60-B943-9244-8F5A-B587DB9D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005588-CB23-1245-A55B-695288D34B8C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AC75B1E-C7E4-2749-71F9-FC1075BF2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CBB21D6-364E-D2DD-213B-F9E6F67040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A684247-DFFA-E2A6-F2BF-6041949E8A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C6B2E97-2753-67E7-9AED-CD1E480926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6819DC5-D53A-15B6-42F7-58467FA3E7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701FE1-647F-FC27-C911-1E8BA925C21F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554423-E4AA-7117-8615-D73983895621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D30DB6-F017-9FCD-5EFA-23B6ED1709C1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DC1A43-616B-4B33-B695-6BE65FA32B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flowChartConnector">
            <a:avLst/>
          </a:prstGeom>
        </p:spPr>
      </p:pic>
      <p:pic>
        <p:nvPicPr>
          <p:cNvPr id="36" name="Image 35" descr="Une image contenant dessin humoristique, illustration, Dessin animé, habits&#10;&#10;Le contenu généré par l’IA peut être incorrect.">
            <a:extLst>
              <a:ext uri="{FF2B5EF4-FFF2-40B4-BE49-F238E27FC236}">
                <a16:creationId xmlns:a16="http://schemas.microsoft.com/office/drawing/2014/main" id="{AED5AA25-8A5F-F5D6-0B3D-C70AA3BF78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958" y="2394410"/>
            <a:ext cx="3244084" cy="29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333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6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11ED1060-FF3C-67B7-47F1-8BCBD3C8B4E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969115-EBB2-32AF-A59F-DBF32A3167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828579-B5B9-1079-038A-4D5CE94DAA3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45CBE26-20FC-381A-5D30-1401CABCF1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10778CC-3971-E6FD-3DA0-584B356C2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CF03EF7-BDBD-7D98-118F-61700361CBB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5ADFCE0-3020-954C-FA5E-9C5A5011DC5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FB90403-E10C-3CD8-D910-B1DE57909B5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03AF9DB-A3AA-C91D-848B-FD86471787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5CD3C1-27DC-CDC5-75FC-0ED091D73C28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B6F7C3-ABD4-194D-A433-96B505F4FADE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730788-753B-FE9C-17D0-B97C6C99E3DD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160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08DFF10-10B3-C943-A90C-C2B61BB1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فقرة جديدة  بدقة وسرعة.  سأقرأ . تابعوا معي</a:t>
            </a:r>
            <a:endParaRPr lang="fr-FR" sz="2400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57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58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4583855" y="13704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1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86456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/>
        </p:nvSpPr>
        <p:spPr>
          <a:xfrm>
            <a:off x="2695016" y="126807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2 </a:t>
            </a:r>
            <a:endParaRPr lang="ar-MA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6DBECC-C199-1F26-BEF5-34DFE2604F0F}"/>
              </a:ext>
            </a:extLst>
          </p:cNvPr>
          <p:cNvSpPr txBox="1"/>
          <p:nvPr/>
        </p:nvSpPr>
        <p:spPr>
          <a:xfrm>
            <a:off x="378896" y="1645793"/>
            <a:ext cx="8291384" cy="4418052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ذاتَ يَوْ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مٍ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، وَبَيْنَما كانَ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لْعُصْفورُ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لصَّغيرُ يُحَلِّقُ عالِياً في ٱلسَّماءِ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لزَّرْقا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ء</a:t>
            </a:r>
            <a:r>
              <a:rPr lang="ar-MA" sz="2800" b="1" dirty="0">
                <a:solidFill>
                  <a:srgbClr val="00A9A1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ِ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، تَذَكَّرَ خَوْفَهُ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لْأَوَّلَ وَ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بْتَسَ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مَ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. أَدْرَكَ أَنَّ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لْخَوْفَ كانَ مُجَرَّدَ عَقَبَةٍ صَغيرَةٍ في طَريقِ نَجاحِ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ه</a:t>
            </a:r>
            <a:r>
              <a:rPr lang="ar-MA" sz="2800" b="1" dirty="0">
                <a:solidFill>
                  <a:srgbClr val="00A9A1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ِ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. صارَ يُشَجِّعُ إِخْوَتَهُ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لصِّغارَ عِنْدَما يَرى خَوْفَهُ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مْ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، وَيَحْكي لَهُمْ قِصَّتَ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ه</a:t>
            </a:r>
            <a:r>
              <a:rPr lang="ar-MA" sz="2800" b="1" dirty="0">
                <a:solidFill>
                  <a:srgbClr val="00A9A1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ُ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. عَرَفَ أَنَّ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لْإِصْرارَ وَ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لثِّقَةَ هُما جَناحا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لنَّجا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حِ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، وَأَنَّ كُلَّ بِدايَةٍ صَعْبَةٍ تَحْمِلُ في طَيّاتِها نِهايَةً جَميلَ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ةً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. أَصْبَحَ مَثَلاً يُحْتَذى بِهِ بَيْنَ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لْعَصافيرِ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لصَّغيرَةِ في كَيْفِيَّةِ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لتَّغَلُّبِ عَلى 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ٱ</a:t>
            </a:r>
            <a:r>
              <a:rPr lang="ar-MA" sz="28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لْمَخاوِ</a:t>
            </a:r>
            <a:r>
              <a:rPr lang="ar-M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ف</a:t>
            </a:r>
            <a:r>
              <a:rPr lang="ar-MA" sz="2800" b="1" dirty="0">
                <a:solidFill>
                  <a:srgbClr val="00A9A1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ِ</a:t>
            </a:r>
            <a:r>
              <a:rPr lang="fr-MA" sz="2800" b="1" dirty="0">
                <a:solidFill>
                  <a:srgbClr val="002060"/>
                </a:solidFill>
                <a:effectLst/>
                <a:latin typeface="Traditional Arabic" panose="02020603050405020304" pitchFamily="18" charset="-78"/>
                <a:ea typeface="Times New Roman" panose="02020603050405020304" pitchFamily="18" charset="0"/>
              </a:rPr>
              <a:t>.</a:t>
            </a:r>
            <a:endParaRPr lang="fr-MA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51EE8D8-3328-C071-10F5-C5A4CAB257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9918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17946</TotalTime>
  <Words>1378</Words>
  <Application>Microsoft Office PowerPoint</Application>
  <PresentationFormat>Affichage à l'écran (4:3)</PresentationFormat>
  <Paragraphs>305</Paragraphs>
  <Slides>50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50</vt:i4>
      </vt:variant>
    </vt:vector>
  </HeadingPairs>
  <TitlesOfParts>
    <vt:vector size="75" baseType="lpstr">
      <vt:lpstr>Traditional Arabic</vt:lpstr>
      <vt:lpstr>Times New Roman</vt:lpstr>
      <vt:lpstr>Wingdings</vt:lpstr>
      <vt:lpstr>Calibri Light</vt:lpstr>
      <vt:lpstr>Calibri</vt:lpstr>
      <vt:lpstr>Sakkal Majalla</vt:lpstr>
      <vt:lpstr>Modern Love</vt:lpstr>
      <vt:lpstr>Arial</vt:lpstr>
      <vt:lpstr>Microsoft Himalaya</vt:lpstr>
      <vt:lpstr>Microsoft Uighur</vt:lpstr>
      <vt:lpstr>Dosis</vt:lpstr>
      <vt:lpstr>Dosis ExtraBold</vt:lpstr>
      <vt:lpstr>Dosis Medium</vt:lpstr>
      <vt:lpstr>Dosis SemiBold</vt:lpstr>
      <vt:lpstr>Thème Office</vt:lpstr>
      <vt:lpstr>01- نشاط اعتيادي</vt:lpstr>
      <vt:lpstr>03- استماع وتحدث</vt:lpstr>
      <vt:lpstr>04- قراءة/ كتابة</vt:lpstr>
      <vt:lpstr>1_05- اختتام الحصة</vt:lpstr>
      <vt:lpstr>2_05- افتتاح الحصة</vt:lpstr>
      <vt:lpstr>1_01- نشاط اعتيادي</vt:lpstr>
      <vt:lpstr>1_04- قراءة/ كتابة</vt:lpstr>
      <vt:lpstr>3_Env-Enseignant</vt:lpstr>
      <vt:lpstr>2_04- قراءة/ كتابة</vt:lpstr>
      <vt:lpstr>00_Env-Enseignant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انشطة اعتيادية</vt:lpstr>
      <vt:lpstr>مرحبا بكم ، سنبدأ  حصة اللغة العربية.</vt:lpstr>
      <vt:lpstr>ضعوا اللوحة والكراسة في القمطر</vt:lpstr>
      <vt:lpstr>ستتدربون على قراءة فقرة جديدة  بدقة وسرعة.  سأقرأ . تابعوا معي</vt:lpstr>
      <vt:lpstr>الآن سنمر لتحدي الطلاقة. سأسحب 5 بطاقات تحمل أسماء 5 متعلمين</vt:lpstr>
      <vt:lpstr>أنادي على التلميذ الأول: .................................. يتم تسجيل درجة الطلاقة على السجل.</vt:lpstr>
      <vt:lpstr>الفائزون بنجمة الطلاقة هم ...........................................................................</vt:lpstr>
      <vt:lpstr>ورشة القراءة – الحصة 1 </vt:lpstr>
      <vt:lpstr> سنقرأ نصا بعنوان منارات على درب النجاح. كيف نستطيع النجاح في حياتنا؟</vt:lpstr>
      <vt:lpstr>قبل قراءة النص سنتعرف مفرداتٍ ستساعدنا في فهم النص.</vt:lpstr>
      <vt:lpstr>الآن، سنربط كل كلمة بالتعريف المناسب لها . ما المقصود بالشغف؟</vt:lpstr>
      <vt:lpstr>من يقرأ؟</vt:lpstr>
      <vt:lpstr> لاحظوا عنوان النص و الصور  - ماذا تعرفون عن الشخصيات التالية؟</vt:lpstr>
      <vt:lpstr>سأسجل بعض إجاباتكم و توقعاتكم على السبورة لكي نتحقق منها بعد قراءة النص.</vt:lpstr>
      <vt:lpstr>خذوا كراساتكم . ستقرؤون النص قراءة صامتة لتحققوا من توقعاتكم.</vt:lpstr>
      <vt:lpstr> ستقرؤون النص قراءة تحليقية  لتتحققوا من توقعاتكم. لديكم دقيقتان.</vt:lpstr>
      <vt:lpstr>من توقع ما جاء في النص؟ أين  قرأت ذلك في النص؟</vt:lpstr>
      <vt:lpstr>انتبهوا سنتحقق من فهمكم العام للنص. من يجيب؟ </vt:lpstr>
      <vt:lpstr>من يقرأ المقطع الذي ورد فيه الجواب؟ </vt:lpstr>
      <vt:lpstr> من يجيب؟</vt:lpstr>
      <vt:lpstr>من يقرأ الجواب؟</vt:lpstr>
      <vt:lpstr> من يقرأ المقطع حيث وردت الإجابة؟ </vt:lpstr>
      <vt:lpstr> سأقرأ الصفحة الأولى  تابعوا معي ؛ سطروا على مفردات المعجم عندما نصل إليها. </vt:lpstr>
      <vt:lpstr> من يتابع؟  يتناوب 3 تلاميذ على قراءة النص </vt:lpstr>
      <vt:lpstr>الان سيقرأ كل واحد منكم  فقرة مع احترام قواعد القراءة السليمة. الآخرون يتتبعون. من يقرأ؟</vt:lpstr>
      <vt:lpstr>ورشة القراءة – الحصة 2 </vt:lpstr>
      <vt:lpstr>الآن؛ ستتدربون على توظيف استراتيجية الكلمات المفاتيح؛ تابعوا الفيديو </vt:lpstr>
      <vt:lpstr>عرض فيديو نمذجة استراتيجية الكلمات المفاتيح </vt:lpstr>
      <vt:lpstr>من يذكرنا بخطوات استراتيجية الكلمات المفاتيح؟ </vt:lpstr>
      <vt:lpstr>اَلآن؛ خذوا الصفحة 11 من كراساتكم </vt:lpstr>
      <vt:lpstr>أنجزوا تمارين أتدرب مع زملائي. لديكم 3 دقائق. </vt:lpstr>
      <vt:lpstr>كل واحد منكم يجيب عن الأسئلة بتوظيف استراتيجية الكلمات المفاتيح.   </vt:lpstr>
      <vt:lpstr>في ثنائيات؛ ناقشوا إجاباتكم وتأكدوا من الاتباع السليم لخطوات الاستراتيجية. </vt:lpstr>
      <vt:lpstr>نصحح السؤال 2. من يقرأ؟ أين الكلمات المفاتيح في السؤال؟ أين  وجدتموها في النص كذلك ؟</vt:lpstr>
      <vt:lpstr>من يقرأ الجواب؟ صححوا</vt:lpstr>
      <vt:lpstr>نصحح السؤال 3. من يقرأ؟ ماهي الكلمات المفاتيح في السؤال؟</vt:lpstr>
      <vt:lpstr>من يقرأ الجواب  ؟ صححوا.</vt:lpstr>
      <vt:lpstr>الآن؛ أجيبوا عن الأسئلة  على دفاتر التمارين. سأمر بين الصفوف لتقييم إنجازاتكم. </vt:lpstr>
      <vt:lpstr>صححوا بقلم أخضر إنجازاتكم </vt:lpstr>
      <vt:lpstr>Présentation PowerPoint</vt:lpstr>
      <vt:lpstr>من يذكرنا بتعاريف هذه الكلمات؟ </vt:lpstr>
      <vt:lpstr>من يذكرنا بخطوات استراتيجية الكلمات المفاتيح؟ </vt:lpstr>
      <vt:lpstr>سجلوا واجباتكم المنزلية.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JAMAL</dc:creator>
  <cp:lastModifiedBy>JAMAL</cp:lastModifiedBy>
  <cp:revision>1</cp:revision>
  <dcterms:created xsi:type="dcterms:W3CDTF">2023-09-20T21:35:22Z</dcterms:created>
  <dcterms:modified xsi:type="dcterms:W3CDTF">2025-10-26T19:46:56Z</dcterms:modified>
</cp:coreProperties>
</file>