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7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97" r:id="rId3"/>
    <p:sldMasterId id="2147483720" r:id="rId4"/>
    <p:sldMasterId id="2147483743" r:id="rId5"/>
    <p:sldMasterId id="2147483767" r:id="rId6"/>
    <p:sldMasterId id="2147483790" r:id="rId7"/>
    <p:sldMasterId id="2147483805" r:id="rId8"/>
  </p:sldMasterIdLst>
  <p:notesMasterIdLst>
    <p:notesMasterId r:id="rId82"/>
  </p:notesMasterIdLst>
  <p:sldIdLst>
    <p:sldId id="2134806764" r:id="rId9"/>
    <p:sldId id="1029" r:id="rId10"/>
    <p:sldId id="2147482493" r:id="rId11"/>
    <p:sldId id="2147482469" r:id="rId12"/>
    <p:sldId id="2147482516" r:id="rId13"/>
    <p:sldId id="2147482616" r:id="rId14"/>
    <p:sldId id="2147482475" r:id="rId15"/>
    <p:sldId id="2134806766" r:id="rId16"/>
    <p:sldId id="2147482477" r:id="rId17"/>
    <p:sldId id="2134806887" r:id="rId18"/>
    <p:sldId id="2134807143" r:id="rId19"/>
    <p:sldId id="2134807144" r:id="rId20"/>
    <p:sldId id="2134807145" r:id="rId21"/>
    <p:sldId id="2147482636" r:id="rId22"/>
    <p:sldId id="2147482617" r:id="rId23"/>
    <p:sldId id="2134807148" r:id="rId24"/>
    <p:sldId id="2134807149" r:id="rId25"/>
    <p:sldId id="2134807150" r:id="rId26"/>
    <p:sldId id="2134807153" r:id="rId27"/>
    <p:sldId id="2134807128" r:id="rId28"/>
    <p:sldId id="2134807154" r:id="rId29"/>
    <p:sldId id="2134807156" r:id="rId30"/>
    <p:sldId id="2134807158" r:id="rId31"/>
    <p:sldId id="2134807159" r:id="rId32"/>
    <p:sldId id="2147482513" r:id="rId33"/>
    <p:sldId id="2134807160" r:id="rId34"/>
    <p:sldId id="2134807162" r:id="rId35"/>
    <p:sldId id="2134807164" r:id="rId36"/>
    <p:sldId id="2134807165" r:id="rId37"/>
    <p:sldId id="2134807168" r:id="rId38"/>
    <p:sldId id="2134807169" r:id="rId39"/>
    <p:sldId id="2134807170" r:id="rId40"/>
    <p:sldId id="2147482564" r:id="rId41"/>
    <p:sldId id="2147482509" r:id="rId42"/>
    <p:sldId id="2147482511" r:id="rId43"/>
    <p:sldId id="2147482512" r:id="rId44"/>
    <p:sldId id="2147482476" r:id="rId45"/>
    <p:sldId id="2134807121" r:id="rId46"/>
    <p:sldId id="2147482618" r:id="rId47"/>
    <p:sldId id="2147482619" r:id="rId48"/>
    <p:sldId id="2134807122" r:id="rId49"/>
    <p:sldId id="2134807123" r:id="rId50"/>
    <p:sldId id="2134807124" r:id="rId51"/>
    <p:sldId id="2134807125" r:id="rId52"/>
    <p:sldId id="2134807126" r:id="rId53"/>
    <p:sldId id="2147482625" r:id="rId54"/>
    <p:sldId id="2134807085" r:id="rId55"/>
    <p:sldId id="2147482622" r:id="rId56"/>
    <p:sldId id="2147482623" r:id="rId57"/>
    <p:sldId id="2147482624" r:id="rId58"/>
    <p:sldId id="2147482620" r:id="rId59"/>
    <p:sldId id="2134807130" r:id="rId60"/>
    <p:sldId id="2147482621" r:id="rId61"/>
    <p:sldId id="2134807127" r:id="rId62"/>
    <p:sldId id="2147482631" r:id="rId63"/>
    <p:sldId id="2134807131" r:id="rId64"/>
    <p:sldId id="2147482626" r:id="rId65"/>
    <p:sldId id="2147482627" r:id="rId66"/>
    <p:sldId id="2147482628" r:id="rId67"/>
    <p:sldId id="2134807133" r:id="rId68"/>
    <p:sldId id="2147482629" r:id="rId69"/>
    <p:sldId id="2134807135" r:id="rId70"/>
    <p:sldId id="2147482630" r:id="rId71"/>
    <p:sldId id="2134807109" r:id="rId72"/>
    <p:sldId id="2147482633" r:id="rId73"/>
    <p:sldId id="2147482632" r:id="rId74"/>
    <p:sldId id="2134807111" r:id="rId75"/>
    <p:sldId id="2134807112" r:id="rId76"/>
    <p:sldId id="2147482503" r:id="rId77"/>
    <p:sldId id="2134806630" r:id="rId78"/>
    <p:sldId id="2134806830" r:id="rId79"/>
    <p:sldId id="2134806149" r:id="rId80"/>
    <p:sldId id="2147482634" r:id="rId81"/>
  </p:sldIdLst>
  <p:sldSz cx="9144000" cy="6858000" type="screen4x3"/>
  <p:notesSz cx="6858000" cy="9144000"/>
  <p:embeddedFontLst>
    <p:embeddedFont>
      <p:font typeface="Dosis" pitchFamily="2" charset="0"/>
      <p:regular r:id="rId83"/>
      <p:bold r:id="rId84"/>
    </p:embeddedFont>
    <p:embeddedFont>
      <p:font typeface="Dosis ExtraBold" pitchFamily="2" charset="0"/>
      <p:bold r:id="rId85"/>
    </p:embeddedFont>
    <p:embeddedFont>
      <p:font typeface="Dosis Medium" pitchFamily="2" charset="0"/>
      <p:regular r:id="rId86"/>
    </p:embeddedFont>
    <p:embeddedFont>
      <p:font typeface="Dosis SemiBold" pitchFamily="2" charset="0"/>
      <p:bold r:id="rId87"/>
    </p:embeddedFont>
    <p:embeddedFont>
      <p:font typeface="Microsoft Himalaya" panose="01010100010101010101" pitchFamily="2" charset="0"/>
      <p:regular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Modern Love" panose="04090805081005020601" pitchFamily="82" charset="0"/>
      <p:regular r:id="rId91"/>
    </p:embeddedFont>
    <p:embeddedFont>
      <p:font typeface="Sakkal Majalla" panose="02000000000000000000" pitchFamily="2" charset="-78"/>
      <p:regular r:id="rId92"/>
      <p:bold r:id="rId9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AFD"/>
    <a:srgbClr val="424D7C"/>
    <a:srgbClr val="9BD3E2"/>
    <a:srgbClr val="D6E9EA"/>
    <a:srgbClr val="0070C0"/>
    <a:srgbClr val="FAD1E3"/>
    <a:srgbClr val="70B1B6"/>
    <a:srgbClr val="0097B2"/>
    <a:srgbClr val="7FB9BE"/>
    <a:srgbClr val="1E3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5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font" Target="fonts/font4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font" Target="fonts/font5.fntdata"/><Relationship Id="rId61" Type="http://schemas.openxmlformats.org/officeDocument/2006/relationships/slide" Target="slides/slide53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Layouts/_rels/slideLayout1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2249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217314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214614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45527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441121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23161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258073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45514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49774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84581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489787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64077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577307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200345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9489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11341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35859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063408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587480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54872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236590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922769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312465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4614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316570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533137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515472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45510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81833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386797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729337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631166" y="1762900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4199138" y="3030664"/>
            <a:ext cx="222716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</a:lstStyle>
          <a:p>
            <a:pPr lvl="0"/>
            <a:r>
              <a:rPr lang="fr-MA" b="1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- 02</a:t>
            </a:r>
            <a:r>
              <a:rPr lang="ar-MA" b="1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</a:t>
            </a:r>
            <a:r>
              <a:rPr lang="fr-MA" b="1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b="1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الحصة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3515557" y="4305816"/>
            <a:ext cx="29107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defRPr>
            </a:lvl1pPr>
          </a:lstStyle>
          <a:p>
            <a:pPr lvl="0" rtl="1"/>
            <a:r>
              <a:rPr lang="fr-MA" noProof="0" dirty="0"/>
              <a:t> - 03</a:t>
            </a:r>
            <a:r>
              <a:rPr lang="ar-MA" noProof="0" dirty="0"/>
              <a:t>ورشة الكتابة </a:t>
            </a:r>
            <a:r>
              <a:rPr lang="fr-MA" noProof="0" dirty="0"/>
              <a:t>-</a:t>
            </a:r>
            <a:r>
              <a:rPr lang="ar-MA" noProof="0" dirty="0"/>
              <a:t> الصرف و التحويل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6374D34-D13A-3241-4391-B4C15F256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2112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B49ADD-60B8-321F-9352-AF6B20DC1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4396757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8005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6997305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4488997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746244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7574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470349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561639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2762242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213763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707178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60982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9925430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695091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16835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154774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23509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189006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85452727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425979749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208978881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346252270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30167230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4788505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3057984479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228374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600538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97569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12994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37841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70513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50083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56669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145501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686611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269642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409827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4251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984717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3881773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631166" y="1762900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133959" y="3030664"/>
            <a:ext cx="129234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</a:lstStyle>
          <a:p>
            <a:pPr lvl="0"/>
            <a:r>
              <a:rPr lang="f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- 02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</a:t>
            </a:r>
            <a:r>
              <a:rPr lang="fr-FR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noProof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62199" y="4305816"/>
            <a:ext cx="11641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noProof="0" dirty="0"/>
              <a:t> </a:t>
            </a:r>
            <a:r>
              <a:rPr lang="fr-MA" noProof="0" dirty="0"/>
              <a:t> - 03</a:t>
            </a:r>
            <a:r>
              <a:rPr lang="ar-MA" noProof="0" dirty="0"/>
              <a:t> قراءة ح</a:t>
            </a:r>
            <a:r>
              <a:rPr lang="fr-FR" noProof="0" dirty="0"/>
              <a:t>2</a:t>
            </a:r>
            <a:endParaRPr lang="ar-MA" noProof="0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6374D34-D13A-3241-4391-B4C15F256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2112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B49ADD-60B8-321F-9352-AF6B20DC1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4396757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4239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9D41AC8-D8D4-B177-4DD5-855AE42C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200"/>
            <a:ext cx="7886700" cy="782320"/>
          </a:xfrm>
          <a:prstGeom prst="rect">
            <a:avLst/>
          </a:prstGeom>
        </p:spPr>
        <p:txBody>
          <a:bodyPr anchor="ctr"/>
          <a:lstStyle>
            <a:lvl1pPr algn="ctr" rtl="1">
              <a:defRPr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004331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258129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302278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5269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97302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73227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423892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81022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0202089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171973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6614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65439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35528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930130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072431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899271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746756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36632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960432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08532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63531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834803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55718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9912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69730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89652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822709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50829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072549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21198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00104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77410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81020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93974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23785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97788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473502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12257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24868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44650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57575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498617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952418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31247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93019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973114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18833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28408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14849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116031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27729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7925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88722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217233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619311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255838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215035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364923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04282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985015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748420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76588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973135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130839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29634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13119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200292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264837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15659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377850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360353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03051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793478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02587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792430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078690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633434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03982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177803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17675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727024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931796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308569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3745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5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5.bin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5.bin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image" Target="../media/image5.bin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image" Target="../media/image5.bin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image" Target="../media/image14.jpeg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6" r:id="rId12"/>
    <p:sldLayoutId id="21474838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564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83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433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308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83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642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83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28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8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71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gif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26.gif"/><Relationship Id="rId4" Type="http://schemas.openxmlformats.org/officeDocument/2006/relationships/image" Target="../media/image33.png"/><Relationship Id="rId9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0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3.png"/><Relationship Id="rId7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7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3.png"/><Relationship Id="rId7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3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26.gif"/><Relationship Id="rId4" Type="http://schemas.openxmlformats.org/officeDocument/2006/relationships/image" Target="../media/image33.png"/><Relationship Id="rId9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B61A10-9E41-3B47-C50D-6088D36E4A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2074386"/>
            <a:ext cx="7958666" cy="23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9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F0E93D1-10BC-D74F-84D8-55A3EF1D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جديدة  بدقة وسرعة</a:t>
            </a: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سأقرأ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تابعوا معي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46A1C4-3327-1F82-02B5-E69CFB870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63A3D1-DD8E-A0E6-BB29-C63367D814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B6BAC5-15A7-D4D2-08A0-F3B93603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E40663-1010-4DDB-3122-2280F1B8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7BCACB-A217-2B33-6A3E-53CE7DBB50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7D3CF-31FE-9F17-F78F-D069750C23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AAC789-23C1-1882-C787-360D208AE8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8DD54D-7746-7541-0E36-74B34B3264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11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CDE6280-DD27-36D3-931E-8FBBA10399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A6DBECC-C199-1F26-BEF5-34DFE2604F0F}"/>
              </a:ext>
            </a:extLst>
          </p:cNvPr>
          <p:cNvSpPr txBox="1"/>
          <p:nvPr/>
        </p:nvSpPr>
        <p:spPr>
          <a:xfrm>
            <a:off x="822706" y="1698579"/>
            <a:ext cx="7551543" cy="4592241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اَلْحَياةُ مَليئَةٌ بِقِصَصِ نَجاحٍ جَميل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ةٍ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مِنَ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لْمُهِمِّ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أَنْ نَعْرِفَ هذِهِ ﭐلْقِصَصَ لِأَنَّها تُشَجِّعُنا وَتَجْعَلُنا نُحِبُّ </a:t>
            </a: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لْعَمَلَ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kumimoji="0" lang="ar-M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لتَّمَيّ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زَ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قِصَّةُ نَجاحٍ صَغيرَةٍ يُمْكِنُ أَنْ تُلْهِمَ نَجاحاً باهِ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راً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عِنْدَما نَحْكِي قِصَصَ </a:t>
            </a:r>
            <a:r>
              <a:rPr kumimoji="0" lang="ar-M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نَّجا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نُشَجِّعُ أَصْحابَها وَنَحْتَفِلُ بِإِنْجازاتِهِ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مْ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مِنَ </a:t>
            </a:r>
            <a:r>
              <a:rPr kumimoji="0" lang="ar-M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لْجَميلِ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أَنْ تُشارِكَ كُلُّ مَدْرَسَةٍ أَوْ مُؤَسَّسَةٍ هَذِهِ </a:t>
            </a: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ْقِصَصَ وَتُكَرِّمَ أَصْحابَ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ها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كَما يُمْكِنُ لِكُلِّ شَخْصٍ ناجِحٍ أَنْ يَحْكِيَ قِصَّتَهُ لِلنّا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لِيَسْتَفيدوا مِنْها وَيَتَعَلَّموا كَيْفَ يُثابروا في سَبيلِ النَّجا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Times New Roman" panose="02020603050405020304" pitchFamily="18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609918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AAEF-D2EC-6D42-8D5B-134CEC9C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 أسماء. من سمع اسمه يمر  ليقرأ النص بطلاقة.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D894D8-001C-9E19-A3D9-604B1C503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2A04A3-7D19-43CF-0E7E-34C10CE31C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F29A22-F963-3029-BF13-16AC30AFC4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015850-D446-48CA-C145-AE533ADA33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72165-D6FD-F48F-7889-590CAB626D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BFEC7-8780-F2C5-EA3F-3F30E695A66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3CA11E-4986-54F8-1B27-3699FE4B21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A62E5-FE01-69AE-2A85-0DC9C7FC81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F8739C7-A22B-09C9-397C-F532AFF68A41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9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B7A98C76-509E-832F-A34E-6C7376406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39E48F9-4BFC-C748-EC47-7EB6825B40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1476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3C1C-E5BF-B6C2-D040-8709FEF8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182722A-55CE-034F-996F-633DA188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 الطلاقة: أنادي على التلميذ (ة) : ...........................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5A7FC4-5A69-21AC-D823-7DF2947D4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FE69A5-2597-7E7B-0181-7ACB1E0E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CA2956-1BC8-C4F0-4287-3EDCE46C53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D31041-8B46-1F2A-65D1-F19BCFCF16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5CF486-7466-A78A-9724-756D9CDA59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903CE9-C350-C916-34D8-2667FF46CFE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2AB40C-659F-4A73-BF06-3E9A3B1ED48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6DC9FC-BACF-5871-C3E9-3AE5B59073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1" name="Espace réservé pour une image  10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0F493A8-F835-B7DE-4D70-541FD7E97B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E8DF128-13F9-0500-BCD8-318532EA5A1D}"/>
              </a:ext>
            </a:extLst>
          </p:cNvPr>
          <p:cNvSpPr txBox="1"/>
          <p:nvPr/>
        </p:nvSpPr>
        <p:spPr>
          <a:xfrm>
            <a:off x="822706" y="1698579"/>
            <a:ext cx="7551543" cy="4592241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اَلْحَياةُ مَليئَةٌ بِقِصَصِ نَجاحٍ جَميل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ةٍ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مِنَ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لْمُهِمِّ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أَنْ نَعْرِفَ هذِهِ ﭐلْقِصَصَ لِأَنَّها تُشَجِّعُنا وَتَجْعَلُنا نُحِبُّ </a:t>
            </a: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لْعَمَلَ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kumimoji="0" lang="ar-M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لتَّمَيّ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زَ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قِصَّةُ نَجاحٍ صَغيرَةٍ يُمْكِنُ أَنْ تُلْهِمَ نَجاحاً باهِ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راً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عِنْدَما نَحْكِي قِصَصَ </a:t>
            </a:r>
            <a:r>
              <a:rPr kumimoji="0" lang="ar-M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نَّجا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نُشَجِّعُ أَصْحابَها وَنَحْتَفِلُ بِإِنْجازاتِهِ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مْ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مِنَ </a:t>
            </a:r>
            <a:r>
              <a:rPr kumimoji="0" lang="ar-M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لْجَميلِ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أَنْ تُشارِكَ كُلُّ مَدْرَسَةٍ أَوْ مُؤَسَّسَةٍ هَذِهِ </a:t>
            </a: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ْقِصَصَ وَتُكَرِّمَ أَصْحابَ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ها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كَما يُمْكِنُ لِكُلِّ شَخْصٍ ناجِحٍ أَنْ يَحْكِيَ قِصَّتَهُ لِلنّا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لِيَسْتَفيدوا مِنْها وَيَتَعَلَّموا كَيْفَ يُثابروا في سَبيلِ النَّجا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Times New Roman" panose="02020603050405020304" pitchFamily="18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696264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7795-164E-34B1-BC0D-7637A9BD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F178590-741F-2F42-AAF9-5C0B3C4F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 هم ...........................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618E78-EDCF-ED0F-C53B-792C75A14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6D95EB-CAF1-A6A1-FBDE-E33369E852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E516CD-6A74-51BA-7514-39FB5F4F8B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42EABB-5CF4-AD42-4596-416F34560D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87024F-538B-509F-1A43-984D5F929E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00502-E2ED-14D3-4314-79444DD8324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06A382-EE1C-4FC7-490E-4BB1604284C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304DE8-EDFA-157A-5741-8D646EEF70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239CFED-875E-A173-ED17-25EDF36FB5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7046275-3880-59FF-56C2-09E46CEF7DF8}"/>
              </a:ext>
            </a:extLst>
          </p:cNvPr>
          <p:cNvSpPr txBox="1"/>
          <p:nvPr/>
        </p:nvSpPr>
        <p:spPr>
          <a:xfrm>
            <a:off x="2975829" y="1554745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7948E2F-FA13-A526-B27F-585694DB5B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695016" y="249910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9950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8763EC-721A-AA70-E867-61AC20BD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75517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/>
              <a:t>ورشة القراءة 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منارات على درب النجاح </a:t>
            </a:r>
            <a:r>
              <a:rPr lang="fr-FR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تطبيق الاستراتيجية - استثمار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4360274" y="3335822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3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029" y="3436903"/>
            <a:ext cx="536339" cy="540000"/>
          </a:xfrm>
          <a:prstGeom prst="rect">
            <a:avLst/>
          </a:prstGeom>
        </p:spPr>
      </p:pic>
      <p:pic>
        <p:nvPicPr>
          <p:cNvPr id="22" name="Espace réservé pour une image  20">
            <a:extLst>
              <a:ext uri="{FF2B5EF4-FFF2-40B4-BE49-F238E27FC236}">
                <a16:creationId xmlns:a16="http://schemas.microsoft.com/office/drawing/2014/main" id="{642AADAD-BF73-C93B-2133-8D700C4F29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189" y="3233390"/>
            <a:ext cx="40653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61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986E1-FD67-2368-7CAF-BCDE19B6B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F631D73-9863-A31E-7803-49D0F7DFC91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F0760A7-56B3-A826-73FA-AB34A841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سنواصل دراسة نص منارات على درب النجاح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53A0B0-9288-7F1A-E41A-81A5EFAD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671CC0-5E50-5224-FA63-30B8C35E9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C6C743-A4C7-0FFF-DC29-F447B76177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086AFF-6F3F-A488-E192-01ACE4B7FF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F102C5-1DCF-A911-68A3-954D85D51B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CBF5A6-A213-0EB1-4BBD-717D0270B2D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E633A9-0C0A-7A3E-4A1B-4FC1FED9890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F8BE5A-C645-46D2-8BCE-16EF78497B8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A99C2F-58D8-B8A3-4ABD-04B4147A47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15B0D548-3830-0DAD-589A-7FAF88C869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4" name="Image 3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9B94E627-E147-2F4B-95C3-BB1AC6F901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1422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الواجب المنزلي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حول معجم النص </a:t>
            </a: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 12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CE2586-8D30-B4F2-8F98-7A2DFA6A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6A1532-9D22-712D-1D79-35660F001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EB6B15-B57A-97F6-26CC-19A58EE1BC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C8C277-CB76-0A88-B83D-B3AAD1D3DA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A3708C-0CD6-6D08-FAB4-9A54303854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407AB5-6945-5B88-8CDB-2ECC50762CD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F88B7-A8C2-9C8C-5BF3-B3896A73C6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E1355-9077-D208-5386-9E8D900F1E7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044DE80-7F28-9A1A-0C1C-23A6542E15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0B4ABCF-48D4-E5B9-D78A-2B4B0A12A5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38" y="1584000"/>
            <a:ext cx="3317800" cy="478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3A80CC7-1322-A5C3-20EF-4D69F9061B62}"/>
              </a:ext>
            </a:extLst>
          </p:cNvPr>
          <p:cNvSpPr/>
          <p:nvPr/>
        </p:nvSpPr>
        <p:spPr>
          <a:xfrm>
            <a:off x="3010438" y="2336800"/>
            <a:ext cx="3317799" cy="1092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65068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DAA08-7B7C-D236-933A-E70C49E1E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303ABD9-905B-BC4D-BC5A-74B93425F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جوابه؟ من يقرأ في النص الجملة التي وردت فيها الكلمة؟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74DB51-D36A-F1AF-8A4D-F2492D4E05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712330-EE2F-5E0D-9C3F-B7F7611D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F9749A-5A64-1AC6-AD2E-8A8CCFB678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48332E-78FB-206F-C0CF-DCA028F333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2E397B-C6F2-02FC-99FC-D4D37F6C1A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A92B90-3015-1A0A-4EF1-D2F4231800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5E7A87-3EE5-64D5-BE0D-8E55847DAD7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FD3B6C-6C9F-4AA0-E75E-F43F2E2821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08048F1-A221-A2F0-7F4A-9FA31CF706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70E558-298E-20EA-90E9-CE56A40398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833" y="2195876"/>
            <a:ext cx="8215942" cy="16014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0A46FF-5AAA-B6B9-448C-AECA1C1C02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373" y="4233545"/>
            <a:ext cx="8068734" cy="1083734"/>
          </a:xfrm>
          <a:prstGeom prst="rect">
            <a:avLst/>
          </a:prstGeom>
        </p:spPr>
      </p:pic>
      <p:pic>
        <p:nvPicPr>
          <p:cNvPr id="22" name="Image 21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6F5A87FC-1B03-4EB5-DB4E-B606D61DCC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137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25302-8A5D-8687-7FE6-98B4062BC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CFC67F1F-64B8-F2C5-05BF-C43048260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833" y="2195876"/>
            <a:ext cx="8215942" cy="16014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8C51A33-B292-C066-60A7-7CE5E06FA20F}"/>
              </a:ext>
            </a:extLst>
          </p:cNvPr>
          <p:cNvSpPr txBox="1"/>
          <p:nvPr/>
        </p:nvSpPr>
        <p:spPr>
          <a:xfrm>
            <a:off x="6398688" y="2632118"/>
            <a:ext cx="117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نَشَــــأَ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3DB8F4D-927E-5320-8E12-45AED672B5DA}"/>
              </a:ext>
            </a:extLst>
          </p:cNvPr>
          <p:cNvSpPr txBox="1"/>
          <p:nvPr/>
        </p:nvSpPr>
        <p:spPr>
          <a:xfrm>
            <a:off x="5916090" y="3156393"/>
            <a:ext cx="117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حَفَّزَ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479C02-3059-AFC0-C13F-008E408EECFB}"/>
              </a:ext>
            </a:extLst>
          </p:cNvPr>
          <p:cNvSpPr txBox="1"/>
          <p:nvPr/>
        </p:nvSpPr>
        <p:spPr>
          <a:xfrm>
            <a:off x="1781161" y="2594019"/>
            <a:ext cx="117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بَرَعَ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D445DE-21F2-7872-CEEF-44C559A5A9F7}"/>
              </a:ext>
            </a:extLst>
          </p:cNvPr>
          <p:cNvSpPr txBox="1"/>
          <p:nvPr/>
        </p:nvSpPr>
        <p:spPr>
          <a:xfrm>
            <a:off x="460572" y="3085533"/>
            <a:ext cx="2222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صَقْل - تَوْسيع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AD1B1E2F-EA43-1446-9455-185A1BC2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8629BD-F546-89E3-6A83-CA062C21EF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0E4347-B0CF-1FCC-FF41-30EC084F7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ED1D29-25C5-2659-6B35-0F0E63265A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A3E713-21D9-347A-8CED-ADFC7057DC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EF64B5-8A74-9A2C-453F-E0A412CA7C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52B5CE-0A80-DF1F-51AE-74287D0326B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D6DC07-1282-F82D-B21D-65F86C8106C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4ABB00-59AA-88D2-9D7C-B3E9798158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0" name="Espace réservé pour une image  19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A403C89-56AC-F678-7E37-2B400D4CF1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2A80CA-68F3-C504-E0C0-493C6C4FE0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373" y="4233545"/>
            <a:ext cx="8068734" cy="108373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A7321FA-36F7-2C4D-069B-E402991EFB20}"/>
              </a:ext>
            </a:extLst>
          </p:cNvPr>
          <p:cNvSpPr txBox="1"/>
          <p:nvPr/>
        </p:nvSpPr>
        <p:spPr>
          <a:xfrm>
            <a:off x="6610183" y="4572528"/>
            <a:ext cx="117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أَهْوى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35A0203-A8F2-5A63-9C47-4DA0A860AD98}"/>
              </a:ext>
            </a:extLst>
          </p:cNvPr>
          <p:cNvSpPr txBox="1"/>
          <p:nvPr/>
        </p:nvSpPr>
        <p:spPr>
          <a:xfrm>
            <a:off x="867398" y="4605860"/>
            <a:ext cx="117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أَظْهَرْتُ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0B90D6C-1FE0-82A9-12DB-31676FC2C46F}"/>
              </a:ext>
            </a:extLst>
          </p:cNvPr>
          <p:cNvSpPr txBox="1"/>
          <p:nvPr/>
        </p:nvSpPr>
        <p:spPr>
          <a:xfrm>
            <a:off x="3740011" y="4605860"/>
            <a:ext cx="117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تَتَأَلَّقُ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06134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FFAAB-7EC2-A118-0D23-6DAA409CD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24EEE3-600C-5646-9CEF-8077AFB7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جوابه؟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509B5D-825F-FA03-CA57-D4BA47B2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BE50EF-3A04-C3DD-4885-A67B15B44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5C06E3-24F8-D2B1-DB62-B9BE9C6D82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9BBEC5-4E91-45DA-3AE8-B27EB807F4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F8635F-B030-55F1-E268-FBA8F1BB5A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21C88E-33EA-5752-A6EA-447E6B444A4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C5BD55-8262-DD9E-F2C1-E870F5942C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9C4F3D-EF92-6012-C105-F1E592818F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E363409-AD1B-1D6B-A246-70DE274B1A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9675DD0-6D6B-D03D-B92E-10DF456D80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" b="-46272"/>
          <a:stretch>
            <a:fillRect/>
          </a:stretch>
        </p:blipFill>
        <p:spPr>
          <a:xfrm>
            <a:off x="464029" y="2949409"/>
            <a:ext cx="8215942" cy="16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436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fr-MA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12973-B256-D774-35F4-F98C8D90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89BD42F-A197-014B-8A43-A0C50C97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 من النص الجمل التي وردت فيها هذه الكلمات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E619CD-EDB9-43AC-13D5-182E988542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B1CEB9-D5C5-08C9-7621-3ABF25E7D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3104A4-7163-F2B7-52D4-BE1BE54698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EDE2B8-69EA-CA1E-BD16-692498EA9E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7C0EEB-59D5-D49C-688D-CC6AD40CCC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B3350E-1810-93B9-296E-C124DB5B97B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EECD6B-4A76-6FD9-245D-3DA7013197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76BC42-19C0-8C4B-3E1C-FB6908987F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7" name="Espace réservé pour une image  16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11503-9C44-382B-A386-05E40001F4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86207C21-1A0B-BC5C-D6D5-1D5EB5B3CB9B}"/>
              </a:ext>
            </a:extLst>
          </p:cNvPr>
          <p:cNvGrpSpPr/>
          <p:nvPr/>
        </p:nvGrpSpPr>
        <p:grpSpPr>
          <a:xfrm>
            <a:off x="464029" y="2949409"/>
            <a:ext cx="8215942" cy="1601427"/>
            <a:chOff x="464029" y="2949409"/>
            <a:chExt cx="8215942" cy="160142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CC04CDE-1670-20E5-345D-711B4E4A4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79" b="-46272"/>
            <a:stretch>
              <a:fillRect/>
            </a:stretch>
          </p:blipFill>
          <p:spPr>
            <a:xfrm>
              <a:off x="464029" y="2949409"/>
              <a:ext cx="8215942" cy="1601427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1AD12E0-4B2A-5E25-6046-A5A11C63EF59}"/>
                </a:ext>
              </a:extLst>
            </p:cNvPr>
            <p:cNvSpPr txBox="1"/>
            <p:nvPr/>
          </p:nvSpPr>
          <p:spPr>
            <a:xfrm>
              <a:off x="814539" y="3348516"/>
              <a:ext cx="71097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rtl="1">
                <a:defRPr/>
              </a:pPr>
              <a:r>
                <a:rPr kumimoji="0" lang="ar-M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إِصْرارٌ </a:t>
              </a:r>
              <a:r>
                <a:rPr lang="ar-MA" sz="4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- </a:t>
              </a:r>
              <a:r>
                <a:rPr kumimoji="0" lang="ar-M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طُموحاتٌ  </a:t>
              </a:r>
              <a:r>
                <a:rPr lang="ar-MA" sz="4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- </a:t>
              </a:r>
              <a:r>
                <a:rPr kumimoji="0" lang="ar-M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عَزيمَةٌ  </a:t>
              </a:r>
              <a:r>
                <a:rPr lang="ar-MA" sz="4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- </a:t>
              </a:r>
              <a:r>
                <a:rPr kumimoji="0" lang="ar-M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 إِنْجازٌ - </a:t>
              </a:r>
              <a:r>
                <a:rPr lang="ar-MA" sz="4000" b="1" dirty="0">
                  <a:solidFill>
                    <a:srgbClr val="C00000"/>
                  </a:solidFill>
                  <a:latin typeface="Calibri" panose="020F0502020204030204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مُثابَرَةٌ  -  إِبْداعٌ</a:t>
              </a:r>
              <a:endPara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Image 21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89BB1F32-06F7-37C6-7B2E-68D76A0F3E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61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59397-E3E6-5CAA-83C6-1B676FB5E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1B6A90B-692C-7245-9978-8DCAE9AE0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نواصل التدرب على توظيف استراتيجية الكلمات المفاتيح للإجابة عن أسئلة الفهم.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3A8812-7A6D-525A-EABF-C12EBA377A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F0F36B-143D-61F7-3539-E07E6645F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64C018-A01A-6F8E-06E6-826727D760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0A501C-BB27-4D0C-1CC4-476A958AE5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E41D3C-463B-D40B-9BF6-F922D3314A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8C6912-E99F-57C3-BD13-245CB4048E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6431F9-1AC4-4A78-183A-F315A924579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F3DFFC-9AC7-79D8-1DCF-F2FCA748D8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Image 17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FD3C5C63-77B0-B98C-B5CD-9E5CEF67C9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19" name="Image 18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5F948247-16F4-47D4-8EE0-D2EC01F30B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  <p:pic>
        <p:nvPicPr>
          <p:cNvPr id="23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53D2BB3-D70D-63AB-D5E2-40FF60CB70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329399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C5D0C-A60D-9DFC-4C10-20056998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E66627E-6D4A-028D-B606-6FC31266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1" y="1914579"/>
            <a:ext cx="8249717" cy="4514869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4F974AB0-B0E6-C34B-94D0-572364DB1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34" y="756000"/>
            <a:ext cx="6944339" cy="612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الفقرات من النص حيث وجدتم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ثم صوغوه</a:t>
            </a: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3 دقائق للإجابة عن </a:t>
            </a: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الأسئلة.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313439-4CC1-6501-D0BB-4F9D2C6091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E9327E-9D97-8793-D716-A2250286F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A08E34-CA02-CF12-0C5E-E5B648CD5A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48975B-36A1-C830-8E53-8175E5AC66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D7847D-7946-F11A-44A0-E14383D2E6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E81CD7-510C-4BE0-AE70-C62167D223E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5072A2-8434-C3E4-6555-83F392D2D5A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9DF09E-4EAA-C9C8-9923-480384D0FF7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7" name="Espace réservé pour une image  16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1EADE0-C9F4-F7CB-D10A-E9ACB3E010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BE355D94-4FB5-D559-003F-2537415BA3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291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537DB-FB53-4387-8048-1AC5443E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FACB8-964F-9847-A74B-6D098932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الوقت؛ من يقرأ جوابه عن السؤال؟ من يقرأ الفقرة حيث وجدتم الجواب؟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4B5243-1A23-DDFF-0205-A8AFBCF0F4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B09D58-ED22-417B-3EFF-663FA84D7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D2C5C3-BE50-0366-6808-43579F8259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64F1CF-6A10-F5D1-8A1F-A1285E2666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F4184F-48C1-A94E-B855-1AD11B0132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443A29-6F3A-453C-82DD-BA7E6CA12EF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0679D3-DDC5-F28E-55C9-D7D9990FAD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5885FE-9285-3235-EF1E-FA49E92ED0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C33116E-F9FE-404A-0724-7E49623075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AF55368-876F-C352-B66C-89A9C83215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4869" y="2167944"/>
            <a:ext cx="5205093" cy="8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80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7B36-F7C1-9D1C-AC98-DCDA86A83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C2D513ED-7093-7C4E-A89D-70991C13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 يشرح كيف وجد الجواب؟ 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FAE25A-4828-3FF8-9731-98FCFAB3B6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4FD085-39D8-DCA6-28AE-EA67B5DC9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40C225-D265-D677-8F58-D3A57E4EBB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127ED9-FDA7-A56F-7BE2-92484929E7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4940BB-7AF0-74CE-2105-33D0811BD0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18B04-18D8-2E32-688B-E886B1D3DB6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E4F6A-CBC2-23B1-0DAC-CEB18AC00A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CB4BBE-309B-64D7-DBB8-59AAFFB50E8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7" name="Espace réservé pour une image  16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2B2A5C4-70C3-423B-E3F9-F29EE39459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DDD55A2-9522-B785-61FD-AC232E120C0D}"/>
              </a:ext>
            </a:extLst>
          </p:cNvPr>
          <p:cNvSpPr txBox="1"/>
          <p:nvPr/>
        </p:nvSpPr>
        <p:spPr>
          <a:xfrm>
            <a:off x="1176586" y="3290158"/>
            <a:ext cx="6790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حَقَّقَتْ عَبيرُ عَزيمُ لَقَبَ "أَصْغَرِ كاتِبَةٍ في </a:t>
            </a:r>
            <a:r>
              <a:rPr kumimoji="0" lang="ar-M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لْعالَمِ</a:t>
            </a:r>
            <a:r>
              <a:rPr kumimoji="0" lang="ar-MA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لْعَرَبِيِّ</a:t>
            </a:r>
            <a:r>
              <a:rPr kumimoji="0" lang="ar-MA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0E9C3AC-1797-482D-641F-C2AFA0919B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4869" y="2167944"/>
            <a:ext cx="5205093" cy="8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5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E3323-2D20-FDFF-7ED7-7384E519A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B4E53F-171F-0B57-B7D4-F090D6A8B0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7E06A2-5011-975F-B70A-7AC8E4AA1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F0FB0D-FB2A-6561-3535-747ADED6F2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CDE080-DC64-30EC-C86F-30EB224F9B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320FCF-720F-3B3E-1C14-12661AB2476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DF845F-DA26-6E96-1CEB-1E19D1B518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A2F09-4CEE-D4FC-6DCD-33AAFC82CBA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0642BC-643D-63FD-2562-C95C04B37DF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836780D-F6C6-C720-006A-5E99666F0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755650"/>
            <a:ext cx="6840538" cy="612775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 من يقرأ المقطع في النص حيث المعلومة؟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B19C38A-9908-196A-1822-54F81E586A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554649-9CB2-F7F6-8C65-EAE95B0DC6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1952" y="2182340"/>
            <a:ext cx="4860096" cy="89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127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65D5B-08B7-D360-6911-B5A960DB7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DD1C9D-785E-6C28-FB7F-9B95BFBEBB56}"/>
              </a:ext>
            </a:extLst>
          </p:cNvPr>
          <p:cNvSpPr txBox="1"/>
          <p:nvPr/>
        </p:nvSpPr>
        <p:spPr>
          <a:xfrm>
            <a:off x="1475137" y="3240982"/>
            <a:ext cx="619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تَعَلَّقَتْ هاجَرُ </a:t>
            </a:r>
            <a:r>
              <a:rPr lang="ar-MA" sz="36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لْمَرابَط مُنْذُ سَنَواتِها </a:t>
            </a:r>
            <a:r>
              <a:rPr lang="ar-MA" sz="36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لْأولى بِـكِتابِ الله.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C7373BD9-78D2-2D41-8976-8602C897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من يشرح كيف وجد الجواب؟ 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1466E3-E45A-339C-3015-9CB33124E8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DB980A-2DD8-2645-1D32-66C5ED73A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6045D9-942C-6B96-F1F6-F6CB594E0C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481B05-9A7F-E23C-B987-BC128D9C28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72B641-4F6E-E5F3-89C0-B86914F1A4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9EF8D-9DCE-F8FB-C665-B2173675EB2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5C064-CD7A-4E12-02AF-9DD25ECB5F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DAD75E-46A9-0B17-FE98-9952C0BFE87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57B9C51-42EA-4FF7-9A4B-7F04E71278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C65B86-5888-8CB1-104D-429B3C362A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1952" y="2182340"/>
            <a:ext cx="4860096" cy="89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1132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D2E1B-5CD8-D550-0A75-A2E4D54D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E9F875-1244-9E27-4BE4-C648539842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4" r="-1"/>
          <a:stretch/>
        </p:blipFill>
        <p:spPr>
          <a:xfrm>
            <a:off x="660376" y="2542532"/>
            <a:ext cx="7686136" cy="19255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89DED7-4197-B749-B736-A038C649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الثالث؟  اقرأ الفقرة التي ورد فيها الجواب.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B14AE6-4273-417A-4938-7E719E83F5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E34723-36D8-D037-CA5E-EF52293A7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B39ED2-FBEB-3198-90BE-64E1D388CF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A65C2B-1231-C6F8-59B7-82375B3F9E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A8FB8D-764E-4902-392D-FEEFBA922F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7FA2AC-F555-B9D8-1C47-04F4CC59EB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B7258E-DAB1-636A-E517-4F8DADA6248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D53AF6-CBEB-0A2A-94EB-F7D487452E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3" name="Espace réservé pour une image  13">
            <a:extLst>
              <a:ext uri="{FF2B5EF4-FFF2-40B4-BE49-F238E27FC236}">
                <a16:creationId xmlns:a16="http://schemas.microsoft.com/office/drawing/2014/main" id="{51B15AF4-5E23-96C3-15D7-458C3821B2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16A5FB-A532-3B8E-453B-26BAB72FE0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3" r="48252"/>
          <a:stretch/>
        </p:blipFill>
        <p:spPr bwMode="auto">
          <a:xfrm>
            <a:off x="3198074" y="3771551"/>
            <a:ext cx="461603" cy="1085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5699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09F9-10FD-1489-5D5E-358AB2EB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E950C-F7F2-6D44-9C50-DED9BD23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الصفحة12 .  عمل فردي 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F30E00-0102-513A-208C-F646940C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B206D0-77F8-A203-3A32-B4AAE2B5E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E32BFF-FD94-7416-168F-7DF62CA559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3AA161-B2FD-28C8-1939-25E08F7C37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6604FA-B9A0-BBA4-1288-AC303E9DD9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4BFE4-47CC-51D1-C14C-EC1E547C74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9A5928-AAAF-7E88-7A3A-AAF89E27DC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C530B6-C769-1348-E054-69BECF164F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6" name="Espace réservé pour une image  2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577EABF8-55AE-CE63-5947-FD6582861C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7658" y="707409"/>
            <a:ext cx="828000" cy="828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A9637D5-28C8-C20F-4327-E415F376D2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38" y="1584000"/>
            <a:ext cx="3317800" cy="478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F8EA272-FE1B-D4C5-8231-ACCEE81ADCF5}"/>
              </a:ext>
            </a:extLst>
          </p:cNvPr>
          <p:cNvSpPr/>
          <p:nvPr/>
        </p:nvSpPr>
        <p:spPr>
          <a:xfrm>
            <a:off x="3010438" y="5032804"/>
            <a:ext cx="3317799" cy="1092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64835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7B46C-75BF-FAC0-9E22-C308406B7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39A2E29-4588-AA4F-8E23-1469B4F3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منكم يجيب عن الأسئلة. سأمر بين الصفوف لمساعدتكم.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BA7A2E-7565-50C8-53FC-103F3CE587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A72804-3A08-7F3E-3572-D2A489D4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196C83-26CD-54CC-E7D0-1708C16BB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321E24-B562-B50C-B052-69417373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D8FB3F-8831-5D53-1CC5-4743485CE1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F8E491-51D0-010B-05A7-826ACA214A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EFC174-93AB-466D-EB8B-978799C0D17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D66CF4-1824-1B3C-7C97-9EDF80CD6CD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5A80ED-50AF-AB2A-0B6C-08E84B05CC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693" y="2665927"/>
            <a:ext cx="8146901" cy="26289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Image 14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DA816439-106D-9EC8-AF71-8578F6A1C6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  <p:pic>
        <p:nvPicPr>
          <p:cNvPr id="20" name="Espace réservé pour une image  19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6EC1C60-BA04-D6D9-9D19-12C7611CBF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937151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>
            <a:extLst>
              <a:ext uri="{FF2B5EF4-FFF2-40B4-BE49-F238E27FC236}">
                <a16:creationId xmlns:a16="http://schemas.microsoft.com/office/drawing/2014/main" id="{A1417986-9D2F-28C7-6DE4-81EE328D4D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32F0A3C-F92C-B9E1-448E-DEB1A9D780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2FEB9-9C3F-84D9-4E9D-06AB7BCE35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0870F399-1D1E-0905-7657-EEA2820C0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65A977AA-A6B3-8371-B44C-4100E51095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5465" y="1543580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2D334-BEA2-8B6F-926E-33EFDF401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FC06528-33FD-FB18-FAB3-B035EE393E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61" y="2101897"/>
            <a:ext cx="7795841" cy="101260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2CFF3CF-B148-0B32-441C-7D5B9349BA95}"/>
              </a:ext>
            </a:extLst>
          </p:cNvPr>
          <p:cNvSpPr txBox="1"/>
          <p:nvPr/>
        </p:nvSpPr>
        <p:spPr>
          <a:xfrm>
            <a:off x="1062000" y="3248235"/>
            <a:ext cx="70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بَدَأَتْ عَبيرُ عَزيمُ مُحاوَلاتِها في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لْكِتابَةِ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بتَغْييرِ نِهاياتِ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ٱلْقِصَصِ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ٱلَّتي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كانَتْ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تَقْرَؤُها،وَبإِعادَةِ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كِتابَةِ هَذِهِ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لْقِصَصِ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بِأُسْلوبِها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ٱلْخاصِّ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3D7D8ED-5F60-9B48-8223-CF8CC818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الوقت؛ من يقرأ جوابه؟   صححوا 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C5144E-9C45-94F9-CCBC-E82FEF12E8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DA8B94-9900-DB83-2659-B9E0178F53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7F1E24-4D73-DC9E-C3D8-00E5C744F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FBE078-A6BC-126E-1DEB-EEE25F5C50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1D22E7-0362-D46C-6996-11AFA4F874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761274-9BEC-13D8-4A94-46BCFE24B8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D7B31F-5EAA-254C-D822-046AF967DE9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E89E0-CA11-AABB-64BC-B311322BAF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7" name="Espace réservé pour une image  16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30D23A24-24BC-1451-C74A-86327016A8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2027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9DA60-8840-C7AB-54D5-C1B9A06F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DE87E7-9428-73DC-C101-DFA9E1489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472" y="2106735"/>
            <a:ext cx="7795841" cy="94704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61AC1F3-5DBE-41A8-6FF3-443B6D5F00CE}"/>
              </a:ext>
            </a:extLst>
          </p:cNvPr>
          <p:cNvSpPr txBox="1"/>
          <p:nvPr/>
        </p:nvSpPr>
        <p:spPr>
          <a:xfrm>
            <a:off x="1062000" y="3304178"/>
            <a:ext cx="70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ظَفِرَتْ هاجَرُ </a:t>
            </a:r>
            <a:r>
              <a:rPr lang="ar-MA" dirty="0" err="1"/>
              <a:t>ﭐلْمْرابَطْ</a:t>
            </a:r>
            <a:r>
              <a:rPr lang="ar-MA" dirty="0"/>
              <a:t> بِجائِزَةِ مُحَّمَّدٍ </a:t>
            </a:r>
            <a:r>
              <a:rPr lang="ar-MA" dirty="0" err="1"/>
              <a:t>ﭐلسّادِسِ</a:t>
            </a:r>
            <a:r>
              <a:rPr lang="ar-MA" dirty="0"/>
              <a:t> </a:t>
            </a:r>
            <a:r>
              <a:rPr lang="ar-MA" dirty="0" err="1"/>
              <a:t>ﭐلْوَطَنِيَّةِ</a:t>
            </a:r>
            <a:r>
              <a:rPr lang="ar-MA" dirty="0"/>
              <a:t> في حِفْظِ </a:t>
            </a:r>
            <a:r>
              <a:rPr lang="ar-MA" dirty="0" err="1"/>
              <a:t>ﭐلْقُرآنِ</a:t>
            </a:r>
            <a:r>
              <a:rPr lang="ar-MA" dirty="0"/>
              <a:t> </a:t>
            </a:r>
            <a:r>
              <a:rPr lang="ar-MA" dirty="0" err="1"/>
              <a:t>ﭐلْكَريمِ</a:t>
            </a:r>
            <a:r>
              <a:rPr lang="ar-MA" dirty="0"/>
              <a:t> وَتَرْتيلِهِ وَتَجْويدِهِ.</a:t>
            </a:r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6827719-D68F-684C-BBE3-F0E17ED21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جوابه؟  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62345E-2DDC-C5EB-ECC6-027D1E0E9C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07AA68-E6D3-DF59-A8D6-4056B9637C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A46239-0FFC-ED2C-B838-420A24988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D3BA3E-E431-3666-158C-C4E427C94E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C379CF-DDBB-BDD0-4EA5-691CCC2401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FADB1-83ED-73F0-FA0F-BEA2A6A94A6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24868-7E60-2EF5-F4AF-955563AD10C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3B87D-CBE9-F9BF-C703-19EB50B7E6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7" name="Espace réservé pour une image  16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B7AC47B-7922-D853-E9DD-9B3A1D5AE4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66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7756C-B71D-0330-82A6-03659B656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0B38866-A7D5-989D-D92D-A34A215E22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73" y="2170143"/>
            <a:ext cx="7795841" cy="9618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966BE2-17D7-F315-FA87-35FEF47FB848}"/>
              </a:ext>
            </a:extLst>
          </p:cNvPr>
          <p:cNvSpPr txBox="1"/>
          <p:nvPr/>
        </p:nvSpPr>
        <p:spPr>
          <a:xfrm>
            <a:off x="1062000" y="3350794"/>
            <a:ext cx="70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نَصَحَ </a:t>
            </a:r>
            <a:r>
              <a:rPr lang="ar-MA" dirty="0" err="1"/>
              <a:t>إيدْرْ</a:t>
            </a:r>
            <a:r>
              <a:rPr lang="ar-MA" dirty="0"/>
              <a:t> مُطيعُ </a:t>
            </a:r>
            <a:r>
              <a:rPr lang="ar-MA" dirty="0" err="1"/>
              <a:t>ﭐلْأَطْفالَ</a:t>
            </a:r>
            <a:r>
              <a:rPr lang="ar-MA" dirty="0"/>
              <a:t> في مِثْلِ سِنِّهِ </a:t>
            </a:r>
            <a:r>
              <a:rPr lang="ar-MA" dirty="0" err="1"/>
              <a:t>بِـﭐلسَّعْيِ</a:t>
            </a:r>
            <a:r>
              <a:rPr lang="ar-MA" dirty="0"/>
              <a:t> لِتَحْقيقِ </a:t>
            </a:r>
            <a:r>
              <a:rPr lang="ar-MA" dirty="0" err="1"/>
              <a:t>ﭐلْأَحْلامِ</a:t>
            </a:r>
            <a:r>
              <a:rPr lang="ar-MA" dirty="0"/>
              <a:t> دونَ خَوْفٍ مِنَ </a:t>
            </a:r>
            <a:r>
              <a:rPr lang="ar-MA" dirty="0" err="1"/>
              <a:t>ﭐلْفَشَلِ</a:t>
            </a:r>
            <a:r>
              <a:rPr lang="ar-MA" dirty="0"/>
              <a:t>.</a:t>
            </a:r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48245633-EE94-E84E-9AE0-FD1F1BC2C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جوابه؟  صححوا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842991-05D1-8BC4-413B-DB7F854838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048292-19FF-C81C-C02C-589909EF8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4A663F-682E-BDBC-7791-81BD2316FC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B67AA0-951B-3EB7-3D9C-BDD94BEC54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D82CF4-4691-8E9A-829A-8CE556CCC4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F8CCC8-2003-89A1-8455-80124318033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4A3A0D-B4C7-4C7B-C88D-1E7D33D7EE5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307E76-E59C-1F37-71FF-957F6B21BD0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2F6E56F-E3A7-C601-9F39-5AC74D63C3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5820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5CB50E92-D98D-4D12-727B-D62D175F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dirty="0"/>
              <a:t>فسحة </a:t>
            </a:r>
            <a:r>
              <a:rPr lang="ar-MA" sz="4000" dirty="0"/>
              <a:t> </a:t>
            </a:r>
            <a:endParaRPr lang="fr-MA" sz="4000" dirty="0"/>
          </a:p>
        </p:txBody>
      </p:sp>
      <p:pic>
        <p:nvPicPr>
          <p:cNvPr id="4" name="riddle vid (1)">
            <a:hlinkClick r:id="" action="ppaction://media"/>
            <a:extLst>
              <a:ext uri="{FF2B5EF4-FFF2-40B4-BE49-F238E27FC236}">
                <a16:creationId xmlns:a16="http://schemas.microsoft.com/office/drawing/2014/main" id="{C903B7CA-69E4-4ECE-8FC7-62693B52D4A6}"/>
              </a:ext>
            </a:extLst>
          </p:cNvPr>
          <p:cNvPicPr>
            <a:picLocks noGrp="1" noChangeAspect="1"/>
          </p:cNvPicPr>
          <p:nvPr>
            <p:ph type="media"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187" y="2158800"/>
            <a:ext cx="6397625" cy="360045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12A032-72B6-0FAD-EEB9-D1EC1BB153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7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AA40F-784A-A9CA-6B95-94BC1604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32C9DD5-79D9-5C01-6F30-2E3B802956AA}"/>
              </a:ext>
            </a:extLst>
          </p:cNvPr>
          <p:cNvSpPr/>
          <p:nvPr/>
        </p:nvSpPr>
        <p:spPr>
          <a:xfrm>
            <a:off x="515566" y="2832978"/>
            <a:ext cx="8112868" cy="1192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كُلَّما أَخَذْتَ مِنْها أَكْثَرَ، أَصْبَحَتْ أَكْبَرَ. ما ه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ِيَ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C28B96-8B65-4449-9B04-827F7CFC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جواب اللغز على اللوحة.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9A3B54EB-448A-BACF-7B58-78A87AECC8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C406569-F70F-8B99-2C6C-124C13537A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3CDD00-BD45-DB08-ECB0-0923AFB27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00BE19-F13B-F982-2577-15C5504E5D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1667F1-E2E1-30D4-9F0F-5DF80A818C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3E9507-D060-BDF3-5FF4-E772CD4F1A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06641-8CA5-0089-9329-478177C5BCD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547637-8F4A-B0D1-5996-4309A32D5A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5D4FF-08A3-89BE-3CE7-A0865F948B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27050019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13CEE-0819-FF65-DC5C-0213FD98D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5BDA6-22EC-8641-97A1-7F35F234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91BC2A-237F-6A10-1013-9D14B28536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A75A11-A5D9-6DBA-8DD1-ED9A6CB90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FCBA7A-34A5-6C71-BA59-B556E2FCF4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D1FC58-EBFA-9ECE-C0B9-66D93B17B0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F91CC8-C6C3-5895-5D51-04513DBA66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CA449-A616-A01A-D84C-A188B02DBD9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ED8893-8DB7-599E-FB25-7EEE3D2F89B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116B97-909D-E362-D96D-71F7B06DDE5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Espace réservé pour une image  15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1BC0F9-AA61-27D0-3809-8191A0DCB3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69117D1-50BE-C338-2577-F2650D9413CE}"/>
              </a:ext>
            </a:extLst>
          </p:cNvPr>
          <p:cNvSpPr/>
          <p:nvPr/>
        </p:nvSpPr>
        <p:spPr>
          <a:xfrm>
            <a:off x="667966" y="2985378"/>
            <a:ext cx="8112868" cy="1192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كُلَّما أَخَذْتَ مِنْها أَكْثَرَ، أَصْبَحَتْ أَكْبَرَ. ما ه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ِيَ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51671820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FB12-004F-741A-4336-B46DCA801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0C346A64-5D4C-2D68-C77E-5B04C0B7A784}"/>
              </a:ext>
            </a:extLst>
          </p:cNvPr>
          <p:cNvSpPr/>
          <p:nvPr/>
        </p:nvSpPr>
        <p:spPr>
          <a:xfrm>
            <a:off x="3393535" y="2771281"/>
            <a:ext cx="2824042" cy="92545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اَلْحُفْرَةُ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673258-1BAB-EA42-9194-6377088D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جواب اللغز – من الفائز (ة)؟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98085D-F00C-98E6-6D6F-DFE23E0E5E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F37E02-6121-DA52-E974-F8676841C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1E71E8-54E6-334C-FE6B-AA32BD55E4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544D50-9A1A-32F6-E689-AF83663462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8EA9AC-4CEC-D81C-71AF-377DE4043C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F65381-0798-2F91-2EDE-FF5D1BC599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8370BA-C354-8E83-8A3A-11625296B0B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8A1232-C5B1-04B7-8C05-5EDB803806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F8E4FE5-92C2-A70B-E363-AC75FD416E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495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28427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/>
              <a:t>ورشة الكتابة 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271721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1855803" y="377211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اَلْفِعْلُ وَأَزْمِنَتُهُ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4124633" y="3433532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– الصرف و التحويل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D2290BD-913C-7BA6-DB36-01C6E97AF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824" y="3483817"/>
            <a:ext cx="424748" cy="540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D719E3E5-0F46-8C8A-E577-DEA0A6967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189" y="3293938"/>
            <a:ext cx="40653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1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99B6F-AE5D-11EC-8CD1-38CC3D7AC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883D6D4-1C08-5244-B64A-A66662EE6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درس الصرف والتحويل  لهذا الأسبوع  ستتعرفون الفعل وأزمنته.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97BFF6-AC09-6A7C-0EDD-4C2A0C7DBC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3EF0D8-8543-5A3F-7251-11E32ACAA0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CF5767-EA8A-BFEF-3289-1DE72B6EB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3832EB-286D-88D9-5596-3FFEE7405A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491594-CA49-2811-A288-EC1C78AAC9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88EA58-70E7-E1D4-9AC8-1E7CB4A79B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04E518-471D-A28A-DC5D-E3D9B09982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E7AFDC-26D9-6C32-18EB-4885FF99CF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D683D5B-FF85-89F4-C47C-17AE6D6A4B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B713F24-CDEA-8D02-FE03-07FCDDAF2139}"/>
              </a:ext>
            </a:extLst>
          </p:cNvPr>
          <p:cNvSpPr/>
          <p:nvPr/>
        </p:nvSpPr>
        <p:spPr>
          <a:xfrm>
            <a:off x="1637523" y="2705021"/>
            <a:ext cx="5868954" cy="92545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اَلْفِعْلُ وَأَزْمِنَتُهُ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99931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1551E-48B6-523A-9293-7BDDEDF01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ADFF3F9-2EF6-88EE-AF24-94D01CB59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ذلك؛ لنتذكر كيف نميز الفعل عن باقي أنواع الكلمة. خذوا ألواحكم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B6136E-76D8-E502-787F-36DB15188F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8F6CCB-326A-36F0-6304-1F0EFDEDD0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BCB45F-B9A3-BD87-511E-BDCB50BA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2D83A2-5B96-4D93-9A1F-1AF8EC77E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DDBB05-0DFE-0299-E9B2-821EFCBACF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38A00A-AD0A-C151-9375-EB129C27194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EE6504-64F9-0F73-C899-7468CBB8AB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D93709-3625-DF62-5CB6-194BB2B439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E3329C-1911-084D-9689-6D398A1EE3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5685335-C43D-24A5-ED42-5366DC9F6C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8325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2 - </a:t>
              </a:r>
              <a:endPara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إملاء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– الحصة1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. (30)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بعد القراءة : تقويم المقروء(30)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الحصة 2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قبل القراءة: التوقع والتحقق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–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 (40)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الاثرائية : الحصة 1 (20)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1نشاط اعتيادي (10)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(30)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.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3 - </a:t>
            </a:r>
            <a:endParaRPr lang="ar-MA" sz="2400" b="1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DB563-D366-A141-7A87-86B91BFA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B8FC62FE-3D9C-B77F-FB86-EF66C381D0A8}"/>
              </a:ext>
            </a:extLst>
          </p:cNvPr>
          <p:cNvSpPr txBox="1"/>
          <p:nvPr/>
        </p:nvSpPr>
        <p:spPr>
          <a:xfrm>
            <a:off x="2265328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سَطَعَ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36A8C177-93C9-CE72-A103-945281EBE2C8}"/>
              </a:ext>
            </a:extLst>
          </p:cNvPr>
          <p:cNvSpPr txBox="1"/>
          <p:nvPr/>
        </p:nvSpPr>
        <p:spPr>
          <a:xfrm>
            <a:off x="4629131" y="400802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عَلى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2" name="Google Shape;452;p158">
            <a:extLst>
              <a:ext uri="{FF2B5EF4-FFF2-40B4-BE49-F238E27FC236}">
                <a16:creationId xmlns:a16="http://schemas.microsoft.com/office/drawing/2014/main" id="{F3D43E8F-B8B7-BAB8-C02E-711143246C9B}"/>
              </a:ext>
            </a:extLst>
          </p:cNvPr>
          <p:cNvSpPr txBox="1"/>
          <p:nvPr/>
        </p:nvSpPr>
        <p:spPr>
          <a:xfrm>
            <a:off x="2294240" y="400802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شَغَفٌ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id="{EA4449A8-F271-470A-2D61-1653D64E5B59}"/>
              </a:ext>
            </a:extLst>
          </p:cNvPr>
          <p:cNvSpPr txBox="1"/>
          <p:nvPr/>
        </p:nvSpPr>
        <p:spPr>
          <a:xfrm>
            <a:off x="4629131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نَجاحٌ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E8C41CB-2E49-CC4D-3D59-0E18612F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الفعل من بين هذه الكلمات  - ارفعوا الألواح عندما تسمعون إشارتي.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A312C7-80E7-173F-5000-9FDAD1CA7E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F299E5-DE6D-04BF-5978-B599EFC558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E3E143-14E2-B989-04DD-3D9DAF3F4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EE5B04-F2B6-D618-002D-31441A1EF5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E56758-FC48-BBF9-BBF8-8B0C7770A32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F729E-5FF0-50C1-4874-87E822344A7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5495B5-FAEA-E416-FBE7-831BE2D548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77466-5464-528F-526C-8AD29CF1A35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1" name="Espace réservé pour une image  8">
            <a:extLst>
              <a:ext uri="{FF2B5EF4-FFF2-40B4-BE49-F238E27FC236}">
                <a16:creationId xmlns:a16="http://schemas.microsoft.com/office/drawing/2014/main" id="{BBC742EF-2057-087E-B1F3-FC82998C1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7500" y="676275"/>
            <a:ext cx="900113" cy="900113"/>
          </a:xfrm>
        </p:spPr>
      </p:pic>
    </p:spTree>
    <p:extLst>
      <p:ext uri="{BB962C8B-B14F-4D97-AF65-F5344CB8AC3E}">
        <p14:creationId xmlns:p14="http://schemas.microsoft.com/office/powerpoint/2010/main" val="192198443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427B-1299-F49D-8D69-53B6DC3C6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57B6B46-36C6-CE46-904E-980A63895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كيف ميز الفعل؟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BB9CC2-611B-03E1-3B60-D7EFEC303B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D12984-CA26-2D39-F170-268FFB317E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04398F-5917-A001-07E6-7A353F0FE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127023-AFCD-836C-D81F-7EF6A2D5E5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302C8D-7B6E-8BE7-C3C5-4B59DE9025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5C4E8D-2E43-6DB8-C1AF-E491386BFD4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048930-022B-5191-8D80-13FE2060419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68C215-543F-2BBF-F17E-F3787CA8361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233F51C3-30C8-41F9-3E2A-6AC700DA6823}"/>
              </a:ext>
            </a:extLst>
          </p:cNvPr>
          <p:cNvSpPr txBox="1"/>
          <p:nvPr/>
        </p:nvSpPr>
        <p:spPr>
          <a:xfrm>
            <a:off x="2265328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سَطَعَ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D1A12750-341D-C9B4-A41F-503853A62ADC}"/>
              </a:ext>
            </a:extLst>
          </p:cNvPr>
          <p:cNvSpPr txBox="1"/>
          <p:nvPr/>
        </p:nvSpPr>
        <p:spPr>
          <a:xfrm>
            <a:off x="4629131" y="400802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عَلى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CC4B9990-C83A-91CF-18BC-A85831ECC8FA}"/>
              </a:ext>
            </a:extLst>
          </p:cNvPr>
          <p:cNvSpPr txBox="1"/>
          <p:nvPr/>
        </p:nvSpPr>
        <p:spPr>
          <a:xfrm>
            <a:off x="2294240" y="400802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شَغَفٌ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B079E9F9-C948-15F1-3ABD-3F11911A0015}"/>
              </a:ext>
            </a:extLst>
          </p:cNvPr>
          <p:cNvSpPr txBox="1"/>
          <p:nvPr/>
        </p:nvSpPr>
        <p:spPr>
          <a:xfrm>
            <a:off x="4629131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sym typeface="Sakkal Majalla"/>
              </a:rPr>
              <a:t>نَجاحٌ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BE46CBCB-4237-6CD4-C9E3-948D992C13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7500" y="676275"/>
            <a:ext cx="900113" cy="900113"/>
          </a:xfrm>
        </p:spPr>
      </p:pic>
    </p:spTree>
    <p:extLst>
      <p:ext uri="{BB962C8B-B14F-4D97-AF65-F5344CB8AC3E}">
        <p14:creationId xmlns:p14="http://schemas.microsoft.com/office/powerpoint/2010/main" val="307909187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9786-D200-1300-32C8-988B6BDBB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EC20F01-EA4E-0B45-808F-4AA2B167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اكتبوا الفعل من بين هذه الكلمات  - ارفعوا الألواح عندما تسمعون إشارتي.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43C1AE-F7CE-69BD-4D6D-9D7142D05E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7C264F-DD85-5290-82ED-A8AA1517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A9210C-8001-34D0-170E-182CFFDDD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495EAD-C8CB-FB57-F596-8024034286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BD0DCF-758F-1D61-2141-308F179BA5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E9D9F1-95F4-F73E-88ED-EEA20E41432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481DCD-258B-5F5A-75E6-C5B093C429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5945DE-DB65-776C-3747-FF2EA7EBE54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9F97A6E9-5D67-AA16-2138-5C712F98583B}"/>
              </a:ext>
            </a:extLst>
          </p:cNvPr>
          <p:cNvSpPr txBox="1"/>
          <p:nvPr/>
        </p:nvSpPr>
        <p:spPr>
          <a:xfrm>
            <a:off x="2265328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مُثابَرَةٌ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44219DEF-493A-0E9A-A0BF-8AA372D76F7F}"/>
              </a:ext>
            </a:extLst>
          </p:cNvPr>
          <p:cNvSpPr txBox="1"/>
          <p:nvPr/>
        </p:nvSpPr>
        <p:spPr>
          <a:xfrm>
            <a:off x="4629131" y="400802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إصْرارٌ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E55F6F55-E679-9E2D-F708-65596E4F3686}"/>
              </a:ext>
            </a:extLst>
          </p:cNvPr>
          <p:cNvSpPr txBox="1"/>
          <p:nvPr/>
        </p:nvSpPr>
        <p:spPr>
          <a:xfrm>
            <a:off x="2294240" y="400802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بَيْنَ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605F4B44-9081-5E64-E880-5D18F841EF2A}"/>
              </a:ext>
            </a:extLst>
          </p:cNvPr>
          <p:cNvSpPr txBox="1"/>
          <p:nvPr/>
        </p:nvSpPr>
        <p:spPr>
          <a:xfrm>
            <a:off x="4629131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تَأَلَّقْ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7" name="Espace réservé pour une image  8">
            <a:extLst>
              <a:ext uri="{FF2B5EF4-FFF2-40B4-BE49-F238E27FC236}">
                <a16:creationId xmlns:a16="http://schemas.microsoft.com/office/drawing/2014/main" id="{D9896FC7-BE70-19C4-9B06-935B8C8D91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7500" y="676275"/>
            <a:ext cx="900113" cy="900113"/>
          </a:xfrm>
        </p:spPr>
      </p:pic>
    </p:spTree>
    <p:extLst>
      <p:ext uri="{BB962C8B-B14F-4D97-AF65-F5344CB8AC3E}">
        <p14:creationId xmlns:p14="http://schemas.microsoft.com/office/powerpoint/2010/main" val="276822362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2C6CD-0091-A8F9-96E7-FA4082AEB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6452993-07AC-F343-B45C-D0A85462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كيف ميز الفعل؟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6590E9-7F8E-73E8-3105-43DD554473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B8B08B-14C8-830E-26C1-A22CF547C6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CBC7B7-3A68-45F9-EFDB-62A6F647B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AEAD75-29E6-90EE-9A9B-857D15B590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DEA26-022C-BAAD-1397-F8DC512043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DCEF67-D6D2-0259-7277-57C5563A736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A1ECF4-F61D-3D93-B6FB-67BA973CD4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B9EDE-13AC-56D4-A52F-A19426CC4AD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7160CAB9-D27D-A76F-EDE5-F853E123F53E}"/>
              </a:ext>
            </a:extLst>
          </p:cNvPr>
          <p:cNvSpPr txBox="1"/>
          <p:nvPr/>
        </p:nvSpPr>
        <p:spPr>
          <a:xfrm>
            <a:off x="2265328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sym typeface="Sakkal Majalla"/>
              </a:rPr>
              <a:t>مُثابَرَةٌ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6B5ADA58-B14C-64E8-7839-B8E523762D80}"/>
              </a:ext>
            </a:extLst>
          </p:cNvPr>
          <p:cNvSpPr txBox="1"/>
          <p:nvPr/>
        </p:nvSpPr>
        <p:spPr>
          <a:xfrm>
            <a:off x="4629131" y="400802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defRPr/>
            </a:pPr>
            <a:r>
              <a:rPr lang="ar-MA" sz="48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إصْرارٌ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C3E522D7-CE29-AA78-B099-F62ED7EC28F9}"/>
              </a:ext>
            </a:extLst>
          </p:cNvPr>
          <p:cNvSpPr txBox="1"/>
          <p:nvPr/>
        </p:nvSpPr>
        <p:spPr>
          <a:xfrm>
            <a:off x="2294240" y="400802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sym typeface="Sakkal Majalla"/>
              </a:rPr>
              <a:t>بَيْنَ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5EC917B1-16ED-29AA-57B0-E8EC05C89D66}"/>
              </a:ext>
            </a:extLst>
          </p:cNvPr>
          <p:cNvSpPr txBox="1"/>
          <p:nvPr/>
        </p:nvSpPr>
        <p:spPr>
          <a:xfrm>
            <a:off x="4629131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C00000"/>
                </a:solidFill>
                <a:sym typeface="Sakkal Majalla"/>
              </a:rPr>
              <a:t>تَأَلَّقْ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030EF59F-6056-B6AF-4AE0-47A65597F4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7500" y="676275"/>
            <a:ext cx="900113" cy="900113"/>
          </a:xfrm>
        </p:spPr>
      </p:pic>
    </p:spTree>
    <p:extLst>
      <p:ext uri="{BB962C8B-B14F-4D97-AF65-F5344CB8AC3E}">
        <p14:creationId xmlns:p14="http://schemas.microsoft.com/office/powerpoint/2010/main" val="318457039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FF265-7B46-9656-3AA2-CAE5A18A9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FFFA00D-C5D6-E74A-80B0-B30A9ADC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04" y="719714"/>
            <a:ext cx="6840000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ما الكلمة التي ليست من الأفعال؟ - ارفعوا الألواح عندما تسمعون إشارتي.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BED3BD-CBB4-7BD0-FE6D-DAF1854894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5E1E51-C438-1843-4A5D-4B394A50B6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A64595A-8505-C4D3-1BA7-0AC70BDC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4BD06D-1B3B-F79A-2BB5-7F9EE9C2FF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9BF627-ACB4-49E7-1B74-AD7D7B96EE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C5DE56-51AD-88CA-9656-C515261CA6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E4B44-DB81-6D26-B347-332DDA40DA5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2FA70F-D095-64BE-9277-C9880C13949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2254743C-E0A4-F299-2BED-A4CF6E6E0A0F}"/>
              </a:ext>
            </a:extLst>
          </p:cNvPr>
          <p:cNvSpPr txBox="1"/>
          <p:nvPr/>
        </p:nvSpPr>
        <p:spPr>
          <a:xfrm>
            <a:off x="2265328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اُصْمُدْ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0C848FB9-B909-4BDB-C16D-C500D3FC82E5}"/>
              </a:ext>
            </a:extLst>
          </p:cNvPr>
          <p:cNvSpPr txBox="1"/>
          <p:nvPr/>
        </p:nvSpPr>
        <p:spPr>
          <a:xfrm>
            <a:off x="4629131" y="400802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يَجْتَهِدُ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D82BBD09-14B2-5429-994C-88840AEDB3FB}"/>
              </a:ext>
            </a:extLst>
          </p:cNvPr>
          <p:cNvSpPr txBox="1"/>
          <p:nvPr/>
        </p:nvSpPr>
        <p:spPr>
          <a:xfrm>
            <a:off x="2294240" y="400802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رَنَّ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AC210368-F843-C3F2-C78C-23DE40812438}"/>
              </a:ext>
            </a:extLst>
          </p:cNvPr>
          <p:cNvSpPr txBox="1"/>
          <p:nvPr/>
        </p:nvSpPr>
        <p:spPr>
          <a:xfrm>
            <a:off x="4629131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تَحفيزٌ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44FE4F8E-B1DF-B34C-698E-CA61E5C0AC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7500" y="676275"/>
            <a:ext cx="900113" cy="900113"/>
          </a:xfrm>
        </p:spPr>
      </p:pic>
    </p:spTree>
    <p:extLst>
      <p:ext uri="{BB962C8B-B14F-4D97-AF65-F5344CB8AC3E}">
        <p14:creationId xmlns:p14="http://schemas.microsoft.com/office/powerpoint/2010/main" val="392391045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62654-1983-1A2F-13CE-41258EE08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5F71052-194D-8248-B8CE-FFC4DAB4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28181"/>
            <a:ext cx="6840000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صححوا. من يشرح كيف ميز أن الكلمة اسم وليست فعلا؟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25A155-010F-5662-5A35-8E4158AC27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5011FB-8D03-040D-543E-FDB73C0DA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88955D-9C13-1D2F-830A-0742518EB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023839-3A51-1738-246D-F3E21E2CF1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F349DE-D6A5-DFF6-F121-C52830EAC0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0B7858-BF48-71CC-95F3-A544502B45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507D2E-5BDE-6A7D-186E-E8BB3DCE6F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4C724D-A43D-DCEE-44D6-1A39AE782D3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3" name="Espace réservé pour une image  8">
            <a:extLst>
              <a:ext uri="{FF2B5EF4-FFF2-40B4-BE49-F238E27FC236}">
                <a16:creationId xmlns:a16="http://schemas.microsoft.com/office/drawing/2014/main" id="{4C5C5936-4D40-72E2-A4A8-F848705CB4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7500" y="676275"/>
            <a:ext cx="900113" cy="900113"/>
          </a:xfrm>
        </p:spPr>
      </p:pic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625BB534-60D0-2330-F247-9A58A00C884E}"/>
              </a:ext>
            </a:extLst>
          </p:cNvPr>
          <p:cNvSpPr txBox="1"/>
          <p:nvPr/>
        </p:nvSpPr>
        <p:spPr>
          <a:xfrm>
            <a:off x="2265328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sym typeface="Sakkal Majalla"/>
              </a:rPr>
              <a:t>اُصْمُدْ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312FE870-E7C4-AC6F-F42F-6224EEA655BC}"/>
              </a:ext>
            </a:extLst>
          </p:cNvPr>
          <p:cNvSpPr txBox="1"/>
          <p:nvPr/>
        </p:nvSpPr>
        <p:spPr>
          <a:xfrm>
            <a:off x="4629131" y="4008024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defRPr/>
            </a:pPr>
            <a:r>
              <a:rPr lang="ar-MA" sz="48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يَجْتَهِدُ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DECAC510-84F5-8FE9-F491-DDA0CA6C344D}"/>
              </a:ext>
            </a:extLst>
          </p:cNvPr>
          <p:cNvSpPr txBox="1"/>
          <p:nvPr/>
        </p:nvSpPr>
        <p:spPr>
          <a:xfrm>
            <a:off x="2294240" y="4008024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sym typeface="Sakkal Majalla"/>
              </a:rPr>
              <a:t>رَنَّ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38FF6537-2F4A-5A2E-E0FF-6396436F084D}"/>
              </a:ext>
            </a:extLst>
          </p:cNvPr>
          <p:cNvSpPr txBox="1"/>
          <p:nvPr/>
        </p:nvSpPr>
        <p:spPr>
          <a:xfrm>
            <a:off x="4629131" y="2737555"/>
            <a:ext cx="1787045" cy="919356"/>
          </a:xfrm>
          <a:prstGeom prst="roundRect">
            <a:avLst/>
          </a:prstGeom>
          <a:solidFill>
            <a:srgbClr val="ECFAFD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C00000"/>
                </a:solidFill>
                <a:sym typeface="Sakkal Majalla"/>
              </a:rPr>
              <a:t>تَحفيزٌ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26707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D8E8A-24BC-689A-387F-427096C35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C389944-634A-8509-9CDF-260FB574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28181"/>
            <a:ext cx="6840000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ضعوا الألواح في القمطر؛ الآن سنراجع أزمنة الفعل.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19E23E-1F72-2B29-CEA8-44E9379C8D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6D348D-A0B8-658D-7BC6-7815006969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B7A72A-8CB4-9C73-AC48-30EAF7C2A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B0D19B-A640-EE51-4050-8ADA643647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EA1C1F-D700-F377-4592-D83C37A440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E457A-7967-3381-B7EB-5A5B9E52BEE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C2AC09-ADD4-4521-8BE4-8265FFC2CD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49AAC5-7166-C151-8EF0-AD16B9ECC8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7F2DFCA0-E16C-6F21-80EA-644E91EBB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21" name="Espace réservé pour une image  20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F41593-C59F-1B36-CB15-C6530C3B29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5115" cy="825115"/>
          </a:xfr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7608998-D48D-F199-0F7A-AA0C9403DC0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5062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5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57ACE-C05F-A84E-8F27-0EFCBCC1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هذه أزمنة الفعل في اللغة العربية؛ من يقرأ؟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C6E5A9-CEF2-8F7F-CF74-7347299F2A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A70CE5-4857-D49F-A6E0-BEA595D5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1907D9-AEEB-E511-B998-844BEB520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DD03B4-8A8E-47A9-C287-BC27CC2DF6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18FB25-AA89-FE20-6C84-E7D1FF56DC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0A5AAF-008F-F411-9ED8-D7D13321CB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4B4639-1E6E-A202-D358-0C39261F10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77C254-08E7-4EE9-0CBB-9F743A036F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1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755ECCE-6B59-7A8F-E584-239CDF3369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333A1EE1-A784-FE6D-58EF-5D34EEFF1ED0}"/>
              </a:ext>
            </a:extLst>
          </p:cNvPr>
          <p:cNvSpPr txBox="1"/>
          <p:nvPr/>
        </p:nvSpPr>
        <p:spPr>
          <a:xfrm>
            <a:off x="6250249" y="2301051"/>
            <a:ext cx="2124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فِعْلٌ ماضٍ</a:t>
            </a:r>
            <a:endParaRPr dirty="0"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619A9C1A-0AFF-C829-42F3-9B69E528BB4A}"/>
              </a:ext>
            </a:extLst>
          </p:cNvPr>
          <p:cNvSpPr txBox="1"/>
          <p:nvPr/>
        </p:nvSpPr>
        <p:spPr>
          <a:xfrm>
            <a:off x="3583249" y="2301051"/>
            <a:ext cx="2124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فِعْلٌ مُضارعٌ</a:t>
            </a:r>
            <a:endParaRPr lang="ar-MA"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18FD8914-F0EE-15DC-2AD9-6505DAB4CEF8}"/>
              </a:ext>
            </a:extLst>
          </p:cNvPr>
          <p:cNvSpPr txBox="1"/>
          <p:nvPr/>
        </p:nvSpPr>
        <p:spPr>
          <a:xfrm>
            <a:off x="916249" y="2301051"/>
            <a:ext cx="2124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فِعْلُ أمْرٍ</a:t>
            </a: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06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9B12-6E9E-073E-1B0C-3921CFE9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5175DD-01D3-F618-8DBF-07C303D2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39" y="738138"/>
            <a:ext cx="6840000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الماضي يدل على حدث وقع في السابق.  من يقرأ المثال؟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49510B-F154-3468-4F74-54B8EF198A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619B44-EFA3-4FBE-7A6B-8261B2BF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299B02-BEE4-710B-518A-88C48A97F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4753D0-6145-0745-6485-23CA82A3EA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93B878-24E9-1B0B-CC02-F3DC91C247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A16A7-E3B1-E678-1EA7-429EB6593D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3C349E-B6B7-FBAC-5AD5-D0BBB06CBAA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5DF5E-9397-ACCF-01CE-A47D21B4EB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1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2D9371-441A-7A1E-C96F-D484CE1CCA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62603419-FFEF-FD8C-E5A8-379C2FB2AB07}"/>
              </a:ext>
            </a:extLst>
          </p:cNvPr>
          <p:cNvSpPr txBox="1"/>
          <p:nvPr/>
        </p:nvSpPr>
        <p:spPr>
          <a:xfrm>
            <a:off x="792990" y="2400723"/>
            <a:ext cx="4608000" cy="715045"/>
          </a:xfrm>
          <a:prstGeom prst="roundRect">
            <a:avLst/>
          </a:prstGeom>
          <a:solidFill>
            <a:srgbClr val="ECFAFD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يَدُلُّ عَلى حَدَثٍ 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وَقَعَ في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ٱلسّابِقٍ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B317488A-E629-AA9F-E20F-77513CE65781}"/>
              </a:ext>
            </a:extLst>
          </p:cNvPr>
          <p:cNvSpPr txBox="1"/>
          <p:nvPr/>
        </p:nvSpPr>
        <p:spPr>
          <a:xfrm>
            <a:off x="6250249" y="2298567"/>
            <a:ext cx="2124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فِعْلٌ ماضٍ</a:t>
            </a:r>
            <a:endParaRPr dirty="0">
              <a:sym typeface="Calibri"/>
            </a:endParaRPr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08E4E3E-BF10-5B72-042C-2997AE6933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5586" y="2337375"/>
            <a:ext cx="841742" cy="84174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4CB2E34-5B41-16EF-D66A-561DD692AF88}"/>
              </a:ext>
            </a:extLst>
          </p:cNvPr>
          <p:cNvSpPr txBox="1"/>
          <p:nvPr/>
        </p:nvSpPr>
        <p:spPr>
          <a:xfrm>
            <a:off x="1889249" y="3970762"/>
            <a:ext cx="5554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دَرَسْنا</a:t>
            </a: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الْحِكايَةَ في الْحِصَّةِ السّابِقَةِ. </a:t>
            </a:r>
            <a:endParaRPr lang="fr-FR" sz="48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8269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46C5-15A1-4C10-D8C6-94DD78FBF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42D034-36B3-1A81-1EFD-8B2457CDAB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72DB3C-C727-702C-F19A-AA7DD645AC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EA2184-B067-FE77-6966-102E169F4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089FC4-9C24-9668-043E-26A6ECEC5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46B220-2B57-7091-92FD-89FC3F9DE3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AC1A16-403E-778C-099E-0215373BC72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832B0-7E36-FA6A-383E-A90563EC358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09A74A-9653-4E14-6CAC-54CD67EFC6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1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4B531E4-7B73-AF48-1C9D-6C131A35C1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BCFA708D-3538-4D89-4BCF-5F8520A0EF59}"/>
              </a:ext>
            </a:extLst>
          </p:cNvPr>
          <p:cNvSpPr txBox="1"/>
          <p:nvPr/>
        </p:nvSpPr>
        <p:spPr>
          <a:xfrm>
            <a:off x="792990" y="2521137"/>
            <a:ext cx="4608000" cy="690043"/>
          </a:xfrm>
          <a:prstGeom prst="roundRect">
            <a:avLst>
              <a:gd name="adj" fmla="val 11187"/>
            </a:avLst>
          </a:prstGeom>
          <a:solidFill>
            <a:srgbClr val="ECFAFD"/>
          </a:solidFill>
          <a:ln>
            <a:solidFill>
              <a:srgbClr val="9BD3E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يَدُلُّ عَلى حَدَثٍ 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يَقَعُ ٱلآنَ  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أَوْ 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يَقَعُ دائِماً.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33F0571D-979E-C574-08FA-C5640F985FCA}"/>
              </a:ext>
            </a:extLst>
          </p:cNvPr>
          <p:cNvSpPr txBox="1"/>
          <p:nvPr/>
        </p:nvSpPr>
        <p:spPr>
          <a:xfrm>
            <a:off x="6250249" y="2406480"/>
            <a:ext cx="2124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Sakkal Majalla"/>
              </a:rPr>
              <a:t>فِعْلٌ مُضارعٌ</a:t>
            </a:r>
            <a:endParaRPr lang="ar-MA" dirty="0">
              <a:sym typeface="Calibri"/>
            </a:endParaRPr>
          </a:p>
        </p:txBody>
      </p:sp>
      <p:pic>
        <p:nvPicPr>
          <p:cNvPr id="29" name="Image 2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1F1C009-3435-A041-CB85-50122E0863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19429" y="2445288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31BD278-EE18-BCD1-002A-89B6A3C9E6D0}"/>
              </a:ext>
            </a:extLst>
          </p:cNvPr>
          <p:cNvSpPr txBox="1"/>
          <p:nvPr/>
        </p:nvSpPr>
        <p:spPr>
          <a:xfrm>
            <a:off x="1889249" y="3970762"/>
            <a:ext cx="5554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نَدْرُسُ</a:t>
            </a: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الصَّرْفَ الْآنَ. </a:t>
            </a:r>
            <a:endParaRPr lang="fr-FR" sz="48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EB32EFE-495B-D12E-B77B-25E141D50FB9}"/>
              </a:ext>
            </a:extLst>
          </p:cNvPr>
          <p:cNvSpPr txBox="1"/>
          <p:nvPr/>
        </p:nvSpPr>
        <p:spPr>
          <a:xfrm>
            <a:off x="1889249" y="4875124"/>
            <a:ext cx="5554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نَدْرُسُ</a:t>
            </a: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اللُّغَةَ الْعَرَبِيَّةَ كُلَّ يَوْمٍ. </a:t>
            </a:r>
            <a:endParaRPr lang="fr-FR" sz="48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6C7ED61D-3AFD-E930-B9A8-31C06570AB6D}"/>
              </a:ext>
            </a:extLst>
          </p:cNvPr>
          <p:cNvSpPr txBox="1">
            <a:spLocks/>
          </p:cNvSpPr>
          <p:nvPr/>
        </p:nvSpPr>
        <p:spPr>
          <a:xfrm>
            <a:off x="661131" y="74558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المضارع يدل على حدث يقع الآن أو يقع دائما .  من يقرأ المثال؟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4729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3424538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16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منارات على درب النجاح -تطبيق الاستراتيجية - استثمار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2933700"/>
            <a:ext cx="468312" cy="468313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16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اَلْفِعْلُ وَأَزْمِنَتُهُ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4210050"/>
            <a:ext cx="468312" cy="468313"/>
          </a:xfrm>
          <a:prstGeom prst="rect">
            <a:avLst/>
          </a:prstGeo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</p:spTree>
    <p:extLst>
      <p:ext uri="{BB962C8B-B14F-4D97-AF65-F5344CB8AC3E}">
        <p14:creationId xmlns:p14="http://schemas.microsoft.com/office/powerpoint/2010/main" val="4128577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F6DB0-1C13-455B-8FE6-9FB83A8DA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10595A-6C0C-9305-8D9F-1CCB5858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6DCF13-D795-8953-27E4-2B27553AC3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9CA409-2721-38EA-7974-0FBE12944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49B057-EA2A-92C2-9B7F-82679BEEF4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229603-0EE8-2395-E25C-1C3620990C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3D738D-F46F-90C7-76D0-025AA2EE137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A278DC-B367-1284-059B-B3BB7950024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C893D6-8C22-D54C-D874-ECEC21EFF34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1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A91CA12-FB78-708C-50A8-842B6D55C5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50A3EFA4-F65A-A561-FAF0-723332082823}"/>
              </a:ext>
            </a:extLst>
          </p:cNvPr>
          <p:cNvSpPr txBox="1"/>
          <p:nvPr/>
        </p:nvSpPr>
        <p:spPr>
          <a:xfrm>
            <a:off x="811430" y="2216514"/>
            <a:ext cx="4608000" cy="715045"/>
          </a:xfrm>
          <a:prstGeom prst="roundRect">
            <a:avLst/>
          </a:prstGeom>
          <a:solidFill>
            <a:srgbClr val="ECFAFD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يَدُلُّ عَلى طَلَبِ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ﭐلْقِيامِ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بِحَدَثٍ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1FAEF41A-7B82-2915-61BF-F62F194832C2}"/>
              </a:ext>
            </a:extLst>
          </p:cNvPr>
          <p:cNvSpPr txBox="1"/>
          <p:nvPr/>
        </p:nvSpPr>
        <p:spPr>
          <a:xfrm>
            <a:off x="6250249" y="2114358"/>
            <a:ext cx="2124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فِعْلُ أمْرٍ</a:t>
            </a:r>
            <a:endParaRPr dirty="0">
              <a:sym typeface="Calibri"/>
            </a:endParaRPr>
          </a:p>
        </p:txBody>
      </p:sp>
      <p:pic>
        <p:nvPicPr>
          <p:cNvPr id="30" name="Image 2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E3404A9-F439-E821-CF79-9373FF6498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19430" y="2153166"/>
            <a:ext cx="841742" cy="84174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0ED26FD7-C536-B5EC-76F0-B860BAD3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45798"/>
            <a:ext cx="6840000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 الأمر فيدل على حدث نطلب حدوثه .  من يقرأ المثال؟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02151CC-CDFD-F26B-C0EA-E623031329FE}"/>
              </a:ext>
            </a:extLst>
          </p:cNvPr>
          <p:cNvSpPr txBox="1"/>
          <p:nvPr/>
        </p:nvSpPr>
        <p:spPr>
          <a:xfrm>
            <a:off x="1889249" y="3970762"/>
            <a:ext cx="5554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اُدْرُسْوا </a:t>
            </a: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بِجِدٍّ. </a:t>
            </a:r>
            <a:endParaRPr lang="fr-FR" sz="48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8086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76859-9C7D-642C-FD11-43075723F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E56359F7-41B8-5E2B-8F97-826CC6B2C67A}"/>
              </a:ext>
            </a:extLst>
          </p:cNvPr>
          <p:cNvSpPr txBox="1"/>
          <p:nvPr/>
        </p:nvSpPr>
        <p:spPr>
          <a:xfrm>
            <a:off x="1429788" y="3289472"/>
            <a:ext cx="628442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سافَرْتُمْ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خِلالَ عُطْلَةِ ٱلصَّيْفِ.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1C4628-AAE6-412B-D999-A72616D11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الان؛  سأحدد زمن الفعل في الجملة التالية. تابعوا معي الخطوات التي سأتبعها.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5131E6-37B2-06BA-F53E-544055E3AA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A2D59C-69A6-AAA9-9846-A07763C1CF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BCE26C-2B8B-0BEC-7C39-6531D3BC7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3520BB-6ACD-AFF1-5BBD-2B32A8B747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942E77-D36D-972D-23BF-E2601EAE5A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22DE26-E4AC-6ED8-8DA6-2E2728A92E6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58BDFE-D03D-E87A-4A35-AB58138A12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D3004-946D-F610-3249-E3E702CFFFE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0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6559AD3-8BE5-35F3-918C-3D6BCE20DB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41892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61079-7366-E480-1DE7-DF82F7614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33E45DD-A499-3142-9E6F-5CA228C4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بداية أحدد الفعل في الجملة. هنا الفعل هو سافرتم.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4A0ACF-C1C9-7075-C1FA-413A480AFE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EE5BA5-AF72-31D0-B661-5C3625FDD6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CDD335-ACA9-4933-FA6B-BCAE97527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A4EF73-8EE8-9B58-792B-37E57DE374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113579-BB88-F903-AB0F-F43549BCF6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522EA2-BE74-F38D-9FCD-E89BB83DB6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2DAD81-51DB-5B71-9AD0-07BAA803C0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38E060-0AE9-B995-D877-A1FC5A3037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E4BC57AA-DDA7-28A7-EA6E-761AC4C623FC}"/>
              </a:ext>
            </a:extLst>
          </p:cNvPr>
          <p:cNvSpPr txBox="1"/>
          <p:nvPr/>
        </p:nvSpPr>
        <p:spPr>
          <a:xfrm>
            <a:off x="1429788" y="3289472"/>
            <a:ext cx="628442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C00000"/>
                </a:solidFill>
                <a:sym typeface="Sakkal Majalla"/>
              </a:rPr>
              <a:t>سافَرْتُمْ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خِلالَ عُطْلَةِ ٱلصَّيْفِ.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9380759-CD3C-4C25-55D1-8462D8E95B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7166" cy="827166"/>
          </a:xfrm>
        </p:spPr>
      </p:pic>
    </p:spTree>
    <p:extLst>
      <p:ext uri="{BB962C8B-B14F-4D97-AF65-F5344CB8AC3E}">
        <p14:creationId xmlns:p14="http://schemas.microsoft.com/office/powerpoint/2010/main" val="198246313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DEED2-45A4-624D-1AC8-F5FBD23B1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4D3DF8D-5BDE-9B03-DFA8-A0DFAE6A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أطرح السؤال :  هل الفعل يدل على حدث مضى أم يحدث الآن؟ أم أطلب حدوثه؟  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6A9BA4-BB3B-61C9-A455-CF6A73FA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994241-3316-BB0A-5A34-5A626FF0D1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F75E9A-317C-E2CC-84CC-615BF749B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1E2563-445B-1159-FD29-B2B3222CFA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CD681C-3EB8-C633-33CC-7CF644AD89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92905F-5AB9-222E-E0AD-DBC0614CCFB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7ADA10-3C8F-C9C3-530A-F2E8FFB69C8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A10BF2-1EE4-0862-A92C-4CF2C668AAC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DF735C6-F767-98AF-7D45-7AF3C9DD94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D9C23C-A51F-E0E2-53FD-2B9C480F71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3158" flipH="1">
            <a:off x="5692248" y="2200467"/>
            <a:ext cx="993912" cy="1028472"/>
          </a:xfrm>
          <a:prstGeom prst="rect">
            <a:avLst/>
          </a:prstGeom>
        </p:spPr>
      </p:pic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94119245-A011-293F-068D-025E4A0EBEEE}"/>
              </a:ext>
            </a:extLst>
          </p:cNvPr>
          <p:cNvSpPr txBox="1"/>
          <p:nvPr/>
        </p:nvSpPr>
        <p:spPr>
          <a:xfrm>
            <a:off x="1663343" y="3289472"/>
            <a:ext cx="628442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C00000"/>
                </a:solidFill>
                <a:sym typeface="Sakkal Majalla"/>
              </a:rPr>
              <a:t>سافَرْتُمْ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خِلالَ عُطْلَةِ ٱلصَّيْفِ.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841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C4BF0-21E8-D8B0-4D8B-57A4E6622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997E51DA-1916-5664-4DB5-1D0986B60A3F}"/>
              </a:ext>
            </a:extLst>
          </p:cNvPr>
          <p:cNvSpPr txBox="1"/>
          <p:nvPr/>
        </p:nvSpPr>
        <p:spPr>
          <a:xfrm>
            <a:off x="1429788" y="3289472"/>
            <a:ext cx="628442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C00000"/>
                </a:solidFill>
                <a:sym typeface="Sakkal Majalla"/>
              </a:rPr>
              <a:t>سافَرْتُمْ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خِلالَ عُطْلَةِ ٱلصَّيْفِ.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32757FD-F347-0849-A4A3-D38E0C6A7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الفعل قد حدث في السابق فهو فعل ماض.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CCF02E-8F1A-6A3A-2406-C768A534B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7FD5A6-0A4A-15E5-05C7-024C3C5725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3AF0DF-5B03-D47B-2FD9-6FA1EDBD3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6E2B07-436C-12B3-E2BD-F1085829DE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7F8352-F1DF-D1DB-74AE-FBF8950B7F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0483C1-F628-3DB9-AD18-AA5EA4A3BDA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CABD8-0719-956F-EB69-591A10EBB63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5C5C1B-A41F-0B53-C2F1-27C3C050C79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D18A08ED-1F1E-1E5D-1889-BE92FF9DD940}"/>
              </a:ext>
            </a:extLst>
          </p:cNvPr>
          <p:cNvSpPr txBox="1"/>
          <p:nvPr/>
        </p:nvSpPr>
        <p:spPr>
          <a:xfrm>
            <a:off x="4794618" y="4921533"/>
            <a:ext cx="2511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فِعْلٌ ماضٍ</a:t>
            </a:r>
            <a:endParaRPr dirty="0">
              <a:sym typeface="Calibri"/>
            </a:endParaRPr>
          </a:p>
        </p:txBody>
      </p:sp>
      <p:pic>
        <p:nvPicPr>
          <p:cNvPr id="2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BFF1D0B-191A-073C-F409-B5302F22FC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pic>
        <p:nvPicPr>
          <p:cNvPr id="19" name="Image 1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2DCD9C5-8888-C8A4-646B-1329C1D003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44685" y="4079791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80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F945B-2DF9-A277-A96F-F113AE2DF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04D9D958-7540-6579-4CF0-5CF94ADAF84A}"/>
              </a:ext>
            </a:extLst>
          </p:cNvPr>
          <p:cNvSpPr txBox="1"/>
          <p:nvPr/>
        </p:nvSpPr>
        <p:spPr>
          <a:xfrm>
            <a:off x="1501097" y="1538155"/>
            <a:ext cx="6141806" cy="919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لِتَحْديدِ زَمَنِ ٱلْفِعْلِ ،أَطْرَحُ أَسْئِلَةً: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6F0926DD-377C-8748-9294-4985836F33AA}"/>
              </a:ext>
            </a:extLst>
          </p:cNvPr>
          <p:cNvSpPr txBox="1"/>
          <p:nvPr/>
        </p:nvSpPr>
        <p:spPr>
          <a:xfrm>
            <a:off x="6324058" y="2702382"/>
            <a:ext cx="2340000" cy="19409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3600" b="0" dirty="0">
                <a:sym typeface="Sakkal Majalla"/>
              </a:rPr>
              <a:t>  هَلْ يَدُلُّ ٱلْفِعْلُ عَلى حَدَثٍ </a:t>
            </a:r>
            <a:r>
              <a:rPr lang="ar-MA" sz="3600" b="0" dirty="0">
                <a:solidFill>
                  <a:srgbClr val="C00000"/>
                </a:solidFill>
                <a:sym typeface="Sakkal Majalla"/>
              </a:rPr>
              <a:t>وَقَعَ في </a:t>
            </a:r>
            <a:r>
              <a:rPr lang="ar-MA" sz="3600" b="0" dirty="0" err="1">
                <a:solidFill>
                  <a:srgbClr val="C00000"/>
                </a:solidFill>
                <a:sym typeface="Sakkal Majalla"/>
              </a:rPr>
              <a:t>ٱلسّابِقٍ</a:t>
            </a:r>
            <a:r>
              <a:rPr lang="ar-MA" sz="3600" b="0" dirty="0">
                <a:sym typeface="Sakkal Majalla"/>
              </a:rPr>
              <a:t>؟</a:t>
            </a:r>
            <a:r>
              <a:rPr lang="ar-MA" sz="3600" b="0" dirty="0">
                <a:solidFill>
                  <a:srgbClr val="C00000"/>
                </a:solidFill>
                <a:sym typeface="Sakkal Majalla"/>
              </a:rPr>
              <a:t> </a:t>
            </a:r>
            <a:endParaRPr sz="3600" b="0"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1A997005-428C-3156-0675-EECDE1F77C84}"/>
              </a:ext>
            </a:extLst>
          </p:cNvPr>
          <p:cNvSpPr txBox="1"/>
          <p:nvPr/>
        </p:nvSpPr>
        <p:spPr>
          <a:xfrm>
            <a:off x="3264719" y="2735294"/>
            <a:ext cx="2700000" cy="1908000"/>
          </a:xfrm>
          <a:prstGeom prst="roundRect">
            <a:avLst>
              <a:gd name="adj" fmla="val 11187"/>
            </a:avLst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  هَلْ يَدُلُّ ٱلْفِعْلُ عَلى حَدَثٍ 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يَقَعُ </a:t>
            </a:r>
            <a:r>
              <a:rPr lang="ar-MA" dirty="0" err="1">
                <a:solidFill>
                  <a:srgbClr val="C00000"/>
                </a:solidFill>
                <a:sym typeface="Sakkal Majalla"/>
              </a:rPr>
              <a:t>ٱلآنَ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  أَوْ يَقَعُ دائِماً</a:t>
            </a:r>
            <a:r>
              <a:rPr lang="ar-MA" dirty="0">
                <a:sym typeface="Sakkal Majalla"/>
              </a:rPr>
              <a:t> أَوْ 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سَيَحْدُثُ</a:t>
            </a:r>
            <a:r>
              <a:rPr lang="ar-MA" dirty="0">
                <a:sym typeface="Sakkal Majalla"/>
              </a:rPr>
              <a:t>؟ </a:t>
            </a:r>
            <a:endParaRPr dirty="0"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12D5CF85-E56F-8A30-20C7-82F2D7C00B1A}"/>
              </a:ext>
            </a:extLst>
          </p:cNvPr>
          <p:cNvSpPr txBox="1"/>
          <p:nvPr/>
        </p:nvSpPr>
        <p:spPr>
          <a:xfrm>
            <a:off x="565379" y="2702382"/>
            <a:ext cx="2340000" cy="19409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  هَلْ يَدُلُّ </a:t>
            </a:r>
            <a:r>
              <a:rPr lang="ar-MA" dirty="0" err="1">
                <a:sym typeface="Sakkal Majalla"/>
              </a:rPr>
              <a:t>ٱلْفِعْلُ</a:t>
            </a:r>
            <a:r>
              <a:rPr lang="ar-MA" dirty="0">
                <a:sym typeface="Sakkal Majalla"/>
              </a:rPr>
              <a:t> عَلى 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طَلَبِ </a:t>
            </a:r>
            <a:r>
              <a:rPr lang="ar-MA" dirty="0" err="1">
                <a:solidFill>
                  <a:srgbClr val="C00000"/>
                </a:solidFill>
                <a:sym typeface="Sakkal Majalla"/>
              </a:rPr>
              <a:t>ﭐلْقِيامِ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 بِحَدَثٍ</a:t>
            </a:r>
            <a:r>
              <a:rPr lang="ar-MA" dirty="0">
                <a:sym typeface="Sakkal Majalla"/>
              </a:rPr>
              <a:t>؟ </a:t>
            </a:r>
            <a:endParaRPr dirty="0"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6B38BCDA-61EF-FD86-9B66-9D0B6A8EE413}"/>
              </a:ext>
            </a:extLst>
          </p:cNvPr>
          <p:cNvSpPr txBox="1"/>
          <p:nvPr/>
        </p:nvSpPr>
        <p:spPr>
          <a:xfrm>
            <a:off x="6392373" y="5158394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chemeClr val="accent2"/>
                </a:solidFill>
                <a:sym typeface="Sakkal Majalla"/>
              </a:rPr>
              <a:t>اَلْماضي</a:t>
            </a:r>
            <a:endParaRPr dirty="0">
              <a:solidFill>
                <a:schemeClr val="accent2"/>
              </a:solidFill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1945E81E-62BE-0323-2E99-732B0C371505}"/>
              </a:ext>
            </a:extLst>
          </p:cNvPr>
          <p:cNvSpPr txBox="1"/>
          <p:nvPr/>
        </p:nvSpPr>
        <p:spPr>
          <a:xfrm>
            <a:off x="3534719" y="5158394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2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اَلْمُضارعُ</a:t>
            </a:r>
            <a:endParaRPr dirty="0"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971DAA06-A31F-0A1E-508E-14513266A694}"/>
              </a:ext>
            </a:extLst>
          </p:cNvPr>
          <p:cNvSpPr txBox="1"/>
          <p:nvPr/>
        </p:nvSpPr>
        <p:spPr>
          <a:xfrm>
            <a:off x="655379" y="5158394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2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اَلْأمْرُ</a:t>
            </a:r>
            <a:endParaRPr dirty="0">
              <a:sym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FEE5763-84A3-8F83-5B3D-12275F08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بالتساؤل الذي نطرحه لتحديد زمن الفعل؟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C910060-E6B5-3078-4A00-D50C0D91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85AF59-855D-5016-6FFC-BFD62A36C4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E2AE251-1B48-9DC8-E220-8C8F64E6D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855A33-61D9-A705-EDCB-B297E8ACA2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3E962AA-D50F-905E-EE4C-BC770BD364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D3FE3C-71B9-4D1A-6377-CD0D6F86A0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F7F931-E92E-B563-5838-533999A8D92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41908A-79BA-700C-878A-C3A2EEAAC8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8" name="Espace réservé pour une image  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340A8D1-EE70-3F95-2EAF-3AB2BDF490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9397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9" grpId="0" animBg="1"/>
      <p:bldP spid="24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229DC-D27B-015A-CABE-95A089332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9ABBBE8D-AFF0-3F97-0164-25A43DBB7837}"/>
              </a:ext>
            </a:extLst>
          </p:cNvPr>
          <p:cNvSpPr txBox="1"/>
          <p:nvPr/>
        </p:nvSpPr>
        <p:spPr>
          <a:xfrm>
            <a:off x="1429788" y="3138069"/>
            <a:ext cx="628442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خِلالَ عُطْلَةِ </a:t>
            </a:r>
            <a:r>
              <a:rPr lang="ar-MA" dirty="0" err="1">
                <a:sym typeface="Sakkal Majalla"/>
              </a:rPr>
              <a:t>ٱلصَّيْفِ</a:t>
            </a:r>
            <a:r>
              <a:rPr lang="ar-MA" dirty="0">
                <a:sym typeface="Sakkal Majalla"/>
              </a:rPr>
              <a:t> نُسافِرُ إلى </a:t>
            </a:r>
            <a:r>
              <a:rPr lang="ar-MA" dirty="0" err="1">
                <a:sym typeface="Sakkal Majalla"/>
              </a:rPr>
              <a:t>ٱلْبَحْرِ</a:t>
            </a:r>
            <a:r>
              <a:rPr lang="ar-MA" dirty="0">
                <a:sym typeface="Sakkal Majalla"/>
              </a:rPr>
              <a:t>. </a:t>
            </a:r>
            <a:endParaRPr lang="ar-MA" dirty="0">
              <a:sym typeface="Calibri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7B2D8A1-ADED-0645-8669-5038A494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دوركم الآن؛ باتباع نفس الخطوات؛ حددوا  زمن الفعل في الجملة التالية.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3A86B7C-679A-8975-994F-175A45DDEA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FF2318-B5B4-DBFB-CE23-005277B161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2C770CF-232E-F2AF-1F37-E22022FFA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8B5356C-E324-CE87-E495-ED639BF413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4DA489-3779-C562-E65B-8CD23D2BC7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849595-1A87-D54C-DF3E-799B9C43AC4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75524D-0FD3-EE9F-40A0-933CF8AB12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92C90A-A164-F2E4-B7E5-63D4F58E43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9" name="Espace réservé pour une image  8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008109E-93E2-D259-13FC-1B2AF33160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866826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72711-D178-66CD-449E-5F2C47241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C86637F-5D73-D4D3-0BCB-45421FEC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الألواح؛ بداية حددوا الفعل في الجملة.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C3D872E-ECEC-1202-FA3D-E41E0AEE56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0E5905-6982-9EA4-FC5F-752CA4EBF4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A1D76BC-DD42-5DC4-82CC-144BAC0D7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4FC36C8-E6B5-6041-04B5-3D3612D205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26C4525-752C-BFF1-A13D-4A19481D45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C3F61C-CFAE-B0E3-5C35-B00F400DDB9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AEC922-D5C0-6EE6-2D3A-5E5A7F79363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C8C0F7-6E02-9CE9-2EFB-6ECBDCD270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04D9B2A-6F96-D8F0-2910-34D4A49A90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A7133BAD-70DC-9F87-0021-6639EF13CE2B}"/>
              </a:ext>
            </a:extLst>
          </p:cNvPr>
          <p:cNvSpPr txBox="1"/>
          <p:nvPr/>
        </p:nvSpPr>
        <p:spPr>
          <a:xfrm>
            <a:off x="1429788" y="3138069"/>
            <a:ext cx="628442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خِلالَ عُطْلَةِ </a:t>
            </a:r>
            <a:r>
              <a:rPr lang="ar-MA" dirty="0" err="1">
                <a:sym typeface="Sakkal Majalla"/>
              </a:rPr>
              <a:t>ٱلصَّيْفِ</a:t>
            </a:r>
            <a:r>
              <a:rPr lang="ar-MA" dirty="0">
                <a:sym typeface="Sakkal Majalla"/>
              </a:rPr>
              <a:t> نُسافِرُ إلى </a:t>
            </a:r>
            <a:r>
              <a:rPr lang="ar-MA" dirty="0" err="1">
                <a:sym typeface="Sakkal Majalla"/>
              </a:rPr>
              <a:t>ٱلْبَحْرِ</a:t>
            </a:r>
            <a:r>
              <a:rPr lang="ar-MA" dirty="0">
                <a:sym typeface="Sakkal Majalla"/>
              </a:rPr>
              <a:t>. </a:t>
            </a:r>
            <a:endParaRPr lang="ar-MA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05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A2D3D-04B1-12D6-E558-F8B301BC8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C57CE5D-D7DE-8F3D-2600-BA5DF55FA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يذكرنا بالسؤال الذي نطرحه لتحديد زمن الفعل؟ حددوا زمن الفِعْلِ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073A101-4E78-ABB4-C012-027F115835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32A79EC-37C4-B087-40DD-66CF7EDF45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BE553E-1A99-8D3E-C467-7E8EACCC4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4521450-30D3-150B-F6B6-2FED7509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2DE77D-A40F-1571-5B5B-3B3E316983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AB3A33-6189-84F1-73BE-A861D3539A2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3DC4E-8411-D759-B594-F9445842E8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EA6D76-A9DC-E809-B860-45F62E88A83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2B6CBF-C77E-7116-C104-B15BA86FEB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1A6A2F35-8613-D938-C61C-ED5D91C6535F}"/>
              </a:ext>
            </a:extLst>
          </p:cNvPr>
          <p:cNvSpPr txBox="1"/>
          <p:nvPr/>
        </p:nvSpPr>
        <p:spPr>
          <a:xfrm>
            <a:off x="3492000" y="3138069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2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olidFill>
                  <a:srgbClr val="C00000"/>
                </a:solidFill>
                <a:sym typeface="Sakkal Majalla"/>
              </a:rPr>
              <a:t>نُسافِرُ</a:t>
            </a:r>
            <a:endParaRPr lang="ar-MA" dirty="0">
              <a:solidFill>
                <a:srgbClr val="C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92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7182C-3A29-AF80-8FA2-F2A3CAEC3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D157703-7470-A6F8-36CD-5BEFE6EA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يذكرنا بالسؤال الذي نطرحه لتحديد زمن الفعل؟ حددوا زمن الفِعْلِ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7601408-A7D4-9792-49C5-E42AA2ECCA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C30B7FA-7982-84EA-160F-82E0574B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2E70004-362B-44B3-6CB1-95C1271E2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B74D4D7-7CE1-4AE5-693D-D1A979A4E3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8852EA-9EAA-6773-02FD-157CAFD098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B93626-E8D3-437C-B879-1D569EAE30B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777246-9EDD-2BC2-8F89-06C3B42C1B0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32CDE9-E70B-CFD5-30E7-E0917C6B3C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96DA6CD-FC1E-E4BE-4BF4-ADA1E2FC93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B369DFE-4733-98E1-5D70-B92F7B3DB320}"/>
              </a:ext>
            </a:extLst>
          </p:cNvPr>
          <p:cNvSpPr txBox="1"/>
          <p:nvPr/>
        </p:nvSpPr>
        <p:spPr>
          <a:xfrm>
            <a:off x="3316449" y="4922542"/>
            <a:ext cx="2511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فِعْلٌ مُضارِعٌ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727F4FD-ADD1-0D82-67F5-180629D67E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51129" y="4057425"/>
            <a:ext cx="841742" cy="841742"/>
          </a:xfrm>
          <a:prstGeom prst="rect">
            <a:avLst/>
          </a:prstGeom>
        </p:spPr>
      </p:pic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445C08F4-6F1E-E402-0D84-4DED41EADC50}"/>
              </a:ext>
            </a:extLst>
          </p:cNvPr>
          <p:cNvSpPr txBox="1"/>
          <p:nvPr/>
        </p:nvSpPr>
        <p:spPr>
          <a:xfrm>
            <a:off x="3492000" y="3138069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2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olidFill>
                  <a:srgbClr val="C00000"/>
                </a:solidFill>
                <a:sym typeface="Sakkal Majalla"/>
              </a:rPr>
              <a:t>نُسافِرُ</a:t>
            </a:r>
            <a:endParaRPr lang="ar-MA" dirty="0">
              <a:solidFill>
                <a:srgbClr val="C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809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916515" y="2948767"/>
            <a:ext cx="724462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916515" y="3839548"/>
            <a:ext cx="724462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الإجابة عن أسئلة الفهم  بتوظيف الإستراتيجية المدروسة؛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916515" y="4730329"/>
            <a:ext cx="7244629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تمييز الفعل في أزمنته المختلفة.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AA343-B2C1-043F-B74C-04FEF5831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21C75ED8-F7C4-DB71-09BC-BD2D525F753F}"/>
              </a:ext>
            </a:extLst>
          </p:cNvPr>
          <p:cNvSpPr txBox="1"/>
          <p:nvPr/>
        </p:nvSpPr>
        <p:spPr>
          <a:xfrm>
            <a:off x="1429788" y="3144955"/>
            <a:ext cx="628442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اِجْمَعْ أَدواتِكَ يَا أَنَسُ.</a:t>
            </a:r>
            <a:endParaRPr dirty="0">
              <a:sym typeface="Calibri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CCFDA22-CCE1-7848-AF9B-FC8123A9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الفعل وزمنه.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8D575C1-523C-9F7D-F195-963D4F2E83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4B0EE0D-5581-78E8-B207-A47555597B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FA971A-6228-D9DA-D9B7-FAFE44A697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F326D4-BB45-29E2-C4FD-5388FD0F1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468C76-FBC2-F1A5-CCAF-07FA4868CA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EF7362-615A-C99E-9868-B441A97615D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78103-2A76-27E6-0B0F-13CBCFF410C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4DBD9-E752-4343-9722-22DD0AB6712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95474-10F3-1D9D-FFA5-B5631BDF522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1452059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F0CE9-55BE-8A9C-EE82-FB43A0EF5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432B2E6-5C5B-69F0-CD79-A6C1FD04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لنا كيف حدد زمن هذا الفعل؟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B73E3BE-AF41-68F7-F934-666269657A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4F7E1D8-ADE7-B866-947D-D0FFB6C67F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2894DA-FCED-8992-4A13-BA5572AAC1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62C3AF-6BB2-495D-4F3C-BB7CBC82B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9EAD98-B4F8-CD0E-D700-7C7505ACAE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85FF7F-CCF2-7119-AA60-07F01320A9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4B6C3F-1D06-A632-DE6A-4C9B8E36E1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5CDD10-C9A4-BB4E-8984-91F88B1B5D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E09F91-7752-2AC3-0DCB-C7CDFD9807C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B0AF4FEB-6610-7452-5B7F-4EE62E7E3DA2}"/>
              </a:ext>
            </a:extLst>
          </p:cNvPr>
          <p:cNvSpPr txBox="1"/>
          <p:nvPr/>
        </p:nvSpPr>
        <p:spPr>
          <a:xfrm>
            <a:off x="3316449" y="4922542"/>
            <a:ext cx="2511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فِعْلٌ أمْرٍ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855A9E7-2F2A-C538-7A39-ADE85F1E80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51129" y="4057425"/>
            <a:ext cx="841742" cy="841742"/>
          </a:xfrm>
          <a:prstGeom prst="rect">
            <a:avLst/>
          </a:prstGeom>
        </p:spPr>
      </p:pic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A9BB1244-5E06-9A05-BDD7-CA4B31F50B4D}"/>
              </a:ext>
            </a:extLst>
          </p:cNvPr>
          <p:cNvSpPr txBox="1"/>
          <p:nvPr/>
        </p:nvSpPr>
        <p:spPr>
          <a:xfrm>
            <a:off x="3492000" y="3138069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2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اِجْمَعْ</a:t>
            </a:r>
            <a:endParaRPr lang="ar-MA" dirty="0">
              <a:solidFill>
                <a:srgbClr val="C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41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BE049-4851-BB1C-0BFF-B8D632B33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E551D2-12A3-624B-9187-93C16FDE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الفعل وزمنه.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A30944-D327-D0C9-2CBF-655A719542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5CFA44-F786-4C59-4773-96D4524E2A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4C8C01-3986-4DAC-E6C5-F174CFFC6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7F346F-A3A1-545D-C334-DCCF8E966A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4B142C-50A2-D819-2207-663F55BFBD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5BEB6A-4094-E27D-2CD9-9C01DF3AE5D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F81842-2A41-A5A4-923B-A4DE1BD198A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8EDCDE-4B8C-8F0A-B1D0-13EA1543C7A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5" name="Espace réservé pour une image  20">
            <a:extLst>
              <a:ext uri="{FF2B5EF4-FFF2-40B4-BE49-F238E27FC236}">
                <a16:creationId xmlns:a16="http://schemas.microsoft.com/office/drawing/2014/main" id="{25627DA9-ECB1-0F47-2D4D-3398A4FA9B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4569" y="663728"/>
            <a:ext cx="900113" cy="900113"/>
          </a:xfr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A1D67A11-9BD5-9EDF-6582-6C9E4F05C3C3}"/>
              </a:ext>
            </a:extLst>
          </p:cNvPr>
          <p:cNvSpPr txBox="1"/>
          <p:nvPr/>
        </p:nvSpPr>
        <p:spPr>
          <a:xfrm>
            <a:off x="1429788" y="3144955"/>
            <a:ext cx="628442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 أَسْتَعِدُّ لِلْمُشارَكَةِ في </a:t>
            </a:r>
            <a:r>
              <a:rPr lang="ar-MA">
                <a:sym typeface="Sakkal Majalla"/>
              </a:rPr>
              <a:t>مُسابَقَةِ ٱلْقِراءَةِ.</a:t>
            </a:r>
            <a:endParaRPr lang="ar-MA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34362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6EEB9-93AE-DC90-8140-DB730789D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9B13EC5-DDF4-9F28-1ABB-C1D95F4C4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لنا كيف حدد زمن هذا الفعل؟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84DFE5-53C4-1D58-05BE-F822EE1B18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C3840C-833C-E006-9099-03C80912E1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99F3CC-CB18-20E4-276C-8C344289D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9B67FB-FA02-E71C-3E6A-6E48C7D786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90BA07-589B-223E-7D42-D08F578D28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C20A9-26BE-BC50-9385-030399B67F5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1DFEAF-0278-F3B0-BDF2-6A81452572F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7BA8FA-6653-8AAE-0CCA-0077DB84396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5" name="Espace réservé pour une image  20">
            <a:extLst>
              <a:ext uri="{FF2B5EF4-FFF2-40B4-BE49-F238E27FC236}">
                <a16:creationId xmlns:a16="http://schemas.microsoft.com/office/drawing/2014/main" id="{4B0E174F-E2CC-6A91-B8CD-A958A5678E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4569" y="663728"/>
            <a:ext cx="900113" cy="900113"/>
          </a:xfr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5C894F0-44DC-0804-DC21-7DE5ABA311BF}"/>
              </a:ext>
            </a:extLst>
          </p:cNvPr>
          <p:cNvSpPr txBox="1"/>
          <p:nvPr/>
        </p:nvSpPr>
        <p:spPr>
          <a:xfrm>
            <a:off x="3316449" y="4922542"/>
            <a:ext cx="2511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فِعْلٌ مُضارِعٌ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73B0A4-0DA2-C0AC-09F0-BCF5FD755D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51129" y="4057425"/>
            <a:ext cx="841742" cy="841742"/>
          </a:xfrm>
          <a:prstGeom prst="rect">
            <a:avLst/>
          </a:prstGeom>
        </p:spPr>
      </p:pic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05D58349-0AF3-E15F-9988-FB94FC92014D}"/>
              </a:ext>
            </a:extLst>
          </p:cNvPr>
          <p:cNvSpPr txBox="1"/>
          <p:nvPr/>
        </p:nvSpPr>
        <p:spPr>
          <a:xfrm>
            <a:off x="3492000" y="3138069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2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أَسْتَعِدُّ</a:t>
            </a:r>
            <a:endParaRPr lang="ar-MA" dirty="0">
              <a:solidFill>
                <a:srgbClr val="C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145688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BD61-B458-1E1E-199E-3B9E10BA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5FC5829-1883-6443-B1F0-6AEA71010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سيعمل كل واحد منكم بمفرده؛ أنجزوا  التمرين 1 –ص: 14 – أمامكم دقيقة واحدة.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14B651-2159-0653-F936-19D07BB17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022EB4-8CC8-C6E7-F14E-54927B6099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37553D-C5E3-E31B-BBD6-B1D21FEDE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2593E5-FB23-1F86-7CBF-2E66A41078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3E8569-ED14-B5D2-60B0-61E6E8E502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42087-64F7-F7FD-ADEF-F94EAEC4CF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DD1EAB-2AF8-B22E-054B-F5956898EEE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7E7D68-BFBD-3ABD-98E7-B71BD839BC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Espace réservé pour une image  1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25C7B277-EC2E-641B-F292-BEE35A47D6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4779F62-8847-1518-6F84-47CEAA5160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2" y="2486141"/>
            <a:ext cx="8314267" cy="24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3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B1664-6DF8-A29B-CB3E-16B58B6C5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2329DCAA-8BF2-B959-9563-D52A3E6A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D6DB75-B799-A250-56F7-824BB00467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7A6B09-739C-5C8B-8DE7-A43CB7E1B4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6516AD-6602-7B5C-524B-48ED327FC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082D56-6BF6-5CE6-49EF-F67A6314EE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119526-03A6-D1A8-191C-08EB1A16FD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D7AD9A-2588-3545-1025-48C11476A91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11841C-CC37-7727-BE2D-3A5F0B8A3DA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EF0D5-ADDC-007B-AD20-9C97A9D0FA4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Espace réservé pour une image  1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58FC13CD-CFD2-D3D8-A86F-776F5CAA8D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7DE24D51-E2F0-9A41-1BAF-A9DC9277150E}"/>
              </a:ext>
            </a:extLst>
          </p:cNvPr>
          <p:cNvGrpSpPr/>
          <p:nvPr/>
        </p:nvGrpSpPr>
        <p:grpSpPr>
          <a:xfrm>
            <a:off x="448732" y="2486141"/>
            <a:ext cx="8314267" cy="2461574"/>
            <a:chOff x="448732" y="2486141"/>
            <a:chExt cx="8314267" cy="2461574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C9AA652-FE5C-7584-8F24-F50D12258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732" y="2486141"/>
              <a:ext cx="8314267" cy="2461574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DCE48F38-F8CA-224F-5F02-37F6ED8F705C}"/>
                </a:ext>
              </a:extLst>
            </p:cNvPr>
            <p:cNvSpPr txBox="1"/>
            <p:nvPr/>
          </p:nvSpPr>
          <p:spPr>
            <a:xfrm>
              <a:off x="2607734" y="3797302"/>
              <a:ext cx="11903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200" dirty="0">
                  <a:solidFill>
                    <a:srgbClr val="FF0000"/>
                  </a:solidFill>
                </a:rPr>
                <a:t>ساعَدَ</a:t>
              </a:r>
              <a:endParaRPr lang="fr-FR" sz="3200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77C4855-E40C-B729-5263-8EA0163A820B}"/>
                </a:ext>
              </a:extLst>
            </p:cNvPr>
            <p:cNvSpPr txBox="1"/>
            <p:nvPr/>
          </p:nvSpPr>
          <p:spPr>
            <a:xfrm>
              <a:off x="660413" y="3776137"/>
              <a:ext cx="11903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200" dirty="0">
                  <a:solidFill>
                    <a:srgbClr val="FF0000"/>
                  </a:solidFill>
                </a:rPr>
                <a:t>ماضٍ</a:t>
              </a:r>
              <a:endParaRPr lang="fr-FR" sz="3200" dirty="0">
                <a:solidFill>
                  <a:srgbClr val="FF000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960535E-88F9-7854-F48F-8DF9D8B32E27}"/>
                </a:ext>
              </a:extLst>
            </p:cNvPr>
            <p:cNvSpPr txBox="1"/>
            <p:nvPr/>
          </p:nvSpPr>
          <p:spPr>
            <a:xfrm>
              <a:off x="2607734" y="4267253"/>
              <a:ext cx="11903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200" dirty="0">
                  <a:solidFill>
                    <a:srgbClr val="FF0000"/>
                  </a:solidFill>
                </a:rPr>
                <a:t>خُذْ</a:t>
              </a:r>
              <a:endParaRPr lang="fr-FR" sz="3200" dirty="0">
                <a:solidFill>
                  <a:srgbClr val="FF0000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98D681E-E6C0-C790-9E3C-5DBA7E48CC3C}"/>
                </a:ext>
              </a:extLst>
            </p:cNvPr>
            <p:cNvSpPr txBox="1"/>
            <p:nvPr/>
          </p:nvSpPr>
          <p:spPr>
            <a:xfrm>
              <a:off x="601146" y="4254500"/>
              <a:ext cx="11903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200" dirty="0">
                  <a:solidFill>
                    <a:srgbClr val="FF0000"/>
                  </a:solidFill>
                </a:rPr>
                <a:t>أَمْرٌ</a:t>
              </a:r>
              <a:endParaRPr lang="fr-FR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21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6CD27-2CD9-2921-9188-0D33F663C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5CE6EE1-37A6-892B-76E5-6BA684C61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التمارين.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52DA5DF-6ECC-8CEC-58A2-ED5BE057F1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455749-B19C-6C43-AB79-433E900ABE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7C54DC-B673-02BB-BA28-AF1267B28A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25858F-C835-BAB9-8E2B-EF77D9F0B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02C5A3-D94C-4202-4240-05260E5155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4DBB1A-2060-1203-E611-3FC0F97CF8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C41EDC-1B36-FBBD-4FED-4AFFECF56A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0954A-C283-99EE-7577-A057DDE5DD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5445C9-6C1C-44A5-6B7A-9480D29AC5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14A699D-4740-E423-2595-5CCE8B473501}"/>
              </a:ext>
            </a:extLst>
          </p:cNvPr>
          <p:cNvGrpSpPr/>
          <p:nvPr/>
        </p:nvGrpSpPr>
        <p:grpSpPr>
          <a:xfrm>
            <a:off x="1780162" y="2444728"/>
            <a:ext cx="5583675" cy="2766374"/>
            <a:chOff x="1905787" y="2483229"/>
            <a:chExt cx="5583675" cy="276637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C1D0CB25-333D-FFEA-E67A-66A9D08B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81993" y="2887578"/>
              <a:ext cx="3207469" cy="2362024"/>
            </a:xfrm>
            <a:prstGeom prst="roundRect">
              <a:avLst>
                <a:gd name="adj" fmla="val 6988"/>
              </a:avLst>
            </a:prstGeom>
          </p:spPr>
        </p:pic>
        <p:pic>
          <p:nvPicPr>
            <p:cNvPr id="13" name="Image 12" descr="Une image contenant Dessin animé, sourire, dessin humoristique, illustration&#10;&#10;Le contenu généré par l’IA peut être incorrect.">
              <a:extLst>
                <a:ext uri="{FF2B5EF4-FFF2-40B4-BE49-F238E27FC236}">
                  <a16:creationId xmlns:a16="http://schemas.microsoft.com/office/drawing/2014/main" id="{1F0C7BEB-6A6D-96D4-B623-77E787EC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05787" y="2483229"/>
              <a:ext cx="3093723" cy="2766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638167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2230154-DBC0-2C4A-BCF8-0CEEE4F5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التمرين؛ سأمر بين الصفوف لمساعدتكم وتقييم إنجازكم – أمامكم 3 دقائق.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573E5B-9974-3DD9-016A-84A08861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5C88DB-B0C9-8DD2-0D5B-CFB90405E6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5E1FC8-3CB5-A5A2-1DEC-94BBA0A61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E18893-CA76-03B7-E856-199FE390B7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141583-8AA3-2CC5-BBC6-24AE02E727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D60CC-D670-B752-0EDA-71149EA6EF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B8B9C6-5532-6DE3-A4BC-A871B170A42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D31C4E-67DF-901A-05A2-42719F845D6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7" name="Espace réservé pour une image  16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796061-EB61-D694-3D8D-736F01B742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37B0936-5C3C-CAF4-9ADB-0DC0DABE1D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" y="2108200"/>
            <a:ext cx="7833325" cy="3192745"/>
          </a:xfrm>
          <a:prstGeom prst="rect">
            <a:avLst/>
          </a:prstGeom>
        </p:spPr>
      </p:pic>
      <p:pic>
        <p:nvPicPr>
          <p:cNvPr id="20" name="Image 19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0092FD52-2553-B0FD-0DC3-D1F49C87F1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B977-6A5B-BF96-51D2-55380114E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77B4F-51BE-CC49-A7FE-CD541C2A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لتقديم عمله.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02BB20-0048-E8AC-5C26-95CD8A1113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E081D9-F584-E151-3287-1A94795992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D5D28A-41CB-69B1-6038-5BA20415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77F010-87A7-3C47-D06A-0CFCBCA32B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9DB2EF-1343-6A6E-D0F0-EC1DA47DE1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C083EF-F77A-A687-3727-868BB180F1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B378F8-2038-DC87-BCF5-396FBDE1824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31BA27-7615-10D5-008C-683FB42078D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1DCC37-D7EA-3242-812E-E9F09AFE8F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" y="2108200"/>
            <a:ext cx="7833325" cy="3192745"/>
          </a:xfrm>
          <a:prstGeom prst="rect">
            <a:avLst/>
          </a:prstGeom>
        </p:spPr>
      </p:pic>
      <p:pic>
        <p:nvPicPr>
          <p:cNvPr id="17" name="Espace réservé pour une image  16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7DCCF82-E701-5F2C-FD5B-A4A0A88C2D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4389545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400" b="1" dirty="0">
                <a:solidFill>
                  <a:srgbClr val="B1EDEA"/>
                </a:solidFill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8763EC-721A-AA70-E867-61AC20BD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75517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/>
              <a:t>انشطة اعتيادية</a:t>
            </a:r>
            <a:endParaRPr lang="fr-MA" sz="4000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17D9C98-7D00-BCE1-2DA9-4817DE628F01}"/>
              </a:ext>
            </a:extLst>
          </p:cNvPr>
          <p:cNvSpPr txBox="1">
            <a:spLocks/>
          </p:cNvSpPr>
          <p:nvPr/>
        </p:nvSpPr>
        <p:spPr>
          <a:xfrm>
            <a:off x="1922457" y="3711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049AFA-18D9-D12D-2A48-C29A0B2582D6}"/>
              </a:ext>
            </a:extLst>
          </p:cNvPr>
          <p:cNvSpPr txBox="1"/>
          <p:nvPr/>
        </p:nvSpPr>
        <p:spPr>
          <a:xfrm>
            <a:off x="4745788" y="3372522"/>
            <a:ext cx="1693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 01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الاعتيادي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CE33F11-ADD6-2A18-E9F3-DE192B19A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4376" y="3422807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92255693-4C63-EF26-9330-21BE12A114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740" y="3224807"/>
            <a:ext cx="40653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5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964C6-425F-A76A-C190-366720D61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913B5CF-523F-E7C7-3C3C-B9CFD0DC7B69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D62084E-F77A-FDBB-BBA5-A372C8A3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B8D22F-EBA7-0927-667D-960BFCA4E2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B8265B7-871F-2747-6C23-9550E1DF9A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FB3CD28-521B-EE86-B8C6-9015C01D3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D41D0AA-4A4D-C6B2-4C3D-D0BFE83383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F6BE1D-9B8D-FE71-6AB6-5F3313633E2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359CE4-19D0-922E-4BE2-4C9DB9F3BA9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B2ADA0-8EBD-F659-8A2B-4F91FC334D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BFF973B-B975-2DE3-15DA-BDAE95FEA7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B03F2CF-6459-BEAB-B4CA-D4108D308AF2}"/>
              </a:ext>
            </a:extLst>
          </p:cNvPr>
          <p:cNvSpPr txBox="1"/>
          <p:nvPr/>
        </p:nvSpPr>
        <p:spPr>
          <a:xfrm>
            <a:off x="-691597" y="634786"/>
            <a:ext cx="8168503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buNone/>
              <a:def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ماذا تعلمتم اليوم؟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C05FF2B-9E3A-8E62-16AB-066378AC8FCD}"/>
              </a:ext>
            </a:extLst>
          </p:cNvPr>
          <p:cNvSpPr txBox="1"/>
          <p:nvPr/>
        </p:nvSpPr>
        <p:spPr>
          <a:xfrm>
            <a:off x="1501097" y="1538155"/>
            <a:ext cx="6141806" cy="919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لِتَحْديدِ زَمَنِ ٱلْفِعْلِ ،أَطْرَحُ أَسْئِلَةً: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EE627246-78BA-8D69-6150-66751CD48CF8}"/>
              </a:ext>
            </a:extLst>
          </p:cNvPr>
          <p:cNvSpPr txBox="1"/>
          <p:nvPr/>
        </p:nvSpPr>
        <p:spPr>
          <a:xfrm>
            <a:off x="6324058" y="2702382"/>
            <a:ext cx="2340000" cy="19409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3600" b="0" dirty="0">
                <a:sym typeface="Sakkal Majalla"/>
              </a:rPr>
              <a:t>  هَلْ يَدُلُّ ٱلْفِعْلُ عَلى حَدَثٍ </a:t>
            </a:r>
            <a:r>
              <a:rPr lang="ar-MA" sz="3600" b="0" dirty="0">
                <a:solidFill>
                  <a:srgbClr val="C00000"/>
                </a:solidFill>
                <a:sym typeface="Sakkal Majalla"/>
              </a:rPr>
              <a:t>وَقَعَ في </a:t>
            </a:r>
            <a:r>
              <a:rPr lang="ar-MA" sz="3600" b="0" dirty="0" err="1">
                <a:solidFill>
                  <a:srgbClr val="C00000"/>
                </a:solidFill>
                <a:sym typeface="Sakkal Majalla"/>
              </a:rPr>
              <a:t>ٱلسّابِقٍ</a:t>
            </a:r>
            <a:r>
              <a:rPr lang="ar-MA" sz="3600" b="0" dirty="0">
                <a:sym typeface="Sakkal Majalla"/>
              </a:rPr>
              <a:t>؟</a:t>
            </a:r>
            <a:r>
              <a:rPr lang="ar-MA" sz="3600" b="0" dirty="0">
                <a:solidFill>
                  <a:srgbClr val="C00000"/>
                </a:solidFill>
                <a:sym typeface="Sakkal Majalla"/>
              </a:rPr>
              <a:t> </a:t>
            </a:r>
            <a:endParaRPr sz="3600" b="0"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D5B76608-6256-495B-4C10-8C9CB54D11B2}"/>
              </a:ext>
            </a:extLst>
          </p:cNvPr>
          <p:cNvSpPr txBox="1"/>
          <p:nvPr/>
        </p:nvSpPr>
        <p:spPr>
          <a:xfrm>
            <a:off x="3264719" y="2735294"/>
            <a:ext cx="2700000" cy="1908000"/>
          </a:xfrm>
          <a:prstGeom prst="roundRect">
            <a:avLst>
              <a:gd name="adj" fmla="val 11187"/>
            </a:avLst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  هَلْ يَدُلُّ ٱلْفِعْلُ عَلى حَدَثٍ 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يَقَعُ </a:t>
            </a:r>
            <a:r>
              <a:rPr lang="ar-MA" dirty="0" err="1">
                <a:solidFill>
                  <a:srgbClr val="C00000"/>
                </a:solidFill>
                <a:sym typeface="Sakkal Majalla"/>
              </a:rPr>
              <a:t>ٱلآنَ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  أَوْ يَقَعُ دائِماً</a:t>
            </a:r>
            <a:r>
              <a:rPr lang="ar-MA" dirty="0">
                <a:sym typeface="Sakkal Majalla"/>
              </a:rPr>
              <a:t> أَوْ 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سَيَحْدُثُ</a:t>
            </a:r>
            <a:r>
              <a:rPr lang="ar-MA" dirty="0">
                <a:sym typeface="Sakkal Majalla"/>
              </a:rPr>
              <a:t>؟ </a:t>
            </a:r>
            <a:endParaRPr dirty="0"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66CB6403-25F6-10F7-73E7-16C7CC8C542D}"/>
              </a:ext>
            </a:extLst>
          </p:cNvPr>
          <p:cNvSpPr txBox="1"/>
          <p:nvPr/>
        </p:nvSpPr>
        <p:spPr>
          <a:xfrm>
            <a:off x="565379" y="2702382"/>
            <a:ext cx="2340000" cy="19409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  هَلْ يَدُلُّ </a:t>
            </a:r>
            <a:r>
              <a:rPr lang="ar-MA" dirty="0" err="1">
                <a:sym typeface="Sakkal Majalla"/>
              </a:rPr>
              <a:t>ٱلْفِعْلُ</a:t>
            </a:r>
            <a:r>
              <a:rPr lang="ar-MA" dirty="0">
                <a:sym typeface="Sakkal Majalla"/>
              </a:rPr>
              <a:t> عَلى 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طَلَبِ </a:t>
            </a:r>
            <a:r>
              <a:rPr lang="ar-MA" dirty="0" err="1">
                <a:solidFill>
                  <a:srgbClr val="C00000"/>
                </a:solidFill>
                <a:sym typeface="Sakkal Majalla"/>
              </a:rPr>
              <a:t>ﭐلْقِيامِ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 بِحَدَثٍ</a:t>
            </a:r>
            <a:r>
              <a:rPr lang="ar-MA" dirty="0">
                <a:sym typeface="Sakkal Majalla"/>
              </a:rPr>
              <a:t>؟ </a:t>
            </a:r>
            <a:endParaRPr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99226E99-A47A-7237-69E7-81A458C79205}"/>
              </a:ext>
            </a:extLst>
          </p:cNvPr>
          <p:cNvSpPr txBox="1"/>
          <p:nvPr/>
        </p:nvSpPr>
        <p:spPr>
          <a:xfrm>
            <a:off x="6392373" y="5158394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chemeClr val="accent2"/>
                </a:solidFill>
                <a:sym typeface="Sakkal Majalla"/>
              </a:rPr>
              <a:t>اَلْماضي</a:t>
            </a:r>
            <a:endParaRPr dirty="0">
              <a:solidFill>
                <a:schemeClr val="accent2"/>
              </a:solidFill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17F09350-B65D-815B-7593-88FDC916B946}"/>
              </a:ext>
            </a:extLst>
          </p:cNvPr>
          <p:cNvSpPr txBox="1"/>
          <p:nvPr/>
        </p:nvSpPr>
        <p:spPr>
          <a:xfrm>
            <a:off x="3534719" y="5158394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2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اَلْمُضارعُ</a:t>
            </a:r>
            <a:endParaRPr dirty="0"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EE2EA14A-9E4B-808D-C30E-996BC07A506D}"/>
              </a:ext>
            </a:extLst>
          </p:cNvPr>
          <p:cNvSpPr txBox="1"/>
          <p:nvPr/>
        </p:nvSpPr>
        <p:spPr>
          <a:xfrm>
            <a:off x="655379" y="5158394"/>
            <a:ext cx="216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2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اَلْأمْرُ</a:t>
            </a: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707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 animBg="1"/>
      <p:bldP spid="17" grpId="0" animBg="1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C1598-AC16-FAE4-CA8D-9FE803685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DBD74A7-F04E-8FCB-BBF7-7597607409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5FCCB1-02FC-D2AA-D144-BB87372E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F28F71-41E7-E6D4-08DB-A50A35AD2A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A02B1B-1C55-0422-3B28-3A18FA8325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807C09-9E27-7E8E-0ADB-B75D2AC7D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FD4649-942F-6B91-55A2-77AC3E62FB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C4B7FB-96A1-DEC9-E0BA-72FE0D32013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6AD595-568D-CE24-EA6E-F96000B211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3234D8-1E8F-8726-9D0E-AB99EE2FD4B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F98651-B25D-FD53-9CC6-159C1F325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7" b="-27927"/>
          <a:stretch>
            <a:fillRect/>
          </a:stretch>
        </p:blipFill>
        <p:spPr>
          <a:xfrm>
            <a:off x="924850" y="2012609"/>
            <a:ext cx="7624497" cy="333550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CAB407-FACA-AA3B-6CBD-B4304D562591}"/>
              </a:ext>
            </a:extLst>
          </p:cNvPr>
          <p:cNvSpPr txBox="1"/>
          <p:nvPr/>
        </p:nvSpPr>
        <p:spPr>
          <a:xfrm>
            <a:off x="-691597" y="634786"/>
            <a:ext cx="8168503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buNone/>
              <a:def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واصلوا التدرب على قراءة نص منارات على درب النجاح وأجيبوا عن أسئلة ص: 13 - 14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CDD1E90-4FFB-1437-B227-9228BD9876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09" y="4969674"/>
            <a:ext cx="7543800" cy="75688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99D10B9-DCAE-329B-58C4-31F9DAF7B335}"/>
              </a:ext>
            </a:extLst>
          </p:cNvPr>
          <p:cNvSpPr txBox="1"/>
          <p:nvPr/>
        </p:nvSpPr>
        <p:spPr>
          <a:xfrm>
            <a:off x="3276600" y="2730500"/>
            <a:ext cx="2226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الصفحة 13</a:t>
            </a:r>
            <a:endParaRPr lang="fr-FR" sz="40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3480519-0391-D857-B1BE-CA977C445013}"/>
              </a:ext>
            </a:extLst>
          </p:cNvPr>
          <p:cNvSpPr txBox="1"/>
          <p:nvPr/>
        </p:nvSpPr>
        <p:spPr>
          <a:xfrm>
            <a:off x="3335866" y="4546600"/>
            <a:ext cx="2226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الصفحة 14</a:t>
            </a:r>
            <a:endParaRPr lang="fr-FR" sz="40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0080474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01DD0F-E2DC-BC0D-7503-6BF8628D82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077E82-CC9C-ED6A-07F4-88939FFB1F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A6D076-1AD3-3E0B-F399-032A0186D6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F0CEA7F-3915-92BB-7E0B-25D406600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8D884C-3E55-F4CD-6175-FE1D8381E1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8985B3-4E89-7913-74C2-EF910A4BAA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5A6BD-81C5-C74F-332F-8934F53446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44D62F-74EF-C8C5-A29E-34EDD29475C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6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8445F5E4-AB86-F650-2902-D8D7FF3419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1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B80552D-4880-F78E-7103-D8EDEF9F1D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F5AAECC-9080-7499-EE5D-554DD4D200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514F8AB-BD80-3244-AB6D-B6FFB2D4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05A037-F205-A1E0-129A-553AFC282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EC0695D-232E-CE9A-9A16-36DB5BE3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8076B4-C53F-D4B3-680F-DC86D63F87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217498-CEC3-E3CC-8245-C5D2A7C008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CDD245-6FF8-FFEC-1742-784D44F96E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C111D1-E732-5233-E20D-F3100A3277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5855E8-A135-9692-2177-586EECE815F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D82AC7-D525-19C4-62FC-67EC44C2E0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515AFB-CAC3-F6FB-51DF-38C0231728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 descr="Une image contenant dessin humoristique, illustration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D9B871D1-EBA9-2F56-A9E5-FCA0D44A17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753" y="2340000"/>
            <a:ext cx="360849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333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5A7A693-1123-B3AD-5699-2D0249214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EA5779-72C1-6485-AE51-A8E35813DF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726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B3A84B2-FF45-7C6F-8B75-68729BC284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80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F0CF3-DE3A-0B54-7389-2FAA949499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9132D2-CB01-37AB-CE52-88668030277F}"/>
              </a:ext>
            </a:extLst>
          </p:cNvPr>
          <p:cNvSpPr>
            <a:spLocks/>
          </p:cNvSpPr>
          <p:nvPr/>
        </p:nvSpPr>
        <p:spPr>
          <a:xfrm>
            <a:off x="25535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783235-C45D-FC74-2A98-47298916B50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3E4681-EB93-F0F1-6D71-EEDCFDA8268E}"/>
              </a:ext>
            </a:extLst>
          </p:cNvPr>
          <p:cNvSpPr>
            <a:spLocks/>
          </p:cNvSpPr>
          <p:nvPr/>
        </p:nvSpPr>
        <p:spPr>
          <a:xfrm>
            <a:off x="463067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3D04D63-3F9E-DBDD-54A4-BC80BD8830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0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E518974F-6B40-CB71-60C3-D6A5D00BEB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 3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4345B7D-6D99-6666-8982-219FA8E62F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FCE1957F-D1D8-4BE0-EBA5-46E76B27D5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160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0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15560</TotalTime>
  <Words>1919</Words>
  <PresentationFormat>Affichage à l'écran (4:3)</PresentationFormat>
  <Paragraphs>461</Paragraphs>
  <Slides>73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73</vt:i4>
      </vt:variant>
    </vt:vector>
  </HeadingPairs>
  <TitlesOfParts>
    <vt:vector size="93" baseType="lpstr">
      <vt:lpstr>Dosis ExtraBold</vt:lpstr>
      <vt:lpstr>Dosis</vt:lpstr>
      <vt:lpstr>Calibri</vt:lpstr>
      <vt:lpstr>Microsoft Uighur</vt:lpstr>
      <vt:lpstr>Modern Love</vt:lpstr>
      <vt:lpstr>Wingdings</vt:lpstr>
      <vt:lpstr>Microsoft Himalaya</vt:lpstr>
      <vt:lpstr>Calibri Light</vt:lpstr>
      <vt:lpstr>Dosis Medium</vt:lpstr>
      <vt:lpstr>Sakkal Majalla</vt:lpstr>
      <vt:lpstr>Arial</vt:lpstr>
      <vt:lpstr>Dosis SemiBold</vt:lpstr>
      <vt:lpstr>Thème Office</vt:lpstr>
      <vt:lpstr>1_01- نشاط اعتيادي</vt:lpstr>
      <vt:lpstr>1_04- قراءة/ كتابة</vt:lpstr>
      <vt:lpstr>الصـــرف والتحويل</vt:lpstr>
      <vt:lpstr>1_05- اختتام الحصة</vt:lpstr>
      <vt:lpstr>2_01- نشاط اعتيادي</vt:lpstr>
      <vt:lpstr>3_Env-Enseignant</vt:lpstr>
      <vt:lpstr>00_Env-Enseignant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انشطة اعتيادية</vt:lpstr>
      <vt:lpstr>مرحبا بكم ، سنبدأ  حصة اللغة العربية.</vt:lpstr>
      <vt:lpstr>ضعوا اللوحة والكراسة في القمطر</vt:lpstr>
      <vt:lpstr>ستتدربون في هذه الحصة على قراءة فقرة جديدة  بدقة وسرعة.  سأقرأ . تابعوا معي</vt:lpstr>
      <vt:lpstr>الآن سنمر لتحدي الطلاقة. سأسحب 5  أسماء. من سمع اسمه يمر  ليقرأ النص بطلاقة. </vt:lpstr>
      <vt:lpstr>سجل الطلاقة: أنادي على التلميذ (ة) : ...........................</vt:lpstr>
      <vt:lpstr>الفائزون بنجمة الطلاقة  هم ........................... </vt:lpstr>
      <vt:lpstr>ورشة القراءة </vt:lpstr>
      <vt:lpstr>خذوا كراساتكم؛ سنواصل دراسة نص منارات على درب النجاح </vt:lpstr>
      <vt:lpstr>نصحح الواجب المنزلي حول معجم النص ص 12.</vt:lpstr>
      <vt:lpstr>من يقرأ جوابه؟ من يقرأ في النص الجملة التي وردت فيها الكلمة؟ </vt:lpstr>
      <vt:lpstr>صححوا</vt:lpstr>
      <vt:lpstr> من يقرأ جوابه؟</vt:lpstr>
      <vt:lpstr>صححوا. من يقرأ من النص الجمل التي وردت فيها هذه الكلمات </vt:lpstr>
      <vt:lpstr>الآن؛ نواصل التدرب على توظيف استراتيجية الكلمات المفاتيح للإجابة عن أسئلة الفهم. </vt:lpstr>
      <vt:lpstr>حددوا الفقرات من النص حيث وجدتم الجواب ثم صوغوه. أمامكم 3 دقائق للإجابة عن هذه الأسئلة.</vt:lpstr>
      <vt:lpstr>انتهى الوقت؛ من يقرأ جوابه عن السؤال؟ من يقرأ الفقرة حيث وجدتم الجواب؟</vt:lpstr>
      <vt:lpstr>من يشرح كيف وجد الجواب؟ </vt:lpstr>
      <vt:lpstr>من يجيب عن السؤال؟ من يقرأ المقطع في النص حيث المعلومة؟</vt:lpstr>
      <vt:lpstr>من يشرح كيف وجد الجواب؟ </vt:lpstr>
      <vt:lpstr>من يجيب عن السؤال الثالث؟  اقرأ الفقرة التي ورد فيها الجواب. </vt:lpstr>
      <vt:lpstr>خذوا كراساتكم الصفحة12 .  عمل فردي . </vt:lpstr>
      <vt:lpstr>كل واحد منكم يجيب عن الأسئلة. سأمر بين الصفوف لمساعدتكم.</vt:lpstr>
      <vt:lpstr>انتهى الوقت؛ من يقرأ جوابه؟   صححوا   </vt:lpstr>
      <vt:lpstr>من يقرأ جوابه؟  صححوا</vt:lpstr>
      <vt:lpstr>من يقرأ جوابه؟  صححوا</vt:lpstr>
      <vt:lpstr>فسحة  </vt:lpstr>
      <vt:lpstr>اكتبوا جواب اللغز على اللوحة.</vt:lpstr>
      <vt:lpstr>ارفعوا الألواح.</vt:lpstr>
      <vt:lpstr>جواب اللغز – من الفائز (ة)؟  </vt:lpstr>
      <vt:lpstr>ورشة الكتابة </vt:lpstr>
      <vt:lpstr>في درس الصرف والتحويل  لهذا الأسبوع  ستتعرفون الفعل وأزمنته. </vt:lpstr>
      <vt:lpstr>قبل ذلك؛ لنتذكر كيف نميز الفعل عن باقي أنواع الكلمة. خذوا ألواحكم </vt:lpstr>
      <vt:lpstr>اكتبوا الفعل من بين هذه الكلمات  - ارفعوا الألواح عندما تسمعون إشارتي. </vt:lpstr>
      <vt:lpstr>صححوا. من يشرح كيف ميز الفعل؟ </vt:lpstr>
      <vt:lpstr> اكتبوا الفعل من بين هذه الكلمات  - ارفعوا الألواح عندما تسمعون إشارتي. </vt:lpstr>
      <vt:lpstr>صححوا. من يشرح كيف ميز الفعل؟ </vt:lpstr>
      <vt:lpstr>  ما الكلمة التي ليست من الأفعال؟ - ارفعوا الألواح عندما تسمعون إشارتي. </vt:lpstr>
      <vt:lpstr> صححوا. من يشرح كيف ميز أن الكلمة اسم وليست فعلا؟ </vt:lpstr>
      <vt:lpstr> ضعوا الألواح في القمطر؛ الآن سنراجع أزمنة الفعل. </vt:lpstr>
      <vt:lpstr> هذه أزمنة الفعل في اللغة العربية؛ من يقرأ؟  </vt:lpstr>
      <vt:lpstr>الماضي يدل على حدث وقع في السابق.  من يقرأ المثال؟ </vt:lpstr>
      <vt:lpstr>Présentation PowerPoint</vt:lpstr>
      <vt:lpstr>أما الأمر فيدل على حدث نطلب حدوثه .  من يقرأ المثال؟ </vt:lpstr>
      <vt:lpstr>الان؛  سأحدد زمن الفعل في الجملة التالية. تابعوا معي الخطوات التي سأتبعها. </vt:lpstr>
      <vt:lpstr>بداية أحدد الفعل في الجملة. هنا الفعل هو سافرتم. </vt:lpstr>
      <vt:lpstr>أطرح السؤال :  هل الفعل يدل على حدث مضى أم يحدث الآن؟ أم أطلب حدوثه؟    </vt:lpstr>
      <vt:lpstr>الفعل قد حدث في السابق فهو فعل ماض. </vt:lpstr>
      <vt:lpstr>من يذكرنا بالتساؤل الذي نطرحه لتحديد زمن الفعل؟  </vt:lpstr>
      <vt:lpstr>دوركم الآن؛ باتباع نفس الخطوات؛ حددوا  زمن الفعل في الجملة التالية.  </vt:lpstr>
      <vt:lpstr>خذوا الألواح؛ بداية حددوا الفعل في الجملة. </vt:lpstr>
      <vt:lpstr>صححوا. من يذكرنا بالسؤال الذي نطرحه لتحديد زمن الفعل؟ حددوا زمن الفِعْلِ</vt:lpstr>
      <vt:lpstr>صححوا. من يذكرنا بالسؤال الذي نطرحه لتحديد زمن الفعل؟ حددوا زمن الفِعْلِ</vt:lpstr>
      <vt:lpstr>اكتبوا الفعل وزمنه. </vt:lpstr>
      <vt:lpstr>صححوا. من يشرح لنا كيف حدد زمن هذا الفعل؟ </vt:lpstr>
      <vt:lpstr>اكتبوا الفعل وزمنه. </vt:lpstr>
      <vt:lpstr>صححوا. من يشرح لنا كيف حدد زمن هذا الفعل؟ </vt:lpstr>
      <vt:lpstr>الان سيعمل كل واحد منكم بمفرده؛ أنجزوا  التمرين 1 –ص: 14 – أمامكم دقيقة واحدة.  </vt:lpstr>
      <vt:lpstr>صححوا. من يقرأ؟ </vt:lpstr>
      <vt:lpstr>خذوا دفاتر التمارين. </vt:lpstr>
      <vt:lpstr>أنجزوا التمرين؛ سأمر بين الصفوف لمساعدتكم وتقييم إنجازكم – أمامكم 3 دقائق. </vt:lpstr>
      <vt:lpstr>من يقوم لتقديم عمله.</vt:lpstr>
      <vt:lpstr>Présentation PowerPoint</vt:lpstr>
      <vt:lpstr>Présentation PowerPoint</vt:lpstr>
      <vt:lpstr>Présentation PowerPoint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2023-09-20T21:35:22Z</dcterms:created>
  <dcterms:modified xsi:type="dcterms:W3CDTF">2025-10-28T15:27:07Z</dcterms:modified>
</cp:coreProperties>
</file>