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2" r:id="rId6"/>
    <p:sldMasterId id="2147483815" r:id="rId7"/>
    <p:sldMasterId id="2147483830" r:id="rId8"/>
    <p:sldMasterId id="2147483854" r:id="rId9"/>
    <p:sldMasterId id="2147483878" r:id="rId10"/>
    <p:sldMasterId id="2147483893" r:id="rId11"/>
    <p:sldMasterId id="2147483918" r:id="rId12"/>
  </p:sldMasterIdLst>
  <p:notesMasterIdLst>
    <p:notesMasterId r:id="rId68"/>
  </p:notesMasterIdLst>
  <p:sldIdLst>
    <p:sldId id="2147482713" r:id="rId13"/>
    <p:sldId id="2147482629" r:id="rId14"/>
    <p:sldId id="2147482604" r:id="rId15"/>
    <p:sldId id="2147482469" r:id="rId16"/>
    <p:sldId id="2147482697" r:id="rId17"/>
    <p:sldId id="2147482618" r:id="rId18"/>
    <p:sldId id="2147482716" r:id="rId19"/>
    <p:sldId id="2147482470" r:id="rId20"/>
    <p:sldId id="2147482728" r:id="rId21"/>
    <p:sldId id="2147482477" r:id="rId22"/>
    <p:sldId id="2147482480" r:id="rId23"/>
    <p:sldId id="2147482483" r:id="rId24"/>
    <p:sldId id="2147482481" r:id="rId25"/>
    <p:sldId id="2147482482" r:id="rId26"/>
    <p:sldId id="2147482708" r:id="rId27"/>
    <p:sldId id="2147482485" r:id="rId28"/>
    <p:sldId id="2134807148" r:id="rId29"/>
    <p:sldId id="2147482503" r:id="rId30"/>
    <p:sldId id="2134807164" r:id="rId31"/>
    <p:sldId id="2134807155" r:id="rId32"/>
    <p:sldId id="2134807156" r:id="rId33"/>
    <p:sldId id="2147482504" r:id="rId34"/>
    <p:sldId id="2147482505" r:id="rId35"/>
    <p:sldId id="2147482506" r:id="rId36"/>
    <p:sldId id="2147482507" r:id="rId37"/>
    <p:sldId id="2147482712" r:id="rId38"/>
    <p:sldId id="2147482487" r:id="rId39"/>
    <p:sldId id="2147482486" r:id="rId40"/>
    <p:sldId id="2147482488" r:id="rId41"/>
    <p:sldId id="2147482489" r:id="rId42"/>
    <p:sldId id="2147482720" r:id="rId43"/>
    <p:sldId id="2147482719" r:id="rId44"/>
    <p:sldId id="2147482721" r:id="rId45"/>
    <p:sldId id="2147482725" r:id="rId46"/>
    <p:sldId id="2147482722" r:id="rId47"/>
    <p:sldId id="2147482726" r:id="rId48"/>
    <p:sldId id="2147482723" r:id="rId49"/>
    <p:sldId id="2147482727" r:id="rId50"/>
    <p:sldId id="2147482717" r:id="rId51"/>
    <p:sldId id="2147482724" r:id="rId52"/>
    <p:sldId id="2147482490" r:id="rId53"/>
    <p:sldId id="2147482491" r:id="rId54"/>
    <p:sldId id="2147482492" r:id="rId55"/>
    <p:sldId id="2147482493" r:id="rId56"/>
    <p:sldId id="2147482494" r:id="rId57"/>
    <p:sldId id="2147482718" r:id="rId58"/>
    <p:sldId id="2134807111" r:id="rId59"/>
    <p:sldId id="2147482496" r:id="rId60"/>
    <p:sldId id="2147482497" r:id="rId61"/>
    <p:sldId id="2147482715" r:id="rId62"/>
    <p:sldId id="2147482499" r:id="rId63"/>
    <p:sldId id="2147482501" r:id="rId64"/>
    <p:sldId id="2147482729" r:id="rId65"/>
    <p:sldId id="2147482502" r:id="rId66"/>
    <p:sldId id="2147482634" r:id="rId67"/>
  </p:sldIdLst>
  <p:sldSz cx="9144000" cy="6858000" type="screen4x3"/>
  <p:notesSz cx="6858000" cy="9144000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bold r:id="rId73"/>
    </p:embeddedFont>
    <p:embeddedFont>
      <p:font typeface="Microsoft Uighur" panose="02000000000000000000" pitchFamily="2" charset="-78"/>
      <p:regular r:id="rId74"/>
      <p:bold r:id="rId75"/>
    </p:embeddedFont>
    <p:embeddedFont>
      <p:font typeface="Modern Love" panose="04090805081005020601" pitchFamily="82" charset="0"/>
      <p:regular r:id="rId76"/>
    </p:embeddedFont>
    <p:embeddedFont>
      <p:font typeface="Sakkal Majalla" panose="02000000000000000000" pitchFamily="2" charset="-78"/>
      <p:regular r:id="rId77"/>
      <p:bold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3EEE8"/>
    <a:srgbClr val="0097B2"/>
    <a:srgbClr val="70B1B6"/>
    <a:srgbClr val="7FB9BE"/>
    <a:srgbClr val="D6E9EA"/>
    <a:srgbClr val="1E3F48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6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ableStyles" Target="tableStyle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4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7AEA5-C3FD-42DD-9F36-AF6920BD447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MA"/>
        </a:p>
      </dgm:t>
    </dgm:pt>
    <dgm:pt modelId="{69F2BAB3-BB93-488F-95CA-6ABA13120646}">
      <dgm:prSet phldrT="[Texte]" phldr="0" custT="1"/>
      <dgm:spPr/>
      <dgm:t>
        <a:bodyPr/>
        <a:lstStyle/>
        <a:p>
          <a:pPr rtl="1"/>
          <a:r>
            <a:rPr lang="ar-MA" sz="4800" b="1" dirty="0">
              <a:latin typeface="Microsoft Uighur" panose="02000000000000000000" pitchFamily="2" charset="-78"/>
              <a:cs typeface="Microsoft Uighur" panose="02000000000000000000" pitchFamily="2" charset="-78"/>
            </a:rPr>
            <a:t>اَلْخَبَرُ</a:t>
          </a:r>
          <a:endParaRPr lang="fr-MA" sz="4800" b="1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B6C05F8-3947-4816-9B5E-0387F7A2F6C1}" type="parTrans" cxnId="{6589B36E-BDA8-4965-A7DC-EEEE5A781BC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46C75CBE-188D-49C7-A229-0AEA4A573937}" type="sibTrans" cxnId="{6589B36E-BDA8-4965-A7DC-EEEE5A781BC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BEDE031-4B69-4064-90C9-0AE57582132E}">
      <dgm:prSet phldrT="[Texte]" phldr="0" custT="1"/>
      <dgm:spPr/>
      <dgm:t>
        <a:bodyPr/>
        <a:lstStyle/>
        <a:p>
          <a:pPr rtl="1"/>
          <a:r>
            <a:rPr lang="ar-MA" sz="4800" b="1" dirty="0">
              <a:latin typeface="Microsoft Uighur" panose="02000000000000000000" pitchFamily="2" charset="-78"/>
              <a:cs typeface="Microsoft Uighur" panose="02000000000000000000" pitchFamily="2" charset="-78"/>
            </a:rPr>
            <a:t>مُفْرَدٌ</a:t>
          </a:r>
          <a:endParaRPr lang="fr-MA" sz="4800" b="1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EEBBE91-4141-417A-9FF1-A88E5620D0CD}" type="parTrans" cxnId="{8D536B5B-8F4C-4FCC-857C-82FFB898438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95AD9F03-C38C-481C-A895-DFD26E35716F}" type="sibTrans" cxnId="{8D536B5B-8F4C-4FCC-857C-82FFB898438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B267BA4-4AA1-4852-9575-2D86EC19A41C}">
      <dgm:prSet phldrT="[Texte]" phldr="0" custT="1"/>
      <dgm:spPr/>
      <dgm:t>
        <a:bodyPr/>
        <a:lstStyle/>
        <a:p>
          <a:pPr rtl="1"/>
          <a:r>
            <a:rPr lang="ar-MA" sz="4800" b="1" dirty="0">
              <a:latin typeface="Microsoft Uighur" panose="02000000000000000000" pitchFamily="2" charset="-78"/>
              <a:cs typeface="Microsoft Uighur" panose="02000000000000000000" pitchFamily="2" charset="-78"/>
            </a:rPr>
            <a:t>جُمْلَةٌ</a:t>
          </a:r>
          <a:endParaRPr lang="fr-MA" sz="4800" b="1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7B31539-0591-47A1-8507-7466AB603E25}" type="parTrans" cxnId="{6731BFFE-00ED-493F-9355-A0A9F8AA56AE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038A4DF-6DA1-4DE9-9D6A-736D33B020FB}" type="sibTrans" cxnId="{6731BFFE-00ED-493F-9355-A0A9F8AA56AE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B0C832E-5E56-4A10-B263-6673C8683431}">
      <dgm:prSet phldrT="[Texte]" phldr="0" custT="1"/>
      <dgm:spPr/>
      <dgm:t>
        <a:bodyPr/>
        <a:lstStyle/>
        <a:p>
          <a:pPr rtl="1"/>
          <a:r>
            <a:rPr lang="ar-MA" sz="4800" b="1" dirty="0">
              <a:latin typeface="Microsoft Uighur" panose="02000000000000000000" pitchFamily="2" charset="-78"/>
              <a:cs typeface="Microsoft Uighur" panose="02000000000000000000" pitchFamily="2" charset="-78"/>
            </a:rPr>
            <a:t>شِبْهُ جُمْلَةٍ</a:t>
          </a:r>
          <a:endParaRPr lang="fr-MA" sz="4800" b="1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37F4BA89-B8F8-4D98-A4DC-5693C7120593}" type="parTrans" cxnId="{D30B389C-9A5E-4F42-8B66-444B617A2C5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5DC31EF-8E83-4905-A4FC-A20D41CD8B19}" type="sibTrans" cxnId="{D30B389C-9A5E-4F42-8B66-444B617A2C5B}">
      <dgm:prSet/>
      <dgm:spPr/>
      <dgm:t>
        <a:bodyPr/>
        <a:lstStyle/>
        <a:p>
          <a:endParaRPr lang="fr-MA" sz="4800" b="1"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442615C-A6AE-4043-8E2B-476F15805F36}" type="pres">
      <dgm:prSet presAssocID="{F467AEA5-C3FD-42DD-9F36-AF6920BD4474}" presName="hierChild1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9AD00374-1A0A-4FA4-B1EE-C3F2A8E07845}" type="pres">
      <dgm:prSet presAssocID="{69F2BAB3-BB93-488F-95CA-6ABA13120646}" presName="hierRoot1" presStyleCnt="0"/>
      <dgm:spPr/>
    </dgm:pt>
    <dgm:pt modelId="{799390BB-6C64-46A5-AC2B-011E4D3989A8}" type="pres">
      <dgm:prSet presAssocID="{69F2BAB3-BB93-488F-95CA-6ABA13120646}" presName="composite" presStyleCnt="0"/>
      <dgm:spPr/>
    </dgm:pt>
    <dgm:pt modelId="{B8718CEF-4428-4128-9273-04031D47E09F}" type="pres">
      <dgm:prSet presAssocID="{69F2BAB3-BB93-488F-95CA-6ABA13120646}" presName="background" presStyleLbl="node0" presStyleIdx="0" presStyleCnt="1"/>
      <dgm:spPr/>
    </dgm:pt>
    <dgm:pt modelId="{9286349D-39AD-442C-BCC9-71811E63320E}" type="pres">
      <dgm:prSet presAssocID="{69F2BAB3-BB93-488F-95CA-6ABA13120646}" presName="text" presStyleLbl="fgAcc0" presStyleIdx="0" presStyleCnt="1">
        <dgm:presLayoutVars>
          <dgm:chPref val="3"/>
        </dgm:presLayoutVars>
      </dgm:prSet>
      <dgm:spPr/>
    </dgm:pt>
    <dgm:pt modelId="{635FCBA7-BE56-4E0E-A671-1E9B4AC01AEC}" type="pres">
      <dgm:prSet presAssocID="{69F2BAB3-BB93-488F-95CA-6ABA13120646}" presName="hierChild2" presStyleCnt="0"/>
      <dgm:spPr/>
    </dgm:pt>
    <dgm:pt modelId="{58914BD1-B973-484B-90E8-670933580A18}" type="pres">
      <dgm:prSet presAssocID="{5EEBBE91-4141-417A-9FF1-A88E5620D0CD}" presName="Name10" presStyleLbl="parChTrans1D2" presStyleIdx="0" presStyleCnt="3"/>
      <dgm:spPr/>
    </dgm:pt>
    <dgm:pt modelId="{2A893504-C36D-4123-9403-3BE8D8927D68}" type="pres">
      <dgm:prSet presAssocID="{EBEDE031-4B69-4064-90C9-0AE57582132E}" presName="hierRoot2" presStyleCnt="0"/>
      <dgm:spPr/>
    </dgm:pt>
    <dgm:pt modelId="{807CC096-A3AC-4FAE-AB37-5F761377601C}" type="pres">
      <dgm:prSet presAssocID="{EBEDE031-4B69-4064-90C9-0AE57582132E}" presName="composite2" presStyleCnt="0"/>
      <dgm:spPr/>
    </dgm:pt>
    <dgm:pt modelId="{6EBA356F-2003-4E7E-8F93-529382623565}" type="pres">
      <dgm:prSet presAssocID="{EBEDE031-4B69-4064-90C9-0AE57582132E}" presName="background2" presStyleLbl="node2" presStyleIdx="0" presStyleCnt="3"/>
      <dgm:spPr/>
    </dgm:pt>
    <dgm:pt modelId="{ACD39528-6065-49D8-901B-67DA436BC7F1}" type="pres">
      <dgm:prSet presAssocID="{EBEDE031-4B69-4064-90C9-0AE57582132E}" presName="text2" presStyleLbl="fgAcc2" presStyleIdx="0" presStyleCnt="3">
        <dgm:presLayoutVars>
          <dgm:chPref val="3"/>
        </dgm:presLayoutVars>
      </dgm:prSet>
      <dgm:spPr/>
    </dgm:pt>
    <dgm:pt modelId="{E835896F-33E1-47F9-893D-E8F17D6AFAF6}" type="pres">
      <dgm:prSet presAssocID="{EBEDE031-4B69-4064-90C9-0AE57582132E}" presName="hierChild3" presStyleCnt="0"/>
      <dgm:spPr/>
    </dgm:pt>
    <dgm:pt modelId="{2FDA2B4C-2B0F-4056-9876-86953B8FB024}" type="pres">
      <dgm:prSet presAssocID="{D7B31539-0591-47A1-8507-7466AB603E25}" presName="Name10" presStyleLbl="parChTrans1D2" presStyleIdx="1" presStyleCnt="3"/>
      <dgm:spPr/>
    </dgm:pt>
    <dgm:pt modelId="{3B81BDCA-C29D-4CB7-A496-1C20D5779C06}" type="pres">
      <dgm:prSet presAssocID="{1B267BA4-4AA1-4852-9575-2D86EC19A41C}" presName="hierRoot2" presStyleCnt="0"/>
      <dgm:spPr/>
    </dgm:pt>
    <dgm:pt modelId="{833AE6A6-C144-491D-B5DD-F7E3DEB89C69}" type="pres">
      <dgm:prSet presAssocID="{1B267BA4-4AA1-4852-9575-2D86EC19A41C}" presName="composite2" presStyleCnt="0"/>
      <dgm:spPr/>
    </dgm:pt>
    <dgm:pt modelId="{E310A914-B09A-470E-B680-D17EE96DCF6A}" type="pres">
      <dgm:prSet presAssocID="{1B267BA4-4AA1-4852-9575-2D86EC19A41C}" presName="background2" presStyleLbl="node2" presStyleIdx="1" presStyleCnt="3"/>
      <dgm:spPr/>
    </dgm:pt>
    <dgm:pt modelId="{52C42803-7FB5-4495-9183-EEAA61439191}" type="pres">
      <dgm:prSet presAssocID="{1B267BA4-4AA1-4852-9575-2D86EC19A41C}" presName="text2" presStyleLbl="fgAcc2" presStyleIdx="1" presStyleCnt="3">
        <dgm:presLayoutVars>
          <dgm:chPref val="3"/>
        </dgm:presLayoutVars>
      </dgm:prSet>
      <dgm:spPr/>
    </dgm:pt>
    <dgm:pt modelId="{7F4FE9A8-082F-4A04-891C-48DC0DBA1013}" type="pres">
      <dgm:prSet presAssocID="{1B267BA4-4AA1-4852-9575-2D86EC19A41C}" presName="hierChild3" presStyleCnt="0"/>
      <dgm:spPr/>
    </dgm:pt>
    <dgm:pt modelId="{021DB8D3-FC0E-4C22-8111-A9E8D87FC418}" type="pres">
      <dgm:prSet presAssocID="{37F4BA89-B8F8-4D98-A4DC-5693C7120593}" presName="Name10" presStyleLbl="parChTrans1D2" presStyleIdx="2" presStyleCnt="3"/>
      <dgm:spPr/>
    </dgm:pt>
    <dgm:pt modelId="{4BEC09DD-9E94-4CED-AD85-8F5EB09499E8}" type="pres">
      <dgm:prSet presAssocID="{FB0C832E-5E56-4A10-B263-6673C8683431}" presName="hierRoot2" presStyleCnt="0"/>
      <dgm:spPr/>
    </dgm:pt>
    <dgm:pt modelId="{C4248894-F445-429C-AE2C-0BC7242D725E}" type="pres">
      <dgm:prSet presAssocID="{FB0C832E-5E56-4A10-B263-6673C8683431}" presName="composite2" presStyleCnt="0"/>
      <dgm:spPr/>
    </dgm:pt>
    <dgm:pt modelId="{BFE360A7-015F-40F1-9550-ACFF8A0C570E}" type="pres">
      <dgm:prSet presAssocID="{FB0C832E-5E56-4A10-B263-6673C8683431}" presName="background2" presStyleLbl="node2" presStyleIdx="2" presStyleCnt="3"/>
      <dgm:spPr/>
    </dgm:pt>
    <dgm:pt modelId="{04F163E2-0544-4605-9082-600B1E211BB3}" type="pres">
      <dgm:prSet presAssocID="{FB0C832E-5E56-4A10-B263-6673C8683431}" presName="text2" presStyleLbl="fgAcc2" presStyleIdx="2" presStyleCnt="3" custScaleX="122225">
        <dgm:presLayoutVars>
          <dgm:chPref val="3"/>
        </dgm:presLayoutVars>
      </dgm:prSet>
      <dgm:spPr/>
    </dgm:pt>
    <dgm:pt modelId="{469ECC44-0530-4E3A-9F50-ED4BB0E276D2}" type="pres">
      <dgm:prSet presAssocID="{FB0C832E-5E56-4A10-B263-6673C8683431}" presName="hierChild3" presStyleCnt="0"/>
      <dgm:spPr/>
    </dgm:pt>
  </dgm:ptLst>
  <dgm:cxnLst>
    <dgm:cxn modelId="{8D536B5B-8F4C-4FCC-857C-82FFB898438B}" srcId="{69F2BAB3-BB93-488F-95CA-6ABA13120646}" destId="{EBEDE031-4B69-4064-90C9-0AE57582132E}" srcOrd="0" destOrd="0" parTransId="{5EEBBE91-4141-417A-9FF1-A88E5620D0CD}" sibTransId="{95AD9F03-C38C-481C-A895-DFD26E35716F}"/>
    <dgm:cxn modelId="{962B7066-D69C-4237-BF1B-663285C28904}" type="presOf" srcId="{37F4BA89-B8F8-4D98-A4DC-5693C7120593}" destId="{021DB8D3-FC0E-4C22-8111-A9E8D87FC418}" srcOrd="0" destOrd="0" presId="urn:microsoft.com/office/officeart/2005/8/layout/hierarchy1"/>
    <dgm:cxn modelId="{C0AFA16D-34E4-4770-AB00-7E34F19692BC}" type="presOf" srcId="{5EEBBE91-4141-417A-9FF1-A88E5620D0CD}" destId="{58914BD1-B973-484B-90E8-670933580A18}" srcOrd="0" destOrd="0" presId="urn:microsoft.com/office/officeart/2005/8/layout/hierarchy1"/>
    <dgm:cxn modelId="{1C577C4E-1CEC-461F-B746-5CDF7BC05FC4}" type="presOf" srcId="{D7B31539-0591-47A1-8507-7466AB603E25}" destId="{2FDA2B4C-2B0F-4056-9876-86953B8FB024}" srcOrd="0" destOrd="0" presId="urn:microsoft.com/office/officeart/2005/8/layout/hierarchy1"/>
    <dgm:cxn modelId="{6589B36E-BDA8-4965-A7DC-EEEE5A781BCB}" srcId="{F467AEA5-C3FD-42DD-9F36-AF6920BD4474}" destId="{69F2BAB3-BB93-488F-95CA-6ABA13120646}" srcOrd="0" destOrd="0" parTransId="{0B6C05F8-3947-4816-9B5E-0387F7A2F6C1}" sibTransId="{46C75CBE-188D-49C7-A229-0AEA4A573937}"/>
    <dgm:cxn modelId="{E9D22C72-2C33-4E1B-850F-20C4193B4A70}" type="presOf" srcId="{FB0C832E-5E56-4A10-B263-6673C8683431}" destId="{04F163E2-0544-4605-9082-600B1E211BB3}" srcOrd="0" destOrd="0" presId="urn:microsoft.com/office/officeart/2005/8/layout/hierarchy1"/>
    <dgm:cxn modelId="{D30B389C-9A5E-4F42-8B66-444B617A2C5B}" srcId="{69F2BAB3-BB93-488F-95CA-6ABA13120646}" destId="{FB0C832E-5E56-4A10-B263-6673C8683431}" srcOrd="2" destOrd="0" parTransId="{37F4BA89-B8F8-4D98-A4DC-5693C7120593}" sibTransId="{55DC31EF-8E83-4905-A4FC-A20D41CD8B19}"/>
    <dgm:cxn modelId="{C2938EA3-6017-48FD-B528-D530E2597F8E}" type="presOf" srcId="{EBEDE031-4B69-4064-90C9-0AE57582132E}" destId="{ACD39528-6065-49D8-901B-67DA436BC7F1}" srcOrd="0" destOrd="0" presId="urn:microsoft.com/office/officeart/2005/8/layout/hierarchy1"/>
    <dgm:cxn modelId="{902786AF-425D-466C-AD32-131BCD0B7D54}" type="presOf" srcId="{69F2BAB3-BB93-488F-95CA-6ABA13120646}" destId="{9286349D-39AD-442C-BCC9-71811E63320E}" srcOrd="0" destOrd="0" presId="urn:microsoft.com/office/officeart/2005/8/layout/hierarchy1"/>
    <dgm:cxn modelId="{EC101ED1-62F3-4F08-9F97-589FA5C2B31F}" type="presOf" srcId="{F467AEA5-C3FD-42DD-9F36-AF6920BD4474}" destId="{B442615C-A6AE-4043-8E2B-476F15805F36}" srcOrd="0" destOrd="0" presId="urn:microsoft.com/office/officeart/2005/8/layout/hierarchy1"/>
    <dgm:cxn modelId="{206BD5EF-5096-4CAA-A2F1-2F01267D3280}" type="presOf" srcId="{1B267BA4-4AA1-4852-9575-2D86EC19A41C}" destId="{52C42803-7FB5-4495-9183-EEAA61439191}" srcOrd="0" destOrd="0" presId="urn:microsoft.com/office/officeart/2005/8/layout/hierarchy1"/>
    <dgm:cxn modelId="{6731BFFE-00ED-493F-9355-A0A9F8AA56AE}" srcId="{69F2BAB3-BB93-488F-95CA-6ABA13120646}" destId="{1B267BA4-4AA1-4852-9575-2D86EC19A41C}" srcOrd="1" destOrd="0" parTransId="{D7B31539-0591-47A1-8507-7466AB603E25}" sibTransId="{D038A4DF-6DA1-4DE9-9D6A-736D33B020FB}"/>
    <dgm:cxn modelId="{627CF0AD-2180-46A6-9855-5F6BB18B3243}" type="presParOf" srcId="{B442615C-A6AE-4043-8E2B-476F15805F36}" destId="{9AD00374-1A0A-4FA4-B1EE-C3F2A8E07845}" srcOrd="0" destOrd="0" presId="urn:microsoft.com/office/officeart/2005/8/layout/hierarchy1"/>
    <dgm:cxn modelId="{E6B6F1CC-3FA7-4BCB-B64D-788A93AFEDF0}" type="presParOf" srcId="{9AD00374-1A0A-4FA4-B1EE-C3F2A8E07845}" destId="{799390BB-6C64-46A5-AC2B-011E4D3989A8}" srcOrd="0" destOrd="0" presId="urn:microsoft.com/office/officeart/2005/8/layout/hierarchy1"/>
    <dgm:cxn modelId="{C90AF7A1-DB31-4DA2-B6F2-75D1F5717B77}" type="presParOf" srcId="{799390BB-6C64-46A5-AC2B-011E4D3989A8}" destId="{B8718CEF-4428-4128-9273-04031D47E09F}" srcOrd="0" destOrd="0" presId="urn:microsoft.com/office/officeart/2005/8/layout/hierarchy1"/>
    <dgm:cxn modelId="{78543D58-A2EC-409B-8DE1-02E69D31C5D7}" type="presParOf" srcId="{799390BB-6C64-46A5-AC2B-011E4D3989A8}" destId="{9286349D-39AD-442C-BCC9-71811E63320E}" srcOrd="1" destOrd="0" presId="urn:microsoft.com/office/officeart/2005/8/layout/hierarchy1"/>
    <dgm:cxn modelId="{C31C8B83-5673-400E-B47B-7FDF99E54644}" type="presParOf" srcId="{9AD00374-1A0A-4FA4-B1EE-C3F2A8E07845}" destId="{635FCBA7-BE56-4E0E-A671-1E9B4AC01AEC}" srcOrd="1" destOrd="0" presId="urn:microsoft.com/office/officeart/2005/8/layout/hierarchy1"/>
    <dgm:cxn modelId="{FD94A0A6-BCF7-48A3-ABC7-1353791DE292}" type="presParOf" srcId="{635FCBA7-BE56-4E0E-A671-1E9B4AC01AEC}" destId="{58914BD1-B973-484B-90E8-670933580A18}" srcOrd="0" destOrd="0" presId="urn:microsoft.com/office/officeart/2005/8/layout/hierarchy1"/>
    <dgm:cxn modelId="{8DC37012-AC40-4C2C-9D07-F560B4098735}" type="presParOf" srcId="{635FCBA7-BE56-4E0E-A671-1E9B4AC01AEC}" destId="{2A893504-C36D-4123-9403-3BE8D8927D68}" srcOrd="1" destOrd="0" presId="urn:microsoft.com/office/officeart/2005/8/layout/hierarchy1"/>
    <dgm:cxn modelId="{17D39E03-FDF2-4347-A570-9AE348067180}" type="presParOf" srcId="{2A893504-C36D-4123-9403-3BE8D8927D68}" destId="{807CC096-A3AC-4FAE-AB37-5F761377601C}" srcOrd="0" destOrd="0" presId="urn:microsoft.com/office/officeart/2005/8/layout/hierarchy1"/>
    <dgm:cxn modelId="{6D9EBF31-045A-465E-8B2E-4060988E449C}" type="presParOf" srcId="{807CC096-A3AC-4FAE-AB37-5F761377601C}" destId="{6EBA356F-2003-4E7E-8F93-529382623565}" srcOrd="0" destOrd="0" presId="urn:microsoft.com/office/officeart/2005/8/layout/hierarchy1"/>
    <dgm:cxn modelId="{EA3C247E-6F6E-48AD-AD86-9F15DF97175D}" type="presParOf" srcId="{807CC096-A3AC-4FAE-AB37-5F761377601C}" destId="{ACD39528-6065-49D8-901B-67DA436BC7F1}" srcOrd="1" destOrd="0" presId="urn:microsoft.com/office/officeart/2005/8/layout/hierarchy1"/>
    <dgm:cxn modelId="{C8693B9A-0A7A-470B-BE44-9F5412DABD7F}" type="presParOf" srcId="{2A893504-C36D-4123-9403-3BE8D8927D68}" destId="{E835896F-33E1-47F9-893D-E8F17D6AFAF6}" srcOrd="1" destOrd="0" presId="urn:microsoft.com/office/officeart/2005/8/layout/hierarchy1"/>
    <dgm:cxn modelId="{238C25A9-A15D-442A-9094-40C452563F45}" type="presParOf" srcId="{635FCBA7-BE56-4E0E-A671-1E9B4AC01AEC}" destId="{2FDA2B4C-2B0F-4056-9876-86953B8FB024}" srcOrd="2" destOrd="0" presId="urn:microsoft.com/office/officeart/2005/8/layout/hierarchy1"/>
    <dgm:cxn modelId="{2078544C-18D8-4D48-B7C6-58C68A1CA10C}" type="presParOf" srcId="{635FCBA7-BE56-4E0E-A671-1E9B4AC01AEC}" destId="{3B81BDCA-C29D-4CB7-A496-1C20D5779C06}" srcOrd="3" destOrd="0" presId="urn:microsoft.com/office/officeart/2005/8/layout/hierarchy1"/>
    <dgm:cxn modelId="{5C526439-D0AB-48DB-B0B1-AE214B5A6B92}" type="presParOf" srcId="{3B81BDCA-C29D-4CB7-A496-1C20D5779C06}" destId="{833AE6A6-C144-491D-B5DD-F7E3DEB89C69}" srcOrd="0" destOrd="0" presId="urn:microsoft.com/office/officeart/2005/8/layout/hierarchy1"/>
    <dgm:cxn modelId="{E8C54B94-EEF3-40F0-AB51-1F898654538B}" type="presParOf" srcId="{833AE6A6-C144-491D-B5DD-F7E3DEB89C69}" destId="{E310A914-B09A-470E-B680-D17EE96DCF6A}" srcOrd="0" destOrd="0" presId="urn:microsoft.com/office/officeart/2005/8/layout/hierarchy1"/>
    <dgm:cxn modelId="{D4FFD7C4-F3F5-4473-BE91-17BF52983C84}" type="presParOf" srcId="{833AE6A6-C144-491D-B5DD-F7E3DEB89C69}" destId="{52C42803-7FB5-4495-9183-EEAA61439191}" srcOrd="1" destOrd="0" presId="urn:microsoft.com/office/officeart/2005/8/layout/hierarchy1"/>
    <dgm:cxn modelId="{8C446B43-29CB-462A-93EB-E98B85EB5BBA}" type="presParOf" srcId="{3B81BDCA-C29D-4CB7-A496-1C20D5779C06}" destId="{7F4FE9A8-082F-4A04-891C-48DC0DBA1013}" srcOrd="1" destOrd="0" presId="urn:microsoft.com/office/officeart/2005/8/layout/hierarchy1"/>
    <dgm:cxn modelId="{EA9372AB-D788-432E-A41E-E6C18FE628FE}" type="presParOf" srcId="{635FCBA7-BE56-4E0E-A671-1E9B4AC01AEC}" destId="{021DB8D3-FC0E-4C22-8111-A9E8D87FC418}" srcOrd="4" destOrd="0" presId="urn:microsoft.com/office/officeart/2005/8/layout/hierarchy1"/>
    <dgm:cxn modelId="{5A33D09A-7F5C-40BD-8405-4F30BE5BE47B}" type="presParOf" srcId="{635FCBA7-BE56-4E0E-A671-1E9B4AC01AEC}" destId="{4BEC09DD-9E94-4CED-AD85-8F5EB09499E8}" srcOrd="5" destOrd="0" presId="urn:microsoft.com/office/officeart/2005/8/layout/hierarchy1"/>
    <dgm:cxn modelId="{A7DE668C-276D-429F-BCBD-6AEBFCEC040E}" type="presParOf" srcId="{4BEC09DD-9E94-4CED-AD85-8F5EB09499E8}" destId="{C4248894-F445-429C-AE2C-0BC7242D725E}" srcOrd="0" destOrd="0" presId="urn:microsoft.com/office/officeart/2005/8/layout/hierarchy1"/>
    <dgm:cxn modelId="{81285A62-1716-48F5-B8D5-C5FCD9B95421}" type="presParOf" srcId="{C4248894-F445-429C-AE2C-0BC7242D725E}" destId="{BFE360A7-015F-40F1-9550-ACFF8A0C570E}" srcOrd="0" destOrd="0" presId="urn:microsoft.com/office/officeart/2005/8/layout/hierarchy1"/>
    <dgm:cxn modelId="{5E2B7654-6126-4100-B712-231B8932BD3E}" type="presParOf" srcId="{C4248894-F445-429C-AE2C-0BC7242D725E}" destId="{04F163E2-0544-4605-9082-600B1E211BB3}" srcOrd="1" destOrd="0" presId="urn:microsoft.com/office/officeart/2005/8/layout/hierarchy1"/>
    <dgm:cxn modelId="{DAAE97AE-ACA4-4C93-9114-097EC0F9540D}" type="presParOf" srcId="{4BEC09DD-9E94-4CED-AD85-8F5EB09499E8}" destId="{469ECC44-0530-4E3A-9F50-ED4BB0E276D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DB8D3-FC0E-4C22-8111-A9E8D87FC418}">
      <dsp:nvSpPr>
        <dsp:cNvPr id="0" name=""/>
        <dsp:cNvSpPr/>
      </dsp:nvSpPr>
      <dsp:spPr>
        <a:xfrm>
          <a:off x="1886429" y="1172118"/>
          <a:ext cx="2253605" cy="536255"/>
        </a:xfrm>
        <a:custGeom>
          <a:avLst/>
          <a:gdLst/>
          <a:ahLst/>
          <a:cxnLst/>
          <a:rect l="0" t="0" r="0" b="0"/>
          <a:pathLst>
            <a:path>
              <a:moveTo>
                <a:pt x="2253605" y="0"/>
              </a:moveTo>
              <a:lnTo>
                <a:pt x="2253605" y="365442"/>
              </a:lnTo>
              <a:lnTo>
                <a:pt x="0" y="365442"/>
              </a:lnTo>
              <a:lnTo>
                <a:pt x="0" y="5362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A2B4C-2B0F-4056-9876-86953B8FB024}">
      <dsp:nvSpPr>
        <dsp:cNvPr id="0" name=""/>
        <dsp:cNvSpPr/>
      </dsp:nvSpPr>
      <dsp:spPr>
        <a:xfrm>
          <a:off x="4140034" y="1172118"/>
          <a:ext cx="204898" cy="536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442"/>
              </a:lnTo>
              <a:lnTo>
                <a:pt x="204898" y="365442"/>
              </a:lnTo>
              <a:lnTo>
                <a:pt x="204898" y="5362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14BD1-B973-484B-90E8-670933580A18}">
      <dsp:nvSpPr>
        <dsp:cNvPr id="0" name=""/>
        <dsp:cNvSpPr/>
      </dsp:nvSpPr>
      <dsp:spPr>
        <a:xfrm>
          <a:off x="4140034" y="1172118"/>
          <a:ext cx="2458504" cy="536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442"/>
              </a:lnTo>
              <a:lnTo>
                <a:pt x="2458504" y="365442"/>
              </a:lnTo>
              <a:lnTo>
                <a:pt x="2458504" y="53625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718CEF-4428-4128-9273-04031D47E09F}">
      <dsp:nvSpPr>
        <dsp:cNvPr id="0" name=""/>
        <dsp:cNvSpPr/>
      </dsp:nvSpPr>
      <dsp:spPr>
        <a:xfrm>
          <a:off x="3218105" y="1267"/>
          <a:ext cx="1843859" cy="11708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6349D-39AD-442C-BCC9-71811E63320E}">
      <dsp:nvSpPr>
        <dsp:cNvPr id="0" name=""/>
        <dsp:cNvSpPr/>
      </dsp:nvSpPr>
      <dsp:spPr>
        <a:xfrm>
          <a:off x="3422978" y="195897"/>
          <a:ext cx="1843859" cy="117085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800" b="1" kern="1200" dirty="0">
              <a:latin typeface="Microsoft Uighur" panose="02000000000000000000" pitchFamily="2" charset="-78"/>
              <a:cs typeface="Microsoft Uighur" panose="02000000000000000000" pitchFamily="2" charset="-78"/>
            </a:rPr>
            <a:t>اَلْخَبَرُ</a:t>
          </a:r>
          <a:endParaRPr lang="fr-MA" sz="4800" b="1" kern="1200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457271" y="230190"/>
        <a:ext cx="1775273" cy="1102264"/>
      </dsp:txXfrm>
    </dsp:sp>
    <dsp:sp modelId="{6EBA356F-2003-4E7E-8F93-529382623565}">
      <dsp:nvSpPr>
        <dsp:cNvPr id="0" name=""/>
        <dsp:cNvSpPr/>
      </dsp:nvSpPr>
      <dsp:spPr>
        <a:xfrm>
          <a:off x="5676609" y="1708374"/>
          <a:ext cx="1843859" cy="11708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39528-6065-49D8-901B-67DA436BC7F1}">
      <dsp:nvSpPr>
        <dsp:cNvPr id="0" name=""/>
        <dsp:cNvSpPr/>
      </dsp:nvSpPr>
      <dsp:spPr>
        <a:xfrm>
          <a:off x="5881483" y="1903003"/>
          <a:ext cx="1843859" cy="117085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800" b="1" kern="1200" dirty="0">
              <a:latin typeface="Microsoft Uighur" panose="02000000000000000000" pitchFamily="2" charset="-78"/>
              <a:cs typeface="Microsoft Uighur" panose="02000000000000000000" pitchFamily="2" charset="-78"/>
            </a:rPr>
            <a:t>مُفْرَدٌ</a:t>
          </a:r>
          <a:endParaRPr lang="fr-MA" sz="4800" b="1" kern="1200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5915776" y="1937296"/>
        <a:ext cx="1775273" cy="1102264"/>
      </dsp:txXfrm>
    </dsp:sp>
    <dsp:sp modelId="{E310A914-B09A-470E-B680-D17EE96DCF6A}">
      <dsp:nvSpPr>
        <dsp:cNvPr id="0" name=""/>
        <dsp:cNvSpPr/>
      </dsp:nvSpPr>
      <dsp:spPr>
        <a:xfrm>
          <a:off x="3423004" y="1708374"/>
          <a:ext cx="1843859" cy="11708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42803-7FB5-4495-9183-EEAA61439191}">
      <dsp:nvSpPr>
        <dsp:cNvPr id="0" name=""/>
        <dsp:cNvSpPr/>
      </dsp:nvSpPr>
      <dsp:spPr>
        <a:xfrm>
          <a:off x="3627877" y="1903003"/>
          <a:ext cx="1843859" cy="117085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800" b="1" kern="1200" dirty="0">
              <a:latin typeface="Microsoft Uighur" panose="02000000000000000000" pitchFamily="2" charset="-78"/>
              <a:cs typeface="Microsoft Uighur" panose="02000000000000000000" pitchFamily="2" charset="-78"/>
            </a:rPr>
            <a:t>جُمْلَةٌ</a:t>
          </a:r>
          <a:endParaRPr lang="fr-MA" sz="4800" b="1" kern="1200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662170" y="1937296"/>
        <a:ext cx="1775273" cy="1102264"/>
      </dsp:txXfrm>
    </dsp:sp>
    <dsp:sp modelId="{BFE360A7-015F-40F1-9550-ACFF8A0C570E}">
      <dsp:nvSpPr>
        <dsp:cNvPr id="0" name=""/>
        <dsp:cNvSpPr/>
      </dsp:nvSpPr>
      <dsp:spPr>
        <a:xfrm>
          <a:off x="759600" y="1708374"/>
          <a:ext cx="2253657" cy="11708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163E2-0544-4605-9082-600B1E211BB3}">
      <dsp:nvSpPr>
        <dsp:cNvPr id="0" name=""/>
        <dsp:cNvSpPr/>
      </dsp:nvSpPr>
      <dsp:spPr>
        <a:xfrm>
          <a:off x="964473" y="1903003"/>
          <a:ext cx="2253657" cy="117085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4800" b="1" kern="1200" dirty="0">
              <a:latin typeface="Microsoft Uighur" panose="02000000000000000000" pitchFamily="2" charset="-78"/>
              <a:cs typeface="Microsoft Uighur" panose="02000000000000000000" pitchFamily="2" charset="-78"/>
            </a:rPr>
            <a:t>شِبْهُ جُمْلَةٍ</a:t>
          </a:r>
          <a:endParaRPr lang="fr-MA" sz="4800" b="1" kern="1200" dirty="0"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998766" y="1937296"/>
        <a:ext cx="2185071" cy="1102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894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3495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1257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27909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7434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6012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22796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57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676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1196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0830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50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853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9377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935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5340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1114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59381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40622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6620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9338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837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576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87223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2703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588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146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88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616867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32794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618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54091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75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4858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31265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438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821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4331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02987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8961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51776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297362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2449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5214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50966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6445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9944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93138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96959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6620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0045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640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54723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7659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5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22161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372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5769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449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26161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78615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533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742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6175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90434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6106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6845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4614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4229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9118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32408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9625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51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3674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6671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41723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7053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65000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2180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69739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0001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7393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410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33705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43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36786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3189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61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252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97333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500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2196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4685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477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8053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615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8879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9953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597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80915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0776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9619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70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2060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4780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048520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367312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6323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21532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067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629376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6888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1372534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82525504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426550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202003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80628385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7776068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9266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2184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7664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45312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61371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00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358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0453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84492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66488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5833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2643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2918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0467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12031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51320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95281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6230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727502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414072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914734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94485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252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13863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1633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55553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4141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5441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93684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826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8573286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74908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54200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622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048796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3718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97529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355734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55783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51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915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05977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4172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335722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0610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6689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90734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1131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80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924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0576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8418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8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024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7774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9903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7240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0744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26299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9535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738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9872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735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6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83594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5650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7525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46529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0191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4059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3328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880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435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47741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7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453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0695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3006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9774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8529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24645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4258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4540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1719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490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82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46933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4207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62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93131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97367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1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238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6958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0258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30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5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9201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7889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5770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344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55747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267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733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50319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184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46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53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4023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444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7042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0054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67587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1542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6721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6099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30230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275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image" Target="../media/image14.jpg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884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9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2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1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2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3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7.png"/><Relationship Id="rId12" Type="http://schemas.openxmlformats.org/officeDocument/2006/relationships/image" Target="../media/image2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48.png"/><Relationship Id="rId5" Type="http://schemas.openxmlformats.org/officeDocument/2006/relationships/image" Target="../media/image46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3.png"/><Relationship Id="rId7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54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3.png"/><Relationship Id="rId7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54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7.wdp"/><Relationship Id="rId7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png"/><Relationship Id="rId5" Type="http://schemas.openxmlformats.org/officeDocument/2006/relationships/image" Target="../media/image39.png"/><Relationship Id="rId10" Type="http://schemas.microsoft.com/office/2007/relationships/diagramDrawing" Target="../diagrams/drawing1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9.wdp"/><Relationship Id="rId7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0.wdp"/><Relationship Id="rId7" Type="http://schemas.openxmlformats.org/officeDocument/2006/relationships/image" Target="../media/image3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0.wdp"/><Relationship Id="rId7" Type="http://schemas.openxmlformats.org/officeDocument/2006/relationships/image" Target="../media/image3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0.wdp"/><Relationship Id="rId7" Type="http://schemas.openxmlformats.org/officeDocument/2006/relationships/image" Target="../media/image3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2.wdp"/><Relationship Id="rId7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23.gif"/><Relationship Id="rId4" Type="http://schemas.openxmlformats.org/officeDocument/2006/relationships/image" Target="../media/image34.png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7F82A8-D46F-A3F5-381D-4505F641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C8A343F-39E3-9558-30A7-E6C3F3949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00716" y="639679"/>
            <a:ext cx="344372" cy="328748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45BABD-C9D6-8F99-DCEB-0B57BAF9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EB6161-995F-C049-6CA2-E60C180053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B7EBA5-A1CA-FF54-6F2F-50C62305D9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38E5-B04B-0E6D-F841-0325F93272A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ECD0BF-6095-DE98-6B19-D9887C6E5B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27576-9B77-20A2-198C-600BC8B17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36B61-B3FA-EC9D-9FD7-3F25596A93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7FD83-C54B-E01D-51F2-FD409EBA49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9" name="Espace réservé pour une image  4">
            <a:extLst>
              <a:ext uri="{FF2B5EF4-FFF2-40B4-BE49-F238E27FC236}">
                <a16:creationId xmlns:a16="http://schemas.microsoft.com/office/drawing/2014/main" id="{E4C2DF38-83A7-7ADA-6003-B528FDB65E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0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51DB5B6B-E8CD-3134-5718-BD30EB4F78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129" y="2150680"/>
            <a:ext cx="7038975" cy="3959225"/>
          </a:xfrm>
          <a:prstGeom prst="rect">
            <a:avLst/>
          </a:prstGeom>
        </p:spPr>
      </p:pic>
      <p:pic>
        <p:nvPicPr>
          <p:cNvPr id="41" name="Image 4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73FDB4-5ADF-C81D-259B-B591F7194C4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077" y="617631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سأقرأ . تابعوا معي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36A501B-4469-5D27-3B4D-D7FCFE3E6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EA7F21-A27A-D06E-5AC7-F3358BD7E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67" y="1698579"/>
            <a:ext cx="7984548" cy="48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41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18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0A4D2C9-DE76-6D87-2744-3021A4F5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6E31AD-4462-C868-F895-E393B94A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0BA3F3-3BFA-666D-A064-FBD87D287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E238DD-609B-106C-FDB1-D36FC7DB7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DA12B3D-1FD5-7107-7A71-5CC0041624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68ACE7-8632-317D-C59A-26C841BB34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FE21F5-7753-5570-04CF-592965DE2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E5F2B0-0E8F-5518-9813-516D49053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C8E605A-24F6-ABA2-1993-74CFC017A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042868-41E5-754A-0C7D-5AC36676B0A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id="{96DE2C10-F8A4-6ACF-62DF-9167839EA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2FC32D-5F92-6763-81B1-24B6A0E4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9E0585-C52C-C5D9-C2E4-8A57D3A2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8D6A5F5-5D2E-9F05-583D-415C3777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D43424-C2F2-8583-D851-F668C6C0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D1B066-FBC7-C512-0CE5-691295198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83B6CF-CACA-D234-4597-595965DFAB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56E91A-CEC6-2FCE-959A-E930D9486B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7DFEBD-01E1-6DAF-F4BB-3D2EBC7F9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13578D6-206E-1DF6-0837-D9BFCC9977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952E4E-B93D-EAD9-408B-5BE0C7A9B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67" y="1698579"/>
            <a:ext cx="7984548" cy="48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941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736B846-2B70-3FCD-B3AD-7A410BD9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AB7939-9FEA-732F-EDC7-98BB5462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86831FE-B2BF-6305-C1A5-A2A81CE43E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F1DEEFF-1604-F869-8275-9130E0F9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206EC4-FE2C-2E2E-53D0-AC942D590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1905C-86D3-8396-D141-9E626C580C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D2274-0CAA-D72E-BB8A-A6E1F881E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9BD049-A701-8CB6-38C2-D743BEFA4E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A28BD6B-40CF-3313-FBAA-4F13CF69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FC53D9-931D-A881-8E2D-46E6D943B96F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65F3B82B-2B36-4C18-A035-FE4E352307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3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دروب القنيطرة إلى عالم النجومية 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-تطبيق الاستراتيجية - استثمار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4249791" y="1730626"/>
            <a:ext cx="297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ورشة القراءة – الحصة </a:t>
            </a:r>
            <a:r>
              <a:rPr lang="ar-MA"/>
              <a:t>3 </a:t>
            </a:r>
            <a:endParaRPr lang="a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نص " من دروب القنيطرة إلى عالم النجومية" ؛ وتوظيف استراتيجية الكلمات المفاتيح..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212FF2-AFA4-AF68-D744-B37172F4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3" y="2224586"/>
            <a:ext cx="2690871" cy="37954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07266F-D614-4A19-39CE-B61EDF16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70" y="2225842"/>
            <a:ext cx="2743749" cy="38365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3D5103-F0AF-D2B3-DF1D-F50AF314B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84" y="2225842"/>
            <a:ext cx="2743749" cy="383654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0E837B-6290-E476-6666-AD0ADFE8F8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5AA7F46-1D11-A293-9D7F-1E5831E5A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526122A-77E9-E4AB-15CB-E8117A246B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00B950B-D1DF-CDA9-2ABA-7000428196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AC0400-224F-67D3-0FCC-C29120D90D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C967F-E8E7-D268-FFB5-6BFC6C5523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307469-0313-80A0-AA0C-7B1B79961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6C2C4-F60D-3BB2-744B-F99812CF06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520B0AD0-F978-1C6C-3875-CA8C0545E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119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نصحح الواجب المنزلي. سأراقب إنجازاتكم.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4DFE6-2290-5C77-116A-8937CACF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99" y="1897000"/>
            <a:ext cx="7937841" cy="389019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683F770-EBEB-B80E-ED75-6936E95E3A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EBAD736-1463-1EB7-3AD5-D2DC62712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747E1C-C8F5-83B0-6C3B-0F03E7A40B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B77611-CE4D-0F74-8CB8-BD9D0B075D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55E5F9-469F-37A5-B69B-8A5A60BDD6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F97480-EB86-3E39-4695-3059048A24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CAE443-8FE6-69C6-ABCD-9380C93FD27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8CDDB-8BB3-D3E8-B8F5-BCCF031442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F92D747-B8E1-5DEA-DFB3-0209BB493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65068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DCC1-D1F9-37B5-0E1C-65AD17EA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CAB935A5-2088-9F47-D5EA-5B2842218405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F0E4001-8FBF-22C0-FA55-0B50C387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شفويا.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E0B0FD6-6F2E-35D5-4416-5FD41AE4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99" y="1897000"/>
            <a:ext cx="7937841" cy="389019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21A612-E77D-0411-7223-E33F24FD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022388-3C00-1869-5EF7-A879B62B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266D51-EE59-412D-450C-064B16A90E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E57A9B2-6CC6-1141-CC13-2068CA7949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00CCA4-0714-0A79-EB65-9A0044E9CE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8C3376-CF14-2292-59E1-04882FF96E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BA8EBA-23E6-F78F-B033-87B2429D4F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E420A3-1E77-1C51-A240-46E4A62B80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E2AA883-4F44-55D2-5FD1-22B652DC4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38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لتقرؤوا النص قراءات فردية. طبقوا ما تعلمتم في حصص الطلاقة.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84EDBBC-094B-BF0E-C4EB-44A4B9B7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4962745-C93E-96B2-56E5-290C398A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4DC7833-4167-7BFE-6F2F-E2A24453B5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FE79C3D-3482-1A34-DAD0-9CCD49CD66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B486AC-798D-2082-C03B-18917E89B5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0171CD-CB13-FAC9-5847-3A65DA78BD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A709C-61EF-DDD5-0BC6-5F8CFD36A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689A7E-7ADC-006D-D85F-25771668B4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id="{A1657752-9C01-93D8-1EA2-656F4528B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001" y="1872097"/>
            <a:ext cx="3600000" cy="3600000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EB7F4DD-E065-D826-5BE9-2D4ECAD9ED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83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3F43-0243-DA9F-40B0-6C093352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260CE-E4F5-F84F-AEB5-D4AB8B06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فقرة الآخرون يتتبعون. من يقرأ؟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7D83F6-8DE5-AF24-A9DB-4DF7E4EA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3" y="2224586"/>
            <a:ext cx="2690871" cy="37954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7023B-1539-B1BA-E086-8C2748D1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70" y="2225842"/>
            <a:ext cx="2743749" cy="38365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ED9DB3-4A75-1190-A2C4-6EF1C8846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84" y="2225842"/>
            <a:ext cx="2743749" cy="383654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C79B0A-B0BE-B143-3467-AB0972EC4B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E30230-E261-C705-70F0-0B41E9B17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71B4263-50AE-1A0B-4328-CF287859CE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4D8B0B-F7B2-C48E-958B-70B5E3AD654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AC8943-05E0-21DE-4623-4A1169C80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4FDB4F-734C-2A59-B6FC-5B0D531377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DE51C3-61FF-FA10-2280-DFE19F5A28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6F61AF-4C83-E99D-1708-10F5624A65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0C19AB7D-3191-7C19-5645-726BB9AEB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4392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5D0C-A60D-9DFC-4C10-20056998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F974AB0-B0E6-C34B-94D0-572364DB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26 سوف تجيبون  الآن عن أسئلة بتوظيف استراتيجية الكلمات المفاتيح.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ينجز النشاط تفاعليا مع المتعلمين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5D1B861-45E2-300D-A8ED-2B79F6E92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075" y="2081463"/>
            <a:ext cx="8194092" cy="39102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B586D3-96D2-08F5-A1D1-E59CC4F52F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0335DC0-7388-CBE2-4C78-8FD3BA847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CE1E481-42F0-1B4A-4D9A-491FE0DEBD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338268-2D74-4255-B3A1-06D9BF3F2A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74809D-9F68-1271-8C5F-BD5B01F257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1103FB-6C90-2EF2-C724-55BF79FCC6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6DE82B-BCBB-B209-7F6B-C87B3D25A1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F16B02-4EAF-45FA-BE4E-B1605B728A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BE9C1AA-240E-C30D-39DF-075F49A8D0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29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64F2-6585-AB03-1928-ACA83EAE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E1168-8DDD-843C-25AC-40F69719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الكلمات المفاتيح ثم ابحثوا في النص باستخدام القراءة المسحية وبعد ذلك قوموا بصياغة الجواب.</a:t>
            </a:r>
            <a:endParaRPr lang="fr-FR" sz="2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7E6E02-630F-C830-16CD-AC2D428D3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075" y="2081463"/>
            <a:ext cx="8194092" cy="39102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91DE3C4-582E-C5D6-19A3-07BB5738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019ACCA-9BAF-E635-3613-42F7481F9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25FF60E-408C-CBF3-AA14-C2B8FAAA5D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7FE03C-C061-5125-AC29-7D544EAAF8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4D26D5-9270-96C2-8D57-C1D473AA93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5CF88-F255-B26D-0974-924EBB9009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8150B-63BB-7C3B-12F0-284D914D39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616F6D-476C-D918-DA04-3F967495FE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33E8A053-31F0-2BBF-74A8-9CBB65A7FA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02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609F9-10FD-1489-5D5E-358AB2EB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950C-F7F2-6D44-9C50-DED9BD23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</a:t>
            </a:r>
            <a:r>
              <a:rPr lang="ar-MA" sz="27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لآن ستجيبون كتابيا و بشكل فردي على باقي أسئلة الصفحة 26</a:t>
            </a:r>
            <a:endParaRPr lang="fr-FR" sz="27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E773661-7CF7-0F61-8147-65424D911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358" y="1925193"/>
            <a:ext cx="8194344" cy="41768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C6D060-CAE6-3784-A321-076AFBEC61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C1796E-8A62-80AA-3A80-F7AD70D7B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E58A49C-491F-13C2-FC12-9EBC6E496A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6ADEF5D-260E-1BF3-D0BB-4B41D5BAFE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F1E0A7-59B7-8B7E-D5D5-8B2906B49C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CFF49F-0421-7E4E-5F14-E2C9BB8A1C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01989B-C898-76CA-4E6F-B7E302CAE1B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E20A06-DE6C-529B-D38E-C30078E3D5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F57F006C-AB4D-32E6-4847-ACB4CA1B35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79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1024-68D4-0369-5C16-AF640ECA5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DACE4-896F-24BB-FDB2-375FE613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2679D4F-76DA-A773-BF96-7DFDDA4CB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358" y="1925193"/>
            <a:ext cx="8194344" cy="41768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86D9A5-AFBB-52D3-0C0A-DB862CCF3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94ECD1E-9806-1A28-1B8E-F1032797C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28905F-BB7A-7399-1B1A-D5394E52CF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36FFFA6-881A-4EB0-453C-85D9FA6902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363F1F-6677-CBAA-2D29-21A573431D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5C15-92D0-1F55-08FE-652E5AD068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10B012-6407-45AD-23B7-C419BF10586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79506-4A7F-217B-9D28-9B7E2CE8042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BFA4C43-164D-46F7-719B-9CD1482D8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515751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8591-1050-14A0-4B76-2E5C77FC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AEC99-B6A7-07F3-33CF-B4DC78C7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؟ أين وجدت الجواب ؟ بماذا قمت كي تجد الإجابة؟</a:t>
            </a:r>
            <a:endParaRPr lang="fr-FR" sz="2400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6EC31A-F916-4CDE-ABE6-B6351FF2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358" y="1925193"/>
            <a:ext cx="8194344" cy="417680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410AC9-FFCB-969A-0072-8C04AEB4C3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13A552-78CF-ED86-AC6E-A570BE839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17F7240-4DE0-424C-36E6-9479391EE4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72A8A9-26CF-3594-3ECF-0526B47CC1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7ABC17E-58D9-0A3C-74C5-B7AF3FC8BA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9DBA34-3546-169E-D923-F167B8FADD3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350672-277B-1B80-3CD5-36CF3C87C3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32F138-33AE-DDFB-23F4-DA8BB4FCC4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902882FE-C6FC-2A52-7952-8235C36388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818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التراكيب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أحوال الخبر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ورشة الكتابة </a:t>
            </a:r>
            <a:r>
              <a:rPr lang="fr-MA" sz="3600" dirty="0"/>
              <a:t>-</a:t>
            </a:r>
            <a:r>
              <a:rPr lang="ar-MA" sz="3600" dirty="0"/>
              <a:t> </a:t>
            </a:r>
            <a:r>
              <a:rPr lang="ar-MA" sz="3600" dirty="0">
                <a:latin typeface="Microsoft Uighur" panose="02000000000000000000" pitchFamily="2" charset="-78"/>
              </a:rPr>
              <a:t>التراكيب</a:t>
            </a:r>
            <a:endParaRPr lang="ar-MA" sz="3600" dirty="0"/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163" y="121682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BD8D-9D23-EBA8-C272-B955814F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ADA4675-86E1-EECE-1CDF-C434EBEF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719714"/>
            <a:ext cx="69670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التراكيب. ستتعرفون على أحوال الخبر وتصوغون جملا بأخبار مختلفة.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74160E-481D-0E3C-5490-436A3AC9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448630-5130-E8DA-5C3A-A1969F80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0B0CA7-7DF7-CA8E-4438-A833CB52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9847E1-2243-BD14-61FF-CA79BB4C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EE2A1-AAE9-3BD5-31E9-37CB6E37D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1020B9-5DA8-5B84-A105-B5EAC6C3F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76DF9-D4F8-694C-0583-A7D73D126F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8F1478-5F6E-6B6E-806C-DFD9D9264A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A1615AB-CC4E-97A1-22AE-13B58B5AFA9A}"/>
              </a:ext>
            </a:extLst>
          </p:cNvPr>
          <p:cNvSpPr/>
          <p:nvPr/>
        </p:nvSpPr>
        <p:spPr>
          <a:xfrm>
            <a:off x="3037973" y="2971800"/>
            <a:ext cx="3068053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أَحْوالُ ٱلْخَبَرِ</a:t>
            </a:r>
            <a:endParaRPr lang="fr-MA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C4F1140-1305-347A-52DA-5C31CE3E1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111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9B6F-AE5D-11EC-8CD1-38CC3D7A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883D6D4-1C08-5244-B64A-A66662EE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أولا عناصر الجملة الاسمية. من منكم يذكرنا بعناصرها؟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42F1C84-8483-211D-B30B-F0EAE1EB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0B44318-3F8C-E3E8-101E-A2197A54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921DF8D-B733-4792-3E0F-70A0A360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5910D0A-D6A6-6362-E0DA-E2829A1132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98E9CD2-DB1C-2AA0-130D-FFE2AE022A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E271E9-D8D6-2E68-7474-1003ABDDA2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7DBAE7-0D7A-88F8-81F6-7F734E2CC9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24606-D76F-B505-1B86-2321658E2F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6DAD377-2698-385A-1F76-863E4F622D43}"/>
              </a:ext>
            </a:extLst>
          </p:cNvPr>
          <p:cNvGrpSpPr/>
          <p:nvPr/>
        </p:nvGrpSpPr>
        <p:grpSpPr>
          <a:xfrm>
            <a:off x="1534417" y="2468556"/>
            <a:ext cx="6542278" cy="2169079"/>
            <a:chOff x="1228440" y="2123077"/>
            <a:chExt cx="6542278" cy="2169079"/>
          </a:xfrm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66D1B7DA-E76B-7EE4-BEDB-880F1C14EA33}"/>
                </a:ext>
              </a:extLst>
            </p:cNvPr>
            <p:cNvSpPr txBox="1"/>
            <p:nvPr/>
          </p:nvSpPr>
          <p:spPr>
            <a:xfrm>
              <a:off x="2845839" y="2123077"/>
              <a:ext cx="3234798" cy="923042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اَلْجُمْلَةُ ٱلاِسْمِيَّةُ</a:t>
              </a:r>
              <a:endParaRPr sz="4800" dirty="0">
                <a:sym typeface="Calibri"/>
              </a:endParaRPr>
            </a:p>
          </p:txBody>
        </p:sp>
        <p:sp>
          <p:nvSpPr>
            <p:cNvPr id="5" name="Accolade fermante 4">
              <a:extLst>
                <a:ext uri="{FF2B5EF4-FFF2-40B4-BE49-F238E27FC236}">
                  <a16:creationId xmlns:a16="http://schemas.microsoft.com/office/drawing/2014/main" id="{4A5D4A1E-E09F-E3F7-A98D-CA5DDEA0EB7E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37992C4E-BA2A-BD3C-9DB8-43732B9EDD22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827925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....................</a:t>
              </a:r>
              <a:endParaRPr sz="4800" dirty="0">
                <a:sym typeface="Calibri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1AA3D664-5B92-31A0-93D0-11815B55CCD4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828000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..........................</a:t>
              </a:r>
              <a:endParaRPr sz="4800" dirty="0">
                <a:sym typeface="Calibri"/>
              </a:endParaRP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7F01053D-E607-4B30-5789-425EE2AD92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24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F5E79-210E-173A-8EDE-666A8B8A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5A486BC-B883-327B-437C-D4011808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المبتدأ و الخبر. من يصوغ جملة اسمية تتضمن مبتدأ و خبرا؟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A73498-6989-DA76-AF59-56B4E29E2EAE}"/>
              </a:ext>
            </a:extLst>
          </p:cNvPr>
          <p:cNvGrpSpPr/>
          <p:nvPr/>
        </p:nvGrpSpPr>
        <p:grpSpPr>
          <a:xfrm>
            <a:off x="1534417" y="2540745"/>
            <a:ext cx="6542278" cy="2169079"/>
            <a:chOff x="1228440" y="2123077"/>
            <a:chExt cx="6542278" cy="2169079"/>
          </a:xfrm>
        </p:grpSpPr>
        <p:sp>
          <p:nvSpPr>
            <p:cNvPr id="17" name="Google Shape;452;p158">
              <a:extLst>
                <a:ext uri="{FF2B5EF4-FFF2-40B4-BE49-F238E27FC236}">
                  <a16:creationId xmlns:a16="http://schemas.microsoft.com/office/drawing/2014/main" id="{0D449C21-4A91-35D4-EA27-C3220D13F027}"/>
                </a:ext>
              </a:extLst>
            </p:cNvPr>
            <p:cNvSpPr txBox="1"/>
            <p:nvPr/>
          </p:nvSpPr>
          <p:spPr>
            <a:xfrm>
              <a:off x="2845839" y="2123077"/>
              <a:ext cx="3234798" cy="923042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اَلْجُمْلَةُ ٱلاِسْمِيَّةُ</a:t>
              </a:r>
              <a:endParaRPr sz="4800" dirty="0">
                <a:sym typeface="Calibri"/>
              </a:endParaRPr>
            </a:p>
          </p:txBody>
        </p:sp>
        <p:sp>
          <p:nvSpPr>
            <p:cNvPr id="19" name="Accolade fermante 18">
              <a:extLst>
                <a:ext uri="{FF2B5EF4-FFF2-40B4-BE49-F238E27FC236}">
                  <a16:creationId xmlns:a16="http://schemas.microsoft.com/office/drawing/2014/main" id="{016F2FC1-BE32-C372-FD43-8083B6663178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452;p158">
              <a:extLst>
                <a:ext uri="{FF2B5EF4-FFF2-40B4-BE49-F238E27FC236}">
                  <a16:creationId xmlns:a16="http://schemas.microsoft.com/office/drawing/2014/main" id="{06F41184-7D06-DFD4-504E-F95A43FF3991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827925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مُبْتَدَأٌ</a:t>
              </a:r>
              <a:endParaRPr sz="4800" dirty="0">
                <a:sym typeface="Calibri"/>
              </a:endParaRPr>
            </a:p>
          </p:txBody>
        </p:sp>
        <p:sp>
          <p:nvSpPr>
            <p:cNvPr id="21" name="Google Shape;452;p158">
              <a:extLst>
                <a:ext uri="{FF2B5EF4-FFF2-40B4-BE49-F238E27FC236}">
                  <a16:creationId xmlns:a16="http://schemas.microsoft.com/office/drawing/2014/main" id="{E8A6DAA3-16F2-259A-9821-1BAF2241EE6D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828000"/>
            </a:xfrm>
            <a:prstGeom prst="roundRect">
              <a:avLst/>
            </a:prstGeom>
            <a:solidFill>
              <a:srgbClr val="D6E9E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4800" dirty="0">
                  <a:sym typeface="Sakkal Majalla"/>
                </a:rPr>
                <a:t>خَبَرٌ</a:t>
              </a:r>
              <a:endParaRPr sz="4800" dirty="0">
                <a:sym typeface="Calibri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6E4E0F70-9DED-6A9D-E0E9-62A78F3659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21F26E8-365C-86DD-D5E0-156365B9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4E87C04-2206-4AF3-9AAC-482572E1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4B89B0B-5A95-9D44-ACEF-6C6050219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F5D0F78-7471-AB74-2618-B0A3B0CDC0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A60856-9DDB-CAE9-6A07-FA6FB676F0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E8BDFF-D1D2-CAB2-B6A0-2806D3B78D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CD8A35-1FFE-09FC-5F46-668318064F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D7EDBB01-29B3-D4F9-C3CD-EEE7CDCDB5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95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05F123-FFD2-78AE-AAE9-A8680D2C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B465C-1E0E-45A1-0D59-B3B690C41E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738" y="1573213"/>
            <a:ext cx="1439862" cy="1439862"/>
          </a:xfrm>
        </p:spPr>
      </p:pic>
      <p:pic>
        <p:nvPicPr>
          <p:cNvPr id="7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A3B26D7-4847-C4CD-9E84-3DFC52B6F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xfrm>
            <a:off x="3671888" y="4019550"/>
            <a:ext cx="1439862" cy="1439863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34EC00A-B86A-ECFB-CF93-CFB10EAD39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BF3FD70-C87F-D571-88EA-022287ABC5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B551-D17C-4478-AAD6-E989DF37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38391-CE09-28D4-EAAC-532FDD61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الخبر يكمل معنى الجملة ويكون دائما مرفوعا. البطل مثابر.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E3E4BAB-D3BB-EFB1-877E-1D562B3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B94959-0D79-C722-6213-B9CC4C3E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EFB1A9-A8EA-75DB-3F53-73A7F602D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46B99D8-4B58-BC8A-B85E-9C84E246A2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E26857-0734-EB3E-389E-AFD12C3115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10B2A0-758E-1851-8581-8FEDEC9EDA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600EFC-D641-546A-2AA8-BF264AAC85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E9D41E-1E0B-8160-D642-0F8F5FE075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06989C6-E3C2-E9D4-40C4-189E496B9000}"/>
              </a:ext>
            </a:extLst>
          </p:cNvPr>
          <p:cNvGrpSpPr/>
          <p:nvPr/>
        </p:nvGrpSpPr>
        <p:grpSpPr>
          <a:xfrm>
            <a:off x="1451161" y="2200686"/>
            <a:ext cx="6542278" cy="2264121"/>
            <a:chOff x="1228440" y="2123077"/>
            <a:chExt cx="6542278" cy="2264121"/>
          </a:xfrm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8634E1E5-9166-1100-E828-39E8A273207F}"/>
                </a:ext>
              </a:extLst>
            </p:cNvPr>
            <p:cNvSpPr txBox="1"/>
            <p:nvPr/>
          </p:nvSpPr>
          <p:spPr>
            <a:xfrm>
              <a:off x="2845839" y="2123077"/>
              <a:ext cx="3234798" cy="923042"/>
            </a:xfrm>
            <a:prstGeom prst="roundRect">
              <a:avLst/>
            </a:prstGeom>
            <a:solidFill>
              <a:srgbClr val="70B1B6"/>
            </a:solidFill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اَلْبَطَلُ</a:t>
              </a:r>
              <a:r>
                <a:rPr lang="ar-MA" dirty="0">
                  <a:solidFill>
                    <a:prstClr val="black"/>
                  </a:solidFill>
                  <a:sym typeface="Sakkal Majalla"/>
                </a:rPr>
                <a:t> مُثابِرٌ</a:t>
              </a:r>
              <a:endPara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5" name="Accolade fermante 4">
              <a:extLst>
                <a:ext uri="{FF2B5EF4-FFF2-40B4-BE49-F238E27FC236}">
                  <a16:creationId xmlns:a16="http://schemas.microsoft.com/office/drawing/2014/main" id="{ACA919DD-C814-5AB8-0FA8-6D473DAB8E1A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DD09F275-760F-97E2-5B09-E24FC14F8D97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923042"/>
            </a:xfrm>
            <a:prstGeom prst="roundRect">
              <a:avLst/>
            </a:prstGeom>
            <a:solidFill>
              <a:srgbClr val="0097B2"/>
            </a:solidFill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dirty="0">
                  <a:solidFill>
                    <a:prstClr val="black"/>
                  </a:solidFill>
                  <a:sym typeface="Sakkal Majalla"/>
                </a:rPr>
                <a:t>اَ</a:t>
              </a:r>
              <a:r>
                <a:rPr kumimoji="0" lang="ar-M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لْبَطَلُ</a:t>
              </a:r>
              <a:endPara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EFF5D399-1036-454F-A2BA-BB26C090643C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923042"/>
            </a:xfrm>
            <a:prstGeom prst="roundRect">
              <a:avLst/>
            </a:prstGeom>
            <a:solidFill>
              <a:srgbClr val="0097B2"/>
            </a:solidFill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مُثابِرٌ</a:t>
              </a:r>
              <a:endPara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B0A40955-87E5-53ED-2DFC-65BBABB6238E}"/>
              </a:ext>
            </a:extLst>
          </p:cNvPr>
          <p:cNvSpPr txBox="1"/>
          <p:nvPr/>
        </p:nvSpPr>
        <p:spPr>
          <a:xfrm>
            <a:off x="4771095" y="5029283"/>
            <a:ext cx="3234798" cy="6469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prstClr val="black"/>
                </a:solidFill>
                <a:sym typeface="Sakkal Majalla"/>
              </a:rPr>
              <a:t>مُبْتَدَأٌ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51651C9F-CB63-2392-9386-1E4BDB63CA7B}"/>
              </a:ext>
            </a:extLst>
          </p:cNvPr>
          <p:cNvSpPr txBox="1"/>
          <p:nvPr/>
        </p:nvSpPr>
        <p:spPr>
          <a:xfrm>
            <a:off x="1463615" y="5029283"/>
            <a:ext cx="3234798" cy="6469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خَبَرٌ مَرْفوعٌ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06B153C6-AE96-BB86-9B9B-4EA0CEC6D4F4}"/>
              </a:ext>
            </a:extLst>
          </p:cNvPr>
          <p:cNvSpPr/>
          <p:nvPr/>
        </p:nvSpPr>
        <p:spPr>
          <a:xfrm>
            <a:off x="6241007" y="4688791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5BA74EC6-5AAB-C333-8FA5-52F0D319880F}"/>
              </a:ext>
            </a:extLst>
          </p:cNvPr>
          <p:cNvSpPr/>
          <p:nvPr/>
        </p:nvSpPr>
        <p:spPr>
          <a:xfrm>
            <a:off x="2984608" y="4650731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6" name="Espace réservé pour une image  5">
            <a:extLst>
              <a:ext uri="{FF2B5EF4-FFF2-40B4-BE49-F238E27FC236}">
                <a16:creationId xmlns:a16="http://schemas.microsoft.com/office/drawing/2014/main" id="{8A34EDD1-D7B5-57AD-91F2-62D5860891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0858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07413-D05C-19CA-831E-11453DD9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BB9DA87-B2BD-A147-A492-5E30608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لتتعرفوا على أنواع الخبر.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1F31CC5-52A6-AFA3-43F4-4B156028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848AC82-8194-9D72-DA8A-F43D42733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B1B37E-BB81-5562-F84F-4E3CEA15B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93863E-385E-41E8-8D8B-00F1CDAD20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8F73705-21AD-4BD8-8459-433C63CCC6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8C479F-C219-AACF-13FA-F1CE541AC5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AEEAFB-9E50-6C76-ADA1-CDDDBFC219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26EB27-4FB5-6E51-37FD-BA8E940765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D5115F94-01F3-340A-CA61-F16322737D6D}"/>
              </a:ext>
            </a:extLst>
          </p:cNvPr>
          <p:cNvSpPr txBox="1"/>
          <p:nvPr/>
        </p:nvSpPr>
        <p:spPr>
          <a:xfrm>
            <a:off x="2124331" y="3429000"/>
            <a:ext cx="5342998" cy="923042"/>
          </a:xfrm>
          <a:prstGeom prst="roundRect">
            <a:avLst/>
          </a:prstGeom>
          <a:solidFill>
            <a:srgbClr val="D6E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4800" dirty="0">
                <a:sym typeface="Sakkal Majalla"/>
              </a:rPr>
              <a:t> أَنْواعُ ٱلْخَبَرِ في ٱلْجُمْلَةُ ٱلاِسْمِيَّةُ</a:t>
            </a:r>
            <a:endParaRPr sz="4800" dirty="0">
              <a:sym typeface="Calibri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C8E1167-17F3-2173-AC77-B7480E03DD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921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A01B-7E8B-9976-5060-484645B1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C15ED48-1E2D-44FD-B963-BDF155EA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الخبر يأتي مفردا أو جملة أو شبه جملة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D776E4E-7A28-C5AC-F085-DD6A504ED2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98D4CD-164B-203C-A26B-A83369B9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715F07-8D6B-B3DB-ADC0-95B9967B7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DD90609-064E-5D8C-D736-8FFF91C76D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12A957-A03F-3E05-9920-31145CA8CF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DF178-C419-826A-D7C9-0EC0DAADC0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95E6F5-D5BF-3FBC-F6F4-17B55CDF2A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9402CE-9124-6E33-41B8-FF67A56A0B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4D9EEE7A-9483-85A5-D9AB-F568951C2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443410"/>
              </p:ext>
            </p:extLst>
          </p:nvPr>
        </p:nvGraphicFramePr>
        <p:xfrm>
          <a:off x="248510" y="2357300"/>
          <a:ext cx="8484943" cy="307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4E903D04-B2AE-E1EE-722B-8C9DB82306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009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BC4B-AA1E-38C6-35C4-5C5012B65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2D74146-DBE0-074B-3B15-E6B0E8CC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يكون خبرا مفردا إذا كانت الكلمة اسما و ليس فعلا او ظرفا. مثل الكتاب مفيد 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58ADA26-6D5C-2044-7900-90378F380A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B675BD-1BF9-E295-AF6B-870C66A0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2807CA-F601-A1F5-C4EE-2C30D51A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D14282F-6A50-223B-EB65-DD4793A264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7EEDEE-326F-DEFD-6B83-484C1B9E8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1BC55A-F97F-8EC7-89BC-E2EF5220E4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89FC8-0205-7F7B-D27C-79FCD5552E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8F176A-7A11-A69D-4BC5-BA736DE7B9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00E3B15E-7708-C609-CCC5-5EB441D22366}"/>
              </a:ext>
            </a:extLst>
          </p:cNvPr>
          <p:cNvSpPr txBox="1"/>
          <p:nvPr/>
        </p:nvSpPr>
        <p:spPr>
          <a:xfrm>
            <a:off x="3188157" y="2348730"/>
            <a:ext cx="3234798" cy="9230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اَلْخَبَرُ مُفْرَدٌ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DA9FEE-A889-438B-2DC5-2E6E85144EFF}"/>
              </a:ext>
            </a:extLst>
          </p:cNvPr>
          <p:cNvSpPr txBox="1"/>
          <p:nvPr/>
        </p:nvSpPr>
        <p:spPr>
          <a:xfrm>
            <a:off x="864331" y="4253807"/>
            <a:ext cx="7283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اَلْكِتابُ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ُفيدٌ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                           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خَبَرٌ مَرْفوعٌ بِٱلضَّمَّةِ</a:t>
            </a:r>
            <a:endParaRPr lang="fr-MA" b="1" dirty="0">
              <a:solidFill>
                <a:srgbClr val="424D7C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0E5DDD4-618A-923A-114D-5858115788DF}"/>
              </a:ext>
            </a:extLst>
          </p:cNvPr>
          <p:cNvCxnSpPr/>
          <p:nvPr/>
        </p:nvCxnSpPr>
        <p:spPr>
          <a:xfrm flipH="1">
            <a:off x="4018241" y="4732939"/>
            <a:ext cx="14846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Espace réservé pour une image  5">
            <a:extLst>
              <a:ext uri="{FF2B5EF4-FFF2-40B4-BE49-F238E27FC236}">
                <a16:creationId xmlns:a16="http://schemas.microsoft.com/office/drawing/2014/main" id="{9CF44EDF-C52D-2401-0B47-9B23605677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863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CB219-B047-B488-9017-22FF47F7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766056F-83BC-DF36-3F10-9891897A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منكم يركب جملة اسمية بخبر مفرد؟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B22130E-4AFF-E3DB-EB98-3F4E7662E8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28FD96-E334-D814-93CB-2F7050044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525DD4-FEDC-755A-3385-F6D0641D2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6C9135-43BD-DFF2-4141-179760131D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6D80A7-AC47-17B2-A1C8-943BF276C4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B59B3C-1BFA-33BB-02CF-1A2900D705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48D09B-6D32-6D93-5EF1-6DBF2CA730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E2520C-74AA-8111-984F-D581E03FEE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7504FCFA-CDF7-5A53-CF86-FBA26F58DD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D266D80D-E66F-7E7F-4C81-4C83CB490773}"/>
              </a:ext>
            </a:extLst>
          </p:cNvPr>
          <p:cNvSpPr txBox="1"/>
          <p:nvPr/>
        </p:nvSpPr>
        <p:spPr>
          <a:xfrm>
            <a:off x="3188157" y="2348730"/>
            <a:ext cx="3234798" cy="9230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اَلْخَبَرُ مُفْرَدٌ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054306-741D-E4AA-EA4D-C1AC55ABEBF6}"/>
              </a:ext>
            </a:extLst>
          </p:cNvPr>
          <p:cNvSpPr txBox="1"/>
          <p:nvPr/>
        </p:nvSpPr>
        <p:spPr>
          <a:xfrm>
            <a:off x="864331" y="4253807"/>
            <a:ext cx="7283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اَلْكِتابُ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مُفيدٌ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                           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خَبَرٌ مَرْفوعٌ بِٱلضَّمَّةِ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D879EE9-17F8-8013-4C44-490E913F100B}"/>
              </a:ext>
            </a:extLst>
          </p:cNvPr>
          <p:cNvCxnSpPr/>
          <p:nvPr/>
        </p:nvCxnSpPr>
        <p:spPr>
          <a:xfrm flipH="1">
            <a:off x="4018241" y="4732939"/>
            <a:ext cx="14846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97570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F62A-6E35-E477-6DA9-FC1D64A4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0A21328-063A-00D5-2F33-C42CBC43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809714"/>
            <a:ext cx="7221673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قد يأتي الخبر جملة . إما جملة فعلية مثل : اَلْكِتابُ يُسَلّين، أو  جملة اسمية مثل : اَلْكِتابُ عُنْوانُهُ جَذّابٌ.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71F3F1-9D59-7298-710C-E2B4C2B0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7A29F7-85E5-F5EB-9432-4248D7FBE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8574640-3E3E-10BB-3E22-0E1D3EEE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59EB74F-66F2-BB59-6D25-E3405EABF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CC9BC5-9466-3C20-6905-B31A68A13A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76B9F5-D681-C001-5E5D-D093BFCE397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0DAD4F-4EB3-D920-4243-15B85ECF18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28ACA6-EB11-6FE3-693F-6E8F81DEAE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21ACF1-7BB9-E0A5-1BCC-B2DB0FD3013F}"/>
              </a:ext>
            </a:extLst>
          </p:cNvPr>
          <p:cNvGrpSpPr/>
          <p:nvPr/>
        </p:nvGrpSpPr>
        <p:grpSpPr>
          <a:xfrm>
            <a:off x="1300861" y="2250734"/>
            <a:ext cx="6542278" cy="2183599"/>
            <a:chOff x="1228440" y="1910566"/>
            <a:chExt cx="6542278" cy="2683359"/>
          </a:xfrm>
          <a:solidFill>
            <a:schemeClr val="bg2">
              <a:lumMod val="90000"/>
            </a:schemeClr>
          </a:solidFill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26D45F12-D816-AEDF-3B01-E1ED9164C724}"/>
                </a:ext>
              </a:extLst>
            </p:cNvPr>
            <p:cNvSpPr txBox="1"/>
            <p:nvPr/>
          </p:nvSpPr>
          <p:spPr>
            <a:xfrm>
              <a:off x="2907378" y="191056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اَلْخَبَرُ جُمْلَةٌ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FD5EBB18-B6FE-E841-050C-4A42651D64AE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9EA45214-D0FA-6A5B-5684-A54E8102BA77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خَبَرٌ جُمْلَةٌ فِعْلِيَّةٌ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452;p158">
              <a:extLst>
                <a:ext uri="{FF2B5EF4-FFF2-40B4-BE49-F238E27FC236}">
                  <a16:creationId xmlns:a16="http://schemas.microsoft.com/office/drawing/2014/main" id="{7BD7F6D4-73C9-B3C8-0440-3A041717B84D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خَبَرٌ جُمْلَةٌ ٱسْمِيَّةٌ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64F5ABCD-DFE2-B76C-16A7-C61176CFA781}"/>
              </a:ext>
            </a:extLst>
          </p:cNvPr>
          <p:cNvSpPr txBox="1"/>
          <p:nvPr/>
        </p:nvSpPr>
        <p:spPr>
          <a:xfrm>
            <a:off x="4696960" y="4918466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اَلْكِتابُ 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يُسَلّيني 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D640374F-2C02-57D1-3E32-B3763A4319CB}"/>
              </a:ext>
            </a:extLst>
          </p:cNvPr>
          <p:cNvSpPr/>
          <p:nvPr/>
        </p:nvSpPr>
        <p:spPr>
          <a:xfrm>
            <a:off x="6166872" y="4577974"/>
            <a:ext cx="226142" cy="2508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ACAC753F-D440-6ED4-7C60-5C68AC42FF3C}"/>
              </a:ext>
            </a:extLst>
          </p:cNvPr>
          <p:cNvSpPr txBox="1"/>
          <p:nvPr/>
        </p:nvSpPr>
        <p:spPr>
          <a:xfrm>
            <a:off x="1255462" y="4918466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sym typeface="Sakkal Majalla"/>
              </a:rPr>
              <a:t>اَلْكِتابُ 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عُنْوانُهُ جَذّابٌ.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872A06F7-F48F-5E55-D26A-6D3AB594BAE1}"/>
              </a:ext>
            </a:extLst>
          </p:cNvPr>
          <p:cNvSpPr/>
          <p:nvPr/>
        </p:nvSpPr>
        <p:spPr>
          <a:xfrm>
            <a:off x="2725374" y="4577974"/>
            <a:ext cx="226142" cy="2508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8" name="Espace réservé pour une image  5">
            <a:extLst>
              <a:ext uri="{FF2B5EF4-FFF2-40B4-BE49-F238E27FC236}">
                <a16:creationId xmlns:a16="http://schemas.microsoft.com/office/drawing/2014/main" id="{3AB38CCB-A29C-EFA8-31AD-11680D50D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805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82A65-F94E-ECF4-1D1F-6CCE3DC9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B471201-B04D-B1D8-43CC-D1B284FB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809714"/>
            <a:ext cx="7221673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يركب حملة اسمية خبرها جملة فعلية / جملة اسمية؟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8E276D-0B71-6855-F793-46FEC0EF9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ABEF2E-7AF1-62DF-B8A9-506970B7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B46502-4FE7-B816-1B6F-2A173730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9E34B78-0619-64B6-39CE-009F3E2B9B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CACAA5D-3914-477B-6F03-FBF773885D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33C96A-C116-3C25-1A23-36183406EF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E9C1A7-0A45-1F08-2EB9-98AF31B6CE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75C35D-8C7B-2985-FD96-1BE8E7E409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B8F120-26AC-77CE-FF49-F9B29D52A2E0}"/>
              </a:ext>
            </a:extLst>
          </p:cNvPr>
          <p:cNvGrpSpPr/>
          <p:nvPr/>
        </p:nvGrpSpPr>
        <p:grpSpPr>
          <a:xfrm>
            <a:off x="1300861" y="2250734"/>
            <a:ext cx="6542278" cy="2183599"/>
            <a:chOff x="1228440" y="1910566"/>
            <a:chExt cx="6542278" cy="2683359"/>
          </a:xfrm>
          <a:solidFill>
            <a:schemeClr val="bg2">
              <a:lumMod val="90000"/>
            </a:schemeClr>
          </a:solidFill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65DC092F-FC3C-500C-019A-249E3CD27FD2}"/>
                </a:ext>
              </a:extLst>
            </p:cNvPr>
            <p:cNvSpPr txBox="1"/>
            <p:nvPr/>
          </p:nvSpPr>
          <p:spPr>
            <a:xfrm>
              <a:off x="2907378" y="191056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اَلْخَبَرُ جُمْلَةٌ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B3FECADF-4B7A-00FE-6BCB-5332B0FECE46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17D95491-789D-6CE9-1C7B-37CE5147B421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خَبَرٌ جُمْلَةٌ فِعْلِيَّةٌ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452;p158">
              <a:extLst>
                <a:ext uri="{FF2B5EF4-FFF2-40B4-BE49-F238E27FC236}">
                  <a16:creationId xmlns:a16="http://schemas.microsoft.com/office/drawing/2014/main" id="{E628626B-64DF-1686-D2BB-CB28B1ACDA2B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خَبَرٌ جُمْلَةٌ ٱسْمِيَّةٌ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873B98E4-758E-8181-7FA5-6431F5B68555}"/>
              </a:ext>
            </a:extLst>
          </p:cNvPr>
          <p:cNvSpPr txBox="1"/>
          <p:nvPr/>
        </p:nvSpPr>
        <p:spPr>
          <a:xfrm>
            <a:off x="4696960" y="4918466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يُسَلّيني 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9266EC5B-F402-510B-992A-0CBDC018B37A}"/>
              </a:ext>
            </a:extLst>
          </p:cNvPr>
          <p:cNvSpPr/>
          <p:nvPr/>
        </p:nvSpPr>
        <p:spPr>
          <a:xfrm>
            <a:off x="6166872" y="4577974"/>
            <a:ext cx="226142" cy="2508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0CD3CD52-70D5-669B-E768-FE7FCB6084B7}"/>
              </a:ext>
            </a:extLst>
          </p:cNvPr>
          <p:cNvSpPr txBox="1"/>
          <p:nvPr/>
        </p:nvSpPr>
        <p:spPr>
          <a:xfrm>
            <a:off x="1255462" y="4918466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عُنْوانُهُ جَذّابٌ.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7F813AC4-5987-8445-6F96-CDBDCFB57005}"/>
              </a:ext>
            </a:extLst>
          </p:cNvPr>
          <p:cNvSpPr/>
          <p:nvPr/>
        </p:nvSpPr>
        <p:spPr>
          <a:xfrm>
            <a:off x="2725374" y="4577974"/>
            <a:ext cx="226142" cy="250821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779E3030-3741-8A6D-4EC8-DB06933139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212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65B70-AF05-5E50-31E7-7EAFC113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FC8D690-2C85-8041-54B9-ECABDBCC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7527"/>
            <a:ext cx="6840000" cy="612000"/>
          </a:xfrm>
        </p:spPr>
        <p:txBody>
          <a:bodyPr>
            <a:normAutofit fontScale="90000"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أحيانا  يأتي الخبر شبه جملة من الجار و المجرور  مثل:  الكتاب في الخزانة . أو شبه جملة من الظرف  مثل : الكتاب بَيْنَ الرفوف.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E1A2A0-0546-6AA6-176F-2B5A390A91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A1D0645-88EC-709D-58E3-F7A17EC11E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05A3749-F39C-B5CE-11A4-0052C3BE5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EA742DF-75C7-B80B-5A63-E16A79049F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B5FEA7-44B8-5C0C-5DDD-D4165C094C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A57A64-9009-9FBA-A066-9ECCAC0E2D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2A1A9A-F4AB-7ED1-B5AB-92D929A54BB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59DE9F-3920-080D-78BE-355A267555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0E159A9-A45E-D10B-5193-9FB35765B1EE}"/>
              </a:ext>
            </a:extLst>
          </p:cNvPr>
          <p:cNvGrpSpPr/>
          <p:nvPr/>
        </p:nvGrpSpPr>
        <p:grpSpPr>
          <a:xfrm>
            <a:off x="1466939" y="1917754"/>
            <a:ext cx="6542278" cy="2265914"/>
            <a:chOff x="1228440" y="1809412"/>
            <a:chExt cx="6542278" cy="2784513"/>
          </a:xfrm>
          <a:solidFill>
            <a:schemeClr val="bg2">
              <a:lumMod val="90000"/>
            </a:schemeClr>
          </a:solidFill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5EE550DC-E1E1-4753-7E40-50E5198E69FB}"/>
                </a:ext>
              </a:extLst>
            </p:cNvPr>
            <p:cNvSpPr txBox="1"/>
            <p:nvPr/>
          </p:nvSpPr>
          <p:spPr>
            <a:xfrm>
              <a:off x="2949658" y="1809412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اَلْخَبَرُ شِبْهُ جُمْلَةٍ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59A4BDA5-1656-8C12-6693-D8F4FD0F7CE7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2DC4E335-6A33-BB34-C28C-1421B556E523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424D7C"/>
                  </a:solidFill>
                  <a:sym typeface="Sakkal Majalla"/>
                </a:rPr>
                <a:t>جارٌّ وَمَجْرورٌ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452;p158">
              <a:extLst>
                <a:ext uri="{FF2B5EF4-FFF2-40B4-BE49-F238E27FC236}">
                  <a16:creationId xmlns:a16="http://schemas.microsoft.com/office/drawing/2014/main" id="{3C1D2CDB-ABA5-76DC-EAED-6E4AD6F4CB96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424D7C"/>
                  </a:solidFill>
                  <a:sym typeface="Sakkal Majalla"/>
                </a:rPr>
                <a:t>ظَرْف مَكانٍ / زَمانٍ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E744B3A2-2240-7DEC-9C46-6752218E624D}"/>
              </a:ext>
            </a:extLst>
          </p:cNvPr>
          <p:cNvSpPr txBox="1"/>
          <p:nvPr/>
        </p:nvSpPr>
        <p:spPr>
          <a:xfrm>
            <a:off x="4997752" y="4701895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في ٱلْخِزانَةِ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86FA8115-013B-2F22-7DE2-F9FC340E5B37}"/>
              </a:ext>
            </a:extLst>
          </p:cNvPr>
          <p:cNvSpPr/>
          <p:nvPr/>
        </p:nvSpPr>
        <p:spPr>
          <a:xfrm>
            <a:off x="6467664" y="4361403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54978F32-755A-DBAE-922B-75E97742155D}"/>
              </a:ext>
            </a:extLst>
          </p:cNvPr>
          <p:cNvSpPr txBox="1"/>
          <p:nvPr/>
        </p:nvSpPr>
        <p:spPr>
          <a:xfrm>
            <a:off x="1556254" y="4701895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بَيْنَ ٱلرُّفوفِ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C4A1DF1-DE14-F197-A47D-20860D8B33E1}"/>
              </a:ext>
            </a:extLst>
          </p:cNvPr>
          <p:cNvSpPr/>
          <p:nvPr/>
        </p:nvSpPr>
        <p:spPr>
          <a:xfrm>
            <a:off x="3026166" y="4361403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Espace réservé pour une image  5">
            <a:extLst>
              <a:ext uri="{FF2B5EF4-FFF2-40B4-BE49-F238E27FC236}">
                <a16:creationId xmlns:a16="http://schemas.microsoft.com/office/drawing/2014/main" id="{B5A983F0-BA08-29AF-F7A3-2D0A381D1C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687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C7E8-5E16-ACB3-52E4-4EBDA009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1D04DEE-D2CC-833D-E218-487996DA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7527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يركب جملة خبرها شبه جملة من الجار والمجرور أو الظرف.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72A4F41-766C-C5B5-A0C6-4353FEDE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898A642-E902-7B47-1AF9-18F1D0FD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7281FE-8FC5-65C3-6625-0A8420826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89495F-2822-50B6-40EB-23A33A212D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EBF87-3C78-BD93-72D6-72F8B36019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E4D4E6-8CA5-46F5-36E8-C473AE2ADF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4DD2D0-C193-F9BC-33E9-1E40157696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27B510-5B34-4E59-78C5-4B8739BF61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EE680DE-98CE-B91E-AB3F-DF35146B8D22}"/>
              </a:ext>
            </a:extLst>
          </p:cNvPr>
          <p:cNvGrpSpPr/>
          <p:nvPr/>
        </p:nvGrpSpPr>
        <p:grpSpPr>
          <a:xfrm>
            <a:off x="1466939" y="1917754"/>
            <a:ext cx="6542278" cy="2265914"/>
            <a:chOff x="1228440" y="1809412"/>
            <a:chExt cx="6542278" cy="2784513"/>
          </a:xfrm>
          <a:solidFill>
            <a:schemeClr val="bg2">
              <a:lumMod val="90000"/>
            </a:schemeClr>
          </a:solidFill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7913CC37-135D-E023-1900-69A616A14B57}"/>
                </a:ext>
              </a:extLst>
            </p:cNvPr>
            <p:cNvSpPr txBox="1"/>
            <p:nvPr/>
          </p:nvSpPr>
          <p:spPr>
            <a:xfrm>
              <a:off x="2949658" y="1809412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اَلْخَبَرُ شِبْهُ جُمْلَةٍ 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7CEC1919-F715-189B-B981-E85DBAF681F6}"/>
                </a:ext>
              </a:extLst>
            </p:cNvPr>
            <p:cNvSpPr/>
            <p:nvPr/>
          </p:nvSpPr>
          <p:spPr>
            <a:xfrm rot="16200000">
              <a:off x="4421892" y="2076653"/>
              <a:ext cx="228057" cy="2404814"/>
            </a:xfrm>
            <a:prstGeom prst="rightBrace">
              <a:avLst/>
            </a:prstGeom>
            <a:no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id="{8F5A7EAC-0583-2AA8-2FB1-6AD3116E4A70}"/>
                </a:ext>
              </a:extLst>
            </p:cNvPr>
            <p:cNvSpPr txBox="1"/>
            <p:nvPr/>
          </p:nvSpPr>
          <p:spPr>
            <a:xfrm>
              <a:off x="453592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جارٌّ وَمَجْرورٌ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452;p158">
              <a:extLst>
                <a:ext uri="{FF2B5EF4-FFF2-40B4-BE49-F238E27FC236}">
                  <a16:creationId xmlns:a16="http://schemas.microsoft.com/office/drawing/2014/main" id="{CCE7A55B-8E16-E0D4-7F41-ADE870C5F425}"/>
                </a:ext>
              </a:extLst>
            </p:cNvPr>
            <p:cNvSpPr txBox="1"/>
            <p:nvPr/>
          </p:nvSpPr>
          <p:spPr>
            <a:xfrm>
              <a:off x="1228440" y="3464156"/>
              <a:ext cx="3234798" cy="1129769"/>
            </a:xfrm>
            <a:prstGeom prst="roundRect">
              <a:avLst/>
            </a:prstGeom>
            <a:grpFill/>
            <a:ln>
              <a:solidFill>
                <a:srgbClr val="D6E9E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ظَرْف مَكانٍ / زَمانٍ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16E168EF-8843-17BB-5EDF-4D853D002CC2}"/>
              </a:ext>
            </a:extLst>
          </p:cNvPr>
          <p:cNvSpPr txBox="1"/>
          <p:nvPr/>
        </p:nvSpPr>
        <p:spPr>
          <a:xfrm>
            <a:off x="4997752" y="4701895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في ٱلْخِزانَةِ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3E122766-6502-EA5E-32A9-BCEA1D1DEF40}"/>
              </a:ext>
            </a:extLst>
          </p:cNvPr>
          <p:cNvSpPr/>
          <p:nvPr/>
        </p:nvSpPr>
        <p:spPr>
          <a:xfrm>
            <a:off x="6467664" y="4361403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47B1A1EA-5A0A-A44B-53B9-322EB8BF0BC4}"/>
              </a:ext>
            </a:extLst>
          </p:cNvPr>
          <p:cNvSpPr txBox="1"/>
          <p:nvPr/>
        </p:nvSpPr>
        <p:spPr>
          <a:xfrm>
            <a:off x="1556254" y="4701895"/>
            <a:ext cx="3234798" cy="7831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اَلْكِتابُ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بَيْنَ ٱلرُّفوفِ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E94BAF9-347A-AEA9-815A-94881A8D4817}"/>
              </a:ext>
            </a:extLst>
          </p:cNvPr>
          <p:cNvSpPr/>
          <p:nvPr/>
        </p:nvSpPr>
        <p:spPr>
          <a:xfrm>
            <a:off x="3026166" y="4361403"/>
            <a:ext cx="226142" cy="2508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DF7A017-3FE4-E662-34A2-6F511074D8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752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01518-8CD8-C383-9274-797DCB23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3831FA7-230C-9141-C8F5-FA96696D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بالحالات التي يأتي عليها الخبر في الجملة الاسمية؟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FD6491-881B-98B7-ED98-329AD18DF0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C0B7B2-DB98-962B-9DE3-A8D7E00400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3E72406-903E-EE66-977B-85032FB5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13B22D-0C46-A3F3-17BB-B0C6D11E35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551C122-0F56-B26E-E405-2C32F92C69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07748B-D4F8-8465-E3A1-72599F1D5F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0099E1-35C0-5C12-AE05-1C386C566C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D844E2-60B4-DA65-F007-7E0C1C5AFC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D827F0A-B721-F31C-C634-02068CE87B99}"/>
              </a:ext>
            </a:extLst>
          </p:cNvPr>
          <p:cNvGrpSpPr/>
          <p:nvPr/>
        </p:nvGrpSpPr>
        <p:grpSpPr>
          <a:xfrm>
            <a:off x="480668" y="2128686"/>
            <a:ext cx="7170434" cy="2458014"/>
            <a:chOff x="576998" y="2110551"/>
            <a:chExt cx="7302289" cy="2458014"/>
          </a:xfrm>
          <a:solidFill>
            <a:schemeClr val="bg2">
              <a:lumMod val="90000"/>
            </a:schemeClr>
          </a:solidFill>
        </p:grpSpPr>
        <p:sp>
          <p:nvSpPr>
            <p:cNvPr id="4" name="Google Shape;452;p158">
              <a:extLst>
                <a:ext uri="{FF2B5EF4-FFF2-40B4-BE49-F238E27FC236}">
                  <a16:creationId xmlns:a16="http://schemas.microsoft.com/office/drawing/2014/main" id="{CD864D97-3B50-F3BD-5DA0-02D84681576B}"/>
                </a:ext>
              </a:extLst>
            </p:cNvPr>
            <p:cNvSpPr txBox="1"/>
            <p:nvPr/>
          </p:nvSpPr>
          <p:spPr>
            <a:xfrm>
              <a:off x="2025939" y="2110551"/>
              <a:ext cx="5853348" cy="9230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1"/>
              <a:r>
                <a:rPr lang="ar-MA" sz="4800" dirty="0">
                  <a:sym typeface="Sakkal Majalla"/>
                </a:rPr>
                <a:t> أَنْواعُ ٱلْخَبَرِ في ٱلْجُمْلَةُ ٱلاِسْمِيَّةُ</a:t>
              </a:r>
              <a:endParaRPr sz="4800" dirty="0">
                <a:sym typeface="Calibri"/>
              </a:endParaRPr>
            </a:p>
          </p:txBody>
        </p:sp>
        <p:sp>
          <p:nvSpPr>
            <p:cNvPr id="6" name="Google Shape;452;p158">
              <a:extLst>
                <a:ext uri="{FF2B5EF4-FFF2-40B4-BE49-F238E27FC236}">
                  <a16:creationId xmlns:a16="http://schemas.microsoft.com/office/drawing/2014/main" id="{FB46B40F-C744-849F-D72B-A8C00A5D3C6C}"/>
                </a:ext>
              </a:extLst>
            </p:cNvPr>
            <p:cNvSpPr txBox="1"/>
            <p:nvPr/>
          </p:nvSpPr>
          <p:spPr>
            <a:xfrm>
              <a:off x="4859410" y="3740565"/>
              <a:ext cx="1994049" cy="8279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1"/>
              <a:r>
                <a:rPr lang="ar-MA" sz="3600" dirty="0">
                  <a:sym typeface="Sakkal Majalla"/>
                </a:rPr>
                <a:t>خَبَرٌ ..........</a:t>
              </a:r>
            </a:p>
          </p:txBody>
        </p: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id="{3B6A765F-FDDC-D6EC-0016-28F10A020EB6}"/>
                </a:ext>
              </a:extLst>
            </p:cNvPr>
            <p:cNvSpPr txBox="1"/>
            <p:nvPr/>
          </p:nvSpPr>
          <p:spPr>
            <a:xfrm>
              <a:off x="576998" y="3740565"/>
              <a:ext cx="1994049" cy="828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1"/>
              <a:r>
                <a:rPr lang="ar-MA" sz="3600" dirty="0">
                  <a:sym typeface="Sakkal Majalla"/>
                </a:rPr>
                <a:t>خَبَرٌ ..........</a:t>
              </a:r>
            </a:p>
          </p:txBody>
        </p:sp>
      </p:grp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7A55C84B-0779-0BDD-6EAE-2D200DA9EAA2}"/>
              </a:ext>
            </a:extLst>
          </p:cNvPr>
          <p:cNvSpPr txBox="1"/>
          <p:nvPr/>
        </p:nvSpPr>
        <p:spPr>
          <a:xfrm>
            <a:off x="6757551" y="3758700"/>
            <a:ext cx="1994049" cy="8279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3600" dirty="0">
                <a:sym typeface="Sakkal Majalla"/>
              </a:rPr>
              <a:t>خَبَرٌ ..........</a:t>
            </a:r>
            <a:endParaRPr sz="3600" dirty="0">
              <a:sym typeface="Calibri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D02D7619-88F4-F957-DDDD-2EFB65529710}"/>
              </a:ext>
            </a:extLst>
          </p:cNvPr>
          <p:cNvSpPr txBox="1"/>
          <p:nvPr/>
        </p:nvSpPr>
        <p:spPr>
          <a:xfrm>
            <a:off x="2577951" y="3758700"/>
            <a:ext cx="1994049" cy="8280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3600" dirty="0">
                <a:sym typeface="Sakkal Majalla"/>
              </a:rPr>
              <a:t>خَبَرٌ ..........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BE63D8A4-5AE3-1456-C0FA-18AC715CC4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609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الثاني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  4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الأساليب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  <a:endParaRPr lang="ar-M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</a:t>
            </a:r>
            <a:r>
              <a:rPr lang="fr-FR" sz="1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2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1نشاط اعتيادي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التراكيب .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6DA11-D1F7-3696-8AD4-1B4FAEBB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64A15F3-3006-B1B0-5DD0-42075C48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F14CC9-A2E2-A9FC-8808-08ED97CA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9A9E429-CDB7-5773-B073-E1C641B1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82FEFC-4872-621B-415E-8DE17493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5923C00-058B-D673-A37D-E624322B25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7EF1DD-CE6F-BA7F-3FE4-B27778E10F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51EA4-92C7-0DE5-D04D-4EDE6226CE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A2434F-3FF3-1439-B2A5-53DDF378A0B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F7844-A5D8-52A0-49B8-B032A3C7B4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id="{EC0B6086-8FDF-5857-6A79-D7FCD318D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F5C1E08-DD65-5F46-6D03-D6FC76F96A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95" y="2393914"/>
            <a:ext cx="8331617" cy="31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065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96B0E-2A72-5F9D-048D-BB1A41E0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C17BCC-580E-80A2-5449-CD228BE7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.الصفحة  28 . من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7104F3-FEF0-77A2-B503-5DF11CDF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298" y="1626007"/>
            <a:ext cx="3217403" cy="454726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3F24EFB-8F73-9F20-FBE8-C47362F9AED6}"/>
              </a:ext>
            </a:extLst>
          </p:cNvPr>
          <p:cNvSpPr/>
          <p:nvPr/>
        </p:nvSpPr>
        <p:spPr>
          <a:xfrm>
            <a:off x="3092116" y="2081462"/>
            <a:ext cx="2755231" cy="1070811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6DAB6A3-0038-E1C1-6257-6C9D034617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7FC65DA-B0CA-8088-E0E3-B6DEC0DB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852B6A-B13D-EA18-1833-ED5303E32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6E98C3C-D150-4739-563B-505E8AE5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9351BB1-D7C9-2402-0918-911D61C3FC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140CE3-CC4F-9F17-24DA-6568FA4836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0C422D-C769-296E-CA2F-90528CACA6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805B57-5BC9-FA86-539A-5EC86AA55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4DDDA323-6D9C-467C-C27A-5CCCBA08B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175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87DE-68F2-FB9F-A7BA-AF2DB9E8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2244643-D0FE-B83A-6313-4C3C9229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نموذج الإعراب؟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DFDA7A-E492-B156-95E0-71399E61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75" y="1636621"/>
            <a:ext cx="3217403" cy="454726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654B81-B08E-A268-000B-6FB404644E56}"/>
              </a:ext>
            </a:extLst>
          </p:cNvPr>
          <p:cNvSpPr/>
          <p:nvPr/>
        </p:nvSpPr>
        <p:spPr>
          <a:xfrm>
            <a:off x="3368841" y="5426242"/>
            <a:ext cx="2177717" cy="534672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650DBF6-5D89-84BD-7224-916E3345B9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1EE967C-26E6-971D-90A7-894139DBF3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2AB751A-DF15-41E4-44EF-3FA32FB71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F550C9F-6B2D-067B-51B7-86A8CD1676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B6FC79A-508C-D18C-EDC9-A20DB2896C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1322F1-8516-F9A4-E563-A8E169E705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53CD34-C6B8-D0F2-FCA6-D9863E0E68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09D89F-9CED-BA44-546E-A4A96BEE17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FD17400B-0041-9709-51CB-6C9D48862C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510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651C-3252-6BC0-1340-6AB6E79A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6AEADDE-37CC-CBE5-D266-84778D71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ستشتغلون في ثنائيات لإنجاز النشاط التالي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E52BA7-D320-BE6E-65C6-3C9A0A030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478504"/>
            <a:ext cx="8049126" cy="32846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CE6F1C8-D17D-2C37-08F1-2FC5300BA3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FE1F2A8-D0E8-F756-F6CA-D151B85F90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BA51E3-6E20-7F22-6B53-7F50EB81F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FEDB0D-BF82-26B8-1F21-DE965BA11E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3299BC8-5660-DA14-9C75-3E4957CA5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83CD75-D81D-E4F1-CFE5-884588E50B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E4298-7F23-0A5A-47BB-60FC9262F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2CC2C2-10D8-7FF9-6D78-EAF6D21BBC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63F339C1-A897-193A-7112-35C6FE4B0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747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EC45-26CA-6260-5D2B-22D9986D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4966644-0E0A-2BCD-57EB-942E6D0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C6A4FF9-36A8-D185-932F-4062289AE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44B865-3605-EE48-48F2-7FBEDC9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81AFB5-EE39-80ED-7D57-752D35AC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62456AD-D465-E04C-4F5B-D56F9277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01E23E-8B6D-0974-2D3D-F37B544A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0ADEB1-A924-9AF9-BB71-EBC371EED6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E7A89F-F1D9-0560-8C1B-5749ED4FAE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4A8EC8-8D32-0DA6-74F9-2D30D5B83C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1F226-F94E-6B0C-D7BA-CC67007B35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6DA580-58E5-309E-6D67-7A05D9B8D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478504"/>
            <a:ext cx="8049126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609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04070-CAC8-18F1-8C45-190E5647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5858F2B-F683-97B2-F553-4B2627FC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تصحيح تفاعلي.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C854AE5-1ED2-B5C0-2254-8C3E9EF5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4E8A56-8AEA-96A1-D384-C4C80B95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59E8F12-4A71-9B9E-05AD-EE0F1F18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E68312-4860-2231-2909-AB8DECEE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CFDED1-3DC1-BABD-A76E-E249A8142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8ADD2B-E87D-5F3F-7409-BAF219DE16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6977C1-6282-8F14-A421-95DFBC30B7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D5F413-987E-FD6C-63C3-2764FE8589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71BEC4DF-0222-98E7-F0E0-366B761BC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5F0E94-DDE2-2456-1555-F34C20B44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421" y="2478504"/>
            <a:ext cx="8049126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249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67F2B-C915-95F8-D781-43BEEC68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B0CF5C8-648D-6644-AE29-DBDBE5A0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D4994DC-6522-6DC9-A499-7E594ACD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644DA1B-2485-C3A1-731A-4BE75A22DC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72F6967-D79C-23D0-9771-6B0A8CBB5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2EB6FBC-6CA7-91D3-10F7-414303139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E97E010-F4BA-EEB8-EDA5-82105075A1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0AE7D2-CB67-8757-DB67-E62B493E77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B36135-5EBC-9F0B-6F7C-7043638092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5AB92E-FAC0-127C-659E-68B315DE80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5" name="Espace réservé pour une image  5">
            <a:extLst>
              <a:ext uri="{FF2B5EF4-FFF2-40B4-BE49-F238E27FC236}">
                <a16:creationId xmlns:a16="http://schemas.microsoft.com/office/drawing/2014/main" id="{404A11E9-75A3-B80E-C490-3E13114F58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C18D29-77AD-D7D6-1F72-699B9F3DA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26" y="2237602"/>
            <a:ext cx="776088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0235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نجزوا النشاط التالي على  كراساتكم . عمل فردي.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E4B89B-7E6C-C865-5B05-43E23DF6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25" y="2839453"/>
            <a:ext cx="8308149" cy="19972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C834ED-7B20-3EA8-6278-5DCCF92E60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D64024-775A-6959-BB18-1FEE1D706D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A36A97A-9073-EE04-9EE7-1E359F40C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D643D2C-1D51-4668-BBBA-DADACFADAB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1AFCB5-5E38-D32D-4A0C-2EA2FE5593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EE3E49-E07E-6EFA-0638-3B9F19311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C8443-3B71-0337-32E8-91630726EA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49CFCB-05A1-A02B-AB95-A9B8D159C6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28D9C68-B320-76A1-2346-4D0FB2915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1FFEC-A060-86AB-E992-E39FACC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241E269-A232-9EB1-593F-BAF67B35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8AFB25-4233-E1B0-B168-14A5CAA2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25" y="2839453"/>
            <a:ext cx="8308149" cy="19972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0AEC82-489D-DF22-AC5B-960ABCF484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4DAE55-E663-FD07-AFAE-F07E7BDB28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58EF45-4B5A-9C61-DA17-279AF6ABF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30759AB-88BF-A5CB-1ACC-4AB0E9671B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B71EA0-B15E-27A9-68CF-C2EB2B8CAB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6B7006-4E83-4971-AC02-A6E29FC394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C4B9F2-1D03-D206-F1C0-5F6F34285E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6A7CB0-3F1A-9F17-2F09-E6CAED7E32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896D1D88-0D51-ED61-94A3-C2C5C6AE9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64147501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83B9-D64C-7288-C72C-F5377814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39A19BB-F694-D226-FEA4-70131C79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سندون بعض المقترحات على السبورة.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65B7DF-E536-8D86-CD61-BD9067DAD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25" y="2839453"/>
            <a:ext cx="8308149" cy="199724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859C096-FC27-2D42-31C9-A1A941AE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2C7784-5DA6-3C7D-B9B8-0F0C7C44EB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B590E3-B68D-8A3A-3157-7422E0324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665CEE7-486A-48A2-0DEC-05C21FA8504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EF51A1A-5AF2-DA8B-A32B-22401E5DD0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2ED1D3-9954-957B-EB8C-0437BA2377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610B0A-1CDF-D33D-1722-9A5713AB4E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68EC9C-3BCF-295B-A6E1-47DD3F325C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1901689C-0C48-2594-33BA-1A7B5B96AF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226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21" y="2122576"/>
            <a:ext cx="1302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AE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من دروب القنيطرة إلى عالم </a:t>
            </a:r>
            <a:r>
              <a:rPr lang="ar-MA"/>
              <a:t>النجومية </a:t>
            </a:r>
            <a:r>
              <a:rPr lang="fr-FR"/>
              <a:t> -</a:t>
            </a:r>
            <a:r>
              <a:rPr lang="ar-MA" dirty="0"/>
              <a:t>تطبيق الاستراتيجية </a:t>
            </a:r>
            <a:r>
              <a:rPr lang="ar-MA"/>
              <a:t>- استثمار</a:t>
            </a:r>
            <a:endParaRPr lang="a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930731" y="3380220"/>
            <a:ext cx="167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</a:t>
            </a:r>
            <a:r>
              <a:rPr lang="fr-MA"/>
              <a:t>- 02</a:t>
            </a:r>
            <a:r>
              <a:rPr lang="ar-MA" dirty="0"/>
              <a:t>ورشة القراءة – </a:t>
            </a:r>
            <a:r>
              <a:rPr lang="ar-MA"/>
              <a:t>الحصة 3</a:t>
            </a:r>
            <a:r>
              <a:rPr lang="ar-MA" dirty="0"/>
              <a:t> </a:t>
            </a:r>
          </a:p>
          <a:p>
            <a:endParaRPr lang="ar-M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/>
              <a:t>أحوال الخبر</a:t>
            </a:r>
            <a:endParaRPr lang="ar-MA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855907" y="4668066"/>
            <a:ext cx="1702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</a:t>
            </a:r>
            <a:r>
              <a:rPr lang="fr-MA"/>
              <a:t>- 03</a:t>
            </a:r>
            <a:r>
              <a:rPr lang="ar-MA" dirty="0"/>
              <a:t>ورشة </a:t>
            </a:r>
            <a:r>
              <a:rPr lang="ar-MA"/>
              <a:t>الكتابة </a:t>
            </a:r>
            <a:r>
              <a:rPr lang="ar-MA" dirty="0"/>
              <a:t>– التراكيب</a:t>
            </a:r>
          </a:p>
          <a:p>
            <a:endParaRPr lang="ar-MA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51EC42AD-0440-EB74-CE91-A5C179EDCD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24852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55BBC94F-7F8A-5637-5D3D-6BAAD55D0EE7}"/>
              </a:ext>
            </a:extLst>
          </p:cNvPr>
          <p:cNvSpPr txBox="1"/>
          <p:nvPr/>
        </p:nvSpPr>
        <p:spPr>
          <a:xfrm>
            <a:off x="499812" y="829308"/>
            <a:ext cx="703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بأحوال الخبر؟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A6F216-2599-DC5F-494E-4F86518DC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22" y="2455200"/>
            <a:ext cx="8458156" cy="3394705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09F97B6D-2C4E-F69B-71B0-3FA97880EA1D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578C14A-BF7F-8431-16F8-6ABA5CB084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17E6D0D-1F6A-AEA5-4817-22BB6136EE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2D95B47-1810-04D1-613F-47FE391386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B73A7C3-A055-28B7-0B3C-53ECABCCD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A07FCA-1D83-24D4-3494-E1796CA620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32411D-695D-8D4E-753D-105FAB37B6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AAEEDE-AF45-AD2E-891E-1B871F8940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7F3892-0399-48A9-22EB-0F21080FDC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C5707DA2-7CD7-01E9-CD63-77387C1A4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18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91B5DD2-D379-841A-04EF-C4FB43721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269" y="2552140"/>
            <a:ext cx="7477462" cy="173283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5B21D8-AD28-BDE3-4F2F-1EDB43F10BA0}"/>
              </a:ext>
            </a:extLst>
          </p:cNvPr>
          <p:cNvSpPr txBox="1"/>
          <p:nvPr/>
        </p:nvSpPr>
        <p:spPr>
          <a:xfrm>
            <a:off x="1484132" y="4743611"/>
            <a:ext cx="672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أعْرِبُ ٱلْجُمْلَةَ ٱلتّالِيَةَ :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اَلْعَمَلُ عِبادَةٌ.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D85C788-938A-E78E-0742-DB3DD9CBF47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7F2B0B-8353-8BA5-0EFF-45FE3AB5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A58CDF5-8907-D98C-9A51-BDA359FAE5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729CD8-6732-C5BA-47E1-75D581751C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528EE44-9117-664F-EFFB-B914912C5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8D651A7-5C2D-4DF7-6405-17340F0E3F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B61159-17FF-CC60-4737-7282691CA6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0EA6DC-F010-0833-2004-A04B69FFD0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485BAD-7004-A7E4-E9F9-DD5405C81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84730E-5DD1-6AEE-7D01-462FEF9EE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563037"/>
            <a:ext cx="783583" cy="783583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id="{594AC566-250E-D6A1-75BD-E1E0F26D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الواجب المنزلي.</a:t>
            </a:r>
            <a:endParaRPr lang="fr-MA" sz="1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08CE653-5EDE-EAF4-67C3-D91DC0FCF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489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استثمار استراتيجية الكلمات </a:t>
              </a:r>
              <a:r>
                <a:rPr kumimoji="0" lang="ar-MA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المفات</a:t>
              </a:r>
              <a:r>
                <a:rPr lang="ar-MA" sz="24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يح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لفهم نص قرائي</a:t>
              </a: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أحوال الخبر وتوظيفها.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05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514F8AB-BD80-3244-AB6D-B6FFB2D4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5B599338-6AA2-7D03-05D4-910DE6C6B7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59600" y="747713"/>
            <a:ext cx="793399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05A037-F205-A1E0-129A-553AFC2820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C0695D-232E-CE9A-9A16-36DB5BE30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8076B4-C53F-D4B3-680F-DC86D63F87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217498-CEC3-E3CC-8245-C5D2A7C00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CDD245-6FF8-FFEC-1742-784D44F96E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111D1-E732-5233-E20D-F3100A3277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5855E8-A135-9692-2177-586EECE815F7}"/>
              </a:ext>
            </a:extLst>
          </p:cNvPr>
          <p:cNvSpPr>
            <a:spLocks/>
          </p:cNvSpPr>
          <p:nvPr/>
        </p:nvSpPr>
        <p:spPr>
          <a:xfrm>
            <a:off x="862804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D82AC7-D525-19C4-62FC-67EC44C2E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9" name="Espace réservé pour une image  10">
            <a:extLst>
              <a:ext uri="{FF2B5EF4-FFF2-40B4-BE49-F238E27FC236}">
                <a16:creationId xmlns:a16="http://schemas.microsoft.com/office/drawing/2014/main" id="{3EC99CEC-E4AE-5A28-5ED9-3167875F32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2" y="2188580"/>
            <a:ext cx="5400675" cy="3598862"/>
          </a:xfrm>
          <a:prstGeom prst="roundRect">
            <a:avLst>
              <a:gd name="adj" fmla="val 11828"/>
            </a:avLst>
          </a:prstGeom>
        </p:spPr>
      </p:pic>
    </p:spTree>
    <p:extLst>
      <p:ext uri="{BB962C8B-B14F-4D97-AF65-F5344CB8AC3E}">
        <p14:creationId xmlns:p14="http://schemas.microsoft.com/office/powerpoint/2010/main" val="145972230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471899" y="3662266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5872101" y="2239432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29033-EF80-AD36-E7C3-106A5FF1FC1A}"/>
              </a:ext>
            </a:extLst>
          </p:cNvPr>
          <p:cNvSpPr>
            <a:spLocks/>
          </p:cNvSpPr>
          <p:nvPr/>
        </p:nvSpPr>
        <p:spPr>
          <a:xfrm>
            <a:off x="4376348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3F11A2-6A86-C606-81DB-4854A7A564DD}"/>
              </a:ext>
            </a:extLst>
          </p:cNvPr>
          <p:cNvSpPr>
            <a:spLocks/>
          </p:cNvSpPr>
          <p:nvPr/>
        </p:nvSpPr>
        <p:spPr>
          <a:xfrm>
            <a:off x="2441567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17610</TotalTime>
  <Words>1248</Words>
  <Application>Microsoft Office PowerPoint</Application>
  <PresentationFormat>Affichage à l'écran (4:3)</PresentationFormat>
  <Paragraphs>337</Paragraphs>
  <Slides>55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55</vt:i4>
      </vt:variant>
    </vt:vector>
  </HeadingPairs>
  <TitlesOfParts>
    <vt:vector size="78" baseType="lpstr">
      <vt:lpstr>Microsoft Uighur</vt:lpstr>
      <vt:lpstr>Dosis SemiBold</vt:lpstr>
      <vt:lpstr>Dosis ExtraBold</vt:lpstr>
      <vt:lpstr>Modern Love</vt:lpstr>
      <vt:lpstr>Dosis</vt:lpstr>
      <vt:lpstr>Wingdings</vt:lpstr>
      <vt:lpstr>Calibri Light</vt:lpstr>
      <vt:lpstr>Arial</vt:lpstr>
      <vt:lpstr>Dosis Medium</vt:lpstr>
      <vt:lpstr>Sakkal Majalla</vt:lpstr>
      <vt:lpstr>Calibri</vt:lpstr>
      <vt:lpstr>2_Thème Office</vt:lpstr>
      <vt:lpstr>1_01- نشاط اعتيادي</vt:lpstr>
      <vt:lpstr>2_01- نشاط اعتيادي</vt:lpstr>
      <vt:lpstr>1_04- قراءة/ كتابة</vt:lpstr>
      <vt:lpstr>الصـــرف والتحويل</vt:lpstr>
      <vt:lpstr>1_05- اختتام الحصة</vt:lpstr>
      <vt:lpstr>3_Env-Enseignant</vt:lpstr>
      <vt:lpstr>1_الصـــرف والتحويل</vt:lpstr>
      <vt:lpstr>2_05- اختتام الحصة</vt:lpstr>
      <vt:lpstr>1_Thème Office</vt:lpstr>
      <vt:lpstr>1_Env-Enseignant</vt:lpstr>
      <vt:lpstr>3_01- نشاط اعتيادي</vt:lpstr>
      <vt:lpstr>Présentation PowerPoint</vt:lpstr>
      <vt:lpstr>Présentation PowerPoint</vt:lpstr>
      <vt:lpstr>Présentation PowerPoint</vt:lpstr>
      <vt:lpstr>تنظيم حصص الأسبوع الثاني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</vt:lpstr>
      <vt:lpstr>ستتدربون في هذه الحصة على قراءة فقرة بدقة وسرعة. سأقرأ . تابعوا معي</vt:lpstr>
      <vt:lpstr>الآن سنمر لتحدي الطلاقة. سأسحب 5 بطاقات تحمل أسماء 5 متعلمين.  سأنادي على المتعلم الأول ليقرأ النص بطلاقة. </vt:lpstr>
      <vt:lpstr>أنادي على التلميذ الأول: .................................. </vt:lpstr>
      <vt:lpstr>الفائزون بنجمة الطلاقة هم ........................................................................... </vt:lpstr>
      <vt:lpstr>ورشة القراءة – الحصة 3 </vt:lpstr>
      <vt:lpstr>نواصل قراءة نص " من دروب القنيطرة إلى عالم النجومية" ؛ وتوظيف استراتيجية الكلمات المفاتيح..</vt:lpstr>
      <vt:lpstr>قبل ذلك نصحح الواجب المنزلي. سأراقب إنجازاتكم.</vt:lpstr>
      <vt:lpstr>لنصحح شفويا.</vt:lpstr>
      <vt:lpstr>خذوا كراساتكم . لتقرؤوا النص قراءات فردية. طبقوا ما تعلمتم في حصص الطلاقة.</vt:lpstr>
      <vt:lpstr>يقرأ كل واحد منكم  فقرة الآخرون يتتبعون. من يقرأ؟</vt:lpstr>
      <vt:lpstr>خذوا الصفحة 26 سوف تجيبون  الآن عن أسئلة بتوظيف استراتيجية الكلمات المفاتيح.  ( ينجز النشاط تفاعليا مع المتعلمين)</vt:lpstr>
      <vt:lpstr>حددوا الكلمات المفاتيح ثم ابحثوا في النص باستخدام القراءة المسحية وبعد ذلك قوموا بصياغة الجواب.</vt:lpstr>
      <vt:lpstr>الآن ستجيبون كتابيا و بشكل فردي على باقي أسئلة الصفحة 26</vt:lpstr>
      <vt:lpstr>سأمر بين الصفوف لمساعدتكم</vt:lpstr>
      <vt:lpstr>من يصحح ؟ أين وجدت الجواب ؟ بماذا قمت كي تجد الإجابة؟</vt:lpstr>
      <vt:lpstr>ورشة الكتابة - التراكيب</vt:lpstr>
      <vt:lpstr>سنشرع الآن في حصة التراكيب. ستتعرفون على أحوال الخبر وتصوغون جملا بأخبار مختلفة.</vt:lpstr>
      <vt:lpstr>سنتذكر أولا عناصر الجملة الاسمية. من منكم يذكرنا بعناصرها؟</vt:lpstr>
      <vt:lpstr>المبتدأ و الخبر. من يصوغ جملة اسمية تتضمن مبتدأ و خبرا؟</vt:lpstr>
      <vt:lpstr>الخبر يكمل معنى الجملة ويكون دائما مرفوعا. البطل مثابر. </vt:lpstr>
      <vt:lpstr>انتبهوا معي لتتعرفوا على أنواع الخبر.</vt:lpstr>
      <vt:lpstr>الخبر يأتي مفردا أو جملة أو شبه جملة</vt:lpstr>
      <vt:lpstr> يكون خبرا مفردا إذا كانت الكلمة اسما و ليس فعلا او ظرفا. مثل الكتاب مفيد . </vt:lpstr>
      <vt:lpstr> من منكم يركب جملة اسمية بخبر مفرد؟ </vt:lpstr>
      <vt:lpstr> قد يأتي الخبر جملة . إما جملة فعلية مثل : اَلْكِتابُ يُسَلّين، أو  جملة اسمية مثل : اَلْكِتابُ عُنْوانُهُ جَذّابٌ. </vt:lpstr>
      <vt:lpstr> من يركب حملة اسمية خبرها جملة فعلية / جملة اسمية؟</vt:lpstr>
      <vt:lpstr> أحيانا  يأتي الخبر شبه جملة من الجار و المجرور  مثل:  الكتاب في الخزانة . أو شبه جملة من الظرف  مثل : الكتاب بَيْنَ الرفوف. </vt:lpstr>
      <vt:lpstr> من يركب جملة خبرها شبه جملة من الجار والمجرور أو الظرف. </vt:lpstr>
      <vt:lpstr>من يذكرنا بالحالات التي يأتي عليها الخبر في الجملة الاسمية؟</vt:lpstr>
      <vt:lpstr>من يقرأ ؟</vt:lpstr>
      <vt:lpstr>خذوا كراساتكم .الصفحة  28 . من يقرأ؟</vt:lpstr>
      <vt:lpstr>من يقرأ نموذج الإعراب؟</vt:lpstr>
      <vt:lpstr>الآن، ستشتغلون في ثنائيات لإنجاز النشاط التالي</vt:lpstr>
      <vt:lpstr>سأمر بين الصفوف لمساعدتكم.</vt:lpstr>
      <vt:lpstr>لنصحح. تصحيح تفاعلي.</vt:lpstr>
      <vt:lpstr>صححوا.</vt:lpstr>
      <vt:lpstr>الآن، نجزوا النشاط التالي على  كراساتكم . عمل فردي.</vt:lpstr>
      <vt:lpstr>سأمر بين الصفوف لمساعدتكم.</vt:lpstr>
      <vt:lpstr>لنصحح. سندون بعض المقترحات على السبورة. </vt:lpstr>
      <vt:lpstr>Présentation PowerPoint</vt:lpstr>
      <vt:lpstr>Présentation PowerPoint</vt:lpstr>
      <vt:lpstr>سجلوا الواجب المنزلي.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151</cp:revision>
  <dcterms:created xsi:type="dcterms:W3CDTF">2023-09-20T21:35:22Z</dcterms:created>
  <dcterms:modified xsi:type="dcterms:W3CDTF">2025-11-02T11:42:52Z</dcterms:modified>
</cp:coreProperties>
</file>