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8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9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0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1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13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87" r:id="rId1"/>
    <p:sldMasterId id="2147483701" r:id="rId2"/>
    <p:sldMasterId id="2147483724" r:id="rId3"/>
    <p:sldMasterId id="2147483747" r:id="rId4"/>
    <p:sldMasterId id="2147483770" r:id="rId5"/>
    <p:sldMasterId id="2147483793" r:id="rId6"/>
    <p:sldMasterId id="2147483816" r:id="rId7"/>
    <p:sldMasterId id="2147483831" r:id="rId8"/>
    <p:sldMasterId id="2147483844" r:id="rId9"/>
    <p:sldMasterId id="2147483869" r:id="rId10"/>
    <p:sldMasterId id="2147483884" r:id="rId11"/>
    <p:sldMasterId id="2147483907" r:id="rId12"/>
    <p:sldMasterId id="2147483931" r:id="rId13"/>
    <p:sldMasterId id="2147483955" r:id="rId14"/>
  </p:sldMasterIdLst>
  <p:notesMasterIdLst>
    <p:notesMasterId r:id="rId51"/>
  </p:notesMasterIdLst>
  <p:sldIdLst>
    <p:sldId id="2147482707" r:id="rId15"/>
    <p:sldId id="2147482632" r:id="rId16"/>
    <p:sldId id="2147482470" r:id="rId17"/>
    <p:sldId id="2147482697" r:id="rId18"/>
    <p:sldId id="2147482705" r:id="rId19"/>
    <p:sldId id="2147482706" r:id="rId20"/>
    <p:sldId id="2147482464" r:id="rId21"/>
    <p:sldId id="2147482725" r:id="rId22"/>
    <p:sldId id="2147482708" r:id="rId23"/>
    <p:sldId id="2147482479" r:id="rId24"/>
    <p:sldId id="2147482480" r:id="rId25"/>
    <p:sldId id="2134807201" r:id="rId26"/>
    <p:sldId id="2147482481" r:id="rId27"/>
    <p:sldId id="2147482702" r:id="rId28"/>
    <p:sldId id="2147482520" r:id="rId29"/>
    <p:sldId id="2147482521" r:id="rId30"/>
    <p:sldId id="2147482522" r:id="rId31"/>
    <p:sldId id="2147482523" r:id="rId32"/>
    <p:sldId id="2147482524" r:id="rId33"/>
    <p:sldId id="2147482528" r:id="rId34"/>
    <p:sldId id="2134807222" r:id="rId35"/>
    <p:sldId id="2147482529" r:id="rId36"/>
    <p:sldId id="2147482526" r:id="rId37"/>
    <p:sldId id="2147482530" r:id="rId38"/>
    <p:sldId id="2147482527" r:id="rId39"/>
    <p:sldId id="2147482709" r:id="rId40"/>
    <p:sldId id="2147482525" r:id="rId41"/>
    <p:sldId id="2147482531" r:id="rId42"/>
    <p:sldId id="2147482532" r:id="rId43"/>
    <p:sldId id="2147482533" r:id="rId44"/>
    <p:sldId id="2147482534" r:id="rId45"/>
    <p:sldId id="2147482535" r:id="rId46"/>
    <p:sldId id="2147482503" r:id="rId47"/>
    <p:sldId id="2147482536" r:id="rId48"/>
    <p:sldId id="2147482726" r:id="rId49"/>
    <p:sldId id="2147482628" r:id="rId50"/>
  </p:sldIdLst>
  <p:sldSz cx="9144000" cy="6858000" type="screen4x3"/>
  <p:notesSz cx="6858000" cy="9144000"/>
  <p:embeddedFontLst>
    <p:embeddedFont>
      <p:font typeface="Dosis" pitchFamily="2" charset="0"/>
      <p:regular r:id="rId52"/>
      <p:bold r:id="rId53"/>
    </p:embeddedFont>
    <p:embeddedFont>
      <p:font typeface="Dosis ExtraBold" pitchFamily="2" charset="0"/>
      <p:bold r:id="rId54"/>
    </p:embeddedFont>
    <p:embeddedFont>
      <p:font typeface="Dosis Medium" pitchFamily="2" charset="0"/>
      <p:regular r:id="rId55"/>
    </p:embeddedFont>
    <p:embeddedFont>
      <p:font typeface="Dosis SemiBold" pitchFamily="2" charset="0"/>
      <p:bold r:id="rId56"/>
    </p:embeddedFont>
    <p:embeddedFont>
      <p:font typeface="Microsoft Uighur" panose="02000000000000000000" pitchFamily="2" charset="-78"/>
      <p:regular r:id="rId57"/>
      <p:bold r:id="rId58"/>
    </p:embeddedFont>
    <p:embeddedFont>
      <p:font typeface="Modern Love" panose="04090805081005020601" pitchFamily="82" charset="0"/>
      <p:regular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5"/>
    <a:srgbClr val="C1E4F5"/>
    <a:srgbClr val="C3D215"/>
    <a:srgbClr val="0097B2"/>
    <a:srgbClr val="00729A"/>
    <a:srgbClr val="1E3F48"/>
    <a:srgbClr val="70B1B6"/>
    <a:srgbClr val="7FB9BE"/>
    <a:srgbClr val="D6E9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font" Target="fonts/font8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42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0682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67741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95262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62448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37343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600010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695234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323481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094842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171752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818962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7042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07625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641827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788261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876949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13390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13134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108548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070060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235025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814486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727015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354771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00534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378580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24546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765431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408472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33252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66185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67428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709011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276354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196914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17736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658414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2979824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627948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54671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3432958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45055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605933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3383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061701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9435142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084369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056260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6478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2123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9422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8730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5305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5966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366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9041841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9943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792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6144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8765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0288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88733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948251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580762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955124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779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784800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402981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436836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83552483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38397057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97520453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644142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71070010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7256660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357535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68207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311163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24718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58246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295503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99550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7793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942867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8405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667435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2782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477761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89504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4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1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72356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5151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5603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456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3398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3483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2198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266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330482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5417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7110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5003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023578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334462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745411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3548523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37198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203222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3740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47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992494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26582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62965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3368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0312173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5378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42933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04940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811479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920479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91860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266023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5907770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729137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74834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996690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989257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5474759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7060491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704793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22615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43797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5545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8912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169878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3399813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5650688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76605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259150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1902901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3816458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0242097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77386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4871053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0596095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372326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1195436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8364867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492241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23838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4612443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206986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050205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02599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7166883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4364913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66449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720594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0015275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177453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326619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2206527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3990689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603048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386084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02610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968288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540539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4577004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7102191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38558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171249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948032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201464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0562179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472968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419873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4256848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196629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0008676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3439907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2051495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9828557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441180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203983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7732334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13868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2938248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0391001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69479754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0957473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417697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4867712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5822868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3828867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1974098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2434547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839879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799197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1771940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968657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54538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635475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446131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0058603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4673767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094593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424360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96398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238566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4721646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3010582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276737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554520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073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610421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131731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04232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300486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62016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37191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431509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019263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287052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8274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750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65256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78950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75610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664225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252421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9911065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939652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02668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879302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305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99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349654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297258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52767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62833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609765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441484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5025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588608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835227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95768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8549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282263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487810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760045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04957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09865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340255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9443533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14850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77590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56548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166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6755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132914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712211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939504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996544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175250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740504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800270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23493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433201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0309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950748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6718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524550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413155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802780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482544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393062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50950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948366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47887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6315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578627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2974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170513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663600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106616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70616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622053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719255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55924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4521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200.xml"/><Relationship Id="rId21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24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23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07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slideLayout" Target="../slideLayouts/slideLayout239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8.xml"/><Relationship Id="rId25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20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24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23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Relationship Id="rId22" Type="http://schemas.openxmlformats.org/officeDocument/2006/relationships/slideLayout" Target="../slideLayouts/slideLayout243.xml"/><Relationship Id="rId27" Type="http://schemas.openxmlformats.org/officeDocument/2006/relationships/image" Target="../media/image2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249.xml"/><Relationship Id="rId21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5" Type="http://schemas.openxmlformats.org/officeDocument/2006/relationships/theme" Target="../theme/theme1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20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23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56.xml"/><Relationship Id="rId19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Relationship Id="rId22" Type="http://schemas.openxmlformats.org/officeDocument/2006/relationships/slideLayout" Target="../slideLayouts/slideLayout2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1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73.xml"/><Relationship Id="rId21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17" Type="http://schemas.openxmlformats.org/officeDocument/2006/relationships/slideLayout" Target="../slideLayouts/slideLayout287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286.xml"/><Relationship Id="rId20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5.xml"/><Relationship Id="rId23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80.xml"/><Relationship Id="rId19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4.xml"/><Relationship Id="rId22" Type="http://schemas.openxmlformats.org/officeDocument/2006/relationships/slideLayout" Target="../slideLayouts/slideLayout2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image" Target="../media/image12.jpg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04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985" r:id="rId13"/>
    <p:sldLayoutId id="2147483979" r:id="rId14"/>
    <p:sldLayoutId id="21474837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02/11/2025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7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987" r:id="rId13"/>
    <p:sldLayoutId id="2147483981" r:id="rId14"/>
    <p:sldLayoutId id="2147483882" r:id="rId15"/>
    <p:sldLayoutId id="214748388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932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  <p:sldLayoutId id="2147483905" r:id="rId21"/>
    <p:sldLayoutId id="2147483989" r:id="rId22"/>
    <p:sldLayoutId id="2147483983" r:id="rId23"/>
    <p:sldLayoutId id="2147483906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91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91" r:id="rId24"/>
    <p:sldLayoutId id="2147483990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913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92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3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93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  <p:sldLayoutId id="2147483976" r:id="rId22"/>
    <p:sldLayoutId id="21474839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04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988" r:id="rId21"/>
    <p:sldLayoutId id="2147483982" r:id="rId22"/>
    <p:sldLayoutId id="2147483745" r:id="rId23"/>
    <p:sldLayoutId id="2147483746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05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98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52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7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984" r:id="rId3"/>
    <p:sldLayoutId id="214748397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34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986" r:id="rId13"/>
    <p:sldLayoutId id="21474839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35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44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9.png"/><Relationship Id="rId7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2.png"/><Relationship Id="rId11" Type="http://schemas.openxmlformats.org/officeDocument/2006/relationships/image" Target="../media/image20.png"/><Relationship Id="rId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50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openxmlformats.org/officeDocument/2006/relationships/image" Target="../media/image49.png"/><Relationship Id="rId12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0.png"/><Relationship Id="rId11" Type="http://schemas.openxmlformats.org/officeDocument/2006/relationships/image" Target="../media/image36.png"/><Relationship Id="rId5" Type="http://schemas.openxmlformats.org/officeDocument/2006/relationships/image" Target="../media/image51.png"/><Relationship Id="rId10" Type="http://schemas.openxmlformats.org/officeDocument/2006/relationships/image" Target="../media/image35.png"/><Relationship Id="rId4" Type="http://schemas.openxmlformats.org/officeDocument/2006/relationships/image" Target="../media/image52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openxmlformats.org/officeDocument/2006/relationships/image" Target="../media/image49.png"/><Relationship Id="rId12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0.png"/><Relationship Id="rId11" Type="http://schemas.openxmlformats.org/officeDocument/2006/relationships/image" Target="../media/image36.png"/><Relationship Id="rId5" Type="http://schemas.openxmlformats.org/officeDocument/2006/relationships/image" Target="../media/image51.png"/><Relationship Id="rId10" Type="http://schemas.openxmlformats.org/officeDocument/2006/relationships/image" Target="../media/image35.png"/><Relationship Id="rId4" Type="http://schemas.openxmlformats.org/officeDocument/2006/relationships/image" Target="../media/image52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44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5.png"/><Relationship Id="rId7" Type="http://schemas.openxmlformats.org/officeDocument/2006/relationships/image" Target="../media/image3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microsoft.com/office/2007/relationships/hdphoto" Target="../media/hdphoto6.wdp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5.png"/><Relationship Id="rId7" Type="http://schemas.openxmlformats.org/officeDocument/2006/relationships/image" Target="../media/image3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microsoft.com/office/2007/relationships/hdphoto" Target="../media/hdphoto6.wdp"/><Relationship Id="rId9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7.wdp"/><Relationship Id="rId7" Type="http://schemas.openxmlformats.org/officeDocument/2006/relationships/image" Target="../media/image3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71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5.gif"/><Relationship Id="rId10" Type="http://schemas.openxmlformats.org/officeDocument/2006/relationships/image" Target="../media/image21.png"/><Relationship Id="rId4" Type="http://schemas.openxmlformats.org/officeDocument/2006/relationships/image" Target="../media/image57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png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18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gif"/><Relationship Id="rId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21C057-A31A-4FFC-3C42-1254E1E9C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b="3666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ZoneTexte 66">
            <a:extLst>
              <a:ext uri="{FF2B5EF4-FFF2-40B4-BE49-F238E27FC236}">
                <a16:creationId xmlns:a16="http://schemas.microsoft.com/office/drawing/2014/main" id="{82165F6E-4E78-2349-B60A-633BE4B433BC}"/>
              </a:ext>
            </a:extLst>
          </p:cNvPr>
          <p:cNvSpPr txBox="1"/>
          <p:nvPr/>
        </p:nvSpPr>
        <p:spPr>
          <a:xfrm>
            <a:off x="-327600" y="698991"/>
            <a:ext cx="7778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جديدة  بدقة وسرعة. انتبهوا للوصل و الحروف الأخيرة في الكلمات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. تابعوا معي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A9A556-D0EC-455D-17C3-DCC92E607EA5}"/>
              </a:ext>
            </a:extLst>
          </p:cNvPr>
          <p:cNvSpPr txBox="1"/>
          <p:nvPr/>
        </p:nvSpPr>
        <p:spPr>
          <a:xfrm>
            <a:off x="469365" y="1584325"/>
            <a:ext cx="8205269" cy="500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كانَتْ سَلْمَى تِلْميذَةً مُجْتَهِدَةً في مَدْرَسَتِها بِمَدينَةِ أَصيلَةَ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لْجَميلَ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ِ. تَحْرِصُ دائِماً عَلى أَداءِ واجِباتِها في وَقْتِها، وَتُشارِكُ بِحَماسٍ في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لْأَنْشِطَةِ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لصَّفِّيَّ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ِ. هَلْ تَعْلَمونَ سِرَّ تَفَوُّقِها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؟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 إِنَّهُ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لتَّنْظيمُ وَحُبُّ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لْعِلْ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م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ِ. تَقْضي سَلْمى وَقْتاً مُمْتِعاً في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لْمَكْتَبَ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ِ، وَتَسْتَمْتِعُ بِقِراءَةِ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لْكُتُبِ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لْعِلْمِيَّ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ِ. وَعِنْدَما فازَتْ بِ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لْمَرْتَبَةِ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لْأولى في مُسابَقَةِ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لْعُلو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م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ِ، سَأَلَها زُمَلاؤُها: كَيْفَ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سْتَطَعْتِ تَحْقيقَ هذا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لنَّجاحِ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لْباهِ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؟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 فَأَجابَتْ بِ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بْتِسامَ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ٍ: "بِ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لْمُثابَرَةِ وَ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لشَّغَفِ نَصِلُ إِلى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لْقِمَّ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ِ".</a:t>
            </a:r>
            <a:endParaRPr kumimoji="0" lang="fr-MA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B9AA950-F9D1-C29B-3914-8082CF3CF211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746095-6564-5B7B-7EFD-17CED41FBB20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AA2058-4F01-4EB3-7059-D5E5839A8076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F65C3D3-9818-0E7A-A5F0-C2C5293E1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1E8E9CD-B4D1-62CB-551B-5DD325BA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3123BDC-9575-AE80-D3E5-5A8A78AA7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EAB4B4B-45CE-C828-0033-99D0B112B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41BEB8C-C08F-B482-90C1-EF51BEDD4562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9D3675-D4A0-1CA5-7A13-AC435FD89FE7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2" name="Espace réservé pour une image  19">
            <a:extLst>
              <a:ext uri="{FF2B5EF4-FFF2-40B4-BE49-F238E27FC236}">
                <a16:creationId xmlns:a16="http://schemas.microsoft.com/office/drawing/2014/main" id="{9B05BA49-E8F2-B217-4243-0370C95A17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7088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61E50080-2434-3212-D724-00FA34B1EB1C}"/>
              </a:ext>
            </a:extLst>
          </p:cNvPr>
          <p:cNvSpPr txBox="1"/>
          <p:nvPr/>
        </p:nvSpPr>
        <p:spPr>
          <a:xfrm>
            <a:off x="433137" y="691416"/>
            <a:ext cx="7165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AC2FC0FA-93E5-4037-80FD-D51649FF8F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2900" y="622300"/>
            <a:ext cx="900113" cy="900113"/>
          </a:xfr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39907529-B537-4C12-C29D-C4255374DDA7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C7D1BA-1FCE-F75B-B649-E64C0DF16D0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8E7DFEC-4248-1EA3-B2D4-7D6D1B4897A1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BBA6244-A36A-F679-D448-9E7AE472E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FF88E43-150F-E113-0966-7094D4CD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2CCF02C3-2F95-998E-B0A4-7F1AAA72D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D884923-EF25-1C54-042E-F2E573A79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4D695BC-6151-F7C7-71A7-7ED00A8FD145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الإنتاج الكتابي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- 4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2EF5D9-7CE7-CF4B-EC31-CC934A084432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الإنتاج الكتابي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- 3</a:t>
              </a:r>
            </a:p>
          </p:txBody>
        </p:sp>
      </p:grpSp>
      <p:pic>
        <p:nvPicPr>
          <p:cNvPr id="3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3ACE7070-6FFE-A564-6B81-8E8F83EED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942800" y="2454442"/>
            <a:ext cx="3258399" cy="3263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3784359-5890-ED46-0648-58B05B98AEEF}"/>
              </a:ext>
            </a:extLst>
          </p:cNvPr>
          <p:cNvSpPr txBox="1"/>
          <p:nvPr/>
        </p:nvSpPr>
        <p:spPr>
          <a:xfrm>
            <a:off x="3021087" y="14439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798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43757-BAA9-72D7-04E8-013F37A1F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ZoneTexte 59">
            <a:extLst>
              <a:ext uri="{FF2B5EF4-FFF2-40B4-BE49-F238E27FC236}">
                <a16:creationId xmlns:a16="http://schemas.microsoft.com/office/drawing/2014/main" id="{5A878CFA-9155-2544-B876-039965B866DE}"/>
              </a:ext>
            </a:extLst>
          </p:cNvPr>
          <p:cNvSpPr txBox="1"/>
          <p:nvPr/>
        </p:nvSpPr>
        <p:spPr>
          <a:xfrm>
            <a:off x="469365" y="852971"/>
            <a:ext cx="704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9EC648-3FE9-D035-7F6A-3FEB1F01625F}"/>
              </a:ext>
            </a:extLst>
          </p:cNvPr>
          <p:cNvSpPr txBox="1"/>
          <p:nvPr/>
        </p:nvSpPr>
        <p:spPr>
          <a:xfrm>
            <a:off x="469365" y="1584325"/>
            <a:ext cx="8205269" cy="5009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كانَتْ سَلْمَى تِلْميذَةً مُجْتَهِدَةً في مَدْرَسَتِها بِمَدينَةِ أَصيلَةَ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لْجَميلَ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ِ. تَحْرِصُ دائِماً عَلى أَداءِ واجِباتِها في وَقْتِها، وَتُشارِكُ بِحَماسٍ في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لْأَنْشِطَةِ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لصَّفِّيَّ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ِ. هَلْ تَعْلَمونَ سِرَّ تَفَوُّقِها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؟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 إِنَّهُ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لتَّنْظيمُ وَحُبُّ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لْعِلْ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م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ِ. تَقْضي سَلْمى وَقْتاً مُمْتِعاً في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لْمَكْتَبَ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ِ، وَتَسْتَمْتِعُ بِقِراءَةِ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لْكُتُبِ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لْعِلْمِيَّ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ِ. وَعِنْدَما فازَتْ بِ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لْمَرْتَبَةِ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لْأولى في مُسابَقَةِ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لْعُلو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م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ِ، سَأَلَها زُمَلاؤُها: كَيْفَ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سْتَطَعْتِ تَحْقيقَ هذا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لنَّجاحِ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لْباهِ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؟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 فَأَجابَتْ بِ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بْتِسامَ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ٍ: "بِ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لْمُثابَرَةِ وَ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لشَّغَفِ نَصِلُ إِلى 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لْقِمَّ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Microsoft Uighur" panose="02000000000000000000" pitchFamily="2" charset="-78"/>
              </a:rPr>
              <a:t>ِ".</a:t>
            </a:r>
            <a:endParaRPr kumimoji="0" lang="fr-MA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E48AE6D-BC5C-ECEE-7A37-F769D304F474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EDF6DB-185B-826A-465F-CA814F8D1390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2B8757-5E78-19C0-6FC0-E698A651BBA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B86B3F7-6714-58ED-4276-F5688637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D4660BD-4DA0-A136-0496-30A6FAF8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019E24A-3B71-1CBC-ED9C-A293085BE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8D9C44F-C4A0-15F1-764D-281510C94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30C52D-33C9-92E1-5EAC-48461CF975C5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الإنتاج الكتابي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- 4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BD1321-4317-F072-2DD7-FA132B59DE7A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الإنتاج الكتابي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- 3</a:t>
              </a:r>
            </a:p>
          </p:txBody>
        </p:sp>
      </p:grpSp>
      <p:pic>
        <p:nvPicPr>
          <p:cNvPr id="22" name="Espace réservé pour une image  17">
            <a:extLst>
              <a:ext uri="{FF2B5EF4-FFF2-40B4-BE49-F238E27FC236}">
                <a16:creationId xmlns:a16="http://schemas.microsoft.com/office/drawing/2014/main" id="{D9EE8290-E9BD-07EC-D9EA-C89B53B7FD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0756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7795-164E-34B1-BC0D-7637A9BD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BD580524-0721-98B7-19E5-C267F4D13789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31A8875-BDAF-CA4F-8CC4-5E10CB3AAA6D}"/>
              </a:ext>
            </a:extLst>
          </p:cNvPr>
          <p:cNvSpPr txBox="1"/>
          <p:nvPr/>
        </p:nvSpPr>
        <p:spPr>
          <a:xfrm>
            <a:off x="-158622" y="878072"/>
            <a:ext cx="75554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2">
            <a:extLst>
              <a:ext uri="{FF2B5EF4-FFF2-40B4-BE49-F238E27FC236}">
                <a16:creationId xmlns:a16="http://schemas.microsoft.com/office/drawing/2014/main" id="{3B51E7E3-4856-9817-EA9A-CD2C3AB68D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769ACAC-E142-B5E1-4DEB-F9FCD4EAC85A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681E93-E4D2-48A6-6C16-048523CEF3B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6A1D83-A910-1316-5A50-C108C018D6FD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0D37A64-FA7C-832C-AE5F-E90EFAB3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180A804-15E4-A809-7B33-14881BF1A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92BE905-824D-8F9B-A06F-CCF7CB533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42C2AA-62AB-77DD-2D34-A3956B65A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A752E2-4867-0E22-DB00-BFDAC75871EE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C17890-A107-51DE-5418-3BC821F5F19B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F47D33EF-C772-0A0E-DB42-9D9F499CD622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583E449C-425C-9EAC-E71C-0002422E1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5325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الكتابة – الحصة 3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1888958" y="3158999"/>
            <a:ext cx="5343463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صياغة أسئلة لطلب معلومات – الحصة 3 (المسودة الأولى)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2707105" y="1807822"/>
            <a:ext cx="4525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– الإنتاج الكتابي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46F31-5DEA-0984-9404-CE0F85D35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B683A2C0-CFD2-3E65-2E72-CADCB8A60D52}"/>
              </a:ext>
            </a:extLst>
          </p:cNvPr>
          <p:cNvSpPr txBox="1"/>
          <p:nvPr/>
        </p:nvSpPr>
        <p:spPr>
          <a:xfrm>
            <a:off x="-339755" y="78019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سنتذكر كيف نقوم بطلب معلومات.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نوع الأسئلة التي نستعملها؟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B800736-764F-7DD6-DEE9-3BF21D79D76F}"/>
              </a:ext>
            </a:extLst>
          </p:cNvPr>
          <p:cNvGrpSpPr/>
          <p:nvPr/>
        </p:nvGrpSpPr>
        <p:grpSpPr>
          <a:xfrm>
            <a:off x="1022356" y="2653151"/>
            <a:ext cx="7352500" cy="2402911"/>
            <a:chOff x="1020402" y="1907194"/>
            <a:chExt cx="7352500" cy="2402911"/>
          </a:xfrm>
        </p:grpSpPr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63D6D7FC-28EF-1E69-F89B-459E0996F572}"/>
                </a:ext>
              </a:extLst>
            </p:cNvPr>
            <p:cNvSpPr txBox="1"/>
            <p:nvPr/>
          </p:nvSpPr>
          <p:spPr>
            <a:xfrm>
              <a:off x="1020402" y="1907194"/>
              <a:ext cx="7352500" cy="919356"/>
            </a:xfrm>
            <a:prstGeom prst="roundRect">
              <a:avLst/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لِطَلَبِ مَعْلوماتٍ أَسْتَعْمِلُ</a:t>
              </a:r>
              <a:endPara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A906A67D-B568-512B-42D6-8E6D08747764}"/>
                </a:ext>
              </a:extLst>
            </p:cNvPr>
            <p:cNvSpPr txBox="1"/>
            <p:nvPr/>
          </p:nvSpPr>
          <p:spPr>
            <a:xfrm>
              <a:off x="5831623" y="3526957"/>
              <a:ext cx="234197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أسْئِلَةٌ ..........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1" name="Google Shape;452;p158">
              <a:extLst>
                <a:ext uri="{FF2B5EF4-FFF2-40B4-BE49-F238E27FC236}">
                  <a16:creationId xmlns:a16="http://schemas.microsoft.com/office/drawing/2014/main" id="{5D888A67-1115-21A5-0B45-BE46601CA019}"/>
                </a:ext>
              </a:extLst>
            </p:cNvPr>
            <p:cNvSpPr txBox="1"/>
            <p:nvPr/>
          </p:nvSpPr>
          <p:spPr>
            <a:xfrm>
              <a:off x="1198726" y="3489634"/>
              <a:ext cx="234197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أسْئِلَةٌ ..............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2" name="Accolade fermante 11">
              <a:extLst>
                <a:ext uri="{FF2B5EF4-FFF2-40B4-BE49-F238E27FC236}">
                  <a16:creationId xmlns:a16="http://schemas.microsoft.com/office/drawing/2014/main" id="{221005E7-615D-FA29-4EAA-A896433F1968}"/>
                </a:ext>
              </a:extLst>
            </p:cNvPr>
            <p:cNvSpPr/>
            <p:nvPr/>
          </p:nvSpPr>
          <p:spPr>
            <a:xfrm rot="16200000">
              <a:off x="4657910" y="1400902"/>
              <a:ext cx="260023" cy="3806890"/>
            </a:xfrm>
            <a:prstGeom prst="rightBrace">
              <a:avLst/>
            </a:prstGeom>
            <a:noFill/>
            <a:ln w="19050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EA0533B-2AD4-E257-80AD-0DE2B6CAD318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F33240-5940-358D-6CCF-64479DE1CA87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2F44C4-29A2-8E93-1814-94A7277F2080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C53A56A-1FDD-56A2-D79A-DBD6CB9B4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32BA6E7-51E7-9124-73C8-B87CC63FD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5C9B209-92C0-1FB9-40A7-B1366531D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1A028D8-1EB2-7ABB-1034-3ECB2E420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0264445-EB56-D3FF-8AD3-B39FFBFD04E3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508759-B544-DF13-E1C0-A47809532791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30" name="Espace réservé pour une image  14">
            <a:extLst>
              <a:ext uri="{FF2B5EF4-FFF2-40B4-BE49-F238E27FC236}">
                <a16:creationId xmlns:a16="http://schemas.microsoft.com/office/drawing/2014/main" id="{18E0BAA9-CCA1-8606-E2C0-DF51721B65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1821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D58A6-DD23-E51D-C313-364DD7DCB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AD234A0E-9AE5-D610-8381-C352C97B0A04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 أدوات الاستفهام التي نستعملها لكتابة أسئلة مغلقة؟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8A7E50E-CD81-8EF3-BF7E-DD197CB8EE6D}"/>
              </a:ext>
            </a:extLst>
          </p:cNvPr>
          <p:cNvGrpSpPr/>
          <p:nvPr/>
        </p:nvGrpSpPr>
        <p:grpSpPr>
          <a:xfrm>
            <a:off x="1020402" y="1973310"/>
            <a:ext cx="7352500" cy="3730915"/>
            <a:chOff x="1020402" y="1907194"/>
            <a:chExt cx="7352500" cy="3730915"/>
          </a:xfrm>
        </p:grpSpPr>
        <p:sp>
          <p:nvSpPr>
            <p:cNvPr id="5" name="Google Shape;452;p158">
              <a:extLst>
                <a:ext uri="{FF2B5EF4-FFF2-40B4-BE49-F238E27FC236}">
                  <a16:creationId xmlns:a16="http://schemas.microsoft.com/office/drawing/2014/main" id="{AADE1003-C714-B137-C70B-4C174A61BD9C}"/>
                </a:ext>
              </a:extLst>
            </p:cNvPr>
            <p:cNvSpPr txBox="1"/>
            <p:nvPr/>
          </p:nvSpPr>
          <p:spPr>
            <a:xfrm>
              <a:off x="1020402" y="1907194"/>
              <a:ext cx="7352500" cy="919356"/>
            </a:xfrm>
            <a:prstGeom prst="roundRect">
              <a:avLst/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لِطَلَبِ مَعْلوماتٍ أَسْتَعْمِلُ</a:t>
              </a:r>
              <a:endPara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3A3C1A53-4837-A23F-A6C6-A1BE6B45F361}"/>
                </a:ext>
              </a:extLst>
            </p:cNvPr>
            <p:cNvSpPr txBox="1"/>
            <p:nvPr/>
          </p:nvSpPr>
          <p:spPr>
            <a:xfrm>
              <a:off x="5831623" y="3526957"/>
              <a:ext cx="234197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أسْئِلَةٌ مُغْلَقَةٌ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7B75A48C-A74C-0220-107B-DB6EE6C0D8D2}"/>
                </a:ext>
              </a:extLst>
            </p:cNvPr>
            <p:cNvSpPr txBox="1"/>
            <p:nvPr/>
          </p:nvSpPr>
          <p:spPr>
            <a:xfrm>
              <a:off x="1198726" y="3489634"/>
              <a:ext cx="234197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أسْئِلَةٌ مَفْتوحَةٌ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1" name="Accolade fermante 10">
              <a:extLst>
                <a:ext uri="{FF2B5EF4-FFF2-40B4-BE49-F238E27FC236}">
                  <a16:creationId xmlns:a16="http://schemas.microsoft.com/office/drawing/2014/main" id="{B1649161-EDDA-F92F-CACA-59F31BA40B71}"/>
                </a:ext>
              </a:extLst>
            </p:cNvPr>
            <p:cNvSpPr/>
            <p:nvPr/>
          </p:nvSpPr>
          <p:spPr>
            <a:xfrm rot="16200000">
              <a:off x="4657910" y="1400902"/>
              <a:ext cx="260023" cy="3806890"/>
            </a:xfrm>
            <a:prstGeom prst="rightBrace">
              <a:avLst/>
            </a:prstGeom>
            <a:noFill/>
            <a:ln w="19050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18AC4995-A5B5-0393-67E5-D45032676AEE}"/>
                </a:ext>
              </a:extLst>
            </p:cNvPr>
            <p:cNvSpPr txBox="1"/>
            <p:nvPr/>
          </p:nvSpPr>
          <p:spPr>
            <a:xfrm>
              <a:off x="7473820" y="4808362"/>
              <a:ext cx="899082" cy="783148"/>
            </a:xfrm>
            <a:prstGeom prst="roundRect">
              <a:avLst/>
            </a:prstGeom>
            <a:solidFill>
              <a:srgbClr val="C3D215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3" name="Google Shape;452;p158">
              <a:extLst>
                <a:ext uri="{FF2B5EF4-FFF2-40B4-BE49-F238E27FC236}">
                  <a16:creationId xmlns:a16="http://schemas.microsoft.com/office/drawing/2014/main" id="{26537D65-5C7F-9ADF-32BD-486588D66A47}"/>
                </a:ext>
              </a:extLst>
            </p:cNvPr>
            <p:cNvSpPr txBox="1"/>
            <p:nvPr/>
          </p:nvSpPr>
          <p:spPr>
            <a:xfrm>
              <a:off x="6418480" y="4814569"/>
              <a:ext cx="899082" cy="783148"/>
            </a:xfrm>
            <a:prstGeom prst="roundRect">
              <a:avLst/>
            </a:prstGeom>
            <a:solidFill>
              <a:srgbClr val="C3D215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4" name="Google Shape;452;p158">
              <a:extLst>
                <a:ext uri="{FF2B5EF4-FFF2-40B4-BE49-F238E27FC236}">
                  <a16:creationId xmlns:a16="http://schemas.microsoft.com/office/drawing/2014/main" id="{EDCF25D6-83D7-C927-A8D2-39B7672FCABD}"/>
                </a:ext>
              </a:extLst>
            </p:cNvPr>
            <p:cNvSpPr txBox="1"/>
            <p:nvPr/>
          </p:nvSpPr>
          <p:spPr>
            <a:xfrm>
              <a:off x="5353697" y="4826996"/>
              <a:ext cx="899082" cy="783148"/>
            </a:xfrm>
            <a:prstGeom prst="roundRect">
              <a:avLst/>
            </a:prstGeom>
            <a:solidFill>
              <a:srgbClr val="C3D215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9" name="Google Shape;452;p158">
              <a:extLst>
                <a:ext uri="{FF2B5EF4-FFF2-40B4-BE49-F238E27FC236}">
                  <a16:creationId xmlns:a16="http://schemas.microsoft.com/office/drawing/2014/main" id="{44EE3FA3-FB30-70B0-71C9-08DDBF2E86E8}"/>
                </a:ext>
              </a:extLst>
            </p:cNvPr>
            <p:cNvSpPr txBox="1"/>
            <p:nvPr/>
          </p:nvSpPr>
          <p:spPr>
            <a:xfrm>
              <a:off x="4288914" y="4854961"/>
              <a:ext cx="899082" cy="783148"/>
            </a:xfrm>
            <a:prstGeom prst="roundRect">
              <a:avLst/>
            </a:prstGeom>
            <a:solidFill>
              <a:srgbClr val="C3D215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013643AA-2E9B-91AF-F941-D1AA975573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8960" y="4307721"/>
              <a:ext cx="145423" cy="496169"/>
            </a:xfrm>
            <a:prstGeom prst="straightConnector1">
              <a:avLst/>
            </a:prstGeom>
            <a:noFill/>
            <a:ln w="6350" cap="flat" cmpd="sng" algn="ctr">
              <a:solidFill>
                <a:srgbClr val="10658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40D8FC5F-00DC-C0A6-60C3-1C72E147A24E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5803238" y="4318400"/>
              <a:ext cx="1184830" cy="508596"/>
            </a:xfrm>
            <a:prstGeom prst="straightConnector1">
              <a:avLst/>
            </a:prstGeom>
            <a:noFill/>
            <a:ln w="6350" cap="flat" cmpd="sng" algn="ctr">
              <a:solidFill>
                <a:srgbClr val="10658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F280E9D2-A333-772B-5A44-F4EE745BD3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7921" y="4318400"/>
              <a:ext cx="2204852" cy="536561"/>
            </a:xfrm>
            <a:prstGeom prst="straightConnector1">
              <a:avLst/>
            </a:prstGeom>
            <a:noFill/>
            <a:ln w="6350" cap="flat" cmpd="sng" algn="ctr">
              <a:solidFill>
                <a:srgbClr val="106585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8011180F-46C7-B992-61BB-964D91D5F195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A006FB7-09BF-DABC-711E-DC1162934B85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DA2AEC2-F937-BB2B-4B91-812DBF8D7959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C67A210-089E-F074-C208-B9456B641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4A26FFF-A730-6D86-3029-E2AD9266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5D52DA21-B173-B39D-6A4B-C9F05D5BF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A72B32F7-6210-720F-5448-BEF1D193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DF9D1F-7B2D-BD8E-879C-1E340F1C9F49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51ECE04-F73A-5930-B3A2-55A0545C3695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45" name="Espace réservé pour une image  14">
            <a:extLst>
              <a:ext uri="{FF2B5EF4-FFF2-40B4-BE49-F238E27FC236}">
                <a16:creationId xmlns:a16="http://schemas.microsoft.com/office/drawing/2014/main" id="{3B21C0A0-9ED7-7F29-2DE7-0B235A1169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779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7DDA2-A61A-66F4-77F1-5B5914614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233A0924-716E-7056-7C76-4C48EE892502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يقترح أسئلة أخرى مغلقة باستعمال : هل – أ – أليس - ألا؟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85D698-7386-7DD8-A9DA-F71F6196C8A5}"/>
              </a:ext>
            </a:extLst>
          </p:cNvPr>
          <p:cNvGrpSpPr/>
          <p:nvPr/>
        </p:nvGrpSpPr>
        <p:grpSpPr>
          <a:xfrm>
            <a:off x="751371" y="2003293"/>
            <a:ext cx="7352500" cy="4412831"/>
            <a:chOff x="895749" y="1312927"/>
            <a:chExt cx="7352500" cy="4850725"/>
          </a:xfrm>
        </p:grpSpPr>
        <p:sp>
          <p:nvSpPr>
            <p:cNvPr id="5" name="Google Shape;452;p158">
              <a:extLst>
                <a:ext uri="{FF2B5EF4-FFF2-40B4-BE49-F238E27FC236}">
                  <a16:creationId xmlns:a16="http://schemas.microsoft.com/office/drawing/2014/main" id="{7D4C5D86-39BE-BDCB-D694-5EA6FBF6B7C8}"/>
                </a:ext>
              </a:extLst>
            </p:cNvPr>
            <p:cNvSpPr txBox="1"/>
            <p:nvPr/>
          </p:nvSpPr>
          <p:spPr>
            <a:xfrm>
              <a:off x="1305951" y="2499099"/>
              <a:ext cx="683461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هَلْ ............................................................؟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68C61906-19B4-D7FB-BFBC-F92300D8E4D9}"/>
                </a:ext>
              </a:extLst>
            </p:cNvPr>
            <p:cNvSpPr txBox="1"/>
            <p:nvPr/>
          </p:nvSpPr>
          <p:spPr>
            <a:xfrm>
              <a:off x="1352543" y="3428289"/>
              <a:ext cx="683461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أَ ................................................................؟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7C7AE960-87DD-9E48-C6E3-4FE37430FB8F}"/>
                </a:ext>
              </a:extLst>
            </p:cNvPr>
            <p:cNvSpPr txBox="1"/>
            <p:nvPr/>
          </p:nvSpPr>
          <p:spPr>
            <a:xfrm>
              <a:off x="1413638" y="4419195"/>
              <a:ext cx="683461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أَلَيْسَ ...........................................................؟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1" name="Google Shape;452;p158">
              <a:extLst>
                <a:ext uri="{FF2B5EF4-FFF2-40B4-BE49-F238E27FC236}">
                  <a16:creationId xmlns:a16="http://schemas.microsoft.com/office/drawing/2014/main" id="{1E426312-69CD-01CF-5BCE-E1772C7F7535}"/>
                </a:ext>
              </a:extLst>
            </p:cNvPr>
            <p:cNvSpPr txBox="1"/>
            <p:nvPr/>
          </p:nvSpPr>
          <p:spPr>
            <a:xfrm>
              <a:off x="1366105" y="5380504"/>
              <a:ext cx="683461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أَلا ...........................................................؟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87F584C5-C051-F3C9-83A6-36181F5A8BC3}"/>
                </a:ext>
              </a:extLst>
            </p:cNvPr>
            <p:cNvSpPr txBox="1"/>
            <p:nvPr/>
          </p:nvSpPr>
          <p:spPr>
            <a:xfrm>
              <a:off x="895749" y="1312927"/>
              <a:ext cx="7352500" cy="919356"/>
            </a:xfrm>
            <a:prstGeom prst="roundRect">
              <a:avLst/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أَصوغُ أسْئِلَةً مُغْلَقَةً بِٱسْتِعْمالِ:</a:t>
              </a:r>
              <a:endPara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6104E6C-AF21-6407-790D-A520A611AB9E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0F4755-559F-E840-5973-758C37A7C8E4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DD91FD-D9F7-0545-1674-2B23D75B3C07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1205C12-A8F7-9BFE-A7DA-E57F17DF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29E03B5-8CC3-D805-9B14-006E8603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34F2B19-255A-0A6E-7539-93343D90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38533F-06E5-A980-38C5-8BBD8D1C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AB6304-0A21-FE2A-BDBE-E6B9303A979D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F7B5FC9-AC5D-8A92-8C1E-0884F731FB99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9" name="Espace réservé pour une image  14">
            <a:extLst>
              <a:ext uri="{FF2B5EF4-FFF2-40B4-BE49-F238E27FC236}">
                <a16:creationId xmlns:a16="http://schemas.microsoft.com/office/drawing/2014/main" id="{E967D0D3-6D54-1C6E-3E61-378D802C29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8998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EB6E0-1E57-405A-F47E-B99505D13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E345996E-844B-DF5A-6A7B-F435DEE2F394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منكم يقترح أسئلة أخرى مغلقة من خلال عرض اختيارات؟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20873FB-CE95-0C9E-1F9E-0FADB28BECC4}"/>
              </a:ext>
            </a:extLst>
          </p:cNvPr>
          <p:cNvGrpSpPr/>
          <p:nvPr/>
        </p:nvGrpSpPr>
        <p:grpSpPr>
          <a:xfrm>
            <a:off x="877967" y="2424219"/>
            <a:ext cx="7388063" cy="3146443"/>
            <a:chOff x="1020240" y="1499066"/>
            <a:chExt cx="7388063" cy="3146443"/>
          </a:xfrm>
        </p:grpSpPr>
        <p:sp>
          <p:nvSpPr>
            <p:cNvPr id="5" name="Google Shape;452;p158">
              <a:extLst>
                <a:ext uri="{FF2B5EF4-FFF2-40B4-BE49-F238E27FC236}">
                  <a16:creationId xmlns:a16="http://schemas.microsoft.com/office/drawing/2014/main" id="{8E4A7D1C-4C96-50AF-92EB-14D488157E0A}"/>
                </a:ext>
              </a:extLst>
            </p:cNvPr>
            <p:cNvSpPr txBox="1"/>
            <p:nvPr/>
          </p:nvSpPr>
          <p:spPr>
            <a:xfrm>
              <a:off x="1020240" y="1499066"/>
              <a:ext cx="7352500" cy="919356"/>
            </a:xfrm>
            <a:prstGeom prst="roundRect">
              <a:avLst/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أَصوغُ أسْئِلَةً مُغْلَقَةً بِٱسْتِعْمالِ:</a:t>
              </a:r>
              <a:endPara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DFF046E7-9B76-DDEE-09DC-6CB09BA96079}"/>
                </a:ext>
              </a:extLst>
            </p:cNvPr>
            <p:cNvSpPr txBox="1"/>
            <p:nvPr/>
          </p:nvSpPr>
          <p:spPr>
            <a:xfrm>
              <a:off x="1055803" y="2828361"/>
              <a:ext cx="7352500" cy="783148"/>
            </a:xfrm>
            <a:prstGeom prst="roundRect">
              <a:avLst/>
            </a:prstGeom>
            <a:solidFill>
              <a:srgbClr val="106585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...................................................................؟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D9238400-9B06-B9B5-33B4-FEC1B74ECBC2}"/>
                </a:ext>
              </a:extLst>
            </p:cNvPr>
            <p:cNvSpPr txBox="1"/>
            <p:nvPr/>
          </p:nvSpPr>
          <p:spPr>
            <a:xfrm>
              <a:off x="6716956" y="3856049"/>
              <a:ext cx="1667110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1" name="Google Shape;452;p158">
              <a:extLst>
                <a:ext uri="{FF2B5EF4-FFF2-40B4-BE49-F238E27FC236}">
                  <a16:creationId xmlns:a16="http://schemas.microsoft.com/office/drawing/2014/main" id="{1DC39C8A-77DC-B795-E0D3-48FA93757330}"/>
                </a:ext>
              </a:extLst>
            </p:cNvPr>
            <p:cNvSpPr txBox="1"/>
            <p:nvPr/>
          </p:nvSpPr>
          <p:spPr>
            <a:xfrm>
              <a:off x="4867505" y="3856049"/>
              <a:ext cx="1667110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109DE10F-F397-B05E-8D66-5495E1ABB53B}"/>
                </a:ext>
              </a:extLst>
            </p:cNvPr>
            <p:cNvSpPr txBox="1"/>
            <p:nvPr/>
          </p:nvSpPr>
          <p:spPr>
            <a:xfrm>
              <a:off x="3029380" y="3862361"/>
              <a:ext cx="1667110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3" name="Google Shape;452;p158">
              <a:extLst>
                <a:ext uri="{FF2B5EF4-FFF2-40B4-BE49-F238E27FC236}">
                  <a16:creationId xmlns:a16="http://schemas.microsoft.com/office/drawing/2014/main" id="{1A00BEF0-6A0A-494C-05D0-4D582EF09090}"/>
                </a:ext>
              </a:extLst>
            </p:cNvPr>
            <p:cNvSpPr txBox="1"/>
            <p:nvPr/>
          </p:nvSpPr>
          <p:spPr>
            <a:xfrm>
              <a:off x="1198726" y="3856049"/>
              <a:ext cx="1667110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1D4CEB7-15E2-5827-9D57-DAEF808BFCC8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3318C2-A83D-7484-CCF9-B27C911DE7E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775C39-50A9-7E6D-5C94-686B96D81482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63420E9-9E49-FF3D-A545-C147C6A02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E47F8E1-3B00-A02E-FED7-025E5C46F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B584EDC-DF66-D3ED-D47E-4B944D0B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0FA3974-913A-528A-9D6F-75F2AD7FC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D9C1F29-0291-00ED-6934-B3A39FE25F46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48C249-43D4-91D6-ABA2-79487A1CA1DA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30" name="Espace réservé pour une image  14">
            <a:extLst>
              <a:ext uri="{FF2B5EF4-FFF2-40B4-BE49-F238E27FC236}">
                <a16:creationId xmlns:a16="http://schemas.microsoft.com/office/drawing/2014/main" id="{09E75BC9-FF77-5907-1421-BF1A9A156D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722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14A07-8B1A-0E8C-4C79-7150098B7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6667E84B-75F5-043B-5A9C-1C91C8A197AD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 هي أدوات الاستفهام التي نستعملها لكتابة أسئلة مفتوحة ؟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E6C358D-BD28-F9C5-BFF5-24301712F18C}"/>
              </a:ext>
            </a:extLst>
          </p:cNvPr>
          <p:cNvGrpSpPr/>
          <p:nvPr/>
        </p:nvGrpSpPr>
        <p:grpSpPr>
          <a:xfrm>
            <a:off x="927356" y="1907194"/>
            <a:ext cx="7445546" cy="3831808"/>
            <a:chOff x="927356" y="1907194"/>
            <a:chExt cx="7445546" cy="3831808"/>
          </a:xfrm>
        </p:grpSpPr>
        <p:sp>
          <p:nvSpPr>
            <p:cNvPr id="5" name="Google Shape;452;p158">
              <a:extLst>
                <a:ext uri="{FF2B5EF4-FFF2-40B4-BE49-F238E27FC236}">
                  <a16:creationId xmlns:a16="http://schemas.microsoft.com/office/drawing/2014/main" id="{543D6F84-289B-0AFA-399E-F56ED6D5C664}"/>
                </a:ext>
              </a:extLst>
            </p:cNvPr>
            <p:cNvSpPr txBox="1"/>
            <p:nvPr/>
          </p:nvSpPr>
          <p:spPr>
            <a:xfrm>
              <a:off x="1020402" y="1907194"/>
              <a:ext cx="7352500" cy="919356"/>
            </a:xfrm>
            <a:prstGeom prst="roundRect">
              <a:avLst/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لِطَلَبِ مَعْلوماتٍ أَسْتَعْمِلُ</a:t>
              </a:r>
              <a:endPara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6FF207EA-4E7E-EDDD-C618-B5A064A3809F}"/>
                </a:ext>
              </a:extLst>
            </p:cNvPr>
            <p:cNvSpPr txBox="1"/>
            <p:nvPr/>
          </p:nvSpPr>
          <p:spPr>
            <a:xfrm>
              <a:off x="5831623" y="3526957"/>
              <a:ext cx="234197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أسْئِلَةٌ مُغْلَقَةٌ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9232365E-3F46-7CF7-BE58-8FFE07868CA6}"/>
                </a:ext>
              </a:extLst>
            </p:cNvPr>
            <p:cNvSpPr txBox="1"/>
            <p:nvPr/>
          </p:nvSpPr>
          <p:spPr>
            <a:xfrm>
              <a:off x="1198726" y="3489634"/>
              <a:ext cx="2341971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أسْئِلَةٌ مَفْتوحَةٌ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1" name="Accolade fermante 10">
              <a:extLst>
                <a:ext uri="{FF2B5EF4-FFF2-40B4-BE49-F238E27FC236}">
                  <a16:creationId xmlns:a16="http://schemas.microsoft.com/office/drawing/2014/main" id="{1DF837D7-0B1C-BEBA-E16D-69DD8EC5C5DF}"/>
                </a:ext>
              </a:extLst>
            </p:cNvPr>
            <p:cNvSpPr/>
            <p:nvPr/>
          </p:nvSpPr>
          <p:spPr>
            <a:xfrm rot="16200000">
              <a:off x="4657910" y="1400902"/>
              <a:ext cx="260023" cy="3806890"/>
            </a:xfrm>
            <a:prstGeom prst="rightBrace">
              <a:avLst/>
            </a:prstGeom>
            <a:noFill/>
            <a:ln w="19050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61C34484-3AB2-141E-3740-A48DD80F336C}"/>
                </a:ext>
              </a:extLst>
            </p:cNvPr>
            <p:cNvSpPr txBox="1"/>
            <p:nvPr/>
          </p:nvSpPr>
          <p:spPr>
            <a:xfrm>
              <a:off x="4234212" y="4955854"/>
              <a:ext cx="899082" cy="783148"/>
            </a:xfrm>
            <a:prstGeom prst="roundRect">
              <a:avLst/>
            </a:prstGeom>
            <a:solidFill>
              <a:srgbClr val="C3D215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3" name="Google Shape;452;p158">
              <a:extLst>
                <a:ext uri="{FF2B5EF4-FFF2-40B4-BE49-F238E27FC236}">
                  <a16:creationId xmlns:a16="http://schemas.microsoft.com/office/drawing/2014/main" id="{CC514E4A-0F28-8385-286E-5A6904549774}"/>
                </a:ext>
              </a:extLst>
            </p:cNvPr>
            <p:cNvSpPr txBox="1"/>
            <p:nvPr/>
          </p:nvSpPr>
          <p:spPr>
            <a:xfrm>
              <a:off x="3141090" y="4889631"/>
              <a:ext cx="899082" cy="783148"/>
            </a:xfrm>
            <a:prstGeom prst="roundRect">
              <a:avLst/>
            </a:prstGeom>
            <a:solidFill>
              <a:srgbClr val="C3D215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4" name="Google Shape;452;p158">
              <a:extLst>
                <a:ext uri="{FF2B5EF4-FFF2-40B4-BE49-F238E27FC236}">
                  <a16:creationId xmlns:a16="http://schemas.microsoft.com/office/drawing/2014/main" id="{B4935BB6-014A-7AE6-FEB9-7469BA086874}"/>
                </a:ext>
              </a:extLst>
            </p:cNvPr>
            <p:cNvSpPr txBox="1"/>
            <p:nvPr/>
          </p:nvSpPr>
          <p:spPr>
            <a:xfrm>
              <a:off x="2034223" y="4886616"/>
              <a:ext cx="899082" cy="783148"/>
            </a:xfrm>
            <a:prstGeom prst="roundRect">
              <a:avLst/>
            </a:prstGeom>
            <a:solidFill>
              <a:srgbClr val="C3D215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9" name="Google Shape;452;p158">
              <a:extLst>
                <a:ext uri="{FF2B5EF4-FFF2-40B4-BE49-F238E27FC236}">
                  <a16:creationId xmlns:a16="http://schemas.microsoft.com/office/drawing/2014/main" id="{3FDD7356-0BB9-3A7E-A0DE-0F9902B46475}"/>
                </a:ext>
              </a:extLst>
            </p:cNvPr>
            <p:cNvSpPr txBox="1"/>
            <p:nvPr/>
          </p:nvSpPr>
          <p:spPr>
            <a:xfrm>
              <a:off x="927356" y="4873594"/>
              <a:ext cx="899082" cy="783148"/>
            </a:xfrm>
            <a:prstGeom prst="roundRect">
              <a:avLst/>
            </a:prstGeom>
            <a:solidFill>
              <a:srgbClr val="C3D215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68E209BC-F167-6AD4-7892-3A96FCE7F85F}"/>
                </a:ext>
              </a:extLst>
            </p:cNvPr>
            <p:cNvCxnSpPr>
              <a:cxnSpLocks/>
            </p:cNvCxnSpPr>
            <p:nvPr/>
          </p:nvCxnSpPr>
          <p:spPr>
            <a:xfrm>
              <a:off x="2376272" y="4317567"/>
              <a:ext cx="122668" cy="537394"/>
            </a:xfrm>
            <a:prstGeom prst="straightConnector1">
              <a:avLst/>
            </a:prstGeom>
            <a:noFill/>
            <a:ln w="6350" cap="flat" cmpd="sng" algn="ctr">
              <a:solidFill>
                <a:srgbClr val="10658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703068AD-B357-B89B-F429-64DD983AAE21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2408320" y="4325073"/>
              <a:ext cx="1182311" cy="564558"/>
            </a:xfrm>
            <a:prstGeom prst="straightConnector1">
              <a:avLst/>
            </a:prstGeom>
            <a:noFill/>
            <a:ln w="6350" cap="flat" cmpd="sng" algn="ctr">
              <a:solidFill>
                <a:srgbClr val="10658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5F7F4BB2-CCC7-6CA8-E441-B8DEA95383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3690" y="4328057"/>
              <a:ext cx="1056021" cy="532515"/>
            </a:xfrm>
            <a:prstGeom prst="straightConnector1">
              <a:avLst/>
            </a:prstGeom>
            <a:noFill/>
            <a:ln w="6350" cap="flat" cmpd="sng" algn="ctr">
              <a:solidFill>
                <a:srgbClr val="106585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E5ABACF-22FF-CDF7-E256-608173F23C39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73744D-1B42-08F5-EA40-8BC00D8281AF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EF5215-7955-2C26-B78C-53A1B7D53EE2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883E4CA-0265-C0BF-DB8F-7951EB2AA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3CDCDDC-0065-19CC-EE83-A3FBC15A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F353697-561E-B958-64F7-AACB21C70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C43FD9A-4F17-15F8-2B4B-07BB8E54C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77382B8-24BE-9220-E5E4-8DD3ECC2944A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21F925-C5D3-9898-5E81-DDDA080A3BB7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35" name="Espace réservé pour une image  14">
            <a:extLst>
              <a:ext uri="{FF2B5EF4-FFF2-40B4-BE49-F238E27FC236}">
                <a16:creationId xmlns:a16="http://schemas.microsoft.com/office/drawing/2014/main" id="{E4A5C0A7-ABC9-0EBE-94ED-4934271173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6135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666B5-B877-B929-545A-F74238E8A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84529A6B-948F-E711-D65F-FA398D1216DC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منكم يقترح أسئلة أخرى مفتوحة؟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8DD0E6-338D-BF27-EE66-7543C14E9424}"/>
              </a:ext>
            </a:extLst>
          </p:cNvPr>
          <p:cNvGrpSpPr/>
          <p:nvPr/>
        </p:nvGrpSpPr>
        <p:grpSpPr>
          <a:xfrm>
            <a:off x="1020402" y="1876925"/>
            <a:ext cx="7352500" cy="4151259"/>
            <a:chOff x="1020402" y="1208761"/>
            <a:chExt cx="7352500" cy="4819424"/>
          </a:xfrm>
        </p:grpSpPr>
        <p:sp>
          <p:nvSpPr>
            <p:cNvPr id="5" name="Google Shape;452;p158">
              <a:extLst>
                <a:ext uri="{FF2B5EF4-FFF2-40B4-BE49-F238E27FC236}">
                  <a16:creationId xmlns:a16="http://schemas.microsoft.com/office/drawing/2014/main" id="{F76CE048-797D-4703-CA0B-BCE76A4632A5}"/>
                </a:ext>
              </a:extLst>
            </p:cNvPr>
            <p:cNvSpPr txBox="1"/>
            <p:nvPr/>
          </p:nvSpPr>
          <p:spPr>
            <a:xfrm>
              <a:off x="1461133" y="2323552"/>
              <a:ext cx="6471037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ما</a:t>
              </a: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...................................................؟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B523EFA8-0D87-F65C-1937-F8DD839090D0}"/>
                </a:ext>
              </a:extLst>
            </p:cNvPr>
            <p:cNvSpPr txBox="1"/>
            <p:nvPr/>
          </p:nvSpPr>
          <p:spPr>
            <a:xfrm>
              <a:off x="1455155" y="3287871"/>
              <a:ext cx="6593770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لِماذا</a:t>
              </a: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..................................................؟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CA6EF657-262F-574C-6807-E218D0080468}"/>
                </a:ext>
              </a:extLst>
            </p:cNvPr>
            <p:cNvSpPr txBox="1"/>
            <p:nvPr/>
          </p:nvSpPr>
          <p:spPr>
            <a:xfrm>
              <a:off x="1399766" y="4266454"/>
              <a:ext cx="6593770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أَيْن</a:t>
              </a: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َ .................................................؟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1" name="Google Shape;452;p158">
              <a:extLst>
                <a:ext uri="{FF2B5EF4-FFF2-40B4-BE49-F238E27FC236}">
                  <a16:creationId xmlns:a16="http://schemas.microsoft.com/office/drawing/2014/main" id="{A0F45D7E-5555-1177-3095-19114BF8EF53}"/>
                </a:ext>
              </a:extLst>
            </p:cNvPr>
            <p:cNvSpPr txBox="1"/>
            <p:nvPr/>
          </p:nvSpPr>
          <p:spPr>
            <a:xfrm>
              <a:off x="1455155" y="5245037"/>
              <a:ext cx="6593770" cy="783148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كَيْفَ</a:t>
              </a:r>
              <a:r>
                <a:rPr kumimoji="0" lang="ar-M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 .................................................؟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2" name="Google Shape;452;p158">
              <a:extLst>
                <a:ext uri="{FF2B5EF4-FFF2-40B4-BE49-F238E27FC236}">
                  <a16:creationId xmlns:a16="http://schemas.microsoft.com/office/drawing/2014/main" id="{CDEDB58F-B218-F870-369E-535C1ED208F0}"/>
                </a:ext>
              </a:extLst>
            </p:cNvPr>
            <p:cNvSpPr txBox="1"/>
            <p:nvPr/>
          </p:nvSpPr>
          <p:spPr>
            <a:xfrm>
              <a:off x="1020402" y="1208761"/>
              <a:ext cx="7352500" cy="919356"/>
            </a:xfrm>
            <a:prstGeom prst="roundRect">
              <a:avLst/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أَصوغُ أسْئِلَةً مَفْتوحَةً بِٱسْتِعْمالِ:</a:t>
              </a:r>
              <a:endPara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C3E1649-944B-325A-BF82-3965EF9F8D56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C66AED-4F28-A75D-6EC4-7365D9F672EA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7D5E29-79D4-C341-58D1-A8E54EA9E564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D2C6B50-9332-A645-7E21-1CE9D447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F23D433-C35A-2092-41F6-3A77AEE6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DF3F33A-8D2F-BD3E-120D-9A9D1183F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0F414CC-D708-269F-3687-E5058089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9FF255-0703-5076-7B1B-D7FBDDDA0CC2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9DDF18F-9800-00F8-943E-BAE3A269466A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9" name="Espace réservé pour une image  14">
            <a:extLst>
              <a:ext uri="{FF2B5EF4-FFF2-40B4-BE49-F238E27FC236}">
                <a16:creationId xmlns:a16="http://schemas.microsoft.com/office/drawing/2014/main" id="{F8CD9F16-35C6-96C1-2E37-1ABF91D467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5843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D1B26-3607-E74F-0A90-4FBC5F73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88083691-3BFB-E340-BF7A-C9C0B5934AA4}"/>
              </a:ext>
            </a:extLst>
          </p:cNvPr>
          <p:cNvSpPr txBox="1"/>
          <p:nvPr/>
        </p:nvSpPr>
        <p:spPr>
          <a:xfrm>
            <a:off x="211490" y="858994"/>
            <a:ext cx="7390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 الصفحة 29 من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كراساتكم.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ستشتغلون فرديا. من يقرأ السؤال؟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B54D54-13D9-A2FF-775D-E0E7ABCB9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3727" y="1584000"/>
            <a:ext cx="3482642" cy="4861981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8E4C895-BB15-FD9A-ED72-476541D7478F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A2582F-3D2D-65BA-CCB7-06EAF228242C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8BBE5A-1CD1-9AE3-96FF-33BE14924DFD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EBD0D76-4EE1-3C14-29A0-00AA541C8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894D1AF-E9BC-E12C-79C7-63D20AC9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69F6DDB-D5A3-8958-423A-CD6E2E96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3266FBA-D639-D40C-1676-62137ADD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2B5736-AB16-FAC2-845C-1AFCED800114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DB8D71-DED4-8170-51A5-3CE40070608C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3" name="Espace réservé pour une image  18">
            <a:extLst>
              <a:ext uri="{FF2B5EF4-FFF2-40B4-BE49-F238E27FC236}">
                <a16:creationId xmlns:a16="http://schemas.microsoft.com/office/drawing/2014/main" id="{F0C5F7D4-0BAA-29F9-3DF1-9C5B6DB357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537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9AB8A-C95C-BA38-CD88-2BE2DB58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9BB9C9C8-F1EB-ACE1-4CE9-65AD3BE170B1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هي الشخصية التي اختار كل واحد منكم 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DDD3D8-F462-9BAF-A8D0-009521309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41" y="4776978"/>
            <a:ext cx="2171939" cy="14217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B9553E-9613-86E2-48AE-557EB1065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578" y="5152274"/>
            <a:ext cx="2190786" cy="13825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D36209-CC9F-9B04-54C0-7B9E6821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638" y="1546743"/>
            <a:ext cx="1881899" cy="12576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FBDD4A-3396-B420-377F-A828D321E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168" y="2919855"/>
            <a:ext cx="1721814" cy="16632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2AA9D4-8DA9-88FF-FD93-0D42D615B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251" y="2695403"/>
            <a:ext cx="1426545" cy="166324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0E12D5-448A-D65E-3090-72686678D9BA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50F2F1-62A7-9A39-476B-D5FF622CDFD2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C3A000-2B2D-3111-2765-2136DDBBC601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8BDA728-5DE8-78F2-A686-5280DCD61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49D3878-9601-AC14-0FE1-AAB61B0D1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CE51520-EB62-BED7-57AA-4159DBD15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DAD9FDE-52B2-A774-0BDB-1AABDDA21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D0B729-9B6E-59FE-9B57-7653E0F65925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8333C0E-7051-22AB-768B-41A6C2172028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8" name="Espace réservé pour une image  14">
            <a:extLst>
              <a:ext uri="{FF2B5EF4-FFF2-40B4-BE49-F238E27FC236}">
                <a16:creationId xmlns:a16="http://schemas.microsoft.com/office/drawing/2014/main" id="{BF464113-1AD8-6D1C-335A-39E8896D64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4986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5B2BC-8E99-08C8-44F4-487770A7C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E979C542-4DDA-F0B4-B484-420AEB00012F}"/>
              </a:ext>
            </a:extLst>
          </p:cNvPr>
          <p:cNvSpPr txBox="1"/>
          <p:nvPr/>
        </p:nvSpPr>
        <p:spPr>
          <a:xfrm>
            <a:off x="-148485" y="83642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استعينوا بما تعلمتم لكتابة أسئلة مغلقة و مفتوحة .سأمنحكم 10 دقائق للإنجاز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ACFD18-34EE-573B-A2CA-14CDF5ADD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065" y="1524195"/>
            <a:ext cx="3482642" cy="48619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1549C3-3577-C538-56C0-C9AF9D39A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228" y="4177100"/>
            <a:ext cx="1735548" cy="20235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FBAF65-6C85-3B63-ACE0-82FC7BB28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721" y="2093494"/>
            <a:ext cx="2176562" cy="21025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E9BE388-8AF5-F872-D764-EC54158D2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745" y="3479128"/>
            <a:ext cx="2814355" cy="18808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6269AF-F1D5-2B35-21C7-BB0EE89A2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3888" y="1959477"/>
            <a:ext cx="1947036" cy="14193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CD0CAE4-DF50-9757-F8DE-281C696D5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967" y="4919814"/>
            <a:ext cx="2240163" cy="146636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30D1D18-143B-94F2-821D-472DA2654780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679BA8-B351-8A1B-751D-2E92332FAA8A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69F86B-CF38-97B8-68F9-D7D393F64E20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6FB9CD2-6D0D-B857-7F5E-650668066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DA84D84-6D4E-1015-F519-EC9323DB1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F6F700F-FC36-23AF-D996-4366D20C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491BBE7-9087-9F81-955D-1D97CF174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813E8A-D0BE-BCAE-2A8B-2C193B6F0A34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D0D65A-6D22-13E5-86F4-990EBC249D1F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9" name="Espace réservé pour une image  18">
            <a:extLst>
              <a:ext uri="{FF2B5EF4-FFF2-40B4-BE49-F238E27FC236}">
                <a16:creationId xmlns:a16="http://schemas.microsoft.com/office/drawing/2014/main" id="{5940582F-2CC1-7D0E-0991-46353E867D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8519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8D050-4C03-6782-3733-C85447204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9BD84B19-CC37-9BC6-1A89-0A7EA3ACA887}"/>
              </a:ext>
            </a:extLst>
          </p:cNvPr>
          <p:cNvSpPr txBox="1"/>
          <p:nvPr/>
        </p:nvSpPr>
        <p:spPr>
          <a:xfrm>
            <a:off x="-336819" y="8527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 لمساعدتكم. و سأضع رموزا ستساعدكم على التصحيح.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E249C6-9688-787C-D1C8-7286752DD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065" y="1524195"/>
            <a:ext cx="3482642" cy="48619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976235-102E-299B-BD1E-0B376DF46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228" y="4177100"/>
            <a:ext cx="1735548" cy="20235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77D634-3694-42BA-0899-A4B29AA12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721" y="2093494"/>
            <a:ext cx="2176562" cy="21025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3A337E5-82A8-4B3F-4E9C-6BA50F4C9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745" y="3479128"/>
            <a:ext cx="2814355" cy="18808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B4AF45-6722-F484-C281-087ED4504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3888" y="1959477"/>
            <a:ext cx="1947036" cy="14193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4AAFBBD-B8BD-929F-5EBE-191875AF8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967" y="4919814"/>
            <a:ext cx="2240163" cy="146636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35930AF-C7E3-15A0-B997-51E993347FDC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FA1A3F-ED28-FF06-02FC-F079EA129371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5F5B520-31A9-9046-4B9A-FD94E2D6700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3008BDD-9F36-821F-0345-0790AD18F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9318BBF-C9B5-536E-CE3B-2BE2D529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2934340-82B8-232D-D729-B45DA788C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3E633BB-0DFC-185E-B532-04A1E04B0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1C8218-A438-5BE3-1544-F3AE638F48E3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86F41D-235D-0801-F060-2EF12880218A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29" name="Espace réservé pour une image  18">
            <a:extLst>
              <a:ext uri="{FF2B5EF4-FFF2-40B4-BE49-F238E27FC236}">
                <a16:creationId xmlns:a16="http://schemas.microsoft.com/office/drawing/2014/main" id="{E417A23F-22FD-984B-A1AE-C076A3849E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896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7F1BF-EBA8-341E-3630-985AFD007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3700B707-5F08-9079-93FE-8662495C2FB0}"/>
              </a:ext>
            </a:extLst>
          </p:cNvPr>
          <p:cNvSpPr txBox="1"/>
          <p:nvPr/>
        </p:nvSpPr>
        <p:spPr>
          <a:xfrm>
            <a:off x="492605" y="715465"/>
            <a:ext cx="7099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سأسجل بعض الأخطاء لاستثمارها أثناء  التصحيح</a:t>
            </a: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46A2053-17E5-38EF-99F0-019996E4CF1C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7304CE-8025-188D-44F1-29D1E6735DD4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89815C-D69D-0E7E-F2F3-43F51F0ABA89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21EF414-4F91-D0A7-1798-CC6174DFD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BA33760-B70C-4163-4183-63861312E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E9D4D9C-F198-04D4-0DDA-186A5795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C6788EF-723B-116D-1FCF-C2EFF5EA6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469697-7217-1D45-A52A-B535FAFA001C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749430-F63E-3709-4A9B-C377E73EFBEA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pic>
        <p:nvPicPr>
          <p:cNvPr id="10" name="Espace réservé pour une image  9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59FF502B-C039-AE5F-F37F-F40FF18E0D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711DE083-773F-ECD7-A2FF-E2EA5930B1A6}"/>
              </a:ext>
            </a:extLst>
          </p:cNvPr>
          <p:cNvSpPr txBox="1"/>
          <p:nvPr/>
        </p:nvSpPr>
        <p:spPr>
          <a:xfrm>
            <a:off x="1021749" y="3304194"/>
            <a:ext cx="7352500" cy="9193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مِنَ الْخَطَإ نَتَعَلَّم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55610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15E64-E112-0447-DD14-DA4778DE9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DCDFD550-5A93-FDE1-C871-1D790E211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7E4E683-52D8-167B-41DA-0C7EA1872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31446CD-873E-74D7-80DA-780D47BF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الكتابة – الحصة 4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972CE40-AB4B-CD69-51B5-27BA36335116}"/>
              </a:ext>
            </a:extLst>
          </p:cNvPr>
          <p:cNvSpPr txBox="1">
            <a:spLocks/>
          </p:cNvSpPr>
          <p:nvPr/>
        </p:nvSpPr>
        <p:spPr>
          <a:xfrm>
            <a:off x="1888958" y="3158999"/>
            <a:ext cx="5343463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صياغة أسئلة لطلب معلومات – الحصة 4 (المسودة الثانية)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90BE963-D820-125B-2C13-370E3A87D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1935BB-D758-EF84-3B41-DFF506E1271F}"/>
              </a:ext>
            </a:extLst>
          </p:cNvPr>
          <p:cNvSpPr txBox="1"/>
          <p:nvPr/>
        </p:nvSpPr>
        <p:spPr>
          <a:xfrm>
            <a:off x="2911642" y="1807822"/>
            <a:ext cx="4320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– الإنتاج الكتابي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201775-C288-780B-2131-E4F9258A4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748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53586-A88F-3F20-5D7D-F98BF5137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F5FC2F49-2824-1D22-D7BF-E4AB0D5C6A22}"/>
              </a:ext>
            </a:extLst>
          </p:cNvPr>
          <p:cNvSpPr txBox="1"/>
          <p:nvPr/>
        </p:nvSpPr>
        <p:spPr>
          <a:xfrm>
            <a:off x="-259297" y="93421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كي تفهموا معنى رموز التصحيح و تصححوا الأخطاء . ماذا يعني كل رمز؟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666D344-1B9A-EADD-2EBD-11BF7A2BE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184855"/>
              </p:ext>
            </p:extLst>
          </p:nvPr>
        </p:nvGraphicFramePr>
        <p:xfrm>
          <a:off x="867746" y="2370378"/>
          <a:ext cx="7408507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6090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2920921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681496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32573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"ن"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مَوْضِعها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"م"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"ت"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"ڪ"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"ر"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 (وَ، ثُمَّ، فَ، لِأَنَّ ...)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240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E0B6CC2B-E833-CE6B-7B55-E88E8477E3E1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B5B063-B33B-D0BD-6B9C-B2F4629C05FA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E9BD36-0247-4B76-151B-C17F4DA7059E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B69F0D0-70B1-00A7-E702-BE502726F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83AEB98-04EB-E5CC-6992-8A7EE956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F0C9D09-4950-E046-1C12-5AD279B6B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F06AFD4-9B25-94C2-2277-41BC5750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AF9AD5-A667-8094-0F1A-183E813414E9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188010-BA8F-EC5E-91C5-18E9338D8122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4" name="Espace réservé pour une image  18">
            <a:extLst>
              <a:ext uri="{FF2B5EF4-FFF2-40B4-BE49-F238E27FC236}">
                <a16:creationId xmlns:a16="http://schemas.microsoft.com/office/drawing/2014/main" id="{36A09F98-9BBB-43EA-254F-CBD67C9743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4040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19548-5315-DEB6-9855-F64A88FC1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5DB952D2-4AB3-7633-A2E3-26728C73D408}"/>
              </a:ext>
            </a:extLst>
          </p:cNvPr>
          <p:cNvSpPr txBox="1"/>
          <p:nvPr/>
        </p:nvSpPr>
        <p:spPr>
          <a:xfrm>
            <a:off x="-235233" y="807003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منكم يعطي مثالا عن الأخطاء ؟ كيف نصححها؟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2B4D16A-B2EC-13B2-7804-55604FF18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301259"/>
              </p:ext>
            </p:extLst>
          </p:nvPr>
        </p:nvGraphicFramePr>
        <p:xfrm>
          <a:off x="864625" y="2141778"/>
          <a:ext cx="7408507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6090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2920921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681496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32573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"ن"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مَوْضِعِها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"م"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"ت"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"ڪ"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"ر"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 (وَ، ثُمَّ، فَ، لِأَنَّ ...)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240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714D202C-F73E-AA5F-0376-03A000FCD91E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6D0CA5-963C-1CA1-6251-603828640DF0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E5B1A6-D9B3-1EF3-959D-F2127D386830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AEA66DC-2DB8-E3EC-F863-7AB17F92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A567959-ADBD-E227-5961-A8ACE1F6F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F9B0472-A7A2-BC1B-BEC5-37BA2F7C3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ED3317C-3B3A-5150-75C8-1FF6B0826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4491CD-F284-C695-6184-7CCAA43BFE46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244A52B-451C-B059-0847-636AFC8C7FB9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4" name="Espace réservé pour une image  14">
            <a:extLst>
              <a:ext uri="{FF2B5EF4-FFF2-40B4-BE49-F238E27FC236}">
                <a16:creationId xmlns:a16="http://schemas.microsoft.com/office/drawing/2014/main" id="{5384D037-9EED-9359-06CD-B4F1D5D1E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0338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9F7F9-7FF9-3B57-A17D-2363487C9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5A98B96E-C15B-A097-BEE2-4C28A2C78933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 ستعتمدون على رموز التصحيح لتصحيح إنتاجكم. (عمل ثنائي)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F440CC-559F-6E5E-C8C1-A206C412F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970638"/>
              </p:ext>
            </p:extLst>
          </p:nvPr>
        </p:nvGraphicFramePr>
        <p:xfrm>
          <a:off x="864625" y="2141778"/>
          <a:ext cx="7408507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6090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2920921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681496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32573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"ن"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</a:t>
                      </a:r>
                      <a:r>
                        <a:rPr lang="ar-MA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لصَّحيحِ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موضعها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"م"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"ت"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لْمُناسِبَةَ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"ڪ"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"ر"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 (وَ، ثُمَّ، فَ، لِأَنَّ ...)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240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0E376614-F951-B1CE-5152-9E6025167DEC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07A6CF-ED2C-6A01-785F-DFE659658D8B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578CFB-D9C8-D1E0-4380-55A19EC2D413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CC2910-1FC8-1397-8492-558F19F60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817B97C-3AB3-E2C9-66E0-EDEA40615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231586C-8707-7AD6-9A01-0C7C569DE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08C362D-87D5-57C1-7B8E-A07A0E01B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3D8BFD-668C-E37B-6DEF-1C37C537AEC2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DEB2F0-8734-F4BB-616D-4A432DAE36D9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4" name="Espace réservé pour une image  18">
            <a:extLst>
              <a:ext uri="{FF2B5EF4-FFF2-40B4-BE49-F238E27FC236}">
                <a16:creationId xmlns:a16="http://schemas.microsoft.com/office/drawing/2014/main" id="{E6321748-57D6-7117-6892-1EFBD5AEA8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4202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الثاني</a:t>
            </a:r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 . (30د)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بعد القراءة : تقويم المقروء(30د)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الحصة 5 (30د)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قبل القراءة: التوقع والتحقق 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(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30 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–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 (40د)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الاثرائية : الحصة 2 (20د)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1نشاط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التراكيب . (30د)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(10د)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الكتابة: إنتاج</a:t>
            </a:r>
            <a:r>
              <a:rPr kumimoji="0" lang="ar-MA" sz="1600" b="0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 كتابي – الحصة 3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 (30د)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 : إنتاج كتابي – الحصة4  (30د)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4 -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7A00D-C8B7-E151-B5ED-6A961D911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463CD738-CE17-4A91-8A6D-AEE6AC551309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الصفوف، لا تترددوا في طلب المساعدة لتصحيح أخطائكم.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4B9F9DE-B643-ADC8-C22A-EA018369A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770473"/>
              </p:ext>
            </p:extLst>
          </p:nvPr>
        </p:nvGraphicFramePr>
        <p:xfrm>
          <a:off x="864625" y="2141778"/>
          <a:ext cx="7408507" cy="3435096"/>
        </p:xfrm>
        <a:graphic>
          <a:graphicData uri="http://schemas.openxmlformats.org/drawingml/2006/table">
            <a:tbl>
              <a:tblPr rtl="1" firstRow="1" firstCol="1" bandRow="1"/>
              <a:tblGrid>
                <a:gridCol w="806090">
                  <a:extLst>
                    <a:ext uri="{9D8B030D-6E8A-4147-A177-3AD203B41FA5}">
                      <a16:colId xmlns:a16="http://schemas.microsoft.com/office/drawing/2014/main" val="423454641"/>
                    </a:ext>
                  </a:extLst>
                </a:gridCol>
                <a:gridCol w="2920921">
                  <a:extLst>
                    <a:ext uri="{9D8B030D-6E8A-4147-A177-3AD203B41FA5}">
                      <a16:colId xmlns:a16="http://schemas.microsoft.com/office/drawing/2014/main" val="3316206744"/>
                    </a:ext>
                  </a:extLst>
                </a:gridCol>
                <a:gridCol w="3681496">
                  <a:extLst>
                    <a:ext uri="{9D8B030D-6E8A-4147-A177-3AD203B41FA5}">
                      <a16:colId xmlns:a16="http://schemas.microsoft.com/office/drawing/2014/main" val="3237599871"/>
                    </a:ext>
                  </a:extLst>
                </a:gridCol>
              </a:tblGrid>
              <a:tr h="432573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اَلرَّمْزُ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ماذا يَعْني؟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كَيْفَ أُصَحِّحُ؟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46320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"ن"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اَلْكَلِمَةُ لَيْسَتْ في مَكانِها الصَّحيحِ.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أضع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لْكَلِمةَ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 في موضعها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لصحيح</a:t>
                      </a: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9213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"م"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خَطَأٌ فِي كِتابَةِ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لْكَلِمَةِ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r" defTabSz="914400" rtl="1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أَكْتُبُ 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لْكَلِمَةَ</a:t>
                      </a:r>
                      <a:r>
                        <a:rPr lang="ar-MA" sz="2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بِشَكْلٍ صَحيحٍ.</a:t>
                      </a:r>
                      <a:endParaRPr lang="fr-MA" sz="2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37867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"ت"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عَلاماتُ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ناقِصَةٌ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أضَعُ عَلامَةَ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ﭐلتَّرْقيمِ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ﭐلْمُناسِبَةَ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221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"ڪ"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كَلِمَة غَيْرُ مُناسِبَةٍ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أخْتَارُ كَلِمَةً أَفْضَلَ.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89945"/>
                  </a:ext>
                </a:extLst>
              </a:tr>
              <a:tr h="47583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"ر"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اَلجُمَلُ غَيْرُ مُتَرابِطَةٍ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أرْبِطُ </a:t>
                      </a:r>
                      <a:r>
                        <a:rPr lang="ar-MA" sz="2800" dirty="0" err="1">
                          <a:solidFill>
                            <a:srgbClr val="000000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</a:t>
                      </a:r>
                      <a:r>
                        <a:rPr lang="ar-MA" sz="28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لْجُمَل</a:t>
                      </a: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 بِ (وَ، ثُمَّ، فَ، لِأَنَّ ...)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13079"/>
                  </a:ext>
                </a:extLst>
              </a:tr>
              <a:tr h="45240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rgbClr val="FF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Segoe UI Symbol" panose="020B0502040204020203" pitchFamily="34" charset="0"/>
                        </a:rPr>
                        <a:t>✓</a:t>
                      </a:r>
                      <a:endParaRPr lang="fr-MA" sz="2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أحْسَنْتَ!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ar-MA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Microsoft Uighur" panose="02000000000000000000" pitchFamily="2" charset="-78"/>
                        </a:rPr>
                        <a:t>أَسْتَمِرُّ عَلى نَفْسِ الْمِنْوالِ.</a:t>
                      </a:r>
                      <a:endParaRPr lang="fr-M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58987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B40512E5-F8DD-ACD1-C1D9-94424B5475DB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13B634-4FCC-C530-3D06-AE5F1EA96145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510D7-986B-376C-A578-6948F35BA34E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C07BBA-4447-1FC9-DD01-7456BE249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8D85F89-04F0-4FED-6916-5671909B1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D3D27B1-885A-1259-86E2-BB15C34FD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46C3DA-6A13-FCD6-0376-3E20AEA4C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D029AB-58CC-F16D-C5A3-8280E060E8DA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3A83A3-A17C-954D-9A1F-B802FE8D3C75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4" name="Espace réservé pour une image  18">
            <a:extLst>
              <a:ext uri="{FF2B5EF4-FFF2-40B4-BE49-F238E27FC236}">
                <a16:creationId xmlns:a16="http://schemas.microsoft.com/office/drawing/2014/main" id="{CED3F57B-3E4F-42D9-4137-05EA11FBA5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573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0E38D-C844-F636-D71E-23EC639B1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30707DE8-24E0-655C-6A30-BD5B2D4541EC}"/>
              </a:ext>
            </a:extLst>
          </p:cNvPr>
          <p:cNvSpPr txBox="1"/>
          <p:nvPr/>
        </p:nvSpPr>
        <p:spPr>
          <a:xfrm>
            <a:off x="-240636" y="653475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 سيعيد كل واحد منكم كتابة إنتاجه على ورقة مستقلة كما هو وارد في الصفحة 30.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استعينوا بعناصر  التصحيح و شبكة التحقق.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64A236-E1A9-A82C-FCD3-B718AF849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698" y="2519159"/>
            <a:ext cx="3284703" cy="32189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560561-B518-CC0C-C6D6-71E6990E4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376" y="1365460"/>
            <a:ext cx="3748624" cy="517526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CA9F13B-5106-D3AC-57CA-30448AFAC298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6F03CB-5E8C-0836-D5C1-A21F622B0231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ED8043-C6F3-5385-028E-181F1673C6DB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D722FDF-2C91-3C95-8A17-5C1AEA5E4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2202C14-90FF-AC3B-8D51-CE7BD3CC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5E71BD5-8C9E-F9E4-A637-EA42B6DD6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B0A8373-4F64-0F2A-C55D-E36A47677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EA0EAE-1EAC-F628-846F-9E88B1EC10A7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8F65B0-36C2-564C-8A9D-3E97B95CBEBD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5" name="Espace réservé pour une image  18">
            <a:extLst>
              <a:ext uri="{FF2B5EF4-FFF2-40B4-BE49-F238E27FC236}">
                <a16:creationId xmlns:a16="http://schemas.microsoft.com/office/drawing/2014/main" id="{ACDD4537-9879-A0F6-BCF1-39160C1E2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0020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422D9-15FC-43D4-EBA6-26F0E211B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FAC92754-4FF2-62AA-1091-8CF65AF8DB4B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 لمساعدتكم، و سأجمع الأوراق قصد تصحيحها.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10EBE8-2AC0-81C6-8F5D-89ADBDF61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698" y="2519159"/>
            <a:ext cx="3284703" cy="32189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0ACF06-B332-D639-AE8D-E2126E9DF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376" y="1365460"/>
            <a:ext cx="3748624" cy="517526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A533C0E-7F78-1B52-3FC5-95EE14B17711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1B5519-4588-64DF-D5AA-8E1D690D6163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7DBCFA-3D08-EADA-648A-EEBE4C273F0D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32A0A95-E7AB-3F12-E375-7A288D2DE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C7B61AF-54C0-53F4-711D-AC0964AB6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A6F3EBC-67B2-8DD6-F111-830A1F4CA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15CB81F-DB91-E7D6-51B1-6EF40CD8B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BE1D83-B311-1806-DA7A-4523568A1E12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S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الكتابي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E5B2B3-1052-B0BA-09EC-B7A94CDB0C07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5" name="Espace réservé pour une image  18">
            <a:extLst>
              <a:ext uri="{FF2B5EF4-FFF2-40B4-BE49-F238E27FC236}">
                <a16:creationId xmlns:a16="http://schemas.microsoft.com/office/drawing/2014/main" id="{F9F9E226-EA3A-AD37-FF46-1276BE23CF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2901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578720" y="3040837"/>
            <a:ext cx="475090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CBD05-34CF-D405-3378-9A7CA8D12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E0CB0CFD-1A8B-0FB2-F4F2-470D57B37EF4}"/>
              </a:ext>
            </a:extLst>
          </p:cNvPr>
          <p:cNvSpPr txBox="1"/>
          <p:nvPr/>
        </p:nvSpPr>
        <p:spPr>
          <a:xfrm>
            <a:off x="-336819" y="85270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بكيفية صياغة أسئلة لطلب معلومات؟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F2EA4AD-14B0-F742-C455-74F35DF66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364" y="2626145"/>
            <a:ext cx="7931020" cy="263631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B44CEF8-C517-5016-1908-30D12ABD70BE}"/>
              </a:ext>
            </a:extLst>
          </p:cNvPr>
          <p:cNvGrpSpPr/>
          <p:nvPr/>
        </p:nvGrpSpPr>
        <p:grpSpPr>
          <a:xfrm>
            <a:off x="492605" y="146630"/>
            <a:ext cx="7558419" cy="307209"/>
            <a:chOff x="552763" y="126524"/>
            <a:chExt cx="7558419" cy="3072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52E405-C62B-5DAD-B50F-DF6E0E8BF6E6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8873F5-256D-F914-9839-D283455376A9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E0812FC-31B4-4CCA-FFFE-977FA1B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03180CF-CA27-00E7-433A-623B23FAD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8551BA8-ED12-38C2-C5C6-EA3F51F6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BA8C68E-8B51-E0D9-E9F3-063B1EAB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330300-D3CC-F607-98A8-20D4C3CEDEAB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675E40-AE14-D53C-16E0-FB5D46C4AA77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75286" cy="2588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  <p:pic>
        <p:nvPicPr>
          <p:cNvPr id="24" name="Espace réservé pour une image  18">
            <a:extLst>
              <a:ext uri="{FF2B5EF4-FFF2-40B4-BE49-F238E27FC236}">
                <a16:creationId xmlns:a16="http://schemas.microsoft.com/office/drawing/2014/main" id="{6524C905-E50E-BB54-F6BE-5CF85D4891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8041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sz="2400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DD4549-13B9-61B4-4A9F-F93521577652}"/>
              </a:ext>
            </a:extLst>
          </p:cNvPr>
          <p:cNvSpPr>
            <a:spLocks/>
          </p:cNvSpPr>
          <p:nvPr/>
        </p:nvSpPr>
        <p:spPr>
          <a:xfrm>
            <a:off x="2181020" y="172819"/>
            <a:ext cx="1559818" cy="28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2B9B83-9A9D-65EB-EC9E-3C5F879A23AE}"/>
              </a:ext>
            </a:extLst>
          </p:cNvPr>
          <p:cNvSpPr>
            <a:spLocks/>
          </p:cNvSpPr>
          <p:nvPr/>
        </p:nvSpPr>
        <p:spPr>
          <a:xfrm>
            <a:off x="4304890" y="165839"/>
            <a:ext cx="1475286" cy="258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F0BDE9-0EC3-9916-A553-24DB8DE7509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F8BCE8-EA6A-9762-D3D4-0D7C0FB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30D68-39E9-FC1D-554B-FC0A054477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A90079-1A78-288F-4002-5299F3E596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02F445-B0FE-347A-456A-D3964F0ED6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B17518-65D9-092A-F4CA-7C3D3BED9D3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5F57C-4BE8-5214-94BE-2C1D92F2CE5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65166-E611-AD54-4B78-8BC9EC51B60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690243"/>
            <a:ext cx="847392" cy="8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انشطة اعتيادية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صياغة أسئلة لطلب معلومات – الحصة 3 (المسودة الأولى)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863469" y="3380220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ورشة الكتابة – الحصة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صياغة أسئلة لطلب معلومات  - الحصة 4 ( المسودة الثانية)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  <a:r>
              <a:rPr kumimoji="0" lang="ar-MA" sz="1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الحصة 4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16526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323752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412830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كتابة 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استقصاء لطلب معلومات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4D9AC60-B943-9244-8F5A-B587DB9D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96C6E4D0-07A7-3FA9-8E8C-EB6BD84F4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07EB4BE-FE38-0DFA-CDC8-1C9524F113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37E59B5-02E1-9AA5-77D5-5315A8D3DD3F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D4985B-AF01-653C-62EA-F0DFD11B0AE0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34BFBC-BC75-953E-AE2B-8FFD17E21422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7F77E56-CDE6-FFD9-C9D3-4CE7CEDA4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4F4E337-02DF-99A5-3C56-922187575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C3CFD3B-BF0E-9BB2-959D-C27D579AB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1E5428C-93EB-C586-6835-949FC0B2A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20445C-BCA6-278C-F8FA-C410E25253C5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8CB0D9-6FF6-E9E3-A30D-1FC74634C782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33770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1471899" y="3662266"/>
            <a:ext cx="42201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الْكَلِمَةِ:  أَلْزَمُ مَكاني ثُمَّ أَرْفَعُ أُصْبُعي لِلْإجابَةِ.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C66C01-3DA0-9040-348F-485FA9CED601}"/>
              </a:ext>
            </a:extLst>
          </p:cNvPr>
          <p:cNvSpPr/>
          <p:nvPr/>
        </p:nvSpPr>
        <p:spPr>
          <a:xfrm>
            <a:off x="5872101" y="2239432"/>
            <a:ext cx="1800000" cy="180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Espace réservé pour une image  12">
            <a:extLst>
              <a:ext uri="{FF2B5EF4-FFF2-40B4-BE49-F238E27FC236}">
                <a16:creationId xmlns:a16="http://schemas.microsoft.com/office/drawing/2014/main" id="{81BE30F2-0366-9B7F-3BF5-A737BD5749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34C147-01A1-331B-DA3E-1BF7D4163CA1}"/>
              </a:ext>
            </a:extLst>
          </p:cNvPr>
          <p:cNvSpPr>
            <a:spLocks/>
          </p:cNvSpPr>
          <p:nvPr/>
        </p:nvSpPr>
        <p:spPr>
          <a:xfrm>
            <a:off x="2241178" y="152713"/>
            <a:ext cx="1559818" cy="28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- 4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3766DD-90C5-6C85-0A74-5447A0FA984E}"/>
              </a:ext>
            </a:extLst>
          </p:cNvPr>
          <p:cNvSpPr>
            <a:spLocks/>
          </p:cNvSpPr>
          <p:nvPr/>
        </p:nvSpPr>
        <p:spPr>
          <a:xfrm>
            <a:off x="4365048" y="145733"/>
            <a:ext cx="1424572" cy="28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50AE-744E-3E3F-F2DB-3E90C290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64D3382-BF3A-0C43-2E8A-6206339A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6" name="Espace réservé pour une image  4">
            <a:extLst>
              <a:ext uri="{FF2B5EF4-FFF2-40B4-BE49-F238E27FC236}">
                <a16:creationId xmlns:a16="http://schemas.microsoft.com/office/drawing/2014/main" id="{0EF54EB2-1BC0-215D-EDB5-90A3708CB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960C60-DD8F-D307-44D1-1B69D88149E0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88C9B6DC-4C52-16AC-B1DE-54E91DF4B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30" name="Image 2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8D1611-79C9-5D35-8B37-6A4459C7E4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64D2232-3579-9067-6358-A939E32E052E}"/>
              </a:ext>
            </a:extLst>
          </p:cNvPr>
          <p:cNvGrpSpPr/>
          <p:nvPr/>
        </p:nvGrpSpPr>
        <p:grpSpPr>
          <a:xfrm>
            <a:off x="552763" y="126524"/>
            <a:ext cx="7558419" cy="307209"/>
            <a:chOff x="552763" y="126524"/>
            <a:chExt cx="7558419" cy="3072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FF543E-3021-EFEA-BAEC-3B0415DC8D9A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E6AC76-575B-D681-CF2A-BF5621B5D460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C80DC1D-AFE4-2324-E8AB-331DB2EF8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57B5CE9-AD3F-5FFF-4180-6EF18761A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03682EA-8BA7-CB2C-4080-0777267D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E0041A-D7CD-64D0-063C-6848A39A9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6DEDA5-C1C9-D05D-1B6F-2EE621F1D346}"/>
                </a:ext>
              </a:extLst>
            </p:cNvPr>
            <p:cNvSpPr>
              <a:spLocks/>
            </p:cNvSpPr>
            <p:nvPr/>
          </p:nvSpPr>
          <p:spPr>
            <a:xfrm>
              <a:off x="2241178" y="152713"/>
              <a:ext cx="1559818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- 4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FCF28E-4A4E-BFFD-2F1C-13D076C15B46}"/>
                </a:ext>
              </a:extLst>
            </p:cNvPr>
            <p:cNvSpPr>
              <a:spLocks/>
            </p:cNvSpPr>
            <p:nvPr/>
          </p:nvSpPr>
          <p:spPr>
            <a:xfrm>
              <a:off x="4365048" y="145733"/>
              <a:ext cx="1424572" cy="281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الإنتاج الكتابي</a:t>
              </a: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- 3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879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ورشة الكتاب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17299</TotalTime>
  <Words>1538</Words>
  <Application>Microsoft Office PowerPoint</Application>
  <PresentationFormat>Affichage à l'écran (4:3)</PresentationFormat>
  <Paragraphs>319</Paragraphs>
  <Slides>36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36</vt:i4>
      </vt:variant>
    </vt:vector>
  </HeadingPairs>
  <TitlesOfParts>
    <vt:vector size="61" baseType="lpstr">
      <vt:lpstr>Microsoft Uighur</vt:lpstr>
      <vt:lpstr>Aptos</vt:lpstr>
      <vt:lpstr>Dosis ExtraBold</vt:lpstr>
      <vt:lpstr>Dosis SemiBold</vt:lpstr>
      <vt:lpstr>Modern Love</vt:lpstr>
      <vt:lpstr>Dosis</vt:lpstr>
      <vt:lpstr>Wingdings</vt:lpstr>
      <vt:lpstr>Calibri Light</vt:lpstr>
      <vt:lpstr>Arial</vt:lpstr>
      <vt:lpstr>Dosis Medium</vt:lpstr>
      <vt:lpstr>Calibri</vt:lpstr>
      <vt:lpstr>2_Thème Office</vt:lpstr>
      <vt:lpstr>افتتاح الحصة nv</vt:lpstr>
      <vt:lpstr>2_01- نشاط اعتيادي</vt:lpstr>
      <vt:lpstr>نشاط اعتيادي nv</vt:lpstr>
      <vt:lpstr>ورشة الكتابة nv</vt:lpstr>
      <vt:lpstr>اختتام الحصة nv</vt:lpstr>
      <vt:lpstr>3_Env-Enseignant</vt:lpstr>
      <vt:lpstr>3_Thème Office</vt:lpstr>
      <vt:lpstr>1_Env-Enseignant</vt:lpstr>
      <vt:lpstr>1_Thème Office</vt:lpstr>
      <vt:lpstr>01- نشاط اعتيادي</vt:lpstr>
      <vt:lpstr>1_01- نشاط اعتيادي</vt:lpstr>
      <vt:lpstr>3_01- نشاط اعتيادي</vt:lpstr>
      <vt:lpstr>2_05- افتتاح الحصة</vt:lpstr>
      <vt:lpstr>Présentation PowerPoint</vt:lpstr>
      <vt:lpstr>Présentation PowerPoint</vt:lpstr>
      <vt:lpstr>تنظيم حصص الأسبوع الثاني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القمطر.</vt:lpstr>
      <vt:lpstr>Présentation PowerPoint</vt:lpstr>
      <vt:lpstr>Présentation PowerPoint</vt:lpstr>
      <vt:lpstr>Présentation PowerPoint</vt:lpstr>
      <vt:lpstr>Présentation PowerPoint</vt:lpstr>
      <vt:lpstr>ورشة الكتابة – الحصة 3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ورشة الكتابة – الحصة 4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الفائزون بنجمة السلوك الجيد هم : ............................................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151</cp:revision>
  <dcterms:created xsi:type="dcterms:W3CDTF">2023-09-20T21:35:22Z</dcterms:created>
  <dcterms:modified xsi:type="dcterms:W3CDTF">2025-11-02T10:57:53Z</dcterms:modified>
</cp:coreProperties>
</file>