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1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  <p:sldMasterId id="2147483702" r:id="rId2"/>
    <p:sldMasterId id="2147483725" r:id="rId3"/>
    <p:sldMasterId id="2147483748" r:id="rId4"/>
    <p:sldMasterId id="2147483771" r:id="rId5"/>
    <p:sldMasterId id="2147483786" r:id="rId6"/>
    <p:sldMasterId id="2147483799" r:id="rId7"/>
    <p:sldMasterId id="2147483824" r:id="rId8"/>
    <p:sldMasterId id="2147483839" r:id="rId9"/>
    <p:sldMasterId id="2147483863" r:id="rId10"/>
    <p:sldMasterId id="2147483886" r:id="rId11"/>
    <p:sldMasterId id="2147483910" r:id="rId12"/>
  </p:sldMasterIdLst>
  <p:notesMasterIdLst>
    <p:notesMasterId r:id="rId56"/>
  </p:notesMasterIdLst>
  <p:sldIdLst>
    <p:sldId id="2147482716" r:id="rId13"/>
    <p:sldId id="2147482629" r:id="rId14"/>
    <p:sldId id="2147482604" r:id="rId15"/>
    <p:sldId id="2147482471" r:id="rId16"/>
    <p:sldId id="2147482697" r:id="rId17"/>
    <p:sldId id="2147482705" r:id="rId18"/>
    <p:sldId id="2147482706" r:id="rId19"/>
    <p:sldId id="2147482472" r:id="rId20"/>
    <p:sldId id="2147482725" r:id="rId21"/>
    <p:sldId id="2147482473" r:id="rId22"/>
    <p:sldId id="2134807209" r:id="rId23"/>
    <p:sldId id="2134807211" r:id="rId24"/>
    <p:sldId id="2134807213" r:id="rId25"/>
    <p:sldId id="2134807214" r:id="rId26"/>
    <p:sldId id="2147482708" r:id="rId27"/>
    <p:sldId id="2134806766" r:id="rId28"/>
    <p:sldId id="2147482518" r:id="rId29"/>
    <p:sldId id="2147482519" r:id="rId30"/>
    <p:sldId id="2147482520" r:id="rId31"/>
    <p:sldId id="2147482521" r:id="rId32"/>
    <p:sldId id="2147482522" r:id="rId33"/>
    <p:sldId id="2147482523" r:id="rId34"/>
    <p:sldId id="2147482524" r:id="rId35"/>
    <p:sldId id="2147482525" r:id="rId36"/>
    <p:sldId id="2147482526" r:id="rId37"/>
    <p:sldId id="2147482527" r:id="rId38"/>
    <p:sldId id="2147482528" r:id="rId39"/>
    <p:sldId id="2147482529" r:id="rId40"/>
    <p:sldId id="2147482712" r:id="rId41"/>
    <p:sldId id="2147482530" r:id="rId42"/>
    <p:sldId id="2147482531" r:id="rId43"/>
    <p:sldId id="2147482532" r:id="rId44"/>
    <p:sldId id="2147482534" r:id="rId45"/>
    <p:sldId id="2147482535" r:id="rId46"/>
    <p:sldId id="2147482539" r:id="rId47"/>
    <p:sldId id="2147482540" r:id="rId48"/>
    <p:sldId id="2147482541" r:id="rId49"/>
    <p:sldId id="2147482542" r:id="rId50"/>
    <p:sldId id="2147482715" r:id="rId51"/>
    <p:sldId id="2134807233" r:id="rId52"/>
    <p:sldId id="2147482726" r:id="rId53"/>
    <p:sldId id="2147482502" r:id="rId54"/>
    <p:sldId id="2147482634" r:id="rId55"/>
  </p:sldIdLst>
  <p:sldSz cx="9144000" cy="6858000" type="screen4x3"/>
  <p:notesSz cx="6858000" cy="9144000"/>
  <p:embeddedFontLst>
    <p:embeddedFont>
      <p:font typeface="Dosis" pitchFamily="2" charset="0"/>
      <p:regular r:id="rId57"/>
      <p:bold r:id="rId58"/>
    </p:embeddedFont>
    <p:embeddedFont>
      <p:font typeface="Dosis ExtraBold" pitchFamily="2" charset="0"/>
      <p:bold r:id="rId59"/>
    </p:embeddedFont>
    <p:embeddedFont>
      <p:font typeface="Dosis Medium" pitchFamily="2" charset="0"/>
      <p:regular r:id="rId60"/>
    </p:embeddedFont>
    <p:embeddedFont>
      <p:font typeface="Dosis SemiBold" pitchFamily="2" charset="0"/>
      <p:bold r:id="rId61"/>
    </p:embeddedFont>
    <p:embeddedFont>
      <p:font typeface="Microsoft Uighur" panose="02000000000000000000" pitchFamily="2" charset="-78"/>
      <p:regular r:id="rId62"/>
      <p:bold r:id="rId63"/>
    </p:embeddedFont>
    <p:embeddedFont>
      <p:font typeface="Modern Love" panose="04090805081005020601" pitchFamily="82" charset="0"/>
      <p:regular r:id="rId64"/>
    </p:embeddedFont>
    <p:embeddedFont>
      <p:font typeface="Sakkal Majalla" panose="02000000000000000000" pitchFamily="2" charset="-78"/>
      <p:regular r:id="rId65"/>
      <p:bold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1E3F48"/>
    <a:srgbClr val="0097B2"/>
    <a:srgbClr val="106585"/>
    <a:srgbClr val="00729A"/>
    <a:srgbClr val="70B1B6"/>
    <a:srgbClr val="7FB9BE"/>
    <a:srgbClr val="D6E9EA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70" d="100"/>
          <a:sy n="70" d="100"/>
        </p:scale>
        <p:origin x="11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5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00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543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080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0626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5632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3894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525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7049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602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772157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71360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62326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6981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298369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2159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226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592509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896983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2396796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4923366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29594443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6705044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557702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892190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4383989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139459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59286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03813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9687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46648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70687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30083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80179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15450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910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417914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7234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983339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16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707100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8037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208652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550551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83122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27552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83403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22530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64018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71868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611800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330508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40172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13842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076398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000903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45763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38397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224708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83181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81130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65620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796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9812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74758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482579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73859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031206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545941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97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30226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3275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95750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1213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15227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530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84432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67491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793627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19674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94857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987871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66607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02354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192793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952812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27169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17310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64377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22172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17650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20505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97694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719131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34997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85823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057036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879145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42613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73403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8052045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49235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94828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232912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797901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14086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11968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298651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307214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126440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0108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160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37646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1475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647801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73977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039644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83058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80872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04233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380327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2751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384315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76118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66466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638317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7440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580723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498336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85820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6583803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2706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5934630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21954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551285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0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165177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4569403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53089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029943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953670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69692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91402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57609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30048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40040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2633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63800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372769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57858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546830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3235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187885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8230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429593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18460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927880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061359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65112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34938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79343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19382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34757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54393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966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6739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510624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63939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0048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7207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616541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26609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595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88448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382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66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0037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42523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28986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57946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06137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954458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703587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39851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13215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1538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936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6025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47331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1596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4369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245144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420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37532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4051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6542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38666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083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55972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18261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0852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4531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15191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207009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2372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38190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03492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07523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8451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26435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0196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572477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522920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309423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548947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09664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034262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084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91894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340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6572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76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219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67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620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1880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568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203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299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55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8113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380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031399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45651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00958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670764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51981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609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8148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4894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8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image" Target="../media/image6.jpg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4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38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941" r:id="rId21"/>
    <p:sldLayoutId id="2147483884" r:id="rId22"/>
    <p:sldLayoutId id="214748388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444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89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7" r:id="rId21"/>
    <p:sldLayoutId id="2147483931" r:id="rId22"/>
    <p:sldLayoutId id="214748393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80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03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79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936" r:id="rId13"/>
    <p:sldLayoutId id="2147483784" r:id="rId14"/>
    <p:sldLayoutId id="2147483933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00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939" r:id="rId13"/>
    <p:sldLayoutId id="2147483938" r:id="rId14"/>
    <p:sldLayoutId id="21474839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72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940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.png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6.png"/><Relationship Id="rId7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.png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3.wdp"/><Relationship Id="rId7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20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3.gif"/><Relationship Id="rId4" Type="http://schemas.openxmlformats.org/officeDocument/2006/relationships/image" Target="../media/image34.png"/><Relationship Id="rId9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88D6B8-97D5-4DEA-A703-83500B447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" b="375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66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DC36DB50-CC22-FE34-F334-EA4DCDEC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EC33B5-33EF-53AE-F7E3-5E654236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3EF799-6305-9659-CCEC-9588AF4DE9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5C2DDF-1878-FECB-00E1-1D56C085D0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6C210A-22F0-C2AF-9D0E-F7E3E50C25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012A26-29F9-8F9E-B20D-B55392F24A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B173B-9A19-634D-161E-306D9BB289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91E7-FF9F-54AC-F950-E4F947BC76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15038-145E-7458-2632-9BD9B1DC632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9" name="Espace réservé pour une image  4">
            <a:extLst>
              <a:ext uri="{FF2B5EF4-FFF2-40B4-BE49-F238E27FC236}">
                <a16:creationId xmlns:a16="http://schemas.microsoft.com/office/drawing/2014/main" id="{A9315436-C173-644A-76EC-732D60A42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07338" y="650875"/>
            <a:ext cx="898525" cy="900113"/>
          </a:xfrm>
        </p:spPr>
      </p:pic>
      <p:pic>
        <p:nvPicPr>
          <p:cNvPr id="2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6779A2A7-2C7E-3B81-A7B2-DF6AFE765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B04166D-E8DD-9195-D0EC-BB30A1E348EC}"/>
              </a:ext>
            </a:extLst>
          </p:cNvPr>
          <p:cNvSpPr txBox="1"/>
          <p:nvPr/>
        </p:nvSpPr>
        <p:spPr>
          <a:xfrm>
            <a:off x="6758043" y="216615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تّخطيطُ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0E70DB21-9FAC-E0C0-625C-0DED4D89626E}"/>
              </a:ext>
            </a:extLst>
          </p:cNvPr>
          <p:cNvSpPr txBox="1"/>
          <p:nvPr/>
        </p:nvSpPr>
        <p:spPr>
          <a:xfrm>
            <a:off x="4701975" y="2190144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اَلْمُثابَرَةُ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F6A0CF46-29E0-07BC-5E19-A672EBFD84BF}"/>
              </a:ext>
            </a:extLst>
          </p:cNvPr>
          <p:cNvSpPr txBox="1"/>
          <p:nvPr/>
        </p:nvSpPr>
        <p:spPr>
          <a:xfrm>
            <a:off x="2719733" y="2170422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مَسارٌ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B91CED2F-4623-35DD-97AD-449B4C9399F2}"/>
              </a:ext>
            </a:extLst>
          </p:cNvPr>
          <p:cNvSpPr txBox="1"/>
          <p:nvPr/>
        </p:nvSpPr>
        <p:spPr>
          <a:xfrm>
            <a:off x="664158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أَقْرانٌ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87C42240-56E9-52A2-5AB6-81AD286820C2}"/>
              </a:ext>
            </a:extLst>
          </p:cNvPr>
          <p:cNvSpPr txBox="1"/>
          <p:nvPr/>
        </p:nvSpPr>
        <p:spPr>
          <a:xfrm>
            <a:off x="6744693" y="41154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يُثْني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300C59E9-C369-3DD3-BD10-2423F01201CB}"/>
              </a:ext>
            </a:extLst>
          </p:cNvPr>
          <p:cNvSpPr txBox="1"/>
          <p:nvPr/>
        </p:nvSpPr>
        <p:spPr>
          <a:xfrm>
            <a:off x="4688625" y="412038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حريصٌ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24C47711-B542-0084-87AF-702376294E3E}"/>
              </a:ext>
            </a:extLst>
          </p:cNvPr>
          <p:cNvSpPr txBox="1"/>
          <p:nvPr/>
        </p:nvSpPr>
        <p:spPr>
          <a:xfrm>
            <a:off x="2706383" y="410066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نَشَأَ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EB19E9E4-E24B-0BF6-3C45-F491AF2B8D04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دُروبٌ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D6F99A-7FBE-42E6-998F-ACACD661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7B8762-778E-C6FC-2B14-5F5DA425D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AE30F5-089F-E38B-1CB4-9E4DFED59E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2763C3-02D4-B810-E06C-CCAEDEB18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1E2395-B2D4-6FFD-934F-470880B07D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B1CC1B-75D4-5731-BDC1-3C9B4963E1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FE43F-2C19-7634-191B-4752772FB3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32FFA6-A8D6-4A2F-3C4D-B2983BE904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20423-54DE-D0C0-A3D3-7DEE96F94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2" name="Espace réservé pour une image  2">
            <a:extLst>
              <a:ext uri="{FF2B5EF4-FFF2-40B4-BE49-F238E27FC236}">
                <a16:creationId xmlns:a16="http://schemas.microsoft.com/office/drawing/2014/main" id="{20B90988-A4DE-5E6B-D0AA-DE8AC43B1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1DF95EB1-9CE3-DC66-85C6-B25DAE5BF410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تّخطيطُ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10182FCE-776F-73EE-C993-55B8FDFA3853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اَلْمُثابَرَةُ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31307C3A-529F-270D-53E9-F93C99BF1C31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مَسارٌ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A1F859B1-097A-64B7-F6B4-147B2897735F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أَقْرانٌ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BA1304BF-DFA5-5BF2-FA5A-E7E34AF28BAF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يُثْني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A00FCB19-050F-A9AB-5A58-B2CED836B8C3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حريصٌ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7116F9C8-F3F5-836A-FA10-128D112A3D30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نَشَأَ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46771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797B-766E-6470-7FE1-F86802D6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A60F204-8B56-45A7-4FA9-3B2DD020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98" y="695325"/>
            <a:ext cx="715328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مجموعات ثنائية.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جملتين للتعبير عن النجاح بتوظيف هذه المفردات.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CC0871-0C55-F368-78D4-FB7772146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5172C3-A6BD-FE91-C27B-11DB1E30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9267A1-B288-F3A1-F0EE-646454A00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FC2E0F-0B93-44D3-0247-7E10600BA1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CFE33-54FC-50A4-E90C-23E89F366A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5DBCD-8EA5-6680-1AC1-D80DB8EB79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EC81CD-5C18-8E64-3020-CD2003D846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26E3E-EFAE-7362-F09A-11A34E131A4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3F15796B-66DB-933F-EA52-95DCE8BB33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E8F0FA5A-CD2E-AC8F-63F8-0E099A6C445C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دُروبٌ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B3FBA381-A5BC-99F1-549C-92960B8DF175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تّخطيطُ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FE59FAC0-F115-3C7C-DE4B-F4EA9F2F22FF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اَلْمُثابَرَةُ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7C5B2A5D-2BF2-C4EC-5527-0A0762E07B54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مَسارٌ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657483AA-7E38-13A2-3A51-1F0E0B286E28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أَقْرانٌ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25B34348-913A-73E2-D12D-2E1D7FF52B39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يُثْني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FDC71DBC-20D1-F333-EEA8-ABE536589056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حريصٌ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A9B11185-1A6C-3732-69C6-120BCA547F50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نَشَأَ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0091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D844-650A-45F1-B093-72E0D7EF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84FC1CE-572F-E414-764C-4DA9A050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أمنحكم دقيقة للإنجاز . سوف أمر بين الصفوف لمساعدتكم</a:t>
            </a:r>
            <a:endParaRPr lang="fr-FR" sz="24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07D51B-C4A7-3F2C-9BF5-D331A3CB6A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06438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725926-2D3A-88E0-849E-87BE60B3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7C95D4-9410-65AE-77A8-0F270F42C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F9396A-903F-AFA2-540C-99E0FE9FA9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64287-629E-1A80-9325-95B8F054BF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AEBFB9-F61C-CED6-8F03-4BFF5EBEE1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6D036-FB36-004B-DC44-B6340AEA07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C0969-6457-5AB3-0AD3-959E2F7DAE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5EB4C-9E23-330F-550F-1A8B85B3F1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87A97B46-56E4-0FF7-62C0-5AB4F51D9B71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دُروبٌ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27600692-57F7-71C7-33DB-A84E54513F2A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تّخطيطُ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302149B0-5890-6DDC-705E-F65E2405D485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اَلْمُثابَرَةُ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9A905C26-614E-1144-C0BF-99A65D50B601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مَسارٌ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6A7400B4-9D79-2484-07BE-F8ECDCA44BA8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أَقْرانٌ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7485D754-CD27-95F7-5E9C-175F98EC5FCA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يُثْني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DC6DD805-3781-CFED-4DCE-5D37F213A514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حريصٌ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AFC596E6-49FD-CAE6-55B7-2E5B77AB5226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نَشَأَ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0988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CBB0-D9CA-DF00-9221-1F0DDA47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4BBD-818F-7C75-E893-1678D9A9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استخدمها,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04BB7A-1965-6965-56F7-AFE57B4F0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338DB2-267F-D61F-3F6A-1A09964C4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E3812E-758E-1C52-F263-F1A4EC0CCC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989CC4-403E-5F1E-A881-1F6979723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585FF6-DC14-00AF-EE48-1687B3898D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5942B6-7AAF-0CCF-1E0B-64F22EF323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10053-B8F5-BC30-A455-8B3E71B3F5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FD176-DD9E-A2FE-25E2-380286B61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4DEF31-D02E-B1D2-DFDB-BF0D93349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24" y="1512118"/>
            <a:ext cx="4775752" cy="4775752"/>
          </a:xfrm>
          <a:prstGeom prst="rect">
            <a:avLst/>
          </a:prstGeom>
        </p:spPr>
      </p:pic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C9100D35-2DE4-E24C-9C93-B7B98242D6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45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4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دروب القنيطرة إلى عالم النجومية – تركيب و تقويم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4249791" y="1730626"/>
            <a:ext cx="297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 – الحصة 4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نص " من دروب القنيطرة إلى عالم النجومية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03824EE-146C-6868-5FB0-FC012ADCEC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1CEB2E-4253-7BB9-8724-955B2FBB8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83" y="2224586"/>
            <a:ext cx="2690871" cy="37954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5A89A2-14EE-A945-0B1F-01419BD555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270" y="2225842"/>
            <a:ext cx="2743749" cy="38365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D4E73C-4F29-EE97-D278-C4EDF076F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884" y="2225842"/>
            <a:ext cx="2743749" cy="3836548"/>
          </a:xfrm>
          <a:prstGeom prst="rect">
            <a:avLst/>
          </a:prstGeom>
        </p:spPr>
      </p:pic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7BC216E2-F890-13C7-77A4-BA83D43712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17BC-355D-081F-0E0F-91A5DEA9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9D5BBC-0EA4-B830-ADDB-EE371483FCC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2ACB12-A1D8-6BDE-5BB1-1488B72F9B3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182289-0817-B0E5-D64B-6F3844CD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جماعيا عن الأسئلة 1- 2 - 3 من الصفحة 27.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7F2AF46-10B6-AF3B-638C-E8E00099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594B99F-5740-D45F-AA3C-EABDA0E1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5D9E0BA-53E5-3423-DF02-5FCC60CA21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44354BF4-6291-81A3-B4AF-1BEE3DF879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42422A0-ED9E-5402-A31E-D245D9FB0F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6710245-7D07-4F2F-292E-0F18EC878D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CE90BF-49F6-4761-5B9D-381CC47D13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9585AE-580B-3E34-8B60-660BD91FA5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BF6442-55F9-44E0-603A-79083AECF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87" y="1676758"/>
            <a:ext cx="7336448" cy="4603187"/>
          </a:xfrm>
          <a:prstGeom prst="rect">
            <a:avLst/>
          </a:prstGeom>
        </p:spPr>
      </p:pic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44F3EFE5-8464-8F67-FA00-C82F5E7912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1922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D193-2DE8-90AB-3AEE-5A53DADA4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A0C0DE1-C0A0-1D37-C012-AE61EEFE6B7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2175E9-FCC6-23E4-5A3F-7C3176AC4D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456BAC3-F0A4-5AE3-6BF6-8A8EE3A6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السؤال1؟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0B9319CB-1B14-0609-3115-E9FD3825F5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7940007-FB1A-80B2-2880-455CD900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7A973C18-26F7-AE94-D458-CBE1DD4CA3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0F12AD5-A122-B77D-1712-8B599DC29F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5FC8A35-59B2-D8E4-EB0C-9360628755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3C89441-39C5-E072-06F4-B57E529B0D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B14588B-ED2D-BE45-4C21-BCDBEAF811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4A5B8D4-0948-355E-1F6B-4ADD5C25B2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2BE52E-9D8D-27ED-5963-022A6C72D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206" b="83766"/>
          <a:stretch/>
        </p:blipFill>
        <p:spPr>
          <a:xfrm>
            <a:off x="900286" y="2302951"/>
            <a:ext cx="7206316" cy="1195357"/>
          </a:xfrm>
          <a:prstGeom prst="rect">
            <a:avLst/>
          </a:prstGeom>
        </p:spPr>
      </p:pic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7A59D1C9-4CF2-64D5-BB39-4842E9CE37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29674513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02D1E-50A3-A413-BD1F-D13F70A50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FD61F7-1A48-EFE6-B468-E00DF71D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A6ABDC97-11A8-8219-27C0-7FAAD7B8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11582C6-3D4A-EA5E-3A4A-E1C38158E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9B60FE6-5E35-7E06-EB4C-AFBFBBE7E9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C0C2125C-34F9-FE14-0FE2-3A540F78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1BF840CE-B80E-6473-6E95-4C15066049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45DE56D-6450-778B-20FD-5E45B1B986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60ACF8C-5181-5B3D-B721-28630C6EC7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9E6DC8-7428-1E30-7BDA-53D5758A85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EF2CA6-5E72-2C48-2BFF-C794B825F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206" b="89170"/>
          <a:stretch/>
        </p:blipFill>
        <p:spPr>
          <a:xfrm>
            <a:off x="900286" y="2302952"/>
            <a:ext cx="7206316" cy="7974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9E5DA2-D45A-C471-EA37-5ABC2F5460C2}"/>
              </a:ext>
            </a:extLst>
          </p:cNvPr>
          <p:cNvSpPr txBox="1"/>
          <p:nvPr/>
        </p:nvSpPr>
        <p:spPr>
          <a:xfrm>
            <a:off x="777158" y="3650397"/>
            <a:ext cx="7576009" cy="1736646"/>
          </a:xfrm>
          <a:prstGeom prst="roundRect">
            <a:avLst>
              <a:gd name="adj" fmla="val 1037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FF0000"/>
                </a:solidFill>
              </a:rPr>
              <a:t>كانَتْ </a:t>
            </a:r>
            <a:r>
              <a:rPr lang="ar-MA" sz="48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FF0000"/>
                </a:solidFill>
              </a:rPr>
              <a:t>لْأُمُّ</a:t>
            </a:r>
            <a:r>
              <a:rPr lang="ar-MA" b="1" dirty="0">
                <a:solidFill>
                  <a:srgbClr val="FF0000"/>
                </a:solidFill>
              </a:rPr>
              <a:t> قَلِقَةً خَوْفاً مِنْ أَنْ يُؤَثِّرَ </a:t>
            </a:r>
            <a:r>
              <a:rPr lang="ar-MA" sz="48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FF0000"/>
                </a:solidFill>
              </a:rPr>
              <a:t>نْشِغالُ</a:t>
            </a:r>
            <a:r>
              <a:rPr lang="ar-MA" b="1" dirty="0">
                <a:solidFill>
                  <a:srgbClr val="FF0000"/>
                </a:solidFill>
              </a:rPr>
              <a:t> </a:t>
            </a:r>
            <a:r>
              <a:rPr lang="ar-MA" b="1" dirty="0" err="1">
                <a:solidFill>
                  <a:srgbClr val="FF0000"/>
                </a:solidFill>
              </a:rPr>
              <a:t>ﭐبْنِها</a:t>
            </a:r>
            <a:r>
              <a:rPr lang="ar-MA" b="1" dirty="0">
                <a:solidFill>
                  <a:srgbClr val="FF0000"/>
                </a:solidFill>
              </a:rPr>
              <a:t> </a:t>
            </a:r>
            <a:r>
              <a:rPr lang="ar-MA" b="1" dirty="0" err="1">
                <a:solidFill>
                  <a:srgbClr val="FF0000"/>
                </a:solidFill>
              </a:rPr>
              <a:t>بـ</a:t>
            </a:r>
            <a:r>
              <a:rPr lang="ar-MA" sz="4800" b="1" dirty="0" err="1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b="1" dirty="0" err="1">
                <a:solidFill>
                  <a:srgbClr val="FF0000"/>
                </a:solidFill>
              </a:rPr>
              <a:t>لْكُرَةِ</a:t>
            </a:r>
            <a:r>
              <a:rPr lang="ar-MA" b="1" dirty="0">
                <a:solidFill>
                  <a:srgbClr val="FF0000"/>
                </a:solidFill>
              </a:rPr>
              <a:t> عَلى دِراسَتِهِ.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D90CFF3-20DB-471E-2C7A-8F5042CCD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13962791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7BE56-55A2-DC1E-E9FB-D9D851E7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821D86D-3296-96BA-A8B0-AE0C7B63771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C5B738-3041-1CC3-CA83-69C1FDC82D8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4A4394-69CF-678D-40AB-9C1F87D1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السؤال2؟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380C3804-0EAE-A36E-7C70-C2E380A160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05F40E5-26AA-161C-27C1-BFEA7C6CE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67569601-412F-1147-DCAA-373D631B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D01DA58B-C14A-0C64-AA09-66CA7E2F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9D4DC15-7B3D-6C49-FD34-140E9F8BBF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5D3EEC4-9073-7DF4-FABA-994AB7C96D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2D8F923-B087-F33C-B937-B89086696F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7E7FFAB-FC37-D97A-7CEB-D91E565AFB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7BD22F-559C-DB7C-5EF9-23A0BE72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206" t="27135" b="56516"/>
          <a:stretch/>
        </p:blipFill>
        <p:spPr>
          <a:xfrm>
            <a:off x="941936" y="2827079"/>
            <a:ext cx="7206316" cy="1203842"/>
          </a:xfrm>
          <a:prstGeom prst="rect">
            <a:avLst/>
          </a:prstGeom>
        </p:spPr>
      </p:pic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0C22CE46-29CB-270B-3072-846A5939C1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55859893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0B3D-B184-C8CE-7EF1-7E98D977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D160729-0FE1-BE90-FFEE-DE6F54B1268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F02EB3-31EF-0D67-4DC7-1D01E05B032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E124E8-9353-D913-ED82-9DF2FB7B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4EC1153-4BAC-0FE0-739C-5D8F2435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6124C95-666E-29E1-42B9-E8AF95AD7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4A17358-A1C6-A1FC-016C-BDADDC9E0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FCC87657-E9D8-3E53-FA4E-618CD34C08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A895DDE-D047-5C88-A6A8-80054AF836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92D22E4-58AF-1AD7-25EE-DDCC7808CC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D43DD68-96EB-C798-C0DE-C0A1E83A1E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2D99000-424E-52DF-D3A9-8587FF7D39C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4DE929-EFD0-C046-311B-C35C46743B72}"/>
              </a:ext>
            </a:extLst>
          </p:cNvPr>
          <p:cNvSpPr txBox="1"/>
          <p:nvPr/>
        </p:nvSpPr>
        <p:spPr>
          <a:xfrm>
            <a:off x="845715" y="3718111"/>
            <a:ext cx="7452570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FF0000"/>
                </a:solidFill>
              </a:rPr>
              <a:t>كانَ نايْفْ يُعاني مِنْ إِصاباتٍ مُتَكَرِّرَةٍ نَظَراً لِبِنْيَتِهِ </a:t>
            </a:r>
            <a:r>
              <a:rPr lang="ar-MA" b="1" dirty="0" err="1">
                <a:solidFill>
                  <a:srgbClr val="FF0000"/>
                </a:solidFill>
              </a:rPr>
              <a:t>ﭐلنَّحيفَةِ</a:t>
            </a:r>
            <a:r>
              <a:rPr lang="ar-MA" b="1" dirty="0">
                <a:solidFill>
                  <a:srgbClr val="FF0000"/>
                </a:solidFill>
              </a:rPr>
              <a:t>.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99A156-6FD6-AFD8-2602-628C60F55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206" t="27135" b="63152"/>
          <a:stretch/>
        </p:blipFill>
        <p:spPr>
          <a:xfrm>
            <a:off x="693152" y="2293442"/>
            <a:ext cx="7206316" cy="715228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3F1BB41-B8FC-D4C6-A6A1-0527D1C02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21474145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916A-8A83-7193-D672-091F407BD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0348ED8-B03D-D388-F4FD-33BACFE7B90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95207F-78D7-B98F-AF33-5F0D773190B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D10D88-BAEC-278A-6DC7-44FD54D5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3؟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6C473CF-6940-8C91-E5DF-68D66856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EC62E300-431D-7BBF-05B9-E3A458177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ECF371F-1E28-E18E-0C0E-FEE9A9BFAE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12A75EC-7A81-5CB6-78EC-B18F998B13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58A1E29A-B5D3-9C3F-094A-2F1D7CC295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1243105-4EFF-A082-F1F6-16ABCCC82E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FBB36B-0B6D-C686-0FCA-7A395B4E37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A52E873-AF6F-D115-3E1A-90D7EF2B71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CBE97A-8A25-F220-2F12-07444FAC8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55" y="2347783"/>
            <a:ext cx="8278254" cy="4176585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0C93C1E-4EAF-195E-45A8-520B48DFEC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5733325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1DFC0-867F-71E0-C8F7-FF9BD9DB2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9619F57-585E-A653-8894-E725CA5D0DD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706F6C-B662-128A-B626-8FFE031272D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A6D59EC-5FAC-E04C-2EB9-CB007334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C405796-A9BD-7286-3100-5E1D89E10F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1DF5367-0A20-BCDF-08CF-27B904BB4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9BBE2EE-90BD-F6D1-D09F-795D812B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66ABB53-E171-37BB-F95E-FC63FAC0AE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94FBFCA-7527-55F2-1779-8605DF0593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A6D41BD-3FFF-BDAA-0726-F26E4AB289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118FD9D-F12D-00C7-AE15-623EA882C7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B9E8ECB-47BA-F52B-0ABE-6923EA8FEE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8E2649-D2F7-9535-1B36-75386509F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55" y="2347783"/>
            <a:ext cx="8278254" cy="41765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E4BC07-4AED-9C94-D7C4-BB8B1460928A}"/>
              </a:ext>
            </a:extLst>
          </p:cNvPr>
          <p:cNvSpPr txBox="1"/>
          <p:nvPr/>
        </p:nvSpPr>
        <p:spPr>
          <a:xfrm>
            <a:off x="2150779" y="3296010"/>
            <a:ext cx="1757633" cy="24645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اَللَّعِبُ في ﭐلدَّوْرِيِّاتِ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ﭐلْأورُبِّيَةِ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16B9D0-0292-AE41-A736-EA04CCF0C993}"/>
              </a:ext>
            </a:extLst>
          </p:cNvPr>
          <p:cNvSpPr txBox="1"/>
          <p:nvPr/>
        </p:nvSpPr>
        <p:spPr>
          <a:xfrm>
            <a:off x="5510304" y="3429000"/>
            <a:ext cx="1635867" cy="300073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اَلاِنْضِمامُ لِصِغارِ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ﭐلنَّادي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ﭐلقُنَيْطِرِيِّ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A671D2-F4E1-A040-E202-82CE21F80031}"/>
              </a:ext>
            </a:extLst>
          </p:cNvPr>
          <p:cNvSpPr txBox="1"/>
          <p:nvPr/>
        </p:nvSpPr>
        <p:spPr>
          <a:xfrm>
            <a:off x="7042676" y="3176963"/>
            <a:ext cx="1757633" cy="302841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اَلوَلَعُ بكُرَةِ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ﭐلقَدَمِ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وﭐللَّعِبُ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معَ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ﭐلأَقْرَانِ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في أَزِقَّةِ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ﭐلمَدِينَةِ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4">
            <a:extLst>
              <a:ext uri="{FF2B5EF4-FFF2-40B4-BE49-F238E27FC236}">
                <a16:creationId xmlns:a16="http://schemas.microsoft.com/office/drawing/2014/main" id="{8BA8C6BB-F6F4-4716-6810-83990F9920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03545900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1F3AE-C939-742D-F50B-9740D53F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B49FEC6-DD06-DC45-D8BD-ED5A1B0AA24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0C8311-7788-AF97-45F9-E1876267E5D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5EB385-2117-F646-E570-2941CD54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ستجيبون  على الأسئلة 4 – 5- 6 على كراساتكم. نشاط فردي (10 دقائق للإنجاز).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3E1C471-8134-EAB8-C55C-0268FFA018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D7D7D3C-80A8-C664-70EE-592256BC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8E22BF74-7418-C029-CFFB-AB7A5F2900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942CE9C-6A81-F1E8-2C0D-49B87581F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4F8D44E4-A1DA-DAC2-C850-4E71FB602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732A9B9-C030-CE3C-429B-E35225E33E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4CC7DB1-92FB-04C3-0CE4-2ABB4E7781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742B47A-695E-D02F-B19F-C462D49923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A77877-2D7A-6F3A-063F-9E3DE0F99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190" y="1925193"/>
            <a:ext cx="8147619" cy="4231207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05985B1-960A-61AD-8FFB-6817CAB594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487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819BC-658A-6699-F3A0-767B97AE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9E268B2-1F6A-2867-7B33-BE3F4DE7D02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D97692-D1FF-9169-EC0D-6519AC44DFD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8E5D14D-B479-322A-DC59-D7A23DB2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 .</a:t>
            </a:r>
            <a:endParaRPr lang="fr-FR" sz="2400" b="1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D5BA0FF3-03CD-9251-85C0-8EE3E53D28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ED0DD598-6C9C-5BF9-E83F-10EE7D524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CFEDE38C-A0D3-D3E8-6602-D46C458CAF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B363F5E-E19B-9C4F-3A44-7691C0EEAB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92C5738A-DC0B-0C00-3028-16FD61906C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B134656-9D04-1554-B7B8-E33427EA3F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94E6CE2-0497-5A5C-132B-451D89DF172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CEE8D24-5421-E553-115E-204FD071B9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6C0DB46-E9EE-9792-E1E7-055516BF8B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B36419-09DD-EEA1-45C8-A3AA45ED8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190" y="1925193"/>
            <a:ext cx="8147619" cy="42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8717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0F41-560B-3001-F526-FDC0248E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D1E5B6D-2634-220D-270E-61F2C922C4A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7A5FEF-D4B5-5C9B-971D-E911F7AA95B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A47681C-64D0-942E-903E-1E2668CC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السؤال 4. من يقرأ جوابه؟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6DB57F5-B29A-54D7-E455-8617561606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BC7039B-F868-59C9-E4AD-301BF4F4B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86EF6F6-B797-7F76-DE01-02974D9B6C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A5F062F-C598-147A-2001-64A16F8841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3B10E3B-4D68-56BA-AFAA-E74C177A6C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4144001-6B78-8F5D-EDFC-5C1EA3AAACF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0855F5B-6F78-1F24-6A5C-EDB0E47627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214536D-B949-33F4-3C92-B49C91600F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EBB11B-182B-E47B-5DB8-30EC371C8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066428"/>
            <a:ext cx="8058160" cy="1652956"/>
          </a:xfrm>
          <a:prstGeom prst="rect">
            <a:avLst/>
          </a:prstGeom>
        </p:spPr>
      </p:pic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C59DF611-7181-D196-0FDA-D9236D8F53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375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4D6EC-4189-7388-2CA1-9B083D6F5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42752F7-5C89-1D65-AF66-A0E24B012E1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D02BEB-8176-49C6-A2F3-1D4925071BB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3FCE08D-F5E2-0762-815F-D9F882FD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الجواب. من يقرأ.؟ ما رأيكم ؟ هل الجواب مناسب؟ لماذا؟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63D9C03-CCBC-FF0A-DEF0-A5D87331B5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46AB376-ABF7-2B2E-63CF-CFA82B06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81085066-6FA2-E52F-646D-9A75701605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75FC2A7-8F1E-BB0F-4E23-DD0D2E1C5F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5D8116C2-1739-2440-CBC4-50F8C3866D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DAA4C55-3D7B-1F80-1527-412A8D6D4B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111F632-E371-3AED-201C-0450A9E4C14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CA3FB6A-1B19-CDF1-229C-84BEA68FE09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2E6E77-4478-21A1-53CA-0B2EE9A88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15" y="2122385"/>
            <a:ext cx="8058160" cy="16529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5445D9-F350-E928-B3B5-C1C096E27605}"/>
              </a:ext>
            </a:extLst>
          </p:cNvPr>
          <p:cNvSpPr txBox="1"/>
          <p:nvPr/>
        </p:nvSpPr>
        <p:spPr>
          <a:xfrm>
            <a:off x="441718" y="2461326"/>
            <a:ext cx="8260564" cy="2246888"/>
          </a:xfrm>
          <a:prstGeom prst="roundRect">
            <a:avLst>
              <a:gd name="adj" fmla="val 1044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just"/>
            <a:r>
              <a:rPr lang="ar-MA" sz="4400" b="1" dirty="0">
                <a:solidFill>
                  <a:srgbClr val="C00000"/>
                </a:solidFill>
              </a:rPr>
              <a:t>كانَ لِمَرْحَلَةِ </a:t>
            </a:r>
            <a:r>
              <a:rPr lang="ar-MA" sz="44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400" b="1" dirty="0" err="1">
                <a:solidFill>
                  <a:srgbClr val="C00000"/>
                </a:solidFill>
              </a:rPr>
              <a:t>نْضِمامِ</a:t>
            </a:r>
            <a:r>
              <a:rPr lang="ar-MA" sz="4400" b="1" dirty="0">
                <a:solidFill>
                  <a:srgbClr val="C00000"/>
                </a:solidFill>
              </a:rPr>
              <a:t> نايْفْ إِلى أَكاديمِيَّةِ مُحَمَّدٍ </a:t>
            </a:r>
            <a:r>
              <a:rPr lang="ar-MA" sz="4400" b="1" dirty="0" err="1">
                <a:solidFill>
                  <a:srgbClr val="C00000"/>
                </a:solidFill>
              </a:rPr>
              <a:t>ٱلسّادِسِ</a:t>
            </a:r>
            <a:r>
              <a:rPr lang="ar-MA" sz="4400" b="1" dirty="0">
                <a:solidFill>
                  <a:srgbClr val="C00000"/>
                </a:solidFill>
              </a:rPr>
              <a:t> أَثَرٌ كَبيرٌ على مَشْوارِهِ، نَظَراً لِلاهْتِمامِ </a:t>
            </a:r>
            <a:r>
              <a:rPr lang="ar-MA" sz="44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lang="ar-MA" sz="4400" b="1" dirty="0" err="1">
                <a:solidFill>
                  <a:srgbClr val="C00000"/>
                </a:solidFill>
              </a:rPr>
              <a:t>لَّذي</a:t>
            </a:r>
            <a:r>
              <a:rPr lang="ar-MA" sz="4400" b="1" dirty="0">
                <a:solidFill>
                  <a:srgbClr val="C00000"/>
                </a:solidFill>
              </a:rPr>
              <a:t> حَظِيَ بِهِ مِنْ طَرَفِ </a:t>
            </a:r>
            <a:r>
              <a:rPr lang="ar-MA" sz="4400" b="1" dirty="0" err="1">
                <a:solidFill>
                  <a:srgbClr val="C00000"/>
                </a:solidFill>
              </a:rPr>
              <a:t>ٱلْمُؤَطِّرينَ</a:t>
            </a:r>
            <a:r>
              <a:rPr lang="ar-MA" sz="4400" b="1" dirty="0">
                <a:solidFill>
                  <a:srgbClr val="C00000"/>
                </a:solidFill>
              </a:rPr>
              <a:t>، وَعِنايَةِ </a:t>
            </a:r>
            <a:r>
              <a:rPr lang="ar-MA" sz="4400" b="1" dirty="0" err="1">
                <a:solidFill>
                  <a:srgbClr val="C00000"/>
                </a:solidFill>
              </a:rPr>
              <a:t>ٱلْأَطْقُمِ</a:t>
            </a:r>
            <a:r>
              <a:rPr lang="ar-MA" sz="4400" b="1" dirty="0">
                <a:solidFill>
                  <a:srgbClr val="C00000"/>
                </a:solidFill>
              </a:rPr>
              <a:t> </a:t>
            </a:r>
            <a:r>
              <a:rPr lang="ar-MA" sz="4400" b="1" dirty="0" err="1">
                <a:solidFill>
                  <a:srgbClr val="C00000"/>
                </a:solidFill>
              </a:rPr>
              <a:t>ٱلطِّبِّيَّةِ</a:t>
            </a:r>
            <a:r>
              <a:rPr lang="ar-MA" sz="4400" b="1" dirty="0">
                <a:solidFill>
                  <a:srgbClr val="C00000"/>
                </a:solidFill>
              </a:rPr>
              <a:t> بِهِ.</a:t>
            </a:r>
            <a:endParaRPr lang="fr-FR" sz="4400" b="1" dirty="0">
              <a:solidFill>
                <a:srgbClr val="C00000"/>
              </a:solidFill>
            </a:endParaRP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DFB1C306-1393-8F31-2FCA-6BAAFFFB45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803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BD8C-57C0-BECE-4DB0-53418ECA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CA6DCDD-28C6-BD81-02D7-79411C31196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F50497-F23E-B733-03A6-93B1B598E45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7C0B688-5269-3479-FB5C-21F43AE7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السؤالين 5 و6 من يقرأ جوابه؟.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A2988E8C-8873-F6DC-A63F-8E3B6C5D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33B9605-E100-8722-C3D6-6C60B3674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C81F88AF-147C-AA27-E2CB-A11D6D30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EB5E27F-B281-3E81-39C3-754F44C904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7D5026E-C49A-75CD-38CF-11A3A99FA1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CA7B422-D8BB-B87B-43C0-1806AE18EA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42FFFF9-6FB8-F548-356D-51220FA84A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B1298E6-059B-ED15-94E6-58D4515487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008B25-6765-23CE-2D7D-7EA0A6991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72" y="2211859"/>
            <a:ext cx="8186055" cy="3348682"/>
          </a:xfrm>
          <a:prstGeom prst="rect">
            <a:avLst/>
          </a:prstGeom>
        </p:spPr>
      </p:pic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A92BF89C-F806-AC95-E371-7EE27727C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4697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04" y="67440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-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الإنتاج الكتابي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صياغة أسئلة لطلب معلومات 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7E8D8D-5442-0397-4A55-E0527B432A95}"/>
              </a:ext>
            </a:extLst>
          </p:cNvPr>
          <p:cNvSpPr txBox="1"/>
          <p:nvPr/>
        </p:nvSpPr>
        <p:spPr>
          <a:xfrm>
            <a:off x="2187146" y="1775538"/>
            <a:ext cx="5088718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pPr lvl="0"/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ورشة الكتابة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-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</a:rPr>
              <a:t>الإنتاج الكتابي – الحصة 5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171" y="818406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9D96C-8CC7-CECE-8D0F-80C9ADF2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8DDBCE5-AF86-CC68-22F2-468E4A8D74C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EA94A2-0037-9325-7A50-537540D43A0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7E7BB9A-6466-E9AB-DBD2-77A857E3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سأوزع عليكم أوراق التحرير.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EC5EF15-AA7F-1A78-E4C8-641EE303EE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3C8171F-0CB3-75A8-2A86-A1189282A9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2B9F256-E86B-9CAF-74CF-327685A8C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18C5B36D-B11B-C6E1-D2DF-11D6D8935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FC407D3-3405-F60F-7E0C-F1268F3ED4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49D9D42-0912-6BF0-A78D-FA2783CD4B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0A209A5-69A7-9483-B3D3-2E8B79B3C9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7BB857E-A4AE-66E1-A78C-1E329688219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53BEFE6-39D8-3C3B-9253-4318B43B05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0D8021-56CB-FB47-0A1E-AEE11B905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3091" y="1368000"/>
            <a:ext cx="5483554" cy="51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781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E973-B4CE-2B37-D574-06CD2D179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2614E75-645E-2637-A748-C8273E30A90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841F07-C9D0-3F7E-4441-C5AACD466C3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7D528C7-ED44-3193-3202-F190C213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بعض معايير التصحيح و الكتابة. من يقرأ؟.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3382C4A-8C73-3985-C51B-5232F15C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8F10337-5551-A616-7B04-E2E44EF7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B8E7CFB-B804-5792-2F22-F4AEB829B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8361D87-F910-CDEB-E255-B27B71A5FE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634AFF8-5E29-0994-D625-0D1ED16B9E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B001448-62EB-DAEE-7873-57166D5A3B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8C56651-B04F-76AC-1B74-D71C5A4B9D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C4DF0BF-231F-78FB-B3F6-2FFF2C8510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F7EE5E0-FCAD-5EB1-EA33-5DAA0B82C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710073"/>
              </p:ext>
            </p:extLst>
          </p:nvPr>
        </p:nvGraphicFramePr>
        <p:xfrm>
          <a:off x="667644" y="1453227"/>
          <a:ext cx="7055329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3861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3036016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215452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545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545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مَوْضِعِها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545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54547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545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545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45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AE75A2A-1F63-250F-2DB8-C78EBF787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714" y="4973550"/>
            <a:ext cx="7178897" cy="1676545"/>
          </a:xfrm>
          <a:prstGeom prst="rect">
            <a:avLst/>
          </a:prstGeom>
        </p:spPr>
      </p:pic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69B60426-8397-446A-5280-65CC639B05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774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BD9F-ED81-9B22-963A-7574E01D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7824645-ED27-0CE6-C76D-D78650886F1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E036B6-E48F-7790-8CDD-6E26DD72B8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7F8B27F-179E-E809-437D-3C2F22AA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يقرأ إنتاجه الكتابي؟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اختيار بعض الإنجازات المتفاوتة لعرضها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25584CB-20ED-A4C9-729C-D795082A3B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554F4015-FFB0-23E3-7834-788C5E66B1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15921A8-436D-C52E-7BC6-94A8AA25B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4F2BBD33-42C3-AB02-A506-E27F87995F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0393E8C5-B557-64F7-534B-72C39E48C3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1826EDD-CEFA-80A0-EE11-7DA9F8CEB84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3EFE5D2-E201-0D07-12BA-99C4246D80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6CAD6A8-C095-EF30-6845-A243599FB35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0DC30A-5E66-EE45-3E0A-9FCFD00BB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995" y="1460450"/>
            <a:ext cx="4244009" cy="4734673"/>
          </a:xfrm>
          <a:prstGeom prst="rect">
            <a:avLst/>
          </a:prstGeom>
        </p:spPr>
      </p:pic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53654BF0-9A4C-D4AE-19CA-6B7672711A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2996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5B529-E474-60CF-4466-023974CC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F2E6F42-F8BD-2DBB-F67E-AF06D5D329F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B6F000-0C8E-781D-C3E6-39AEA164E1A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C1A7D34-FBAB-C237-25C2-D6AE81D8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سأمنحكم فرصة لتصحيح أخطائكم. لا تترددوا في طلب المساعدة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</a:t>
            </a:r>
            <a:endParaRPr lang="fr-FR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3DC82931-7A68-44BB-5E00-007AA39F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7A3CA1EF-EF4B-1360-EB94-4311856B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E917D9D2-69FC-9007-8FFB-899F6B5B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DFE4B97-F909-8C5B-70F5-72B0750E49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A69A40A-C02A-424E-AC50-2DB85AE6C2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D6AAF9B-686C-7AF2-1130-3EF7937CBC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64E128F-DE83-84C3-0232-1F3D56FF692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E2CEA26-1899-043E-C537-0D3214DFE1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202BF6B-A70D-D7CD-8D25-16E05447A9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E9AC3A5-F944-0F99-7180-74ED68B5A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47205"/>
              </p:ext>
            </p:extLst>
          </p:nvPr>
        </p:nvGraphicFramePr>
        <p:xfrm>
          <a:off x="965742" y="2172004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3257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مَوْضِعِها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02325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EA42D-6E7D-87BD-4D6D-263385BC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0A0BAE7-447B-90CD-BCE2-7741567C901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706233-9ED6-3B1B-D30A-909DEBE322D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A8A23CA-2CF4-618C-60C0-C3115041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67574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ستتوزعون لمجموعات و تشتغل كل مجموعة على إنتاج عنصر واحد من العناصر المطلوبة.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5 دقائق للإنجاز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BC70499-5FC4-03D0-3782-93532B5827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86B0E8D-92FF-44FC-9214-16C642BA64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CDC059-6C6B-0270-43F8-ACDE46BFB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73D2D80-3085-E173-761C-0627BAEFD3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5EBFE93-93F2-4C72-0F07-5E7E1D1E5E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B43929C-9726-5D46-AA8D-BDB2BA4666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79295E6-BC32-3E85-BC95-F25AB691D5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B977D78-E271-99DF-3ADC-9A31C9D0A4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A3E19-F441-97FD-FFAF-546E6B9DD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70" y="1478291"/>
            <a:ext cx="4898866" cy="4988163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1C2B8283-C4BB-25B2-5A82-8FC7E256CE14}"/>
              </a:ext>
            </a:extLst>
          </p:cNvPr>
          <p:cNvSpPr txBox="1"/>
          <p:nvPr/>
        </p:nvSpPr>
        <p:spPr>
          <a:xfrm>
            <a:off x="6798365" y="1663085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prstClr val="black"/>
                </a:solidFill>
                <a:sym typeface="Sakkal Majalla"/>
              </a:rPr>
              <a:t>اَلْمَجْمُوعَةُ " 1"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1A0C7979-5A28-9235-FCFF-95C062E63C3D}"/>
              </a:ext>
            </a:extLst>
          </p:cNvPr>
          <p:cNvSpPr/>
          <p:nvPr/>
        </p:nvSpPr>
        <p:spPr>
          <a:xfrm>
            <a:off x="5586811" y="1580688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77AE856-A2EE-E3E9-55E2-585D8FBE2EC8}"/>
              </a:ext>
            </a:extLst>
          </p:cNvPr>
          <p:cNvCxnSpPr/>
          <p:nvPr/>
        </p:nvCxnSpPr>
        <p:spPr>
          <a:xfrm flipH="1">
            <a:off x="5993296" y="2037522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9CC552A7-F63F-7898-EBCD-319C5738113F}"/>
              </a:ext>
            </a:extLst>
          </p:cNvPr>
          <p:cNvSpPr txBox="1"/>
          <p:nvPr/>
        </p:nvSpPr>
        <p:spPr>
          <a:xfrm>
            <a:off x="6771862" y="2739823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prstClr val="black"/>
                </a:solidFill>
                <a:sym typeface="Sakkal Majalla"/>
              </a:rPr>
              <a:t>اَلْمَجْموعَةُ "2"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4112EE95-1F77-5576-08E9-DA4BA2B52975}"/>
              </a:ext>
            </a:extLst>
          </p:cNvPr>
          <p:cNvSpPr/>
          <p:nvPr/>
        </p:nvSpPr>
        <p:spPr>
          <a:xfrm>
            <a:off x="5560308" y="2657426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9BBC23E-9815-907F-6D89-B4DA794381D1}"/>
              </a:ext>
            </a:extLst>
          </p:cNvPr>
          <p:cNvCxnSpPr/>
          <p:nvPr/>
        </p:nvCxnSpPr>
        <p:spPr>
          <a:xfrm flipH="1">
            <a:off x="5966793" y="3114260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C5DCFF93-9D71-1DFC-2FA9-98A416DB861A}"/>
              </a:ext>
            </a:extLst>
          </p:cNvPr>
          <p:cNvSpPr/>
          <p:nvPr/>
        </p:nvSpPr>
        <p:spPr>
          <a:xfrm>
            <a:off x="5540431" y="361158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8B46FF8-58F9-8361-A267-9F05319F66F5}"/>
              </a:ext>
            </a:extLst>
          </p:cNvPr>
          <p:cNvCxnSpPr/>
          <p:nvPr/>
        </p:nvCxnSpPr>
        <p:spPr>
          <a:xfrm flipH="1">
            <a:off x="5946916" y="406841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AC4D5D6D-8126-AA23-1B61-1C5FC8C3C966}"/>
              </a:ext>
            </a:extLst>
          </p:cNvPr>
          <p:cNvSpPr/>
          <p:nvPr/>
        </p:nvSpPr>
        <p:spPr>
          <a:xfrm>
            <a:off x="5540431" y="463531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6AB50B6-6A2D-5800-83BF-8841989D0217}"/>
              </a:ext>
            </a:extLst>
          </p:cNvPr>
          <p:cNvCxnSpPr/>
          <p:nvPr/>
        </p:nvCxnSpPr>
        <p:spPr>
          <a:xfrm flipH="1">
            <a:off x="5946916" y="509214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4544F52D-DB5A-7BAF-89FB-B3886F67046C}"/>
              </a:ext>
            </a:extLst>
          </p:cNvPr>
          <p:cNvSpPr/>
          <p:nvPr/>
        </p:nvSpPr>
        <p:spPr>
          <a:xfrm>
            <a:off x="5520553" y="5589465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82998A6-18B7-AEEC-472A-92D94896ED8F}"/>
              </a:ext>
            </a:extLst>
          </p:cNvPr>
          <p:cNvCxnSpPr/>
          <p:nvPr/>
        </p:nvCxnSpPr>
        <p:spPr>
          <a:xfrm flipH="1">
            <a:off x="5927038" y="6046299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0D9A5278-2AF9-D60A-5F91-8C71D0E04CFF}"/>
              </a:ext>
            </a:extLst>
          </p:cNvPr>
          <p:cNvSpPr txBox="1"/>
          <p:nvPr/>
        </p:nvSpPr>
        <p:spPr>
          <a:xfrm>
            <a:off x="6760302" y="4648789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prstClr val="black"/>
                </a:solidFill>
                <a:sym typeface="Sakkal Majalla"/>
              </a:rPr>
              <a:t>اَلْمَجْموعَةُ "4"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139A676A-0282-98D0-2E7A-F844C4AF4B28}"/>
              </a:ext>
            </a:extLst>
          </p:cNvPr>
          <p:cNvSpPr txBox="1"/>
          <p:nvPr/>
        </p:nvSpPr>
        <p:spPr>
          <a:xfrm>
            <a:off x="6760302" y="5634821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prstClr val="black"/>
                </a:solidFill>
                <a:sym typeface="Sakkal Majalla"/>
              </a:rPr>
              <a:t>اَلْمَجْموعَةُ "5"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67A242C0-4738-745B-7790-C689F25131AB}"/>
              </a:ext>
            </a:extLst>
          </p:cNvPr>
          <p:cNvSpPr txBox="1"/>
          <p:nvPr/>
        </p:nvSpPr>
        <p:spPr>
          <a:xfrm>
            <a:off x="6751985" y="3693977"/>
            <a:ext cx="1883098" cy="715045"/>
          </a:xfrm>
          <a:prstGeom prst="roundRect">
            <a:avLst/>
          </a:prstGeom>
          <a:solidFill>
            <a:srgbClr val="FFC000">
              <a:lumMod val="60000"/>
              <a:lumOff val="40000"/>
              <a:alpha val="25098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"3"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2" name="Espace réservé pour une image  5">
            <a:extLst>
              <a:ext uri="{FF2B5EF4-FFF2-40B4-BE49-F238E27FC236}">
                <a16:creationId xmlns:a16="http://schemas.microsoft.com/office/drawing/2014/main" id="{0CE16CEF-BF4B-4A21-DD8E-7D52E8DD3D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8702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C5A7B-BA6D-2818-3782-778BA697B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335B95B-0F68-ACED-A8CE-24E982C8CBC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345B7F-085A-3338-8DBA-00CFB49DBDD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C96C7F5-8B86-8D51-13E9-C7E0F9EF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المجموعات لمساعدتكم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F9A0E7B7-56C7-3A4C-D4F8-556C964C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7675DCB-66F6-7ED0-701C-D421B5F12A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ABD11899-B696-34A9-03C1-000D032C5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2F4FBE1E-5BAC-D7B0-AF4B-45B4B5A55A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0B9618B8-2DBF-0254-D7F0-801AF03113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62FB1F3-8CD4-7EB1-E6AF-A0EC8B765B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216FF58-FF3F-7337-8CF0-BF99C49B7B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060F631-5197-7166-38F1-DE0E4452FC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6196B8FE-4F8E-6A84-4F0E-11EAE02525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58C6E3-6D23-CEA5-8481-12200CA02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70" y="1478291"/>
            <a:ext cx="4898866" cy="4988163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5F0554A6-BE18-2A1E-14C8-7BF5A7D794F2}"/>
              </a:ext>
            </a:extLst>
          </p:cNvPr>
          <p:cNvSpPr txBox="1"/>
          <p:nvPr/>
        </p:nvSpPr>
        <p:spPr>
          <a:xfrm>
            <a:off x="6798365" y="1663085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اَلْمَجْمُوعَةُ " 1"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9905AF46-92EB-BACB-6F48-49091288DF4E}"/>
              </a:ext>
            </a:extLst>
          </p:cNvPr>
          <p:cNvSpPr/>
          <p:nvPr/>
        </p:nvSpPr>
        <p:spPr>
          <a:xfrm>
            <a:off x="5586811" y="1580688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0161CE3-52E8-A9CB-C5D4-55ECB3D93F65}"/>
              </a:ext>
            </a:extLst>
          </p:cNvPr>
          <p:cNvCxnSpPr/>
          <p:nvPr/>
        </p:nvCxnSpPr>
        <p:spPr>
          <a:xfrm flipH="1">
            <a:off x="5993296" y="2037522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E10A7344-60FA-C9E2-5129-3A52C229A312}"/>
              </a:ext>
            </a:extLst>
          </p:cNvPr>
          <p:cNvSpPr txBox="1"/>
          <p:nvPr/>
        </p:nvSpPr>
        <p:spPr>
          <a:xfrm>
            <a:off x="6771862" y="2739823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"2"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34365715-122A-3662-0A8C-FAAD50EB9422}"/>
              </a:ext>
            </a:extLst>
          </p:cNvPr>
          <p:cNvSpPr/>
          <p:nvPr/>
        </p:nvSpPr>
        <p:spPr>
          <a:xfrm>
            <a:off x="5560308" y="2657426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1B272F4-00F4-0701-1403-69EF48E61272}"/>
              </a:ext>
            </a:extLst>
          </p:cNvPr>
          <p:cNvCxnSpPr/>
          <p:nvPr/>
        </p:nvCxnSpPr>
        <p:spPr>
          <a:xfrm flipH="1">
            <a:off x="5966793" y="3114260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A3D85F61-EEB3-8903-C81E-70BBC8CFC279}"/>
              </a:ext>
            </a:extLst>
          </p:cNvPr>
          <p:cNvSpPr/>
          <p:nvPr/>
        </p:nvSpPr>
        <p:spPr>
          <a:xfrm>
            <a:off x="5540431" y="361158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3797822-3EB5-55DA-DF8E-C3AD993399AC}"/>
              </a:ext>
            </a:extLst>
          </p:cNvPr>
          <p:cNvCxnSpPr/>
          <p:nvPr/>
        </p:nvCxnSpPr>
        <p:spPr>
          <a:xfrm flipH="1">
            <a:off x="5946916" y="406841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A89F8E74-EDD8-7E75-4D8A-B3755F1E79D4}"/>
              </a:ext>
            </a:extLst>
          </p:cNvPr>
          <p:cNvSpPr/>
          <p:nvPr/>
        </p:nvSpPr>
        <p:spPr>
          <a:xfrm>
            <a:off x="5540431" y="463531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6B56E2-C470-CF65-FD01-FCB205E372F5}"/>
              </a:ext>
            </a:extLst>
          </p:cNvPr>
          <p:cNvCxnSpPr/>
          <p:nvPr/>
        </p:nvCxnSpPr>
        <p:spPr>
          <a:xfrm flipH="1">
            <a:off x="5946916" y="509214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6A7BAD2D-9D6D-90DC-A595-F8A768AA5F69}"/>
              </a:ext>
            </a:extLst>
          </p:cNvPr>
          <p:cNvSpPr/>
          <p:nvPr/>
        </p:nvSpPr>
        <p:spPr>
          <a:xfrm>
            <a:off x="5520553" y="5589465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DF364E5-F577-1536-79F7-2D3324CAFD44}"/>
              </a:ext>
            </a:extLst>
          </p:cNvPr>
          <p:cNvCxnSpPr/>
          <p:nvPr/>
        </p:nvCxnSpPr>
        <p:spPr>
          <a:xfrm flipH="1">
            <a:off x="5927038" y="6046299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D64EAB07-434C-ED1A-1D03-5CAB8235443E}"/>
              </a:ext>
            </a:extLst>
          </p:cNvPr>
          <p:cNvSpPr txBox="1"/>
          <p:nvPr/>
        </p:nvSpPr>
        <p:spPr>
          <a:xfrm>
            <a:off x="6760302" y="4648789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"4"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EA31E62F-5918-AE5A-5351-C07669773A9A}"/>
              </a:ext>
            </a:extLst>
          </p:cNvPr>
          <p:cNvSpPr txBox="1"/>
          <p:nvPr/>
        </p:nvSpPr>
        <p:spPr>
          <a:xfrm>
            <a:off x="6760302" y="5634821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"5"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93899DF1-0B71-C1DA-6F5E-B48CB9C46360}"/>
              </a:ext>
            </a:extLst>
          </p:cNvPr>
          <p:cNvSpPr txBox="1"/>
          <p:nvPr/>
        </p:nvSpPr>
        <p:spPr>
          <a:xfrm>
            <a:off x="6751985" y="3693977"/>
            <a:ext cx="1883098" cy="715045"/>
          </a:xfrm>
          <a:prstGeom prst="roundRect">
            <a:avLst/>
          </a:prstGeom>
          <a:solidFill>
            <a:srgbClr val="FFC000">
              <a:lumMod val="60000"/>
              <a:lumOff val="40000"/>
              <a:alpha val="25098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"3"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72529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96FBA-1192-7FD0-6096-E4A967BCD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9AD37E-D143-E871-0E96-3264895D3D5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B31177-4131-B4BF-59C9-F7F5DAEC5EE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CF8D256-AAA3-A1D7-042D-C0544132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ستقوم كل مجموعة بتصحيح ما أنتجته مجموعة أخرى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1F32E87-795F-D1FE-140D-C423E05460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2C5231D4-DDCD-49FB-5915-C63FC6294F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CF2B802-8D07-7E5F-8D5D-0789DD30B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C35A644-5D3B-339B-F64A-0E3DE9B9B5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F669492-4172-2E7F-25D6-6353F6F1FD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50EC366-26B5-9BF4-098B-497A4ADB5DE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CC5F758-E8CB-A75A-0527-59DD7FFB0C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5219E10-9819-038C-BD68-4595C7F107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AEBD34-2316-8FDB-693B-CC9836B67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70" y="1478291"/>
            <a:ext cx="4898866" cy="4988163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CCB2FF15-E400-CBC5-4962-560CFD4181D0}"/>
              </a:ext>
            </a:extLst>
          </p:cNvPr>
          <p:cNvSpPr txBox="1"/>
          <p:nvPr/>
        </p:nvSpPr>
        <p:spPr>
          <a:xfrm>
            <a:off x="6798365" y="1663085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اَلْمَجْمُوعَةُ " 1"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5E33CD3E-C842-7A7A-1433-66A1F2861091}"/>
              </a:ext>
            </a:extLst>
          </p:cNvPr>
          <p:cNvSpPr/>
          <p:nvPr/>
        </p:nvSpPr>
        <p:spPr>
          <a:xfrm>
            <a:off x="5586811" y="1580688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EC58253-5BA1-A182-38CC-01964C248251}"/>
              </a:ext>
            </a:extLst>
          </p:cNvPr>
          <p:cNvCxnSpPr/>
          <p:nvPr/>
        </p:nvCxnSpPr>
        <p:spPr>
          <a:xfrm flipH="1">
            <a:off x="5993296" y="2037522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7F2F9179-5FC0-7EBC-F4C1-BCE49F9A59B5}"/>
              </a:ext>
            </a:extLst>
          </p:cNvPr>
          <p:cNvSpPr txBox="1"/>
          <p:nvPr/>
        </p:nvSpPr>
        <p:spPr>
          <a:xfrm>
            <a:off x="6771862" y="2739823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"2"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4F2A2639-3CBD-617E-45B7-C6EC227D4C92}"/>
              </a:ext>
            </a:extLst>
          </p:cNvPr>
          <p:cNvSpPr/>
          <p:nvPr/>
        </p:nvSpPr>
        <p:spPr>
          <a:xfrm>
            <a:off x="5560308" y="2657426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E540410-5424-D986-AEF8-43DFEA113CD8}"/>
              </a:ext>
            </a:extLst>
          </p:cNvPr>
          <p:cNvCxnSpPr/>
          <p:nvPr/>
        </p:nvCxnSpPr>
        <p:spPr>
          <a:xfrm flipH="1">
            <a:off x="5966793" y="3114260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DFBEB1E8-C409-DA27-A879-C135184ACDF9}"/>
              </a:ext>
            </a:extLst>
          </p:cNvPr>
          <p:cNvSpPr/>
          <p:nvPr/>
        </p:nvSpPr>
        <p:spPr>
          <a:xfrm>
            <a:off x="5540431" y="361158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DE66589-195C-87AD-403E-38EDCB096535}"/>
              </a:ext>
            </a:extLst>
          </p:cNvPr>
          <p:cNvCxnSpPr/>
          <p:nvPr/>
        </p:nvCxnSpPr>
        <p:spPr>
          <a:xfrm flipH="1">
            <a:off x="5946916" y="406841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3AFF47BF-C9CB-C677-AEB4-AC1972FB63E4}"/>
              </a:ext>
            </a:extLst>
          </p:cNvPr>
          <p:cNvSpPr/>
          <p:nvPr/>
        </p:nvSpPr>
        <p:spPr>
          <a:xfrm>
            <a:off x="5540431" y="463531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C54AAB2-2EAD-4772-E097-C56C680CAC84}"/>
              </a:ext>
            </a:extLst>
          </p:cNvPr>
          <p:cNvCxnSpPr/>
          <p:nvPr/>
        </p:nvCxnSpPr>
        <p:spPr>
          <a:xfrm flipH="1">
            <a:off x="5946916" y="509214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E9AC0CD1-AE02-EA15-E0F5-6EDC22D7107C}"/>
              </a:ext>
            </a:extLst>
          </p:cNvPr>
          <p:cNvSpPr/>
          <p:nvPr/>
        </p:nvSpPr>
        <p:spPr>
          <a:xfrm>
            <a:off x="5520553" y="5589465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17F1178-AE7E-61B2-C540-452B76139AC8}"/>
              </a:ext>
            </a:extLst>
          </p:cNvPr>
          <p:cNvCxnSpPr/>
          <p:nvPr/>
        </p:nvCxnSpPr>
        <p:spPr>
          <a:xfrm flipH="1">
            <a:off x="5927038" y="6046299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91A0C83B-DE87-6FFB-A2C3-7AFAEDD57BC4}"/>
              </a:ext>
            </a:extLst>
          </p:cNvPr>
          <p:cNvSpPr txBox="1"/>
          <p:nvPr/>
        </p:nvSpPr>
        <p:spPr>
          <a:xfrm>
            <a:off x="6760302" y="4648789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"4"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0BC91F8C-FF4D-FD4D-BB3F-6F7F15B7B73A}"/>
              </a:ext>
            </a:extLst>
          </p:cNvPr>
          <p:cNvSpPr txBox="1"/>
          <p:nvPr/>
        </p:nvSpPr>
        <p:spPr>
          <a:xfrm>
            <a:off x="6760302" y="5634821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"5"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9E37B7D0-216A-64C2-0CB5-3EC03BDF619E}"/>
              </a:ext>
            </a:extLst>
          </p:cNvPr>
          <p:cNvSpPr txBox="1"/>
          <p:nvPr/>
        </p:nvSpPr>
        <p:spPr>
          <a:xfrm>
            <a:off x="6751985" y="3693977"/>
            <a:ext cx="1883098" cy="715045"/>
          </a:xfrm>
          <a:prstGeom prst="roundRect">
            <a:avLst/>
          </a:prstGeom>
          <a:solidFill>
            <a:srgbClr val="FFC000">
              <a:lumMod val="60000"/>
              <a:lumOff val="40000"/>
              <a:alpha val="25098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"3"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2" name="Espace réservé pour une image  5">
            <a:extLst>
              <a:ext uri="{FF2B5EF4-FFF2-40B4-BE49-F238E27FC236}">
                <a16:creationId xmlns:a16="http://schemas.microsoft.com/office/drawing/2014/main" id="{9E96CD7F-9C22-FD2A-9A3B-649E6D2BCC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531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D603F-3812-2F55-E0C5-DDB7C055A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BA35BA8-6010-7AA8-8292-D1E9C512229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C2C73C-FFFD-F5DD-E898-321359C3612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8926A90-A1B2-ED6C-8AFD-0513343D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التصحيح ، تنتدب كل مجموعة ممثلا عنها لكتابة المنتوج على السبورة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3CB2813F-9C97-CB7F-EF2F-AEADE7BB4E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8A9EA20-2DC8-D62B-6C96-DC1605B0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6E72D86-8DB7-541A-EB9E-A63E8E1C2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1A3C17A-6A48-AAED-324D-829F891B74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DA55D5B2-1E91-D53E-85C6-36876BD60E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2FCBB4E-D633-8F9D-D6BB-2A59720E5A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3D28190-81FC-AA50-B70D-D93CCAC37EA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3E218AA-E1AC-5E39-2E49-0B96482B6C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7C9AFA-DB63-C8F6-BB58-207241B8F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70" y="1478291"/>
            <a:ext cx="4898866" cy="4988163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6077181B-9F79-7D92-33FF-C85BA0BD0D5F}"/>
              </a:ext>
            </a:extLst>
          </p:cNvPr>
          <p:cNvSpPr txBox="1"/>
          <p:nvPr/>
        </p:nvSpPr>
        <p:spPr>
          <a:xfrm>
            <a:off x="6798365" y="1663085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اَلْمَجْمُوعَةُ " 1"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9E95C37E-855D-AA19-2342-E289191F1609}"/>
              </a:ext>
            </a:extLst>
          </p:cNvPr>
          <p:cNvSpPr/>
          <p:nvPr/>
        </p:nvSpPr>
        <p:spPr>
          <a:xfrm>
            <a:off x="5586811" y="1580688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D0F5D38-BFA2-36C9-1B34-A49F669107EF}"/>
              </a:ext>
            </a:extLst>
          </p:cNvPr>
          <p:cNvCxnSpPr/>
          <p:nvPr/>
        </p:nvCxnSpPr>
        <p:spPr>
          <a:xfrm flipH="1">
            <a:off x="5993296" y="2037522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76DFD8E6-D7A0-D0BF-728D-97D99E65C5D4}"/>
              </a:ext>
            </a:extLst>
          </p:cNvPr>
          <p:cNvSpPr txBox="1"/>
          <p:nvPr/>
        </p:nvSpPr>
        <p:spPr>
          <a:xfrm>
            <a:off x="6771862" y="2739823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"2"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929EC6AE-E9D8-D105-9EFC-CA96C458ED39}"/>
              </a:ext>
            </a:extLst>
          </p:cNvPr>
          <p:cNvSpPr/>
          <p:nvPr/>
        </p:nvSpPr>
        <p:spPr>
          <a:xfrm>
            <a:off x="5560308" y="2657426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98575D2-008E-243F-0237-992BB7994DAC}"/>
              </a:ext>
            </a:extLst>
          </p:cNvPr>
          <p:cNvCxnSpPr/>
          <p:nvPr/>
        </p:nvCxnSpPr>
        <p:spPr>
          <a:xfrm flipH="1">
            <a:off x="5966793" y="3114260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8981D231-8A3E-EC80-E9DB-0CB70551F800}"/>
              </a:ext>
            </a:extLst>
          </p:cNvPr>
          <p:cNvSpPr/>
          <p:nvPr/>
        </p:nvSpPr>
        <p:spPr>
          <a:xfrm>
            <a:off x="5540431" y="361158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D33C2A2-7046-EF04-B92D-133D1D06613E}"/>
              </a:ext>
            </a:extLst>
          </p:cNvPr>
          <p:cNvCxnSpPr/>
          <p:nvPr/>
        </p:nvCxnSpPr>
        <p:spPr>
          <a:xfrm flipH="1">
            <a:off x="5946916" y="406841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D9545391-C72A-3FC3-D136-3B67A611BFB5}"/>
              </a:ext>
            </a:extLst>
          </p:cNvPr>
          <p:cNvSpPr/>
          <p:nvPr/>
        </p:nvSpPr>
        <p:spPr>
          <a:xfrm>
            <a:off x="5540431" y="4635310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B9EA6B1-BFB7-1145-0BFA-E564D1909F33}"/>
              </a:ext>
            </a:extLst>
          </p:cNvPr>
          <p:cNvCxnSpPr/>
          <p:nvPr/>
        </p:nvCxnSpPr>
        <p:spPr>
          <a:xfrm flipH="1">
            <a:off x="5946916" y="5092144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2D7E8C7B-141C-6C72-F4A1-3FAB4482FA4D}"/>
              </a:ext>
            </a:extLst>
          </p:cNvPr>
          <p:cNvSpPr/>
          <p:nvPr/>
        </p:nvSpPr>
        <p:spPr>
          <a:xfrm>
            <a:off x="5520553" y="5589465"/>
            <a:ext cx="155448" cy="914400"/>
          </a:xfrm>
          <a:prstGeom prst="rightBrace">
            <a:avLst/>
          </a:prstGeom>
          <a:ln w="1905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673C0FF-CF0F-5570-C449-793749124823}"/>
              </a:ext>
            </a:extLst>
          </p:cNvPr>
          <p:cNvCxnSpPr/>
          <p:nvPr/>
        </p:nvCxnSpPr>
        <p:spPr>
          <a:xfrm flipH="1">
            <a:off x="5927038" y="6046299"/>
            <a:ext cx="576469" cy="0"/>
          </a:xfrm>
          <a:prstGeom prst="straightConnector1">
            <a:avLst/>
          </a:prstGeom>
          <a:ln w="19050">
            <a:solidFill>
              <a:srgbClr val="009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73241E0A-E4F2-A7EB-BA94-E208F26A8738}"/>
              </a:ext>
            </a:extLst>
          </p:cNvPr>
          <p:cNvSpPr txBox="1"/>
          <p:nvPr/>
        </p:nvSpPr>
        <p:spPr>
          <a:xfrm>
            <a:off x="6760302" y="4648789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"4"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23452AAC-0045-E57A-7920-DC00C7DFFA35}"/>
              </a:ext>
            </a:extLst>
          </p:cNvPr>
          <p:cNvSpPr txBox="1"/>
          <p:nvPr/>
        </p:nvSpPr>
        <p:spPr>
          <a:xfrm>
            <a:off x="6760302" y="5634821"/>
            <a:ext cx="1883098" cy="71504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5098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"5"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019D8C30-7037-7203-1B13-396391796836}"/>
              </a:ext>
            </a:extLst>
          </p:cNvPr>
          <p:cNvSpPr txBox="1"/>
          <p:nvPr/>
        </p:nvSpPr>
        <p:spPr>
          <a:xfrm>
            <a:off x="6751985" y="3693977"/>
            <a:ext cx="1883098" cy="715045"/>
          </a:xfrm>
          <a:prstGeom prst="roundRect">
            <a:avLst/>
          </a:prstGeom>
          <a:solidFill>
            <a:srgbClr val="FFC000">
              <a:lumMod val="60000"/>
              <a:lumOff val="40000"/>
              <a:alpha val="25098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اَلْمَجْموعَةُ "3"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2" name="Espace réservé pour une image  5">
            <a:extLst>
              <a:ext uri="{FF2B5EF4-FFF2-40B4-BE49-F238E27FC236}">
                <a16:creationId xmlns:a16="http://schemas.microsoft.com/office/drawing/2014/main" id="{87922982-10ED-84F0-4E75-4E788628DD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0612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36411-D1A7-099D-1287-63DFF0BA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2B44472-E439-CEAC-7FAB-BA80C60343E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EB79FC-7299-A97D-83F5-C5DD42345F9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5BB59D-9806-490B-B09B-446C7A04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قوموا بنقل الإنتاج المشترك على كراساتكم الصفحة 31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17B7015-A8DD-02FF-D7D8-F0BBDCC0B6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A169B8EF-DDAB-ED49-39DE-998BE450F5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CE3322B-703D-95F8-3EF1-BC171C2AE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8834FB6D-05E7-0A0F-CBD3-8088AAC2DD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4164217-8D71-949E-23EC-52C20D30A7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7C6F3FB-64B5-02F9-7DB9-F1D520357D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945E811-FE69-8DDE-42BF-107D350649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DCF423C-E381-B47C-B45E-A45357D785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71A169A-28C6-6007-AF63-9D6BBE2EA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0775" y="1584000"/>
            <a:ext cx="3429297" cy="4877223"/>
          </a:xfrm>
          <a:prstGeom prst="rect">
            <a:avLst/>
          </a:prstGeom>
        </p:spPr>
      </p:pic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795F7E7B-90B9-EA2C-91D1-1935A6607F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16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r>
              <a:rPr lang="fr-FR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الثاني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الحصة4  (30د)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الأساليب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(30د)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(40د)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2  (20د)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(10د)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بعد القراءة : تقويم المقروء(30د)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 : إنتاج كتابي الحصة 5 (30د)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5 -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8BE4E-6396-C12A-BC61-C593BEBC1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CC70CD7-4459-4742-9795-790642819F77}"/>
              </a:ext>
            </a:extLst>
          </p:cNvPr>
          <p:cNvCxnSpPr>
            <a:cxnSpLocks/>
          </p:cNvCxnSpPr>
          <p:nvPr/>
        </p:nvCxnSpPr>
        <p:spPr>
          <a:xfrm>
            <a:off x="4814499" y="4180708"/>
            <a:ext cx="0" cy="257454"/>
          </a:xfrm>
          <a:prstGeom prst="straightConnector1">
            <a:avLst/>
          </a:prstGeom>
          <a:ln>
            <a:solidFill>
              <a:srgbClr val="70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8FE48CE-F569-F76E-8A62-F8F64DC3989D}"/>
              </a:ext>
            </a:extLst>
          </p:cNvPr>
          <p:cNvCxnSpPr>
            <a:cxnSpLocks/>
          </p:cNvCxnSpPr>
          <p:nvPr/>
        </p:nvCxnSpPr>
        <p:spPr>
          <a:xfrm>
            <a:off x="7486161" y="4211809"/>
            <a:ext cx="0" cy="257454"/>
          </a:xfrm>
          <a:prstGeom prst="straightConnector1">
            <a:avLst/>
          </a:prstGeom>
          <a:ln>
            <a:solidFill>
              <a:srgbClr val="70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F402399-6A6B-2131-A67B-0BE69124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76" y="2693890"/>
            <a:ext cx="7931020" cy="26363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17F60E-03FC-1370-33A4-3AFE51E191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C441A1-DC01-3639-5801-A85751E1D5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9567BD-D7A3-D491-FD1A-FC5B9EB097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0A7903-EBB3-AF2B-3D6A-C37CFA58C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32024F-3582-E162-0310-C7C814444C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9F8E07-0A3F-521A-F235-FF69856EE1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A8D95-A1CC-6CD0-F867-F806763914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0F5B4-CACC-B2FC-7D4E-94E12C9EDD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0E1C4A42-A399-B3A1-5C34-B35419BFCE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338" y="679450"/>
            <a:ext cx="900112" cy="900113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E69EAC-0F6D-E00C-10FC-EBD41970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بكيفية صياغة أسئلة مغلقة وأسئلة مفتوحة؟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7579776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211772-8209-8B71-363D-F38CE163DB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AF5F6-D8E7-C229-1FF4-EF10C6A040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دقيقة الكتابة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من دروب القنيطرة إلى عالم النجومية – تركيب و تقويم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ورشة القراءة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– الحصة 4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صياغة أسئلة لطلب معلومات  - الحصة 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 – الحصة 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16526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138671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029452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نص مقروء؛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E688406-B6D5-3294-EAF9-8A364E4EC6FD}"/>
              </a:ext>
            </a:extLst>
          </p:cNvPr>
          <p:cNvGrpSpPr/>
          <p:nvPr/>
        </p:nvGrpSpPr>
        <p:grpSpPr>
          <a:xfrm>
            <a:off x="1224000" y="4920233"/>
            <a:ext cx="6696000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C59D9D4-F179-EC7F-D86A-CC7F59E9A72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41C4DF-9238-0085-0874-C9D1C437C9A0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استقصاء لطلب معلومات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48113D8F-D016-309D-77E9-1203A7D98F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B8FB2F-722E-865C-9816-3FD7A5BAC67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3DDE4D0-A554-B08E-D044-E14F4A8F5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1441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471899" y="3662266"/>
            <a:ext cx="42201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5872101" y="2239432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19670A-BE20-1C2D-8466-5880C5B28DEE}"/>
              </a:ext>
            </a:extLst>
          </p:cNvPr>
          <p:cNvSpPr>
            <a:spLocks/>
          </p:cNvSpPr>
          <p:nvPr/>
        </p:nvSpPr>
        <p:spPr>
          <a:xfrm>
            <a:off x="4447748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6FC08-57CA-044B-65A7-C32AD16E112E}"/>
              </a:ext>
            </a:extLst>
          </p:cNvPr>
          <p:cNvSpPr>
            <a:spLocks/>
          </p:cNvSpPr>
          <p:nvPr/>
        </p:nvSpPr>
        <p:spPr>
          <a:xfrm>
            <a:off x="2512967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ورشة ال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01- الإنتاج الكتاب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15597</TotalTime>
  <Words>1255</Words>
  <Application>Microsoft Office PowerPoint</Application>
  <PresentationFormat>Affichage à l'écran (4:3)</PresentationFormat>
  <Paragraphs>324</Paragraphs>
  <Slides>43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43</vt:i4>
      </vt:variant>
    </vt:vector>
  </HeadingPairs>
  <TitlesOfParts>
    <vt:vector size="67" baseType="lpstr">
      <vt:lpstr>Microsoft Uighur</vt:lpstr>
      <vt:lpstr>Aptos</vt:lpstr>
      <vt:lpstr>Dosis SemiBold</vt:lpstr>
      <vt:lpstr>Dosis ExtraBold</vt:lpstr>
      <vt:lpstr>Modern Love</vt:lpstr>
      <vt:lpstr>Dosis</vt:lpstr>
      <vt:lpstr>Wingdings</vt:lpstr>
      <vt:lpstr>Calibri Light</vt:lpstr>
      <vt:lpstr>Arial</vt:lpstr>
      <vt:lpstr>Dosis Medium</vt:lpstr>
      <vt:lpstr>Sakkal Majalla</vt:lpstr>
      <vt:lpstr>Calibri</vt:lpstr>
      <vt:lpstr>1_Thème Office</vt:lpstr>
      <vt:lpstr>01- نشاط اعتيادي</vt:lpstr>
      <vt:lpstr>2_01- ورشة القراءة</vt:lpstr>
      <vt:lpstr>4_01- الإنتاج الكتابي</vt:lpstr>
      <vt:lpstr>2_Thème Office</vt:lpstr>
      <vt:lpstr>3_Thème Office</vt:lpstr>
      <vt:lpstr>1_Env-Enseignant</vt:lpstr>
      <vt:lpstr>3_Env-Enseignant</vt:lpstr>
      <vt:lpstr>1_الصـــرف والتحويل</vt:lpstr>
      <vt:lpstr>1_05- اختتام الحصة</vt:lpstr>
      <vt:lpstr>2_05- اختتام الحصة</vt:lpstr>
      <vt:lpstr>2_01- نشاط اعتيادي</vt:lpstr>
      <vt:lpstr>Présentation PowerPoint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</vt:lpstr>
      <vt:lpstr>من يقرأ هذه المفردات؟</vt:lpstr>
      <vt:lpstr>على دفاتركم : وفي مجموعات ثنائية. اكتبوا جملتين للتعبير عن النجاح بتوظيف هذه المفردات.</vt:lpstr>
      <vt:lpstr> أمنحكم دقيقة للإنجاز . سوف أمر بين الصفوف لمساعدتكم</vt:lpstr>
      <vt:lpstr>كل واحد يقدم لنا عمل مجموعته مع ذكر المفردات التي استخدمها,</vt:lpstr>
      <vt:lpstr>ورشة القراءة – الحصة 4 </vt:lpstr>
      <vt:lpstr>نواصل قراءة نص " من دروب القنيطرة إلى عالم النجومية".</vt:lpstr>
      <vt:lpstr>نجيب جماعيا عن الأسئلة 1- 2 - 3 من الصفحة 27.</vt:lpstr>
      <vt:lpstr>من يجيب عن السؤال1؟</vt:lpstr>
      <vt:lpstr>من يقرأ؟</vt:lpstr>
      <vt:lpstr>من يجيب عن السؤال2؟</vt:lpstr>
      <vt:lpstr>من يقرأ؟</vt:lpstr>
      <vt:lpstr>من يجيب عن السؤال 3؟</vt:lpstr>
      <vt:lpstr>من يقرأ؟</vt:lpstr>
      <vt:lpstr>الآن ستجيبون  على الأسئلة 4 – 5- 6 على كراساتكم. نشاط فردي (10 دقائق للإنجاز).</vt:lpstr>
      <vt:lpstr>سأمر بين الصفوف لمساعدتكم .</vt:lpstr>
      <vt:lpstr>لنصحح السؤال 4. من يقرأ جوابه؟</vt:lpstr>
      <vt:lpstr>إليكم هذا الجواب. من يقرأ.؟ ما رأيكم ؟ هل الجواب مناسب؟ لماذا؟</vt:lpstr>
      <vt:lpstr>نصحح السؤالين 5 و6 من يقرأ جوابه؟.</vt:lpstr>
      <vt:lpstr>ورشة الكتابة - الإنتاج الكتابي </vt:lpstr>
      <vt:lpstr>سأوزع عليكم أوراق التحرير.</vt:lpstr>
      <vt:lpstr>لنتذكر بعض معايير التصحيح و الكتابة. من يقرأ؟.</vt:lpstr>
      <vt:lpstr>من منكم يقرأ إنتاجه الكتابي؟ يتم اختيار بعض الإنجازات المتفاوتة لعرضها.</vt:lpstr>
      <vt:lpstr>سأمنحكم فرصة لتصحيح أخطائكم. لا تترددوا في طلب المساعدة..</vt:lpstr>
      <vt:lpstr>الآن ستتوزعون لمجموعات و تشتغل كل مجموعة على إنتاج عنصر واحد من العناصر المطلوبة.  معكم 5 دقائق للإنجاز</vt:lpstr>
      <vt:lpstr>سأمر بين المجموعات لمساعدتكم.</vt:lpstr>
      <vt:lpstr>الآن ستقوم كل مجموعة بتصحيح ما أنتجته مجموعة أخرى.</vt:lpstr>
      <vt:lpstr>بعد التصحيح ، تنتدب كل مجموعة ممثلا عنها لكتابة المنتوج على السبورة</vt:lpstr>
      <vt:lpstr>قوموا بنقل الإنتاج المشترك على كراساتكم الصفحة 31</vt:lpstr>
      <vt:lpstr>Présentation PowerPoint</vt:lpstr>
      <vt:lpstr>من يذكرنا بكيفية صياغة أسئلة مغلقة وأسئلة مفتوحة؟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155</cp:revision>
  <dcterms:created xsi:type="dcterms:W3CDTF">2023-09-20T21:35:22Z</dcterms:created>
  <dcterms:modified xsi:type="dcterms:W3CDTF">2025-11-02T10:59:38Z</dcterms:modified>
</cp:coreProperties>
</file>