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8.xml" ContentType="application/vnd.openxmlformats-officedocument.theme+xml"/>
  <Override PartName="/ppt/slideLayouts/slideLayout148.xml" ContentType="application/vnd.openxmlformats-officedocument.presentationml.slideLayout+xml"/>
  <Override PartName="/ppt/theme/theme9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0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1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2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3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  <p:sldMasterId id="2147483700" r:id="rId2"/>
    <p:sldMasterId id="2147483723" r:id="rId3"/>
    <p:sldMasterId id="2147483746" r:id="rId4"/>
    <p:sldMasterId id="2147483769" r:id="rId5"/>
    <p:sldMasterId id="2147483794" r:id="rId6"/>
    <p:sldMasterId id="2147483804" r:id="rId7"/>
    <p:sldMasterId id="2147483827" r:id="rId8"/>
    <p:sldMasterId id="2147483842" r:id="rId9"/>
    <p:sldMasterId id="2147483845" r:id="rId10"/>
    <p:sldMasterId id="2147483869" r:id="rId11"/>
    <p:sldMasterId id="2147483894" r:id="rId12"/>
    <p:sldMasterId id="2147483909" r:id="rId13"/>
    <p:sldMasterId id="2147483932" r:id="rId14"/>
  </p:sldMasterIdLst>
  <p:notesMasterIdLst>
    <p:notesMasterId r:id="rId59"/>
  </p:notesMasterIdLst>
  <p:sldIdLst>
    <p:sldId id="2147482736" r:id="rId15"/>
    <p:sldId id="2147482632" r:id="rId16"/>
    <p:sldId id="2147482463" r:id="rId17"/>
    <p:sldId id="2147482697" r:id="rId18"/>
    <p:sldId id="2147482705" r:id="rId19"/>
    <p:sldId id="2147482706" r:id="rId20"/>
    <p:sldId id="2147482464" r:id="rId21"/>
    <p:sldId id="2147482725" r:id="rId22"/>
    <p:sldId id="2147482600" r:id="rId23"/>
    <p:sldId id="2147482602" r:id="rId24"/>
    <p:sldId id="2134807034" r:id="rId25"/>
    <p:sldId id="2134807036" r:id="rId26"/>
    <p:sldId id="2147482514" r:id="rId27"/>
    <p:sldId id="2147482702" r:id="rId28"/>
    <p:sldId id="2147482604" r:id="rId29"/>
    <p:sldId id="2147482605" r:id="rId30"/>
    <p:sldId id="2147482606" r:id="rId31"/>
    <p:sldId id="2147482607" r:id="rId32"/>
    <p:sldId id="2147482608" r:id="rId33"/>
    <p:sldId id="2147482609" r:id="rId34"/>
    <p:sldId id="2147482610" r:id="rId35"/>
    <p:sldId id="2147482611" r:id="rId36"/>
    <p:sldId id="2147482613" r:id="rId37"/>
    <p:sldId id="2147482703" r:id="rId38"/>
    <p:sldId id="2147482614" r:id="rId39"/>
    <p:sldId id="2147482617" r:id="rId40"/>
    <p:sldId id="2147482618" r:id="rId41"/>
    <p:sldId id="2147482599" r:id="rId42"/>
    <p:sldId id="2147482737" r:id="rId43"/>
    <p:sldId id="2134807109" r:id="rId44"/>
    <p:sldId id="2147482619" r:id="rId45"/>
    <p:sldId id="2147482738" r:id="rId46"/>
    <p:sldId id="2147482739" r:id="rId47"/>
    <p:sldId id="2147482740" r:id="rId48"/>
    <p:sldId id="2147482741" r:id="rId49"/>
    <p:sldId id="2147482742" r:id="rId50"/>
    <p:sldId id="2147482743" r:id="rId51"/>
    <p:sldId id="2147482744" r:id="rId52"/>
    <p:sldId id="2147482503" r:id="rId53"/>
    <p:sldId id="2147482626" r:id="rId54"/>
    <p:sldId id="2147482630" r:id="rId55"/>
    <p:sldId id="2147482726" r:id="rId56"/>
    <p:sldId id="2147482628" r:id="rId57"/>
    <p:sldId id="2147482745" r:id="rId58"/>
  </p:sldIdLst>
  <p:sldSz cx="9144000" cy="6858000" type="screen4x3"/>
  <p:notesSz cx="6858000" cy="9144000"/>
  <p:embeddedFontLst>
    <p:embeddedFont>
      <p:font typeface="Dosis" pitchFamily="2" charset="0"/>
      <p:regular r:id="rId60"/>
      <p:bold r:id="rId61"/>
    </p:embeddedFont>
    <p:embeddedFont>
      <p:font typeface="Dosis ExtraBold" pitchFamily="2" charset="0"/>
      <p:bold r:id="rId62"/>
    </p:embeddedFont>
    <p:embeddedFont>
      <p:font typeface="Dosis Medium" pitchFamily="2" charset="0"/>
      <p:regular r:id="rId63"/>
    </p:embeddedFont>
    <p:embeddedFont>
      <p:font typeface="Dosis SemiBold" pitchFamily="2" charset="0"/>
      <p:bold r:id="rId64"/>
    </p:embeddedFont>
    <p:embeddedFont>
      <p:font typeface="Microsoft Uighur" panose="02000000000000000000" pitchFamily="2" charset="-78"/>
      <p:regular r:id="rId65"/>
      <p:bold r:id="rId66"/>
    </p:embeddedFont>
    <p:embeddedFont>
      <p:font typeface="Modern Love" panose="04090805081005020601" pitchFamily="82" charset="0"/>
      <p:regular r:id="rId67"/>
    </p:embeddedFont>
    <p:embeddedFont>
      <p:font typeface="Sakkal Majalla" panose="02000000000000000000" pitchFamily="2" charset="-78"/>
      <p:regular r:id="rId68"/>
      <p:bold r:id="rId6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49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4150" userDrawn="1">
          <p15:clr>
            <a:srgbClr val="A4A3A4"/>
          </p15:clr>
        </p15:guide>
        <p15:guide id="4" orient="horz" pos="25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00ACA4"/>
    <a:srgbClr val="424D7B"/>
    <a:srgbClr val="D6E9EA"/>
    <a:srgbClr val="0097B2"/>
    <a:srgbClr val="1E3F48"/>
    <a:srgbClr val="7FB9BE"/>
    <a:srgbClr val="70B1B6"/>
    <a:srgbClr val="106585"/>
    <a:srgbClr val="C3D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3"/>
    <p:restoredTop sz="94660"/>
  </p:normalViewPr>
  <p:slideViewPr>
    <p:cSldViewPr snapToGrid="0">
      <p:cViewPr varScale="1">
        <p:scale>
          <a:sx n="75" d="100"/>
          <a:sy n="75" d="100"/>
        </p:scale>
        <p:origin x="1086" y="30"/>
      </p:cViewPr>
      <p:guideLst>
        <p:guide pos="4649"/>
        <p:guide orient="horz" pos="709"/>
        <p:guide pos="4150"/>
        <p:guide orient="horz" pos="25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font" Target="fonts/font3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80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3267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05058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053461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102610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086739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318612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22949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982323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064719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797512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18094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746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0300852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10261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139460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83284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8676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298965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85670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863498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64000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48047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5207049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969830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4081075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24376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679987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1091250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899337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586715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667429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6460445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67016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701840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677266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75634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96784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06768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67749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80377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87855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955813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73230252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6021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4854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615968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5007744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79597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6344928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1010779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92207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271188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09653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09185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67623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037309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231282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114243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3927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05580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1647382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28200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6934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0046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66635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863966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879333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01739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35731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153464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727581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59470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523852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34034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235543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78758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3438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7347976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4851043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134563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623078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2930036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901343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586546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904615440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3713361684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4115634160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3540877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840266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1172054253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823072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53532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740717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08736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557292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50341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13219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34136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47537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33204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9443457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715259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1130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961997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02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5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98615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5373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8111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02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544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693891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90596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47095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83792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4839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1162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47322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3130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3302877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10067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52670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9811146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9074336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6413715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642144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11698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576941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124529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53904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5563701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488568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1125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913071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773270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45390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238671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4131818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051674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2573779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43584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675710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959962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913992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162196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9357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35799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0227530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357068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568937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2608949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01472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285980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706641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01509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427855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9665120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03462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0992702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9273730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74421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5154578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456986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9111464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7573831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31959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050897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5628534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606700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774955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27051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142661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334898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348269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410820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724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9475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463274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06277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195190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984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38720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745158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535082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410611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05067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186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227632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43675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662911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754208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81126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85815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9488021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79065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0725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21694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324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774931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160448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82748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937630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84780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13275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651435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507218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68195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75067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359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524068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98094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581554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468793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09978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61700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689121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19411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46256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264871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2801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757132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53424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897743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212657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084183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834756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24520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511018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82067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9202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284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988505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976662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3922109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376427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01034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43979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615235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9524454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454090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811594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981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73694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57344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784424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059887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8402246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689358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87766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56520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966391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68892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26" Type="http://schemas.openxmlformats.org/officeDocument/2006/relationships/image" Target="../media/image21.jpg"/><Relationship Id="rId3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24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23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Relationship Id="rId22" Type="http://schemas.openxmlformats.org/officeDocument/2006/relationships/slideLayout" Target="../slideLayouts/slideLayout19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1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20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19.xml"/><Relationship Id="rId19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Relationship Id="rId22" Type="http://schemas.openxmlformats.org/officeDocument/2006/relationships/slideLayout" Target="../slideLayouts/slideLayout2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4.xml"/><Relationship Id="rId21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1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theme" Target="../theme/theme7.xml"/><Relationship Id="rId28" Type="http://schemas.openxmlformats.org/officeDocument/2006/relationships/image" Target="../media/image19.png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69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33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868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33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  <p:sldLayoutId id="2147483889" r:id="rId20"/>
    <p:sldLayoutId id="2147483890" r:id="rId21"/>
    <p:sldLayoutId id="2147483891" r:id="rId22"/>
    <p:sldLayoutId id="2147483892" r:id="rId23"/>
    <p:sldLayoutId id="2147483893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18/11/2025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42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039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958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777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95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850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6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84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142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2" r:id="rId21"/>
    <p:sldLayoutId id="214748379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124886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D49505-DA1F-F15B-5832-25E02AA0B252}"/>
              </a:ext>
            </a:extLst>
          </p:cNvPr>
          <p:cNvGrpSpPr/>
          <p:nvPr userDrawn="1"/>
        </p:nvGrpSpPr>
        <p:grpSpPr>
          <a:xfrm>
            <a:off x="552763" y="126524"/>
            <a:ext cx="7558419" cy="328107"/>
            <a:chOff x="589833" y="126807"/>
            <a:chExt cx="7558419" cy="32810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5BC1F2-FD4F-152B-CEED-1341DA8A5BD2}"/>
                </a:ext>
              </a:extLst>
            </p:cNvPr>
            <p:cNvSpPr>
              <a:spLocks/>
            </p:cNvSpPr>
            <p:nvPr/>
          </p:nvSpPr>
          <p:spPr>
            <a:xfrm>
              <a:off x="589833" y="14196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E10573-E48B-8295-E4D2-F69E7D08E7CF}"/>
                </a:ext>
              </a:extLst>
            </p:cNvPr>
            <p:cNvSpPr>
              <a:spLocks/>
            </p:cNvSpPr>
            <p:nvPr/>
          </p:nvSpPr>
          <p:spPr>
            <a:xfrm>
              <a:off x="6659247" y="153545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اعتيادي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3B4CEB8-5746-9063-A6F8-291476563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9A1B5A3-4540-D579-3313-3C9CD9CF9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75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EBBDAD4-9E39-5002-94D5-AD41F3CF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37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4BDB479-6C18-DCD5-C04F-E8AE6DBC3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509" y="126807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46771B-41E6-FD4C-7970-BD233DE973FF}"/>
                </a:ext>
              </a:extLst>
            </p:cNvPr>
            <p:cNvSpPr>
              <a:spLocks/>
            </p:cNvSpPr>
            <p:nvPr/>
          </p:nvSpPr>
          <p:spPr>
            <a:xfrm>
              <a:off x="4775203" y="166914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6C4D9F-A235-473F-8F42-1923CA1B56A8}"/>
                </a:ext>
              </a:extLst>
            </p:cNvPr>
            <p:cNvSpPr>
              <a:spLocks/>
            </p:cNvSpPr>
            <p:nvPr/>
          </p:nvSpPr>
          <p:spPr>
            <a:xfrm>
              <a:off x="2675444" y="126807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26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81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4.gif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2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11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4.gif"/><Relationship Id="rId4" Type="http://schemas.openxmlformats.org/officeDocument/2006/relationships/image" Target="../media/image52.png"/><Relationship Id="rId9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34.gif"/><Relationship Id="rId10" Type="http://schemas.openxmlformats.org/officeDocument/2006/relationships/image" Target="../media/image30.png"/><Relationship Id="rId4" Type="http://schemas.openxmlformats.org/officeDocument/2006/relationships/image" Target="../media/image63.png"/><Relationship Id="rId9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4" Type="http://schemas.openxmlformats.org/officeDocument/2006/relationships/image" Target="../media/image4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4.gif"/><Relationship Id="rId4" Type="http://schemas.openxmlformats.org/officeDocument/2006/relationships/image" Target="../media/image49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05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312BDE-69C2-B9F0-3EF4-D20EAABB1FC9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04D79D-6AF4-E245-5FDB-3EF99990948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764F48-3701-CA86-0B35-107271B81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966784-C58D-0A26-D8E1-13D053AF2A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B6E927-2432-DC8B-4469-68DAB3FD1D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40AF3F-AAFE-F34B-D41A-AD422E9426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A35324-101F-4A52-4478-025416B020B0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77B88B-E2BC-EE27-14FD-07040D8BD8D8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D07438-4638-87B0-86F0-854FA20A821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96851026-B790-BD33-1078-44F6F50F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تابعوا معي</a:t>
            </a:r>
            <a:endParaRPr lang="fr-M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20CB6E11-6A9D-2B7E-08F6-CF618F5FD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6175FB-5CD9-0C0F-A012-87EE7156C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71" y="1646070"/>
            <a:ext cx="8839966" cy="51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013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46DD2-09D9-28C2-30C8-BC3FD6E5E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3E1327-95A1-99FF-7CD2-4666691B5467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EFC728-A537-FC6E-BA13-D942B1DF04BA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65EAA9-F40B-C411-D6BD-4012AA6D3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38EFF9-5EB1-17E9-881A-156C6273A8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32BE61-F894-ECCD-AC30-F872A0D38B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A207D8-0145-BFFC-4B58-A41A3F34397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A2298E-0072-36B5-D9F3-FD200B0074C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F8E14A-25FB-E22A-A04F-DEC630B8269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D10441-5A49-4BEE-6DCF-0F58DDC34360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8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AA9EEDE9-0387-E23F-664A-DC88488C2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563B43FA-0BD6-3010-207B-FB143119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بطلاقة.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4B62A-E881-A260-622D-8583D0DE26C6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A92DAA4-6E09-4842-2951-77D3435071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642E4EA-3498-A763-76CB-A112884C8D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3680" y="600835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84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AC542-4C87-E920-F269-29A8025C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46E4A1C-0C93-0F4B-8AC2-D341FB32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9DB16E-B6BF-7DBC-643D-1672F41571F6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9F1F0-565D-9C51-7D1B-D1FE8265E60F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4CD3FA-7F06-FE93-BD6E-73EDFEEA5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ED6781-92A2-724A-BEA1-AB1762421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81A186-360E-27A0-D8FF-0434F6204E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AC9E47-50A1-2A45-6910-196C072E1D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2AA281-5E29-CB9B-0C71-7D413D3C51E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EA114B-5C25-1D14-98C9-7D39FEB319E6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B55075-C0B0-D264-963B-59BF420F30B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67244B7C-A4C0-45A5-0CA7-11F66C00B5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FAF028-76D3-BB02-9505-D99918576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71" y="1646070"/>
            <a:ext cx="8839966" cy="51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026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66ACB-43B0-BDB5-4767-567219E5C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1773A63-6EC1-9B19-E854-FDFB39944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E2DFB2-5567-E720-796C-FEB67DA860AD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72BC7A8-E62D-C0B1-F794-AF24CB8AF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A59839-0AE5-EC75-EE22-B03A0697FBE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18DBDE7-0167-3E46-A313-58B02155D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92CF4F-347B-6E98-1783-665C6F0E16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13979A-F2AD-1D0E-FE93-FB927B33B3D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964922-198F-CEBA-781D-F7689DCA484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DA0C0FC-3391-ABBE-2CF1-B9D0B1BB9EF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3B11E0-7586-70FC-F947-27F15D6381B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D1F9A9-B898-E203-4F2D-C1DD1285ABB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8D3DC6C-A685-C8B4-D34F-037CA540F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4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ـــــ الحصة 1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267712" y="3158999"/>
            <a:ext cx="4964709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النشيد الوطني المغربي... ــــ توقع و تحقق.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903631" y="1807822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</a:t>
            </a:r>
            <a:r>
              <a:rPr lang="ar-S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الحصة 1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A26902-CB9B-E0A7-9630-544065E8B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925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0D438-6CCB-AD46-B08A-2828249A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18" y="756000"/>
            <a:ext cx="6840000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سنقرأ النشيد الوطني.  متى يتم عزف النشيد الوطني؟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5948EF-B700-6351-D496-DC006CAFCEF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01BD42-CB4A-B4CA-731B-42E67D9FF0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34306-F9A9-47D0-911C-0E5D6F89F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B07C67-E077-FF1F-275E-9195A1C8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37CA27-BBEE-45CA-EEE8-46B03F3D7F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4833CA-FE7A-8F07-5A8E-8BC64FCE1288}"/>
              </a:ext>
            </a:extLst>
          </p:cNvPr>
          <p:cNvSpPr>
            <a:spLocks/>
          </p:cNvSpPr>
          <p:nvPr/>
        </p:nvSpPr>
        <p:spPr>
          <a:xfrm>
            <a:off x="4772040" y="156799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777A26-6347-AFD9-4C1B-27A12F370506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4249CB-7B86-E73E-5C07-F5324DE149B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BF77736F-6696-21A5-EFC5-34C47932F7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792001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F10F91E-DED4-65D1-0EB1-F09FC3AC15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6" r="-4226"/>
          <a:stretch>
            <a:fillRect/>
          </a:stretch>
        </p:blipFill>
        <p:spPr>
          <a:xfrm>
            <a:off x="909127" y="2321291"/>
            <a:ext cx="3420596" cy="3446463"/>
          </a:xfrm>
          <a:prstGeom prst="rect">
            <a:avLst/>
          </a:prstGeo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F6EF9C91-4D58-AB37-ABC1-09505DB63973}"/>
              </a:ext>
            </a:extLst>
          </p:cNvPr>
          <p:cNvSpPr txBox="1">
            <a:spLocks/>
          </p:cNvSpPr>
          <p:nvPr/>
        </p:nvSpPr>
        <p:spPr>
          <a:xfrm>
            <a:off x="4392613" y="3645760"/>
            <a:ext cx="3382962" cy="566476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SA" sz="4400" b="1" dirty="0">
                <a:ln w="0"/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اَلنَّشيدُ </a:t>
            </a:r>
            <a:r>
              <a:rPr lang="ar-SA" sz="4400" b="1" dirty="0" err="1">
                <a:ln w="0"/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ٱلْوَطَنِيُّ</a:t>
            </a:r>
            <a:r>
              <a:rPr lang="ar-SA" sz="4400" b="1" dirty="0">
                <a:ln w="0"/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ln w="0"/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ٱلْمَغْرِبِيُّ</a:t>
            </a:r>
            <a:endParaRPr lang="fr-MA" sz="4400" b="1" dirty="0">
              <a:ln w="0"/>
              <a:solidFill>
                <a:srgbClr val="424D7B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0286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A71D-6EE5-B225-D55E-E111ABAC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C4EC07E-D258-F744-8B5E-5C8B995F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5" y="746463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قراءة النص سنتعرف على مفردات تفيدنا في فهم النص. سأقرأ أولاً. من يقرأ مثلي؟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F51CD4-8EEF-12D1-BD80-7B82FC6D2399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686DC1-6282-4A77-52F1-937833437A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7C03D3-FAF0-3F05-1349-289503CC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C107AB-8F5E-E298-7536-D4F8CAC4E9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042A4D-1E71-BDCD-8666-27601D819E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1CCAA6-10EB-7050-E2E8-38A09A062673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0E835-FE2E-915C-E815-0BED347A45A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2CB3EC-9FA5-7AD6-B27F-547932CCF73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9928E65-9FB7-C6CC-3527-6B6F3AD631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E17A6D76-727F-47E7-F340-BFC9209B7255}"/>
              </a:ext>
            </a:extLst>
          </p:cNvPr>
          <p:cNvSpPr txBox="1"/>
          <p:nvPr/>
        </p:nvSpPr>
        <p:spPr>
          <a:xfrm>
            <a:off x="6827694" y="3473014"/>
            <a:ext cx="1807200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4400" dirty="0">
                <a:sym typeface="Sakkal Majalla"/>
              </a:rPr>
              <a:t>اَلسُّؤْدَدِ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7B55016E-B63F-CEB9-F981-0D2C794DEBA3}"/>
              </a:ext>
            </a:extLst>
          </p:cNvPr>
          <p:cNvSpPr txBox="1"/>
          <p:nvPr/>
        </p:nvSpPr>
        <p:spPr>
          <a:xfrm>
            <a:off x="4763464" y="3473014"/>
            <a:ext cx="1807200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4400" dirty="0">
                <a:sym typeface="Sakkal Majalla"/>
              </a:rPr>
              <a:t>مُنْتَدى</a:t>
            </a: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BD778D4B-5C83-72CE-5FDA-E878EAF6F0D0}"/>
              </a:ext>
            </a:extLst>
          </p:cNvPr>
          <p:cNvSpPr txBox="1"/>
          <p:nvPr/>
        </p:nvSpPr>
        <p:spPr>
          <a:xfrm>
            <a:off x="2699235" y="3473014"/>
            <a:ext cx="1807200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4400" dirty="0">
                <a:sym typeface="Sakkal Majalla"/>
              </a:rPr>
              <a:t>هَبّ</a:t>
            </a: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A02B2496-F783-0FE8-C6CA-70B8C52C9C96}"/>
              </a:ext>
            </a:extLst>
          </p:cNvPr>
          <p:cNvSpPr txBox="1"/>
          <p:nvPr/>
        </p:nvSpPr>
        <p:spPr>
          <a:xfrm>
            <a:off x="635006" y="3473014"/>
            <a:ext cx="1807200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4400" dirty="0">
                <a:sym typeface="Sakkal Majalla"/>
              </a:rPr>
              <a:t>ثـــــارَ</a:t>
            </a:r>
          </a:p>
        </p:txBody>
      </p:sp>
    </p:spTree>
    <p:extLst>
      <p:ext uri="{BB962C8B-B14F-4D97-AF65-F5344CB8AC3E}">
        <p14:creationId xmlns:p14="http://schemas.microsoft.com/office/powerpoint/2010/main" val="91990975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C475C-3751-92E3-E9BB-CDE88B35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080FBEA0-6411-ED47-9AAC-17F590DF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50" y="778736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سنربط كل كلمة بالتعريف المناسب لها . ما المقصود بالسؤدد؟ منتدى؟ هب ؟ ثار؟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A29ABBEE-2FAA-5E5A-2AA7-07CB6113C221}"/>
              </a:ext>
            </a:extLst>
          </p:cNvPr>
          <p:cNvSpPr txBox="1"/>
          <p:nvPr/>
        </p:nvSpPr>
        <p:spPr>
          <a:xfrm>
            <a:off x="6595542" y="4412740"/>
            <a:ext cx="178704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8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3600" dirty="0">
                <a:sym typeface="Sakkal Majalla"/>
              </a:rPr>
              <a:t>هَبَّ</a:t>
            </a: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65057BC4-C33B-9568-2746-8D14AB06A21B}"/>
              </a:ext>
            </a:extLst>
          </p:cNvPr>
          <p:cNvSpPr txBox="1"/>
          <p:nvPr/>
        </p:nvSpPr>
        <p:spPr>
          <a:xfrm>
            <a:off x="6597398" y="1916257"/>
            <a:ext cx="178704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8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3600" dirty="0">
                <a:sym typeface="Sakkal Majalla"/>
              </a:rPr>
              <a:t>اَلسُّؤْدَدِ</a:t>
            </a: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5905355A-7316-A7CA-BA3C-CAE05F97E34D}"/>
              </a:ext>
            </a:extLst>
          </p:cNvPr>
          <p:cNvSpPr txBox="1"/>
          <p:nvPr/>
        </p:nvSpPr>
        <p:spPr>
          <a:xfrm>
            <a:off x="6579174" y="5619586"/>
            <a:ext cx="1805401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3600" dirty="0">
                <a:sym typeface="Sakkal Majalla"/>
              </a:rPr>
              <a:t>ثارَ</a:t>
            </a: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E7BF02A4-3AA3-1544-A570-F26778AB4C01}"/>
              </a:ext>
            </a:extLst>
          </p:cNvPr>
          <p:cNvSpPr txBox="1"/>
          <p:nvPr/>
        </p:nvSpPr>
        <p:spPr>
          <a:xfrm>
            <a:off x="6595542" y="3186008"/>
            <a:ext cx="178704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8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3600" dirty="0">
                <a:sym typeface="Sakkal Majalla"/>
              </a:rPr>
              <a:t>مُنْتَدى</a:t>
            </a: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id="{452DB142-0503-98E3-DE6B-00D5CA67CDE7}"/>
              </a:ext>
            </a:extLst>
          </p:cNvPr>
          <p:cNvSpPr txBox="1"/>
          <p:nvPr/>
        </p:nvSpPr>
        <p:spPr>
          <a:xfrm>
            <a:off x="723909" y="3178192"/>
            <a:ext cx="5010963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8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3600" dirty="0">
                <a:sym typeface="Sakkal Majalla"/>
              </a:rPr>
              <a:t>اَلْمَجْدُ،وَﭐلسِّيادَةُ وَﭐلْعِزَّةُ وَﭐلشَّرَفُ.</a:t>
            </a: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43C0380D-6BEE-BE2E-B1B3-FB451018A696}"/>
              </a:ext>
            </a:extLst>
          </p:cNvPr>
          <p:cNvSpPr txBox="1"/>
          <p:nvPr/>
        </p:nvSpPr>
        <p:spPr>
          <a:xfrm>
            <a:off x="723907" y="5611770"/>
            <a:ext cx="5010963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3600" dirty="0">
                <a:sym typeface="Sakkal Majalla"/>
              </a:rPr>
              <a:t>اِحْتَدَّ - تَهَيَّجَ</a:t>
            </a:r>
            <a:endParaRPr sz="3600" dirty="0">
              <a:sym typeface="Calibri"/>
            </a:endParaRP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D49441C7-9F64-D3A9-A7D1-F73119E267DF}"/>
              </a:ext>
            </a:extLst>
          </p:cNvPr>
          <p:cNvSpPr txBox="1"/>
          <p:nvPr/>
        </p:nvSpPr>
        <p:spPr>
          <a:xfrm>
            <a:off x="723908" y="4404924"/>
            <a:ext cx="5010963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8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3600" dirty="0">
                <a:sym typeface="Sakkal Majalla"/>
              </a:rPr>
              <a:t> اِحْتَدَّ ـــ تَهَيَّجَ</a:t>
            </a:r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DC240AA0-5ABB-2972-0D2F-C0A5209ACC1F}"/>
              </a:ext>
            </a:extLst>
          </p:cNvPr>
          <p:cNvSpPr txBox="1"/>
          <p:nvPr/>
        </p:nvSpPr>
        <p:spPr>
          <a:xfrm>
            <a:off x="817033" y="1908441"/>
            <a:ext cx="4917839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8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3600" dirty="0">
                <a:sym typeface="Sakkal Majalla"/>
              </a:rPr>
              <a:t>مُلْتَقى  ــــ مَحْفَلٌ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8CF34-CB95-ECA1-7470-E72AF8E24176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B14474-10AE-643F-6D94-4F3BF0C7A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CBEEE5-837D-7B18-792E-395E20020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3DCC07-EE99-B904-84CA-3381BE7FE5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F03ABD-A087-9EE6-5D5D-6F2D396FA0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7916D8-0E59-AFA3-E66E-FBD7C9E64C91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25401-0385-21EF-A976-969D4382DAA8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BCB044-C40E-4054-FD22-CEFE1647AABE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351C6FD-D04A-BFDB-086A-D4591A6A12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D40A3BD-1B57-9589-B725-A458DF0815A1}"/>
              </a:ext>
            </a:extLst>
          </p:cNvPr>
          <p:cNvCxnSpPr>
            <a:cxnSpLocks/>
            <a:stCxn id="22" idx="1"/>
            <a:endCxn id="27" idx="3"/>
          </p:cNvCxnSpPr>
          <p:nvPr/>
        </p:nvCxnSpPr>
        <p:spPr>
          <a:xfrm flipH="1">
            <a:off x="5734872" y="2375935"/>
            <a:ext cx="862526" cy="1261935"/>
          </a:xfrm>
          <a:prstGeom prst="line">
            <a:avLst/>
          </a:prstGeom>
          <a:ln w="38100">
            <a:solidFill>
              <a:srgbClr val="424D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65AC19D-B7EE-EC48-0F67-AECBCF8A71D9}"/>
              </a:ext>
            </a:extLst>
          </p:cNvPr>
          <p:cNvCxnSpPr>
            <a:cxnSpLocks/>
            <a:stCxn id="26" idx="1"/>
            <a:endCxn id="30" idx="3"/>
          </p:cNvCxnSpPr>
          <p:nvPr/>
        </p:nvCxnSpPr>
        <p:spPr>
          <a:xfrm flipH="1" flipV="1">
            <a:off x="5734872" y="2368119"/>
            <a:ext cx="860670" cy="1277567"/>
          </a:xfrm>
          <a:prstGeom prst="line">
            <a:avLst/>
          </a:prstGeom>
          <a:ln w="38100">
            <a:solidFill>
              <a:srgbClr val="424D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0548323-C619-579F-7885-33552AC0A1B2}"/>
              </a:ext>
            </a:extLst>
          </p:cNvPr>
          <p:cNvCxnSpPr>
            <a:cxnSpLocks/>
            <a:stCxn id="21" idx="1"/>
            <a:endCxn id="29" idx="3"/>
          </p:cNvCxnSpPr>
          <p:nvPr/>
        </p:nvCxnSpPr>
        <p:spPr>
          <a:xfrm flipH="1" flipV="1">
            <a:off x="5734871" y="4864602"/>
            <a:ext cx="860671" cy="7816"/>
          </a:xfrm>
          <a:prstGeom prst="line">
            <a:avLst/>
          </a:prstGeom>
          <a:ln w="38100">
            <a:solidFill>
              <a:srgbClr val="424D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58AE8D5-3F7D-A900-C3C9-5D26478C2E58}"/>
              </a:ext>
            </a:extLst>
          </p:cNvPr>
          <p:cNvCxnSpPr>
            <a:cxnSpLocks/>
            <a:stCxn id="23" idx="1"/>
            <a:endCxn id="28" idx="3"/>
          </p:cNvCxnSpPr>
          <p:nvPr/>
        </p:nvCxnSpPr>
        <p:spPr>
          <a:xfrm flipH="1" flipV="1">
            <a:off x="5734870" y="6071448"/>
            <a:ext cx="844304" cy="7816"/>
          </a:xfrm>
          <a:prstGeom prst="line">
            <a:avLst/>
          </a:prstGeom>
          <a:ln w="38100">
            <a:solidFill>
              <a:srgbClr val="424D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807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1948B-7F31-6FBD-9CC0-ACEF28CD8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49FD59-DF26-FB44-A87A-5513B031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لاحظوا عنوان النص و الصور. من منكم لديه فكرة عن بعض المعاني التي يحملها النشيد الوطني؟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314EA25D-29FE-474A-4BA8-BB3824A237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DA71BF-8ADF-E7CC-7487-6DC85946F146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3CF2F8-187D-0763-47CE-098067C6C9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3F2B77-F099-C370-E0AB-3FFC6A97B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85C81A-6937-A5A3-D911-B4AC5A8B8E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B83896-EEC5-A72D-9C9E-38BEBAB9ED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E896FF-75C3-9C03-AEC2-1C705B692232}"/>
              </a:ext>
            </a:extLst>
          </p:cNvPr>
          <p:cNvSpPr>
            <a:spLocks/>
          </p:cNvSpPr>
          <p:nvPr/>
        </p:nvSpPr>
        <p:spPr>
          <a:xfrm>
            <a:off x="4772040" y="156799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9D837F-63FF-F1D8-DD5F-63A281D52F1B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77C218-81C3-489C-33AD-A0F0EBD93296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8DBAE3-1AEA-3808-022B-5A24202044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6" r="-4226"/>
          <a:stretch>
            <a:fillRect/>
          </a:stretch>
        </p:blipFill>
        <p:spPr>
          <a:xfrm>
            <a:off x="909127" y="2321291"/>
            <a:ext cx="3420596" cy="3446463"/>
          </a:xfrm>
          <a:prstGeom prst="rect">
            <a:avLst/>
          </a:prstGeom>
        </p:spPr>
      </p:pic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F88F12A5-A49B-D396-C052-5D56BD1FD04C}"/>
              </a:ext>
            </a:extLst>
          </p:cNvPr>
          <p:cNvSpPr txBox="1">
            <a:spLocks/>
          </p:cNvSpPr>
          <p:nvPr/>
        </p:nvSpPr>
        <p:spPr>
          <a:xfrm>
            <a:off x="4392613" y="3645760"/>
            <a:ext cx="3382962" cy="566476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SA" sz="4400" b="1" dirty="0">
                <a:ln w="0"/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اَلنَّشيدُ </a:t>
            </a:r>
            <a:r>
              <a:rPr lang="ar-SA" sz="4400" b="1" dirty="0" err="1">
                <a:ln w="0"/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ٱلْوَطَنِيُّ</a:t>
            </a:r>
            <a:r>
              <a:rPr lang="ar-SA" sz="4400" b="1" dirty="0">
                <a:ln w="0"/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ln w="0"/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ٱلْمَغْرِبِيُّ</a:t>
            </a:r>
            <a:endParaRPr lang="fr-MA" sz="4400" b="1" dirty="0">
              <a:ln w="0"/>
              <a:solidFill>
                <a:srgbClr val="424D7B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6771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E4F81-E5EB-3C5F-9C89-0A244E61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B02CD-1FB6-6643-B2B0-96944870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سأسجل بعض أجابتكم و توقعاتكم على السبورة لكي نتحقق منها بعد قراءة النص.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CF521D-7178-A712-F0DD-0777D94A62CC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AB5E95-2D28-661C-6601-1713F9A943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91247D-3327-FFD2-3066-F7689617A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3C019A-97A3-5A97-05E0-F364F2AE5F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933B18-0CED-62F0-9AF9-BA95F5B590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4FB092-2BE0-9F3E-E8C8-7F6C5408F2C5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DC39F5-A8C6-A812-A4F6-5F0B80D6183C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2EFB2-95F4-35FB-C63C-66B8E5F150C0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C3D82B1F-A44E-22F4-CD06-7999554FFB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CF5166D-59BC-5FF6-E76A-91FDD7CA99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6" r="-4226"/>
          <a:stretch>
            <a:fillRect/>
          </a:stretch>
        </p:blipFill>
        <p:spPr>
          <a:xfrm>
            <a:off x="909127" y="2321291"/>
            <a:ext cx="3420596" cy="3446463"/>
          </a:xfrm>
          <a:prstGeom prst="rect">
            <a:avLst/>
          </a:prstGeom>
        </p:spPr>
      </p:pic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A32AB0BC-91C8-47C4-C08C-9A723E835B31}"/>
              </a:ext>
            </a:extLst>
          </p:cNvPr>
          <p:cNvSpPr txBox="1">
            <a:spLocks/>
          </p:cNvSpPr>
          <p:nvPr/>
        </p:nvSpPr>
        <p:spPr>
          <a:xfrm>
            <a:off x="4392613" y="3645760"/>
            <a:ext cx="3382962" cy="566476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SA" sz="4400" b="1" dirty="0">
                <a:ln w="0"/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اَلنَّشيدُ </a:t>
            </a:r>
            <a:r>
              <a:rPr lang="ar-SA" sz="4400" b="1" dirty="0" err="1">
                <a:ln w="0"/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ٱلْوَطَنِيُّ</a:t>
            </a:r>
            <a:r>
              <a:rPr lang="ar-SA" sz="4400" b="1" dirty="0">
                <a:ln w="0"/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ln w="0"/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ٱلْمَغْرِبِيُّ</a:t>
            </a:r>
            <a:endParaRPr lang="fr-MA" sz="4400" b="1" dirty="0">
              <a:ln w="0"/>
              <a:solidFill>
                <a:srgbClr val="424D7B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377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r>
              <a:rPr lang="fr-FR" dirty="0"/>
              <a:t> 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r>
              <a:rPr lang="fr-FR" dirty="0"/>
              <a:t> 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r>
              <a:rPr lang="fr-FR" dirty="0"/>
              <a:t> 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r>
              <a:rPr lang="fr-FR" dirty="0"/>
              <a:t> 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81E5-ED9F-A246-6329-074CCEB1B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9B72A-28C2-6841-80B1-EBE70A360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58" y="76483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كراساتكم ،الصفحة 50 . اقرؤوا النص قراءة صامتة لتتحققوا من توقعاتكم.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D31C0C-EBF0-C02E-49DC-BFC818D6BEB5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DAED7F7-3C92-9497-81FB-43AC7F49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A2E3B1-B27F-AB5A-F0BE-7F84B887E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955AC8-FF66-5FD9-B591-9FEEA2075A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16A4D5-240A-F14F-E91F-8475DC3D43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B6403B5-C2F0-3C33-9E63-1EE4DB60DF65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8428B9-E9F7-3A24-5D97-D11DFA9EF576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EA2C4-EAEC-9F4D-36B9-F5285EBB3FB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510393EE-5D0C-07C6-2931-08BB9BDF69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F7F9B0-C6B5-9A01-2859-BE127EB361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6080" y="1723785"/>
            <a:ext cx="3111840" cy="47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5773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64E3C-2CBB-562C-3163-68040A8F1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250A6-3D9F-244A-82ED-9BF2D4B0B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96" y="765817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توقع ما جاء في النص؟ أين  قرأت ذلك في النص؟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35976B-5B67-68E5-EC1F-432AB60471A4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1289EF-F624-8785-AD02-EB81D965E3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6CF012-9F5A-C51B-D9EB-B586E94D8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523E23-DC92-C106-211B-0E7FE5906E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4130B3-6D48-9F5A-9C7D-1BCEAD3BA8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2E6188-D249-A55B-6573-36EE9E80EBD0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E584F9-A02F-77C7-2E93-13D0B327588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7B8744-6A35-EF56-30C0-826B22CAEEDB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9907B642-7449-7C06-305D-910737CE04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254E85-3DF2-C63E-47AF-CCBAAD8C57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6080" y="1723785"/>
            <a:ext cx="3111840" cy="47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4060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17626-661D-7277-1F7A-506BCF1F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134C3B3-669E-E448-8B8A-908F7D98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3" y="795075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المعجم الذي درسناه على كراساتكم.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C8DEDA-D1B0-1DF6-9D84-4349084E77B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49798F-27EA-0101-E9CC-6FE21C0EF0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F86A8E-FED4-CB33-E012-620069D93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255EAC-2B0B-FA53-90B3-002FCC414B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A3306A-E1AB-E78A-4016-4100B8808B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65CA0C-1AC4-DD58-189D-38ADE82E524F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E41AC3-D768-4181-83B9-C9E6F90EF1C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ED05E-160E-C4DF-B5E8-8DF2D9C6FAD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5EC2088-F820-06D8-B8A8-A6ADA92654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F03ECA-535B-4A8D-BE3E-72754889D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13" y="2499360"/>
            <a:ext cx="8333700" cy="2525364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D2F151B-AF35-D689-BE65-544EC4417E2D}"/>
              </a:ext>
            </a:extLst>
          </p:cNvPr>
          <p:cNvCxnSpPr>
            <a:cxnSpLocks/>
          </p:cNvCxnSpPr>
          <p:nvPr/>
        </p:nvCxnSpPr>
        <p:spPr>
          <a:xfrm flipH="1">
            <a:off x="3933497" y="4185745"/>
            <a:ext cx="3933523" cy="346841"/>
          </a:xfrm>
          <a:prstGeom prst="line">
            <a:avLst/>
          </a:prstGeom>
          <a:ln w="19050">
            <a:solidFill>
              <a:srgbClr val="424D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DC110F6-E124-96EC-7E3A-A90E518093B6}"/>
              </a:ext>
            </a:extLst>
          </p:cNvPr>
          <p:cNvCxnSpPr>
            <a:cxnSpLocks/>
          </p:cNvCxnSpPr>
          <p:nvPr/>
        </p:nvCxnSpPr>
        <p:spPr>
          <a:xfrm flipH="1">
            <a:off x="1742090" y="4185745"/>
            <a:ext cx="4422227" cy="346841"/>
          </a:xfrm>
          <a:prstGeom prst="line">
            <a:avLst/>
          </a:prstGeom>
          <a:ln w="19050">
            <a:solidFill>
              <a:srgbClr val="424D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24BF8FB-4785-7074-08DD-8983DFC81F7A}"/>
              </a:ext>
            </a:extLst>
          </p:cNvPr>
          <p:cNvCxnSpPr>
            <a:cxnSpLocks/>
          </p:cNvCxnSpPr>
          <p:nvPr/>
        </p:nvCxnSpPr>
        <p:spPr>
          <a:xfrm>
            <a:off x="3933497" y="4185745"/>
            <a:ext cx="3933523" cy="346841"/>
          </a:xfrm>
          <a:prstGeom prst="line">
            <a:avLst/>
          </a:prstGeom>
          <a:ln w="19050">
            <a:solidFill>
              <a:srgbClr val="424D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C1E5FB16-4543-A31C-F769-7A7DAFB518DB}"/>
              </a:ext>
            </a:extLst>
          </p:cNvPr>
          <p:cNvCxnSpPr>
            <a:cxnSpLocks/>
          </p:cNvCxnSpPr>
          <p:nvPr/>
        </p:nvCxnSpPr>
        <p:spPr>
          <a:xfrm>
            <a:off x="1742090" y="4185745"/>
            <a:ext cx="4422227" cy="346841"/>
          </a:xfrm>
          <a:prstGeom prst="line">
            <a:avLst/>
          </a:prstGeom>
          <a:ln w="19050">
            <a:solidFill>
              <a:srgbClr val="424D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228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EDC21-0130-CC89-3902-EF95C5E2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E0AE688-F3A4-DE4F-AECD-B287E91E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79445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النص ؛ تابعوا معي ؛ سطروا على مفردات المعجم التي تعلمناها عندما نصل إليها.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E912A91-4B52-82ED-3628-12CFB99D4B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896033-6C1E-C50E-D750-55967684C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6080" y="1723785"/>
            <a:ext cx="3111840" cy="47731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472A59-8517-E19F-7BB6-D433737EFE6E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F1889B-8D8E-BA8D-2982-B9E1AE0270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F4B0EE-ED84-48FA-6F95-455097BAE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27C071-23B6-4D42-FAF8-7AE7D1A929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4499A7-96B6-5A1C-7BE7-FAE2BB39656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45E61D-7D6F-8E62-7930-9FE5AF1A06E1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FBB79F-C189-FA7B-3924-D26CF720DE2A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44288F-64DC-5A3D-42D6-AB48F0F4E5EC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268599423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18288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7567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ـــ الحصة 2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النشيد الوطني المغربي ــــ  الفهم والاستثمار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755955" y="1807373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ــــ الحصة 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163FCB-F264-BF3A-4395-CAEB6AA7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3395" y="2099760"/>
            <a:ext cx="648000" cy="8238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297129-DDA0-8BFE-B0F8-CF2663DA6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574" y="116156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873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39D9D-2B3F-6153-51F9-A8DDBFC99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892A97F4-966C-F242-A543-DDB2C371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سيقرأ كل واحد منكم  مقطعا من النشيد مع احترام قواعد القراءة السليمة.</a:t>
            </a:r>
            <a:b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CDA464-4F44-2141-2713-8F38FD96A05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98F715-1BB8-2E9A-F184-9C98B9059B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529334-14AC-534B-029E-FAD47D8F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820B88-EC1A-B402-C332-5D667962F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CE33AB-1FC3-FB96-2A1F-1BAAAF0770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9299B3-AF8B-A43A-D00B-4100E8DE987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8F8F13-EBCA-254C-3C3F-B5926026423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76D2B-59B4-EA23-8BBC-E4B353F7892C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7048A56-6B23-6C09-8B82-E14BCB884C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93EA216-7259-C59B-5549-E8844C785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6080" y="1723785"/>
            <a:ext cx="3111840" cy="47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0592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73D51-2602-6556-C263-95FE216D4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4ECD198-B116-2048-8D92-87D03FDF5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88278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ستنجزون أنشطة في مجموعات ثنائية.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الصفحة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51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كراساتكم.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F4FC6A-4BF9-EE67-2145-FF46941DC11E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B047DD-74F2-F53F-D7EF-C5DECBCE69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F17A41-3871-65B6-02F7-2B8A3DE9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96123E-1C85-25C7-874F-6585215F6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32DF28-CCE7-31D1-5E00-7B4BFE37BF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3C76D9-2C59-168A-AFF8-8553506280D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5615DE-3AB2-D632-95F5-C743217CF0F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2946A4-82A3-B6B4-E771-FBD958CA0F1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6ACB9C35-F75A-F258-9E9B-42EBC4D144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EB8497-DB48-BDA8-C672-9BE9806B83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r="4487"/>
          <a:stretch/>
        </p:blipFill>
        <p:spPr>
          <a:xfrm>
            <a:off x="586152" y="2578367"/>
            <a:ext cx="7853001" cy="311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250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7919B-91AD-2D81-34F9-D918296AE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BCFB13-D21D-1F46-819E-2BF4DCA6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44D09F-774B-3875-CC82-31E460B56014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ED3781-A030-A4C4-9125-68C6340F4A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4C62AC-350C-56F2-96B8-75383E9148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D0304A-1F55-0199-B972-7E65D4D45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688DB0-FB8E-429B-B5D2-7053B48378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CDE337-66C4-541B-6834-C6D2BE6A3A58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3DB759-D358-9BE8-E735-705008CA3B7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45FF20-9C64-A471-5E9B-E824E83085F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5B732DB-CEF6-0338-3886-98F2B2A351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81ECA6-387B-B0BF-60E9-AD6186EEDD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r="4487"/>
          <a:stretch/>
        </p:blipFill>
        <p:spPr>
          <a:xfrm>
            <a:off x="586152" y="2578367"/>
            <a:ext cx="7853001" cy="311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0189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192A1-B5FF-91EC-616D-0CB4971C8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877F052-3891-D10B-FD44-3CE40D3A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: من يقدم لنا عمل مجموعته . هل أنتم متفقون ؟ لماذا؟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526556-5350-17BA-6E07-0B5209A0560E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3693CC-0C35-BC9F-7120-5A89D9CA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5D91B3-AB93-9152-1C98-806B0E0F1A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359A1A-9298-84ED-C285-CF394FB2D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ADE30D-12D8-9DF1-0412-A8DD483636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F8C08C-5E3A-D2C3-431E-10D93429C770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EA744-A18D-18D6-920C-32B604511E7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219B86-ED03-4126-1163-AB4062E16CC7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397A6332-B6D3-09CF-A5CB-2E28FCA8A1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8DAADE-24CC-D1D3-554E-C8E4C0A3F6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r="4487"/>
          <a:stretch/>
        </p:blipFill>
        <p:spPr>
          <a:xfrm>
            <a:off x="586152" y="2578367"/>
            <a:ext cx="7853001" cy="311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6176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2AD5-BCF2-8D7E-716C-A01E3CE9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B69BA2D-14BB-7274-6847-0A302178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BE32F5-1B96-5158-0FAF-18DBCCF8C127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4EA8094-642B-4906-9207-C69A36D0BE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B6691D-E988-810B-DC63-80355F5E19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84D15B-E379-748A-294C-D7A19C98C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FF64EE8-D4F2-207D-DA92-021A1A79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E2EACF-6B0B-6543-FAEB-30A6FA4B15E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951473-2A22-9FB0-F430-1407A727C375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63794B-D17E-CE68-1BEF-00810F73C027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B5A49A3-F2E8-9D0C-5101-E37A3BE08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A3E8D31-ADD6-0052-BDD9-C282DC10D5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r="4487"/>
          <a:stretch/>
        </p:blipFill>
        <p:spPr>
          <a:xfrm>
            <a:off x="586152" y="2578367"/>
            <a:ext cx="7853001" cy="31112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6FF2FC0-964E-E5ED-936E-60ADA51FE6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0" t="-4481" r="-440" b="2987"/>
          <a:stretch/>
        </p:blipFill>
        <p:spPr bwMode="auto">
          <a:xfrm>
            <a:off x="4692569" y="4941168"/>
            <a:ext cx="285750" cy="495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734E479-8EA4-3A40-7250-D5CC7581D3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0" t="-4481" r="-440" b="2987"/>
          <a:stretch/>
        </p:blipFill>
        <p:spPr bwMode="auto">
          <a:xfrm>
            <a:off x="3069320" y="3164413"/>
            <a:ext cx="285750" cy="495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9EB6952-1664-82F7-081A-35E1A45C7F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0" t="-4481" r="-440" b="2987"/>
          <a:stretch/>
        </p:blipFill>
        <p:spPr bwMode="auto">
          <a:xfrm>
            <a:off x="3061505" y="3748292"/>
            <a:ext cx="285750" cy="495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A540775-9C84-A3F0-9369-645578831D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0" t="-4481" r="-440" b="2987"/>
          <a:stretch/>
        </p:blipFill>
        <p:spPr bwMode="auto">
          <a:xfrm>
            <a:off x="3067647" y="4333844"/>
            <a:ext cx="285750" cy="495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5B192B-9A14-9BDB-5646-B08DCE048F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0" t="-4481" r="-440" b="2987"/>
          <a:stretch/>
        </p:blipFill>
        <p:spPr bwMode="auto">
          <a:xfrm>
            <a:off x="1469510" y="4332171"/>
            <a:ext cx="285750" cy="495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9398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 الرابع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6 -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 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4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إنتاج كتابي – الحصة 3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الحصة4 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التحدث . 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بعد القراءة : تقويم المقروء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الحصة 5 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 4 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التراكيب . 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ما قبل القراءة: التوقع والتحقق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أثناء القراءة – الفهم 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BD61-B458-1E1E-199E-3B9E10BA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D5900C4-21BE-464F-A2F3-3D5630B8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79445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سيعمل كل واحد منكم بمفرده.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C4BE07-034C-A6ED-4C30-72ACF5C2F5F4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5083B6-99F5-2000-DA9D-71660E1CEF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CABFAA-DB53-D8B1-DA06-5954C48F1D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A7618A-13F2-62BB-5E0A-886B4C6B1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3F6929A-09CB-F20B-6B97-20CCD2C279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963303-0404-49CF-D552-03842F719193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3B5051-D1B4-A8B1-87D2-015E8126197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F8541B-3B6B-FAA2-0C3D-85141D497F1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344A110-A7CC-2A5E-8588-0E778DE198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D25C51-A469-6CB9-A2EA-9AD94F7459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t="9556" r="3578"/>
          <a:stretch/>
        </p:blipFill>
        <p:spPr>
          <a:xfrm>
            <a:off x="2821354" y="1789723"/>
            <a:ext cx="3641969" cy="414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3065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B322B-3487-3370-46F3-5AA5F68E3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458065E-0EC6-1642-A2EF-F0CA47A8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73" y="76483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انجزوا النشاط 2 على كراساتكم.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AE99E9-8E84-587F-8C33-A3D65135EEA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CDA19B-E08F-CFB0-A8C7-D8DBD48F1D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CCB159-FEB5-0261-C5FF-3B1E3E4841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AD729B-C91E-B717-9350-469C60F26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B5F9C6-D094-CDE3-C866-1F762278FF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DEB5E2-4CBB-455D-5175-BB9799FB708C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00D46E-F5BC-3A2D-8E42-F559E9797A7E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32286-4B40-5C1D-625F-7CD778F42C6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45D65EA-E511-79CB-7DE8-BAB89C31D8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233D834-9E21-7F9F-AAAB-18B69E471D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806" r="10105" b="-806"/>
          <a:stretch/>
        </p:blipFill>
        <p:spPr>
          <a:xfrm>
            <a:off x="605237" y="2772409"/>
            <a:ext cx="7944796" cy="253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015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97695-47BD-EF01-F997-8501EFDA9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E7C22A4-A4E1-CCCF-FF5E-2492BCD5A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72" y="788275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 معكم 7 دقائق للإنجاز.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61AF32-5025-5014-110A-4D320C96FF4A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B5C6FA-12AD-433F-B33B-71D9520ADF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208913-23D4-76B6-9881-8409114DB0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0B75CF-CC21-D72D-7FEE-085C8F748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A41B5FB-2AF8-F419-E8C9-FD2574CD65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767928-A64A-3454-D051-E05500B3ADA7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1299E1-3BC3-BB42-5DD1-7C17140E6B5E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84C147-71F1-BAB9-2F41-92B1888D571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95E9439-C691-6EBE-E2DA-BF6C1AF9EE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FB1054-5EA7-22EA-0C73-A2177B30A0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806" r="10105" b="-806"/>
          <a:stretch/>
        </p:blipFill>
        <p:spPr>
          <a:xfrm>
            <a:off x="605237" y="2772409"/>
            <a:ext cx="7944796" cy="253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8137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A900C-3158-FDA0-F5FE-935E17E38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7B9B1EE-8FAA-661E-99D1-CD6062E66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يجيب عن السؤال الأول؟ هل أنتم متفقون؟ أين ورد الجواب في النص؟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A755DB-28CA-63D5-98F1-41D0FD6BE17D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56B7A6-F565-DC26-D1BE-0072DA6679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A79BBB-80ED-AC2B-0350-5F2E73D6E3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B922C5-E797-4872-0336-F660C0352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EEE88E-C4EF-7465-BBDA-90EECC541D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607F64-5BB0-313C-1DF9-045A5BE30EF2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4936FA-B42B-DD59-CD9F-9491F7150114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2D2E97-B6E2-F10E-717D-D1EEEA44E3F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C34A2CF-5940-058D-B4C5-CA208FFA8C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DF98331-D7F7-0FF0-63CB-BB6E8D537681}"/>
              </a:ext>
            </a:extLst>
          </p:cNvPr>
          <p:cNvGrpSpPr/>
          <p:nvPr/>
        </p:nvGrpSpPr>
        <p:grpSpPr>
          <a:xfrm>
            <a:off x="386255" y="3117040"/>
            <a:ext cx="7050118" cy="623919"/>
            <a:chOff x="386255" y="3117040"/>
            <a:chExt cx="7050118" cy="623919"/>
          </a:xfrm>
        </p:grpSpPr>
        <p:sp>
          <p:nvSpPr>
            <p:cNvPr id="3" name="Titre 7">
              <a:extLst>
                <a:ext uri="{FF2B5EF4-FFF2-40B4-BE49-F238E27FC236}">
                  <a16:creationId xmlns:a16="http://schemas.microsoft.com/office/drawing/2014/main" id="{16BB92B0-F26D-347F-B52E-11662AE61704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مَتى تَمَّ ٱعْتِمادُ ٱلنَّشيدُ ٱلْوَطَنِيِّ ٱلْمَغْرِبِيِّ؟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C24E765-11C8-32CF-A0AA-2FF9550B09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4373" y="3212999"/>
              <a:ext cx="432000" cy="4320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36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26001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8597F-A057-A360-0309-07A70A255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7A2A9984-1FDD-17B0-B6F1-6FF705B08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F363E5-6CFC-6C43-B22A-E40666E2143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F22FAD-8D78-3262-5124-200892E462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AF1B0B-B06A-EA12-97DF-B0D49995C5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BB5B46-E255-5774-74B4-C9F6A62BD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B48A67-281A-4785-57DB-262EC030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965841-6BAF-8AC7-2609-CE25C8D0AA75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6DA2BD-481D-5279-E794-EF8725F648C3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6DA4A-7567-D2DA-789F-B8A3F00AB783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5043021-7618-2C15-89ED-3F9141528B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694B5D-66F6-FB29-4F55-3CC46AE0D582}"/>
              </a:ext>
            </a:extLst>
          </p:cNvPr>
          <p:cNvSpPr txBox="1"/>
          <p:nvPr/>
        </p:nvSpPr>
        <p:spPr>
          <a:xfrm>
            <a:off x="336063" y="4050271"/>
            <a:ext cx="8526584" cy="71508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اِعْتُمِدَ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ﭐلنَّشيدُ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ﭐلْوَطَنِيُّ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ﭐلْمَغْرِبِيُّ سَنَةَ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1956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أيْ بَعْدَ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ﭐلاِسْتِقْلالِ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A8B7613-1F4A-A797-18C2-0854D1F2F11E}"/>
              </a:ext>
            </a:extLst>
          </p:cNvPr>
          <p:cNvGrpSpPr/>
          <p:nvPr/>
        </p:nvGrpSpPr>
        <p:grpSpPr>
          <a:xfrm>
            <a:off x="386255" y="3117040"/>
            <a:ext cx="7050118" cy="623919"/>
            <a:chOff x="386255" y="3117040"/>
            <a:chExt cx="7050118" cy="623919"/>
          </a:xfrm>
        </p:grpSpPr>
        <p:sp>
          <p:nvSpPr>
            <p:cNvPr id="14" name="Titre 7">
              <a:extLst>
                <a:ext uri="{FF2B5EF4-FFF2-40B4-BE49-F238E27FC236}">
                  <a16:creationId xmlns:a16="http://schemas.microsoft.com/office/drawing/2014/main" id="{EABE2B56-AE9A-D111-8B68-B290C443D6B6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مَتى تَمَّ ٱعْتِمادُ ٱلنَّشيدُ ٱلْوَطَنِيِّ ٱلْمَغْرِبِيِّ؟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9D29D3E-B486-2F60-FF2B-03E0313E29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4373" y="3212999"/>
              <a:ext cx="432000" cy="4320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36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999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FE675-2CEC-A940-97FE-F5168B17E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B1845F0-1856-10E6-8C7E-F2C962D7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يجيب عن السؤال الثاني؟ هل أنتم متفقون؟ أين ورد الجواب في النص؟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C6AE8D-2231-1451-A243-D308F463D5D9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D79932-48FC-B63C-F5F5-4C5B474E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549803-EC44-76CC-4907-DE67C99EC9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B85136-6FFD-F3C3-D409-24DF31037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5F6695-BDF0-9A47-81E7-A86500E40E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0A8CD6-4616-66DE-3C9B-26FE6206E968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134062-63A3-249E-2424-450B257AE701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68A40D-5298-B434-A074-A6C1885D3A98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5AB9FF8-FEEF-C018-BFEE-988A796DB0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792001" cy="792000"/>
          </a:xfrm>
          <a:prstGeom prst="rect">
            <a:avLst/>
          </a:prstGeom>
        </p:spPr>
      </p:pic>
      <p:sp>
        <p:nvSpPr>
          <p:cNvPr id="13" name="Titre 7">
            <a:extLst>
              <a:ext uri="{FF2B5EF4-FFF2-40B4-BE49-F238E27FC236}">
                <a16:creationId xmlns:a16="http://schemas.microsoft.com/office/drawing/2014/main" id="{6F487BAB-D34E-3688-C807-37A64BF6888C}"/>
              </a:ext>
            </a:extLst>
          </p:cNvPr>
          <p:cNvSpPr txBox="1">
            <a:spLocks/>
          </p:cNvSpPr>
          <p:nvPr/>
        </p:nvSpPr>
        <p:spPr>
          <a:xfrm>
            <a:off x="632373" y="5407740"/>
            <a:ext cx="8479692" cy="6942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/>
            <a:r>
              <a:rPr lang="fr-FR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7688E5E-B962-9B59-F29F-00A65447016A}"/>
              </a:ext>
            </a:extLst>
          </p:cNvPr>
          <p:cNvGrpSpPr/>
          <p:nvPr/>
        </p:nvGrpSpPr>
        <p:grpSpPr>
          <a:xfrm>
            <a:off x="386255" y="3117040"/>
            <a:ext cx="7050118" cy="623919"/>
            <a:chOff x="386255" y="3117040"/>
            <a:chExt cx="7050118" cy="623919"/>
          </a:xfrm>
        </p:grpSpPr>
        <p:sp>
          <p:nvSpPr>
            <p:cNvPr id="4" name="Titre 7">
              <a:extLst>
                <a:ext uri="{FF2B5EF4-FFF2-40B4-BE49-F238E27FC236}">
                  <a16:creationId xmlns:a16="http://schemas.microsoft.com/office/drawing/2014/main" id="{AD928EDF-D369-8021-BAA6-09BDB3C2937E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S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مَنْ كَتَبَ كَلِماتِ </a:t>
              </a:r>
              <a:r>
                <a:rPr lang="ar-MA" sz="40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ٱلنَّشيدِ</a:t>
              </a:r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0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ٱلْوَطَنِيِّ</a:t>
              </a:r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0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ٱلْمَغْرِبِيِّ</a:t>
              </a:r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؟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3E6BEBE-3AEA-CC37-B231-16B82A938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4373" y="3212999"/>
              <a:ext cx="432000" cy="4320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36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72345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D6094-619F-5F24-90E2-C7EE6740F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03FA221-94BA-15D9-2942-9E3CCEE7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E01EF3-5BC2-6767-E489-B21D5EC585CC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669BE1-485A-BB00-8862-813F28F0EE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F611B8-1560-8D92-73A6-6541AB9B34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5A3F2B-C0B9-D665-0FE7-BB111154A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5CEB41-C160-DE41-FE3B-402E9867A4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E67106-5F61-62D7-0AF0-55D094D1DCBE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A06A91-786C-446D-94FE-90603E546EBC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69200F-3EDB-BD6E-C0CB-8B4E564630E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4617AB0-4720-5EF7-B0B3-A2087060F0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35FAEA5-3465-17B3-D813-04167892A567}"/>
              </a:ext>
            </a:extLst>
          </p:cNvPr>
          <p:cNvSpPr txBox="1"/>
          <p:nvPr/>
        </p:nvSpPr>
        <p:spPr>
          <a:xfrm>
            <a:off x="726829" y="4050271"/>
            <a:ext cx="7179083" cy="132802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defTabSz="914400">
              <a:defRPr/>
            </a:pPr>
            <a:r>
              <a:rPr lang="ar-MA" sz="3600" b="1" dirty="0"/>
              <a:t>كَتَبَ كَلِماتِ ﭐلنَّشيدِ ﭐلْوَطَنِيِّ ﭐلْمَغْرِبِيِّ، </a:t>
            </a:r>
          </a:p>
          <a:p>
            <a:pPr defTabSz="914400">
              <a:defRPr/>
            </a:pPr>
            <a:r>
              <a:rPr lang="ar-MA" sz="3600" b="1" dirty="0"/>
              <a:t>ﭐلْأُسْتاذُ وَﭐلْكاتِبُ  عَلي </a:t>
            </a:r>
            <a:r>
              <a:rPr lang="ar-MA" sz="3600" b="1" dirty="0" err="1"/>
              <a:t>ﭐلصّقِلّي</a:t>
            </a:r>
            <a:r>
              <a:rPr lang="ar-MA" sz="3600" b="1" dirty="0"/>
              <a:t> ﭐلْحُسَيْنِيُّ.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2ABA328-E9E9-EE39-C8FE-FFA21A089E8E}"/>
              </a:ext>
            </a:extLst>
          </p:cNvPr>
          <p:cNvGrpSpPr/>
          <p:nvPr/>
        </p:nvGrpSpPr>
        <p:grpSpPr>
          <a:xfrm>
            <a:off x="386255" y="3117040"/>
            <a:ext cx="7050118" cy="623919"/>
            <a:chOff x="386255" y="3117040"/>
            <a:chExt cx="7050118" cy="623919"/>
          </a:xfrm>
        </p:grpSpPr>
        <p:sp>
          <p:nvSpPr>
            <p:cNvPr id="4" name="Titre 7">
              <a:extLst>
                <a:ext uri="{FF2B5EF4-FFF2-40B4-BE49-F238E27FC236}">
                  <a16:creationId xmlns:a16="http://schemas.microsoft.com/office/drawing/2014/main" id="{24E9CC0C-E834-F189-7B8F-AB21657A1B0C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S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مَنْ كَتَبَ كَلِماتِ </a:t>
              </a:r>
              <a:r>
                <a:rPr lang="ar-MA" sz="40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ٱلنَّشيدُ</a:t>
              </a:r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0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ٱلْوَطَنِيِّ</a:t>
              </a:r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0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ٱلْمَغْرِبِيِّ</a:t>
              </a:r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؟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1853A45C-DF13-24AE-78CB-02CE1E568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4373" y="3212999"/>
              <a:ext cx="432000" cy="4320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36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7255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39A65-E10C-B67F-214D-F938F0375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123244C1-871B-AF64-D944-DB87B9D4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يجيب عن السؤال الثاني؟ هل أنتم متفقون؟ أين ورد الجواب في النص؟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148EA9-5BA3-CA69-6ED9-DE3DF7025F56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2018F0-02B2-EE78-A6A2-8D2E8EB33D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2B8E01-F651-57A1-1BE1-5D61ADA6FC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395260-0A95-46D0-3327-44CF2B6A4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99A74D-49A5-3BF4-F786-63B9F61398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0E1B76-7DF1-6681-434C-CF8D900A2BD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85E0F9-636A-62E4-0432-25E6FF2B1324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BB69-458D-1A6F-4778-1DC717FFE1D8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747B6F4-CA94-1BEF-CFF2-E4C4906928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AE5A2DE-2564-262D-06C3-B3688B33FAE6}"/>
              </a:ext>
            </a:extLst>
          </p:cNvPr>
          <p:cNvGrpSpPr/>
          <p:nvPr/>
        </p:nvGrpSpPr>
        <p:grpSpPr>
          <a:xfrm>
            <a:off x="386255" y="3117040"/>
            <a:ext cx="7050118" cy="623919"/>
            <a:chOff x="386255" y="3117040"/>
            <a:chExt cx="7050118" cy="623919"/>
          </a:xfrm>
        </p:grpSpPr>
        <p:sp>
          <p:nvSpPr>
            <p:cNvPr id="13" name="Titre 7">
              <a:extLst>
                <a:ext uri="{FF2B5EF4-FFF2-40B4-BE49-F238E27FC236}">
                  <a16:creationId xmlns:a16="http://schemas.microsoft.com/office/drawing/2014/main" id="{7622229D-87E0-9FE1-72A4-62573EDB21CD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S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ما شِعارُ بَلَدِنا </a:t>
              </a:r>
              <a:r>
                <a:rPr lang="ar-SA" sz="40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ٱلْمَغْرِبِ</a:t>
              </a:r>
              <a:r>
                <a:rPr lang="ar-S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؟</a:t>
              </a:r>
              <a:endPara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DD2EE84-308F-C755-6BC6-197C8CC74A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4373" y="3212999"/>
              <a:ext cx="432000" cy="4320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36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06438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4FFD4-CBEF-7619-F5D3-309F9B4C7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228332D-6E0D-8D6B-BEF4-1D4D1344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CD4556-7E34-0DFA-AAC2-36EBDB0BBC6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AB1779-71D4-BFFE-577E-E8D8A6116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B7DAB1-FCD4-6C62-0C16-7434DB33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DE0163-B716-7295-9CF2-BFF35A7D1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76EBF-08A3-812C-697D-F6335A4DB9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18D059-16BE-F950-D4A9-114013FE4B1E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1B532-3145-19BB-7727-5DD1FCAA66B2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94C41A-12B5-42E9-FF7C-05E7BD0B5EA7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57D0EE0-610D-3CD0-CC72-ED6700FFC7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B33E424-74FA-16CE-975C-8530C4E5FF9E}"/>
              </a:ext>
            </a:extLst>
          </p:cNvPr>
          <p:cNvSpPr txBox="1"/>
          <p:nvPr/>
        </p:nvSpPr>
        <p:spPr>
          <a:xfrm>
            <a:off x="445871" y="3543732"/>
            <a:ext cx="8448431" cy="74056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defTabSz="914400">
              <a:defRPr/>
            </a:pPr>
            <a:r>
              <a:rPr lang="ar-MA" sz="3600" b="1" dirty="0"/>
              <a:t>شِعارُ بَلَدِنا هُوَ :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F6C3E37-D83F-E5BC-0A4D-F35DC096FF44}"/>
              </a:ext>
            </a:extLst>
          </p:cNvPr>
          <p:cNvGrpSpPr/>
          <p:nvPr/>
        </p:nvGrpSpPr>
        <p:grpSpPr>
          <a:xfrm>
            <a:off x="386255" y="3117040"/>
            <a:ext cx="7050118" cy="623919"/>
            <a:chOff x="386255" y="3117040"/>
            <a:chExt cx="7050118" cy="623919"/>
          </a:xfrm>
        </p:grpSpPr>
        <p:sp>
          <p:nvSpPr>
            <p:cNvPr id="13" name="Titre 7">
              <a:extLst>
                <a:ext uri="{FF2B5EF4-FFF2-40B4-BE49-F238E27FC236}">
                  <a16:creationId xmlns:a16="http://schemas.microsoft.com/office/drawing/2014/main" id="{DCFB1C55-0AD4-230C-99AA-25E260918D72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S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ما شِعارُ بَلَدِنا </a:t>
              </a:r>
              <a:r>
                <a:rPr lang="ar-SA" sz="40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ٱلْمَغْرِبِ</a:t>
              </a:r>
              <a:r>
                <a:rPr lang="ar-SA" sz="40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؟</a:t>
              </a:r>
              <a:endPara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11F3CEB3-460D-1A5A-95F2-961074B33E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4373" y="3212999"/>
              <a:ext cx="432000" cy="4320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36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pic>
        <p:nvPicPr>
          <p:cNvPr id="17" name="Image 16" descr="Une image contenant rouge, Carmin, texte, Graphique&#10;&#10;Le contenu généré par l’IA peut être incorrect.">
            <a:extLst>
              <a:ext uri="{FF2B5EF4-FFF2-40B4-BE49-F238E27FC236}">
                <a16:creationId xmlns:a16="http://schemas.microsoft.com/office/drawing/2014/main" id="{CAAE2D89-1308-B5CA-4A1F-3EEB0DC21E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5" y="2326058"/>
            <a:ext cx="3310405" cy="331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801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289426" y="785316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390" y="909995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DF35144-E8E6-B0C6-E6BD-0D61E975C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B792F2-2E41-B299-0676-A68A10D8C5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2AFB3D-BBE1-2FD5-7D8C-D69DEB2E0753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067F20-DE58-F145-B0B5-49641322846F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357E76D-F953-B506-33BA-B216446237E2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طلاقة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86" y="2122576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النشيد الوطني المغربي...  ـــ توقع و تحقق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892323" y="3380220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ورشة القراءة  ــــ الحصة 1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النشيد الوطني المغربي...الفهم و الاستثمار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ـــــ الحصة 2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0411D317-4984-A58F-56A5-73DC875A1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72608" y="325519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DC29B-3DC3-D765-046B-21A161927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3">
            <a:extLst>
              <a:ext uri="{FF2B5EF4-FFF2-40B4-BE49-F238E27FC236}">
                <a16:creationId xmlns:a16="http://schemas.microsoft.com/office/drawing/2014/main" id="{EFE2FEDA-A97A-2D40-DFC6-862C094A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47" y="771354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بتعاريف هذه الكلمات؟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49B53-4FDA-94BE-19A3-9C567BC234B8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60655B9-2820-1AED-C397-97D31A4EE4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765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0E88E6-605A-6344-D431-83D3C53DEC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2088DB0-09C5-FECD-A351-D9A7840E29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8E3BDE-D490-3CD5-76D1-AF41ABD668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3DA70A-8B5A-267F-EBAF-0DADE146DDA7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B6320-B6C1-BF34-852A-05E3C61EE500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C0C626-A1FA-5E5E-490C-E1B887DE9B7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D69AFBC-26EE-34A2-A151-E8989EF056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818DD533-C50B-C218-923F-EE6E6FFF3072}"/>
              </a:ext>
            </a:extLst>
          </p:cNvPr>
          <p:cNvSpPr txBox="1"/>
          <p:nvPr/>
        </p:nvSpPr>
        <p:spPr>
          <a:xfrm>
            <a:off x="6827694" y="3473014"/>
            <a:ext cx="1807200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4400" dirty="0">
                <a:sym typeface="Sakkal Majalla"/>
              </a:rPr>
              <a:t>اَلسُّؤْدَدِ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65F2C5B5-ABB9-807C-AFAE-8CB789ED71C6}"/>
              </a:ext>
            </a:extLst>
          </p:cNvPr>
          <p:cNvSpPr txBox="1"/>
          <p:nvPr/>
        </p:nvSpPr>
        <p:spPr>
          <a:xfrm>
            <a:off x="4763464" y="3473014"/>
            <a:ext cx="1807200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4400" dirty="0">
                <a:sym typeface="Sakkal Majalla"/>
              </a:rPr>
              <a:t>مُنْتَدى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6DDF4C2F-35DC-1594-4E3C-906F2A0CB1D8}"/>
              </a:ext>
            </a:extLst>
          </p:cNvPr>
          <p:cNvSpPr txBox="1"/>
          <p:nvPr/>
        </p:nvSpPr>
        <p:spPr>
          <a:xfrm>
            <a:off x="2699235" y="3473014"/>
            <a:ext cx="1807200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4400" dirty="0">
                <a:sym typeface="Sakkal Majalla"/>
              </a:rPr>
              <a:t>هَبّ</a:t>
            </a: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ADDC9FFB-F88F-0EDC-BB40-3DE8039847AB}"/>
              </a:ext>
            </a:extLst>
          </p:cNvPr>
          <p:cNvSpPr txBox="1"/>
          <p:nvPr/>
        </p:nvSpPr>
        <p:spPr>
          <a:xfrm>
            <a:off x="635006" y="3473014"/>
            <a:ext cx="1807200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4400" dirty="0">
                <a:sym typeface="Sakkal Majalla"/>
              </a:rPr>
              <a:t>ثـــــارَ</a:t>
            </a:r>
          </a:p>
        </p:txBody>
      </p:sp>
    </p:spTree>
    <p:extLst>
      <p:ext uri="{BB962C8B-B14F-4D97-AF65-F5344CB8AC3E}">
        <p14:creationId xmlns:p14="http://schemas.microsoft.com/office/powerpoint/2010/main" val="195955728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6D84A-4180-9ACF-515D-82898E4CE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3">
            <a:extLst>
              <a:ext uri="{FF2B5EF4-FFF2-40B4-BE49-F238E27FC236}">
                <a16:creationId xmlns:a16="http://schemas.microsoft.com/office/drawing/2014/main" id="{5524C3A4-4E7B-33E6-2D60-51C4EAF8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احفظوا الجزء الأول من النشيد الوطني في منازلكم.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8A503E8-7E5E-7019-E8E2-4D3E7B65A9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763" y="1694319"/>
            <a:ext cx="792000" cy="792000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ABC97C8-D172-77F5-7614-307890BD4497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52763" y="126524"/>
            <a:chExt cx="7558419" cy="32810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399F91-65AE-4D5D-53B1-A600012DAA2B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5DBDB5F-F2CD-F0C2-FF6C-B9B427E6D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7E05275-AA7D-E629-CCCE-0C37DC7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3E072EF-040B-A8B5-735A-418E3C30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503A3D7-6F1E-5E82-CD4E-13DD03764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02747D-ED70-23E9-8E00-214CD702941F}"/>
                </a:ext>
              </a:extLst>
            </p:cNvPr>
            <p:cNvSpPr>
              <a:spLocks/>
            </p:cNvSpPr>
            <p:nvPr/>
          </p:nvSpPr>
          <p:spPr>
            <a:xfrm>
              <a:off x="4738133" y="166631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AEA572-ECA0-3240-87F2-A244C9C456D6}"/>
                </a:ext>
              </a:extLst>
            </p:cNvPr>
            <p:cNvSpPr>
              <a:spLocks/>
            </p:cNvSpPr>
            <p:nvPr/>
          </p:nvSpPr>
          <p:spPr>
            <a:xfrm>
              <a:off x="2638374" y="126524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7FDBB2-0566-039A-6C19-2A9FB430698C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D7D97D7C-6FE8-BD12-6DA7-C8D3BF1163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714627"/>
            <a:ext cx="792000" cy="79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A32E21C-D421-68D5-D8A4-1C4C0CE1F6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9250" y="1506627"/>
            <a:ext cx="3350905" cy="5139825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C941909-BB23-0D19-6024-5B29539D638A}"/>
              </a:ext>
            </a:extLst>
          </p:cNvPr>
          <p:cNvSpPr/>
          <p:nvPr/>
        </p:nvSpPr>
        <p:spPr>
          <a:xfrm>
            <a:off x="2781824" y="1694319"/>
            <a:ext cx="3125756" cy="2332653"/>
          </a:xfrm>
          <a:prstGeom prst="roundRect">
            <a:avLst>
              <a:gd name="adj" fmla="val 6597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9932645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52763" y="126524"/>
            <a:chExt cx="7558419" cy="3281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7DECA9-E4D9-567E-2A15-71CF090EE725}"/>
                </a:ext>
              </a:extLst>
            </p:cNvPr>
            <p:cNvSpPr>
              <a:spLocks/>
            </p:cNvSpPr>
            <p:nvPr/>
          </p:nvSpPr>
          <p:spPr>
            <a:xfrm>
              <a:off x="4738133" y="166631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5597DC-F3CD-494A-B0F1-735C3C3205EB}"/>
                </a:ext>
              </a:extLst>
            </p:cNvPr>
            <p:cNvSpPr>
              <a:spLocks/>
            </p:cNvSpPr>
            <p:nvPr/>
          </p:nvSpPr>
          <p:spPr>
            <a:xfrm>
              <a:off x="2638374" y="126524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FFBB3A4-E47E-0A1F-4EDF-48C3A0DDF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D1DBD06-3AD9-B0D2-B195-85359AE4CE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3680" y="600835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8E94-55AD-263E-48C3-ABC75656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15AF14-1EF2-15C2-E76B-FA03D66C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07E2D7E6-3EAF-0006-7B3B-1B980B35F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F55583-AF08-C2B5-6383-6599C8ED69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F0BDE9-0EC3-9916-A553-24DB8DE7509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EF8BCE8-EA6A-9762-D3D4-0D7C0FBBE3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230D68-39E9-FC1D-554B-FC0A054477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A90079-1A78-288F-4002-5299F3E596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02F445-B0FE-347A-456A-D3964F0ED6A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B17518-65D9-092A-F4CA-7C3D3BED9D3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55F57C-4BE8-5214-94BE-2C1D92F2CE5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65166-E611-AD54-4B78-8BC9EC51B60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05F5E7-A446-A764-A157-6DDA0013F1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90243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613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51973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 80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3387679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4278460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توقع مضمون نص مقروء و التحقق من التوقعات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37" y="905185"/>
            <a:ext cx="7886700" cy="720000"/>
          </a:xfrm>
        </p:spPr>
        <p:txBody>
          <a:bodyPr>
            <a:normAutofit/>
          </a:bodyPr>
          <a:lstStyle/>
          <a:p>
            <a:r>
              <a:rPr lang="ar-AE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  ا</a:t>
            </a:r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فتتاح</a:t>
            </a:r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4259" y="1085185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DF75716-B609-EC14-E936-1FFF634D5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7B03650E-3A32-5953-A37C-A320DA9824C1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9C8F56-CB9B-ABA0-5DB5-E43B857ABA76}"/>
              </a:ext>
            </a:extLst>
          </p:cNvPr>
          <p:cNvSpPr txBox="1"/>
          <p:nvPr/>
        </p:nvSpPr>
        <p:spPr>
          <a:xfrm>
            <a:off x="5790710" y="1839986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AA9BA5-65CB-6B86-D8F6-10E340FEF6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7196"/>
            <a:ext cx="726603" cy="72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60A75616-A273-B271-8E0B-7B0CF6977B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486" y="179719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4D9AC60-B943-9244-8F5A-B587DB9D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4985B-AF01-653C-62EA-F0DFD11B0AE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4BFBC-BC75-953E-AE2B-8FFD17E2142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F77E56-CDE6-FFD9-C9D3-4CE7CEDA4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F4E337-02DF-99A5-3C56-9221875755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3CFD3B-BF0E-9BB2-959D-C27D579AB8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E5428C-93EB-C586-6835-949FC0B2A1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402741-4E7E-4BAD-2577-EFBA9E19B94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BC018A-5C79-F0F2-0A34-75E77CB665C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0">
            <a:extLst>
              <a:ext uri="{FF2B5EF4-FFF2-40B4-BE49-F238E27FC236}">
                <a16:creationId xmlns:a16="http://schemas.microsoft.com/office/drawing/2014/main" id="{96C6E4D0-07A7-3FA9-8E8C-EB6BD84F47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6" r="-10056" b="8673"/>
          <a:stretch/>
        </p:blipFill>
        <p:spPr>
          <a:xfrm>
            <a:off x="742461" y="1441572"/>
            <a:ext cx="7323015" cy="5167233"/>
          </a:xfrm>
          <a:prstGeom prst="roundRect">
            <a:avLst>
              <a:gd name="adj" fmla="val 11828"/>
            </a:avLst>
          </a:prstGeo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907EB4BE-FE38-0DFA-CDC8-1C9524F113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3770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</a:t>
            </a:r>
            <a:r>
              <a:rPr lang="ar-S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262539-11FD-42E7-A8FA-4327D7782E0E}"/>
              </a:ext>
            </a:extLst>
          </p:cNvPr>
          <p:cNvSpPr>
            <a:spLocks/>
          </p:cNvSpPr>
          <p:nvPr/>
        </p:nvSpPr>
        <p:spPr>
          <a:xfrm>
            <a:off x="4383567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2DCA-4239-D9DB-B3C6-3593CB47EF60}"/>
              </a:ext>
            </a:extLst>
          </p:cNvPr>
          <p:cNvSpPr>
            <a:spLocks/>
          </p:cNvSpPr>
          <p:nvPr/>
        </p:nvSpPr>
        <p:spPr>
          <a:xfrm>
            <a:off x="2283808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E727F6B3-0C64-4670-F5E7-E597200668E3}"/>
              </a:ext>
            </a:extLst>
          </p:cNvPr>
          <p:cNvSpPr txBox="1"/>
          <p:nvPr/>
        </p:nvSpPr>
        <p:spPr>
          <a:xfrm>
            <a:off x="648277" y="2473196"/>
            <a:ext cx="60372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ٱلْكَلِمَةِ:  أَلْزَمُ مَكاني ثُمَّ أَرْفَعُ أُصْبُعي لِلْإجابَةِ.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3989F89-D587-1E13-E37E-470720015DD0}"/>
              </a:ext>
            </a:extLst>
          </p:cNvPr>
          <p:cNvSpPr/>
          <p:nvPr/>
        </p:nvSpPr>
        <p:spPr>
          <a:xfrm>
            <a:off x="6962558" y="1922960"/>
            <a:ext cx="1481764" cy="1562877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Google Shape;1333;p8">
            <a:extLst>
              <a:ext uri="{FF2B5EF4-FFF2-40B4-BE49-F238E27FC236}">
                <a16:creationId xmlns:a16="http://schemas.microsoft.com/office/drawing/2014/main" id="{92F4B1FA-C445-0A47-E977-70A9F482CAAA}"/>
              </a:ext>
            </a:extLst>
          </p:cNvPr>
          <p:cNvSpPr txBox="1"/>
          <p:nvPr/>
        </p:nvSpPr>
        <p:spPr>
          <a:xfrm>
            <a:off x="3591481" y="5565304"/>
            <a:ext cx="29966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kumimoji="0" lang="ar-MA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أُنْجِزُ واجِباتي </a:t>
            </a:r>
            <a:r>
              <a:rPr lang="ar-MA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</a:t>
            </a:r>
            <a:r>
              <a:rPr kumimoji="0" lang="ar-MA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لْمَنْزِلِيَّةَ بِمُفْرَدي.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C2AF34F-BC70-A84F-4280-523435389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72" y="4933836"/>
            <a:ext cx="1481765" cy="14817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4FC298C-B951-4DFD-3D92-CAAB80BFE1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57" y="3334840"/>
            <a:ext cx="1481766" cy="1481766"/>
          </a:xfrm>
          <a:prstGeom prst="rect">
            <a:avLst/>
          </a:prstGeom>
        </p:spPr>
      </p:pic>
      <p:sp>
        <p:nvSpPr>
          <p:cNvPr id="17" name="Google Shape;1333;p8">
            <a:extLst>
              <a:ext uri="{FF2B5EF4-FFF2-40B4-BE49-F238E27FC236}">
                <a16:creationId xmlns:a16="http://schemas.microsoft.com/office/drawing/2014/main" id="{D23A7AB9-22B0-02E0-D732-AAB34C80415B}"/>
              </a:ext>
            </a:extLst>
          </p:cNvPr>
          <p:cNvSpPr txBox="1"/>
          <p:nvPr/>
        </p:nvSpPr>
        <p:spPr>
          <a:xfrm>
            <a:off x="2071077" y="4083205"/>
            <a:ext cx="45748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lang="ar-MA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أَثْناءَ ٱلشَّرْحِ، أَنْتَبِهُ وَأُرَكِّزُ جَيِّداً وَلا أُزْعِجُ زُمَلائي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18" name="Espace réservé pour une image  12">
            <a:extLst>
              <a:ext uri="{FF2B5EF4-FFF2-40B4-BE49-F238E27FC236}">
                <a16:creationId xmlns:a16="http://schemas.microsoft.com/office/drawing/2014/main" id="{AA1911B9-2E70-74D6-91F0-961BCB31D3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650AE-744E-3E3F-F2DB-3E90C290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64D3382-BF3A-0C43-2E8A-6206339A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Espace réservé pour une image  4">
            <a:extLst>
              <a:ext uri="{FF2B5EF4-FFF2-40B4-BE49-F238E27FC236}">
                <a16:creationId xmlns:a16="http://schemas.microsoft.com/office/drawing/2014/main" id="{0EF54EB2-1BC0-215D-EDB5-90A3708CB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960C60-DD8F-D307-44D1-1B69D88149E0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8DB799-6F6A-C23A-911C-33C041ECABAD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304FEDD-37E1-C2CE-8715-E4772CA0E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93BC426-3C56-D531-D6BA-A1CFB4B1AA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08F3F08-8193-2352-1FA5-D70C2ABC53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E0AC1C-2085-EA5C-B14F-9F9D12A833D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94FD37F-F3B4-4BD8-DFC2-FE37BCFA0AE2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F2F098-3C38-86E3-5508-05484084CDD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9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88C9B6DC-4C52-16AC-B1DE-54E91DF4B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207" y="2142775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 2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98D1611-79C9-5D35-8B37-6A4459C7E4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AC229B-264A-15B0-2EBD-410AEA84346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043775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15064</TotalTime>
  <Words>1155</Words>
  <Application>Microsoft Office PowerPoint</Application>
  <PresentationFormat>Affichage à l'écran (4:3)</PresentationFormat>
  <Paragraphs>273</Paragraphs>
  <Slides>44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44</vt:i4>
      </vt:variant>
    </vt:vector>
  </HeadingPairs>
  <TitlesOfParts>
    <vt:vector size="69" baseType="lpstr">
      <vt:lpstr>Microsoft Uighur</vt:lpstr>
      <vt:lpstr>Sakkal Majalla</vt:lpstr>
      <vt:lpstr>Dosis Medium</vt:lpstr>
      <vt:lpstr>Calibri Light</vt:lpstr>
      <vt:lpstr>Dosis ExtraBold</vt:lpstr>
      <vt:lpstr>Dosis SemiBold</vt:lpstr>
      <vt:lpstr>Modern Love</vt:lpstr>
      <vt:lpstr>Wingdings</vt:lpstr>
      <vt:lpstr>Dosis</vt:lpstr>
      <vt:lpstr>Calibri</vt:lpstr>
      <vt:lpstr>Arial</vt:lpstr>
      <vt:lpstr>2_Thème Office</vt:lpstr>
      <vt:lpstr>2_05- افتتاح الحصة</vt:lpstr>
      <vt:lpstr>01- نشاط اعتيادي</vt:lpstr>
      <vt:lpstr>1_01- نشاط اعتيادي</vt:lpstr>
      <vt:lpstr>04- قراءة/ كتابة</vt:lpstr>
      <vt:lpstr>1_04- قراءة/ كتابة</vt:lpstr>
      <vt:lpstr>1_05- اختتام الحصة</vt:lpstr>
      <vt:lpstr>3_Env-Enseignant</vt:lpstr>
      <vt:lpstr>00_Env-Enseignant</vt:lpstr>
      <vt:lpstr>3_01- نشاط اعتيادي</vt:lpstr>
      <vt:lpstr>1_Env-Enseignant</vt:lpstr>
      <vt:lpstr>1_Thème Office</vt:lpstr>
      <vt:lpstr>2_01- نشاط اعتيادي</vt:lpstr>
      <vt:lpstr>2_05- اختتام الحصة</vt:lpstr>
      <vt:lpstr>Présentation PowerPoint</vt:lpstr>
      <vt:lpstr>Présentation PowerPoint</vt:lpstr>
      <vt:lpstr>تنظيم حصص الأسبوع الرابع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بالنجمة.</vt:lpstr>
      <vt:lpstr>ضعوا اللوحة على الطاولة ، الكراسة والدفتر والمقلمة في القمطر.</vt:lpstr>
      <vt:lpstr>ستتدربون في هذه الحصة على قراءة فقرة بدقة وسرعة. من يقرأ؟  تابعوا معي</vt:lpstr>
      <vt:lpstr>الآن سنمر لتحدي الطلاقة. سأسحب 5 بطاقات تحمل أسماء 5 متعلمين.  سأنادي على المتعلم الأول ليقرأ النص بطلاقة.</vt:lpstr>
      <vt:lpstr>أنادي على التلميذ الأول: .................................. .</vt:lpstr>
      <vt:lpstr>الفائزون بنجمة الطلاقة هم ...........................................................................</vt:lpstr>
      <vt:lpstr>ورشة القراءة ـــــ الحصة 1 </vt:lpstr>
      <vt:lpstr> سنقرأ النشيد الوطني.  متى يتم عزف النشيد الوطني؟</vt:lpstr>
      <vt:lpstr>قبل قراءة النص سنتعرف على مفردات تفيدنا في فهم النص. سأقرأ أولاً. من يقرأ مثلي؟</vt:lpstr>
      <vt:lpstr>الآن، سنربط كل كلمة بالتعريف المناسب لها . ما المقصود بالسؤدد؟ منتدى؟ هب ؟ ثار؟ </vt:lpstr>
      <vt:lpstr> لاحظوا عنوان النص و الصور. من منكم لديه فكرة عن بعض المعاني التي يحملها النشيد الوطني؟</vt:lpstr>
      <vt:lpstr>سأسجل بعض أجابتكم و توقعاتكم على السبورة لكي نتحقق منها بعد قراءة النص.</vt:lpstr>
      <vt:lpstr>خدوا كراساتكم ،الصفحة 50 . اقرؤوا النص قراءة صامتة لتتحققوا من توقعاتكم.</vt:lpstr>
      <vt:lpstr>من توقع ما جاء في النص؟ أين  قرأت ذلك في النص؟</vt:lpstr>
      <vt:lpstr>سجلوا المعجم الذي درسناه على كراساتكم.</vt:lpstr>
      <vt:lpstr>سأقرأ النص ؛ تابعوا معي ؛ سطروا على مفردات المعجم التي تعلمناها عندما نصل إليها.</vt:lpstr>
      <vt:lpstr>ورشة القراءة ـــ الحصة 2</vt:lpstr>
      <vt:lpstr>الان سيقرأ كل واحد منكم  مقطعا من النشيد مع احترام قواعد القراءة السليمة. من يقرأ؟ </vt:lpstr>
      <vt:lpstr>الآن ستنجزون أنشطة في مجموعات ثنائية. خدوا الصفحة 51 من كراساتكم.</vt:lpstr>
      <vt:lpstr>سأمر بين الصفوف لمساعدتكم.</vt:lpstr>
      <vt:lpstr>نصحح : من يقدم لنا عمل مجموعته . هل أنتم متفقون ؟ لماذا؟ </vt:lpstr>
      <vt:lpstr>صححوا. </vt:lpstr>
      <vt:lpstr>الآن سيعمل كل واحد منكم بمفرده.</vt:lpstr>
      <vt:lpstr>انجزوا النشاط 2 على كراساتكم.</vt:lpstr>
      <vt:lpstr>سأمر بين الصفوف لمساعدتكم. معكم 7 دقائق للإنجاز.</vt:lpstr>
      <vt:lpstr>نصحح. من يجيب عن السؤال الأول؟ هل أنتم متفقون؟ أين ورد الجواب في النص؟</vt:lpstr>
      <vt:lpstr>صححوا. </vt:lpstr>
      <vt:lpstr>نصحح. من يجيب عن السؤال الثاني؟ هل أنتم متفقون؟ أين ورد الجواب في النص؟</vt:lpstr>
      <vt:lpstr>صححوا.</vt:lpstr>
      <vt:lpstr>نصحح. من يجيب عن السؤال الثاني؟ هل أنتم متفقون؟ أين ورد الجواب في النص؟</vt:lpstr>
      <vt:lpstr>صححوا.</vt:lpstr>
      <vt:lpstr>Présentation PowerPoint</vt:lpstr>
      <vt:lpstr>من يذكرنا بتعاريف هذه الكلمات؟ </vt:lpstr>
      <vt:lpstr>احفظوا الجزء الأول من النشيد الوطني في منازلكم.</vt:lpstr>
      <vt:lpstr>الفائزون بنجمة السلوك الجيد هم : ............................................</vt:lpstr>
      <vt:lpstr>إلى اللقاء في الحصة المقبلة.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163</cp:revision>
  <dcterms:created xsi:type="dcterms:W3CDTF">2023-09-20T21:35:22Z</dcterms:created>
  <dcterms:modified xsi:type="dcterms:W3CDTF">2025-11-18T17:42:48Z</dcterms:modified>
</cp:coreProperties>
</file>