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2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7" r:id="rId1"/>
    <p:sldMasterId id="2147483701" r:id="rId2"/>
    <p:sldMasterId id="2147483724" r:id="rId3"/>
    <p:sldMasterId id="2147483747" r:id="rId4"/>
    <p:sldMasterId id="2147483770" r:id="rId5"/>
    <p:sldMasterId id="2147483793" r:id="rId6"/>
    <p:sldMasterId id="2147483816" r:id="rId7"/>
    <p:sldMasterId id="2147483831" r:id="rId8"/>
    <p:sldMasterId id="2147483844" r:id="rId9"/>
    <p:sldMasterId id="2147483869" r:id="rId10"/>
    <p:sldMasterId id="2147483884" r:id="rId11"/>
    <p:sldMasterId id="2147483907" r:id="rId12"/>
    <p:sldMasterId id="2147483931" r:id="rId13"/>
    <p:sldMasterId id="2147483955" r:id="rId14"/>
  </p:sldMasterIdLst>
  <p:notesMasterIdLst>
    <p:notesMasterId r:id="rId49"/>
  </p:notesMasterIdLst>
  <p:sldIdLst>
    <p:sldId id="2147482727" r:id="rId15"/>
    <p:sldId id="2147482632" r:id="rId16"/>
    <p:sldId id="2147482470" r:id="rId17"/>
    <p:sldId id="2147482697" r:id="rId18"/>
    <p:sldId id="2147482705" r:id="rId19"/>
    <p:sldId id="2147482706" r:id="rId20"/>
    <p:sldId id="2147482464" r:id="rId21"/>
    <p:sldId id="2147482725" r:id="rId22"/>
    <p:sldId id="2147482708" r:id="rId23"/>
    <p:sldId id="2147482479" r:id="rId24"/>
    <p:sldId id="2147482728" r:id="rId25"/>
    <p:sldId id="2147482729" r:id="rId26"/>
    <p:sldId id="2134807143" r:id="rId27"/>
    <p:sldId id="2147482702" r:id="rId28"/>
    <p:sldId id="2147482520" r:id="rId29"/>
    <p:sldId id="2147482521" r:id="rId30"/>
    <p:sldId id="2147482522" r:id="rId31"/>
    <p:sldId id="2147482523" r:id="rId32"/>
    <p:sldId id="2134807222" r:id="rId33"/>
    <p:sldId id="2147482529" r:id="rId34"/>
    <p:sldId id="2147482526" r:id="rId35"/>
    <p:sldId id="2147482730" r:id="rId36"/>
    <p:sldId id="2147482527" r:id="rId37"/>
    <p:sldId id="2147482709" r:id="rId38"/>
    <p:sldId id="2147482525" r:id="rId39"/>
    <p:sldId id="2147482531" r:id="rId40"/>
    <p:sldId id="2147482532" r:id="rId41"/>
    <p:sldId id="2147482533" r:id="rId42"/>
    <p:sldId id="2147482534" r:id="rId43"/>
    <p:sldId id="2147482535" r:id="rId44"/>
    <p:sldId id="2147482503" r:id="rId45"/>
    <p:sldId id="2147482536" r:id="rId46"/>
    <p:sldId id="2147482726" r:id="rId47"/>
    <p:sldId id="2147482628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649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D6E9EA"/>
    <a:srgbClr val="106585"/>
    <a:srgbClr val="C1E4F5"/>
    <a:srgbClr val="C3D215"/>
    <a:srgbClr val="0097B2"/>
    <a:srgbClr val="00729A"/>
    <a:srgbClr val="1E3F48"/>
    <a:srgbClr val="70B1B6"/>
    <a:srgbClr val="7FB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8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64" y="30"/>
      </p:cViewPr>
      <p:guideLst>
        <p:guide pos="4649"/>
        <p:guide orient="horz" pos="709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42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0682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695234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323481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094842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171752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818962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07625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641827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788261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876949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1339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7042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1313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108548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0700607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235025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814486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354771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00534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378580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24546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765431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727015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40847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33252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66185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67428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709011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658414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2979824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627948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54671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343295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7848000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450558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605933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33836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943514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084369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056260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6478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2123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9422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873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3111631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5305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5966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3668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9943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792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6144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8765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0288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88733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955124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895042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77920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402981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436836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83552483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38397057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97520453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644142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71070010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7256660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35753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3304821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682072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24718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58246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295503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99550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7793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9428671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8405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667435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278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992494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477761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4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1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7235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5151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5603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456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3398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3483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219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266023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2667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5417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7110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5003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023578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3548523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3719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2032221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374068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26582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5545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629655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33687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031217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53781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42933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04940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811479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920479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91860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59077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47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487105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729137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74834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996690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989257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547475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7060491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704793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226152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169878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339981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7166883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5650688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766058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2591503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190290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381645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0242097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77386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059609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372326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11954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026107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8364867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492241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23838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4612443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20698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050205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025992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4364913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66449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72059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419873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0015275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17745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3990689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6030480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386084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96828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540539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457700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710219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38558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2938248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171249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948032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201464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0562179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472968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4256848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196629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0008676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3439907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205149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79919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9828557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4411803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2039835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773233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138682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69479754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417697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4867712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5822868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382886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238566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1974098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2434547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8398798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1771940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968657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54538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635475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446131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0058603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467376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6104218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094593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424360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963981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4721646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3010582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276737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554520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131731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0423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073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300486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62016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37191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431509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019263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287052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82743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65256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78950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75610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750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664225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25242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991106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939652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02668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879302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3050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349654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297258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52767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99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62833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609765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441484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5025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588608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282263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487810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760045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049578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09865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8549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340255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944353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14850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7759075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56548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6755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132914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712211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939504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996544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166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175250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740504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800270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23493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433201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950748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6718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5245508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413155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80278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0309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482544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393062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50950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948366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4788781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578627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2974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170513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663600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106616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6315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70616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622053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719255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55924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45218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67741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95262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62448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37343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600010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0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96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4.xml"/><Relationship Id="rId21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7.xml"/><Relationship Id="rId1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57.xml"/><Relationship Id="rId21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17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56.xml"/><Relationship Id="rId16" Type="http://schemas.openxmlformats.org/officeDocument/2006/relationships/slideLayout" Target="../slideLayouts/slideLayout270.xml"/><Relationship Id="rId20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59.xml"/><Relationship Id="rId15" Type="http://schemas.openxmlformats.org/officeDocument/2006/relationships/slideLayout" Target="../slideLayouts/slideLayout269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264.xml"/><Relationship Id="rId19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8.xml"/><Relationship Id="rId22" Type="http://schemas.openxmlformats.org/officeDocument/2006/relationships/slideLayout" Target="../slideLayouts/slideLayout2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image" Target="../media/image12.jpg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04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7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932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  <p:sldLayoutId id="2147483905" r:id="rId21"/>
    <p:sldLayoutId id="214748390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91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913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3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  <p:sldLayoutId id="2147483976" r:id="rId21"/>
    <p:sldLayoutId id="214748397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04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05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98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52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7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34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35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31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31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52.png"/><Relationship Id="rId9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55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5.gif"/><Relationship Id="rId10" Type="http://schemas.openxmlformats.org/officeDocument/2006/relationships/image" Target="../media/image37.png"/><Relationship Id="rId4" Type="http://schemas.openxmlformats.org/officeDocument/2006/relationships/image" Target="../media/image53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07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gif"/><Relationship Id="rId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287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ZoneTexte 66">
            <a:extLst>
              <a:ext uri="{FF2B5EF4-FFF2-40B4-BE49-F238E27FC236}">
                <a16:creationId xmlns:a16="http://schemas.microsoft.com/office/drawing/2014/main" id="{82165F6E-4E78-2349-B60A-633BE4B433BC}"/>
              </a:ext>
            </a:extLst>
          </p:cNvPr>
          <p:cNvSpPr txBox="1"/>
          <p:nvPr/>
        </p:nvSpPr>
        <p:spPr>
          <a:xfrm>
            <a:off x="-349671" y="85951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هذه المفردات؟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568FA6ED-A612-1DDD-7E14-DD119E100A05}"/>
              </a:ext>
            </a:extLst>
          </p:cNvPr>
          <p:cNvSpPr txBox="1"/>
          <p:nvPr/>
        </p:nvSpPr>
        <p:spPr>
          <a:xfrm>
            <a:off x="672500" y="411585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تاريخٌ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F7BF7642-1DA1-9DB5-8635-B9588584CFF4}"/>
              </a:ext>
            </a:extLst>
          </p:cNvPr>
          <p:cNvSpPr txBox="1"/>
          <p:nvPr/>
        </p:nvSpPr>
        <p:spPr>
          <a:xfrm>
            <a:off x="6766385" y="2689169"/>
            <a:ext cx="1787045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ظَلَّ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1D7825E7-9183-64A8-CA1E-6421C1BCBFE9}"/>
              </a:ext>
            </a:extLst>
          </p:cNvPr>
          <p:cNvSpPr txBox="1"/>
          <p:nvPr/>
        </p:nvSpPr>
        <p:spPr>
          <a:xfrm>
            <a:off x="4741208" y="2689169"/>
            <a:ext cx="1787045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أَجْدادٌ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8AF6DD79-5BFD-1E41-C38F-64EB1340333F}"/>
              </a:ext>
            </a:extLst>
          </p:cNvPr>
          <p:cNvSpPr txBox="1"/>
          <p:nvPr/>
        </p:nvSpPr>
        <p:spPr>
          <a:xfrm>
            <a:off x="2697676" y="2689169"/>
            <a:ext cx="1805401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وَطَنٌ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7324F05B-BCCD-5F5D-8930-B85ECCB513FC}"/>
              </a:ext>
            </a:extLst>
          </p:cNvPr>
          <p:cNvSpPr txBox="1"/>
          <p:nvPr/>
        </p:nvSpPr>
        <p:spPr>
          <a:xfrm>
            <a:off x="672500" y="2689169"/>
            <a:ext cx="1787045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اَلْماضي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8D1886DF-641C-ABDC-332A-449C90CE61C8}"/>
              </a:ext>
            </a:extLst>
          </p:cNvPr>
          <p:cNvSpPr txBox="1"/>
          <p:nvPr/>
        </p:nvSpPr>
        <p:spPr>
          <a:xfrm>
            <a:off x="6766385" y="411585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هَبَّ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ECDB6F72-1F69-7EFF-A9F0-184AA193965C}"/>
              </a:ext>
            </a:extLst>
          </p:cNvPr>
          <p:cNvSpPr txBox="1"/>
          <p:nvPr/>
        </p:nvSpPr>
        <p:spPr>
          <a:xfrm>
            <a:off x="4741208" y="411585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اِسْتِقْصاءٌ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6055CDDD-B36D-B163-B4E6-946A1773AE1C}"/>
              </a:ext>
            </a:extLst>
          </p:cNvPr>
          <p:cNvSpPr txBox="1"/>
          <p:nvPr/>
        </p:nvSpPr>
        <p:spPr>
          <a:xfrm>
            <a:off x="2697676" y="4115850"/>
            <a:ext cx="1805401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سَعا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893834FD-8288-B0A5-1D08-621EB5BB98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6CEE74E-EAC8-7A05-4EBC-22D95E9F42B7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1705F4-8778-2511-2152-E95FFE6FCBD2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53018CA-F554-EDE2-B809-976723131A08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B899BAE-6601-0BBE-B7E2-CC719040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FD513E9-ABDC-F1AC-4F63-F0B0B52B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E1EC72C-2434-F715-0DDF-9C64AFE1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33FE8FF-C8DE-94E6-E340-1ECBBD671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26E5B92-C37C-C50D-B4D8-4915B78E6DDB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7F4649-BA20-988D-6417-F562A159B69F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87088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96C0E-86BD-9C98-9192-56085E38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ZoneTexte 66">
            <a:extLst>
              <a:ext uri="{FF2B5EF4-FFF2-40B4-BE49-F238E27FC236}">
                <a16:creationId xmlns:a16="http://schemas.microsoft.com/office/drawing/2014/main" id="{6FB85BF0-744A-531E-3BC9-4BE5CB0D9D62}"/>
              </a:ext>
            </a:extLst>
          </p:cNvPr>
          <p:cNvSpPr txBox="1"/>
          <p:nvPr/>
        </p:nvSpPr>
        <p:spPr>
          <a:xfrm>
            <a:off x="-348117" y="873962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 : وفي مجموعات ثنائية. اكتبوا جملتين  بتوظيف هذه المفردات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19">
            <a:extLst>
              <a:ext uri="{FF2B5EF4-FFF2-40B4-BE49-F238E27FC236}">
                <a16:creationId xmlns:a16="http://schemas.microsoft.com/office/drawing/2014/main" id="{E0CB4FEB-FDF5-EAA1-AACC-9F1C5E640A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8B12DCB-11B2-4273-83C1-D467835BA79E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11EBC27-31F8-3428-4E7D-094E7D7336F5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FB1DE0-1AE6-0C30-C283-812F5C688333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EB030B2-EDF3-EA01-449C-2F173124C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662BFC8-20C5-F82E-8155-097576D7D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42361CB-10C5-77B0-42DD-F6CB50E8F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69ACE92-B2C9-5795-939A-AB9190D8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080833-1860-B8AC-F9AC-0F80EC1B287B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A0BA1E9-3705-D98D-C096-3D47A1A68EC8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FC60D8AF-19E4-A2F6-366B-B5C892E990DF}"/>
              </a:ext>
            </a:extLst>
          </p:cNvPr>
          <p:cNvSpPr txBox="1"/>
          <p:nvPr/>
        </p:nvSpPr>
        <p:spPr>
          <a:xfrm>
            <a:off x="672500" y="411585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تاريخٌ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F27095D5-AA8D-E264-D57E-A85BFF25CA55}"/>
              </a:ext>
            </a:extLst>
          </p:cNvPr>
          <p:cNvSpPr txBox="1"/>
          <p:nvPr/>
        </p:nvSpPr>
        <p:spPr>
          <a:xfrm>
            <a:off x="6766385" y="2689169"/>
            <a:ext cx="1787045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ظَلَّ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EA8EDE3D-C3F8-9B43-BFE4-2E9DF9C6D1F1}"/>
              </a:ext>
            </a:extLst>
          </p:cNvPr>
          <p:cNvSpPr txBox="1"/>
          <p:nvPr/>
        </p:nvSpPr>
        <p:spPr>
          <a:xfrm>
            <a:off x="4741208" y="2689169"/>
            <a:ext cx="1787045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أَجْدادٌ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4140C826-7DB7-8385-ECD8-D71E8AF60B3B}"/>
              </a:ext>
            </a:extLst>
          </p:cNvPr>
          <p:cNvSpPr txBox="1"/>
          <p:nvPr/>
        </p:nvSpPr>
        <p:spPr>
          <a:xfrm>
            <a:off x="2697676" y="2689169"/>
            <a:ext cx="1805401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وَطَنٌ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115B1EBE-3E58-D300-02A8-A3C0E727D9A1}"/>
              </a:ext>
            </a:extLst>
          </p:cNvPr>
          <p:cNvSpPr txBox="1"/>
          <p:nvPr/>
        </p:nvSpPr>
        <p:spPr>
          <a:xfrm>
            <a:off x="672500" y="2689169"/>
            <a:ext cx="1787045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اَلْماضي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7D7D4423-6546-3913-72B7-90286D89CDBA}"/>
              </a:ext>
            </a:extLst>
          </p:cNvPr>
          <p:cNvSpPr txBox="1"/>
          <p:nvPr/>
        </p:nvSpPr>
        <p:spPr>
          <a:xfrm>
            <a:off x="6766385" y="411585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هَبَّ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C2D1B6FB-69E7-55F0-9FF3-3BD8CBC31CB8}"/>
              </a:ext>
            </a:extLst>
          </p:cNvPr>
          <p:cNvSpPr txBox="1"/>
          <p:nvPr/>
        </p:nvSpPr>
        <p:spPr>
          <a:xfrm>
            <a:off x="4741208" y="411585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اِسْتِقْصاءٌ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529D731A-64AA-1558-A07A-97340BEDCD83}"/>
              </a:ext>
            </a:extLst>
          </p:cNvPr>
          <p:cNvSpPr txBox="1"/>
          <p:nvPr/>
        </p:nvSpPr>
        <p:spPr>
          <a:xfrm>
            <a:off x="2697676" y="4115850"/>
            <a:ext cx="1805401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سَعا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354648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CE6A4-C3A3-F334-9E64-3CBD8F24A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ZoneTexte 66">
            <a:extLst>
              <a:ext uri="{FF2B5EF4-FFF2-40B4-BE49-F238E27FC236}">
                <a16:creationId xmlns:a16="http://schemas.microsoft.com/office/drawing/2014/main" id="{20CCAB14-784A-E904-9152-533ADF7E47C9}"/>
              </a:ext>
            </a:extLst>
          </p:cNvPr>
          <p:cNvSpPr txBox="1"/>
          <p:nvPr/>
        </p:nvSpPr>
        <p:spPr>
          <a:xfrm>
            <a:off x="-307925" y="853866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أمنحكم دقيقة للإنجاز . سوف أمر بين الصفوف لمساعدتكم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19">
            <a:extLst>
              <a:ext uri="{FF2B5EF4-FFF2-40B4-BE49-F238E27FC236}">
                <a16:creationId xmlns:a16="http://schemas.microsoft.com/office/drawing/2014/main" id="{80F61336-3E77-EB54-E76A-9CAE9FA37F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B197DAA-6C27-E858-5D4F-01427D5D1A8D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1FE4189-6DC6-F38F-4F8E-809E74CA04E1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BF2948-E149-5873-49C5-6BC058D63636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880B016-7592-9F39-7D79-BD08E4F2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BBD5F22-624C-5E8D-155D-099FB6730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661806D-A8AE-8E99-EA21-4797C79F4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C85B3F3-FB60-C399-8E02-819596E8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DF2AEC-A932-DBD8-D0FA-84BC8B4670D2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4CC829-5EAC-BC77-F49F-42CAFF60D0EE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E03AF58F-EB30-CC9A-B2B2-40DC253E2FFA}"/>
              </a:ext>
            </a:extLst>
          </p:cNvPr>
          <p:cNvSpPr txBox="1"/>
          <p:nvPr/>
        </p:nvSpPr>
        <p:spPr>
          <a:xfrm>
            <a:off x="672500" y="411585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تاريخٌ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7AB4C4DA-CA93-CD1F-68D3-2ADD559C16D5}"/>
              </a:ext>
            </a:extLst>
          </p:cNvPr>
          <p:cNvSpPr txBox="1"/>
          <p:nvPr/>
        </p:nvSpPr>
        <p:spPr>
          <a:xfrm>
            <a:off x="6766385" y="2689169"/>
            <a:ext cx="1787045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ظَلَّ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D25835D1-9A79-2C64-6D89-38FA8704F247}"/>
              </a:ext>
            </a:extLst>
          </p:cNvPr>
          <p:cNvSpPr txBox="1"/>
          <p:nvPr/>
        </p:nvSpPr>
        <p:spPr>
          <a:xfrm>
            <a:off x="4741208" y="2689169"/>
            <a:ext cx="1787045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أَجْدادٌ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FB57E44F-983A-846D-3C4A-F52B18F7B201}"/>
              </a:ext>
            </a:extLst>
          </p:cNvPr>
          <p:cNvSpPr txBox="1"/>
          <p:nvPr/>
        </p:nvSpPr>
        <p:spPr>
          <a:xfrm>
            <a:off x="2697676" y="2689169"/>
            <a:ext cx="1805401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وَطَنٌ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EEF068BF-95D0-E38F-92BE-7665572408EE}"/>
              </a:ext>
            </a:extLst>
          </p:cNvPr>
          <p:cNvSpPr txBox="1"/>
          <p:nvPr/>
        </p:nvSpPr>
        <p:spPr>
          <a:xfrm>
            <a:off x="672500" y="2689169"/>
            <a:ext cx="1787045" cy="9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اَلْماضي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E2D2ED98-5C92-D414-AB89-A6A9C5E6F5BA}"/>
              </a:ext>
            </a:extLst>
          </p:cNvPr>
          <p:cNvSpPr txBox="1"/>
          <p:nvPr/>
        </p:nvSpPr>
        <p:spPr>
          <a:xfrm>
            <a:off x="6766385" y="411585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هَبَّ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F92DF8D9-0ED2-42F0-353A-54A51EC9D0CE}"/>
              </a:ext>
            </a:extLst>
          </p:cNvPr>
          <p:cNvSpPr txBox="1"/>
          <p:nvPr/>
        </p:nvSpPr>
        <p:spPr>
          <a:xfrm>
            <a:off x="4741208" y="4115850"/>
            <a:ext cx="178704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اِسْتِقْصاءٌ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AFB5246E-93DD-E13E-2058-CFEC1AB25126}"/>
              </a:ext>
            </a:extLst>
          </p:cNvPr>
          <p:cNvSpPr txBox="1"/>
          <p:nvPr/>
        </p:nvSpPr>
        <p:spPr>
          <a:xfrm>
            <a:off x="2697676" y="4115850"/>
            <a:ext cx="1805401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سَعا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9" name="Image 28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2CB86EC2-7F13-41CC-0DF5-EAB8A61CC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3" y="1476213"/>
            <a:ext cx="7820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4069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B2DE538-E884-6AD7-703C-195C5F76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يقدم لنا عمل مجموعته مع ذكر المفردات التي استخدمها.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5FEFF5-A400-B854-8447-D26E3BBE4BCB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99D76C-8C03-48C4-7B8A-FD1BC09E3385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8B4C0E-6774-D6B6-F77D-7B09FDAC8CE0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93F342-83BC-3BB4-F075-1AC8642C3C9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1E02260-EE9C-A2E7-5B25-D95B65423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AA34AB3-3E9F-F18F-1DE9-BCF0555E07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8C31FB-37E6-18C4-1F41-E03C1100C1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B9E48E-3906-8C20-1C87-B701AD0116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FE1C2D2-B2B4-DCEF-7DF4-4009DBC9B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85" y="2551922"/>
            <a:ext cx="2858870" cy="28588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67DD53-DC29-D54D-F19D-D786F0BF3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24" y="2462800"/>
            <a:ext cx="2947992" cy="2947992"/>
          </a:xfrm>
          <a:prstGeom prst="rect">
            <a:avLst/>
          </a:prstGeom>
        </p:spPr>
      </p:pic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6689F871-5B66-C295-76D4-765E3BFE53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127147633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الكتابة </a:t>
            </a:r>
            <a:r>
              <a:rPr lang="ar-SA" dirty="0">
                <a:solidFill>
                  <a:srgbClr val="424D7B"/>
                </a:solidFill>
              </a:rPr>
              <a:t>ــــ</a:t>
            </a:r>
            <a:r>
              <a:rPr lang="ar-MA" dirty="0">
                <a:solidFill>
                  <a:srgbClr val="424D7B"/>
                </a:solidFill>
              </a:rPr>
              <a:t> الحصة 3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1888958" y="3158999"/>
            <a:ext cx="5343463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كتابة استقصاء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لطلب معلومات حول الأزياء المغربية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الحصة  - 3 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-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المسودة الأولى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2707105" y="1807822"/>
            <a:ext cx="4525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ــــ الإنتاج الكتابي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5657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46F31-5DEA-0984-9404-CE0F85D35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B683A2C0-CFD2-3E65-2E72-CADCB8A60D52}"/>
              </a:ext>
            </a:extLst>
          </p:cNvPr>
          <p:cNvSpPr txBox="1"/>
          <p:nvPr/>
        </p:nvSpPr>
        <p:spPr>
          <a:xfrm>
            <a:off x="-257681" y="863017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سنشرع الآن في حصة الإنتاج الكتابي.  سوف تتعلمون كتابة استقصاء لجمع معلومات. 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63D6D7FC-28EF-1E69-F89B-459E0996F572}"/>
              </a:ext>
            </a:extLst>
          </p:cNvPr>
          <p:cNvSpPr txBox="1"/>
          <p:nvPr/>
        </p:nvSpPr>
        <p:spPr>
          <a:xfrm>
            <a:off x="271896" y="2840678"/>
            <a:ext cx="8600207" cy="93130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C"/>
                </a:solidFill>
                <a:sym typeface="Sakkal Majalla"/>
              </a:rPr>
              <a:t>اِسْتِقْصاءٌ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لِطَلَبِ مَعْلوماتٍ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EA0533B-2AD4-E257-80AD-0DE2B6CAD318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F33240-5940-358D-6CCF-64479DE1CA87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2F44C4-29A2-8E93-1814-94A7277F2080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C53A56A-1FDD-56A2-D79A-DBD6CB9B4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32BA6E7-51E7-9124-73C8-B87CC63FD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5C9B209-92C0-1FB9-40A7-B1366531D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1A028D8-1EB2-7ABB-1034-3ECB2E420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0264445-EB56-D3FF-8AD3-B39FFBFD04E3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508759-B544-DF13-E1C0-A47809532791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D9ED7211-64B6-ADD5-C2B0-3F0154E0B2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284491821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D58A6-DD23-E51D-C313-364DD7DCB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AD234A0E-9AE5-D610-8381-C352C97B0A04}"/>
              </a:ext>
            </a:extLst>
          </p:cNvPr>
          <p:cNvSpPr txBox="1"/>
          <p:nvPr/>
        </p:nvSpPr>
        <p:spPr>
          <a:xfrm>
            <a:off x="-280836" y="862972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جيدا. سنتذكر تصميم الاستقصاء. ما هي عناصر الاستقصاء؟</a:t>
            </a:r>
          </a:p>
        </p:txBody>
      </p:sp>
      <p:pic>
        <p:nvPicPr>
          <p:cNvPr id="45" name="Espace réservé pour une image  14">
            <a:extLst>
              <a:ext uri="{FF2B5EF4-FFF2-40B4-BE49-F238E27FC236}">
                <a16:creationId xmlns:a16="http://schemas.microsoft.com/office/drawing/2014/main" id="{3B21C0A0-9ED7-7F29-2DE7-0B235A1169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8A544FA1-EBD8-33D8-CA4C-EE9EAF7146D3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6C4E45-3898-CB7D-AA65-F9CCE4BA6779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1A1174-5FC5-B82F-63E6-D4C4E60A83F0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7E66CB2-6C0E-D727-F6FA-AEA8D8138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53438B9-B1F4-5FF3-AE2B-BF4E99B05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09C770D-5007-4A09-DA65-F3790F48C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DBBA0D8-3087-7C21-EF4C-7C763E92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1A3C24-4774-0494-9BDA-10D678EC7A92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15DD84-F0F3-6F31-84F4-151BF0F0B143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A8F78A5-C8CC-01DB-30C8-527305E8E628}"/>
              </a:ext>
            </a:extLst>
          </p:cNvPr>
          <p:cNvSpPr/>
          <p:nvPr/>
        </p:nvSpPr>
        <p:spPr>
          <a:xfrm>
            <a:off x="922679" y="2133600"/>
            <a:ext cx="7298641" cy="4328349"/>
          </a:xfrm>
          <a:prstGeom prst="roundRect">
            <a:avLst>
              <a:gd name="adj" fmla="val 6240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B221C0-53B6-0E71-DCCC-DCC12FEDC0F1}"/>
              </a:ext>
            </a:extLst>
          </p:cNvPr>
          <p:cNvSpPr txBox="1"/>
          <p:nvPr/>
        </p:nvSpPr>
        <p:spPr>
          <a:xfrm>
            <a:off x="1088932" y="2225212"/>
            <a:ext cx="7004655" cy="403187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lang="fr-FR" sz="2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lang="fr-FR" sz="2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lang="fr-FR" sz="2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lang="fr-FR" sz="2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lang="fr-FR" sz="2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just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EE421-1EAA-AF6D-CBC9-202F11ED4A07}"/>
              </a:ext>
            </a:extLst>
          </p:cNvPr>
          <p:cNvSpPr txBox="1"/>
          <p:nvPr/>
        </p:nvSpPr>
        <p:spPr>
          <a:xfrm>
            <a:off x="848854" y="1476000"/>
            <a:ext cx="7298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تَصْميمُ ٱلاِسْتِقْصاءُ</a:t>
            </a:r>
          </a:p>
        </p:txBody>
      </p:sp>
    </p:spTree>
    <p:extLst>
      <p:ext uri="{BB962C8B-B14F-4D97-AF65-F5344CB8AC3E}">
        <p14:creationId xmlns:p14="http://schemas.microsoft.com/office/powerpoint/2010/main" val="328893779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7DDA2-A61A-66F4-77F1-5B5914614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233A0924-716E-7056-7C76-4C48EE892502}"/>
              </a:ext>
            </a:extLst>
          </p:cNvPr>
          <p:cNvSpPr txBox="1"/>
          <p:nvPr/>
        </p:nvSpPr>
        <p:spPr>
          <a:xfrm>
            <a:off x="-336819" y="852701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ماذا نكتب في المقدمة؟ ماذا نكتب في أسئلة الاستقصاء؟ ماذا نكتب في الخاتمة؟</a:t>
            </a:r>
          </a:p>
        </p:txBody>
      </p:sp>
      <p:pic>
        <p:nvPicPr>
          <p:cNvPr id="29" name="Espace réservé pour une image  14">
            <a:extLst>
              <a:ext uri="{FF2B5EF4-FFF2-40B4-BE49-F238E27FC236}">
                <a16:creationId xmlns:a16="http://schemas.microsoft.com/office/drawing/2014/main" id="{E967D0D3-6D54-1C6E-3E61-378D802C29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3037477-DF84-4980-CFA2-45C4BC91F692}"/>
              </a:ext>
            </a:extLst>
          </p:cNvPr>
          <p:cNvSpPr/>
          <p:nvPr/>
        </p:nvSpPr>
        <p:spPr>
          <a:xfrm>
            <a:off x="-5439312" y="529202"/>
            <a:ext cx="4843606" cy="4617845"/>
          </a:xfrm>
          <a:prstGeom prst="roundRect">
            <a:avLst>
              <a:gd name="adj" fmla="val 4909"/>
            </a:avLst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 de texte 38">
            <a:extLst>
              <a:ext uri="{FF2B5EF4-FFF2-40B4-BE49-F238E27FC236}">
                <a16:creationId xmlns:a16="http://schemas.microsoft.com/office/drawing/2014/main" id="{63C143B8-7BE5-8030-F8C0-6B7147DA8EB3}"/>
              </a:ext>
            </a:extLst>
          </p:cNvPr>
          <p:cNvSpPr txBox="1"/>
          <p:nvPr/>
        </p:nvSpPr>
        <p:spPr>
          <a:xfrm>
            <a:off x="-5674963" y="1110482"/>
            <a:ext cx="4706502" cy="43313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228600" algn="r" rtl="1">
              <a:spcAft>
                <a:spcPts val="800"/>
              </a:spcAft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................................................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algn="r" rtl="1">
              <a:spcAft>
                <a:spcPts val="800"/>
              </a:spcAft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أَسْئِلَةُ ٱلاِسْتِقْصاءِ: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57200" indent="-228600" algn="r" rtl="1">
              <a:spcAft>
                <a:spcPts val="800"/>
              </a:spcAft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.................................................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57200" indent="-228600" algn="r" rtl="1">
              <a:spcAft>
                <a:spcPts val="800"/>
              </a:spcAft>
              <a:defRPr/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...................................................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algn="r">
              <a:spcAft>
                <a:spcPts val="800"/>
              </a:spcAft>
              <a:defRPr/>
            </a:pPr>
            <a:r>
              <a:rPr lang="ar-MA" sz="2800" b="1" dirty="0">
                <a:solidFill>
                  <a:srgbClr val="424D7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MA" sz="2800" b="1" dirty="0">
              <a:solidFill>
                <a:srgbClr val="424D7C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800"/>
              </a:spcAft>
              <a:defRPr/>
            </a:pPr>
            <a:r>
              <a:rPr lang="fr-MA" sz="2800" b="1" dirty="0">
                <a:solidFill>
                  <a:srgbClr val="424D7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MA" sz="2800" b="1" dirty="0">
              <a:solidFill>
                <a:srgbClr val="424D7C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37B65D3-45E4-FD84-1FD1-2DD5CA8E7957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F87DCD-F58A-6F40-43B6-73FB31AE815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1AC84A-EB53-4846-30D0-3396ECDDE661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62920B4-F9CE-7DFD-44AD-035FD96F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1E57236-5F29-282C-9EB6-133A7E099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5AD530A-C983-70EF-7BF5-4731EB03D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A4D49E1-E809-18FE-7F92-DC5C0BF73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9E7541-BE94-CE13-2323-C7486A78CFDC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5C324B-1F8A-41BD-BA96-B813BB374546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0F8F956-FDFC-8853-D207-DA5FB530A4DE}"/>
              </a:ext>
            </a:extLst>
          </p:cNvPr>
          <p:cNvSpPr/>
          <p:nvPr/>
        </p:nvSpPr>
        <p:spPr>
          <a:xfrm>
            <a:off x="910132" y="2118537"/>
            <a:ext cx="7298641" cy="988650"/>
          </a:xfrm>
          <a:prstGeom prst="roundRect">
            <a:avLst>
              <a:gd name="adj" fmla="val 6240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22EB6C-A9BD-EC5A-1971-233FA3A2D6A7}"/>
              </a:ext>
            </a:extLst>
          </p:cNvPr>
          <p:cNvSpPr txBox="1"/>
          <p:nvPr/>
        </p:nvSpPr>
        <p:spPr>
          <a:xfrm>
            <a:off x="954945" y="2086624"/>
            <a:ext cx="70046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1" indent="0" algn="ctr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ctr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4FCCA12-1B7F-5C4D-D788-412FBCB5EAA0}"/>
              </a:ext>
            </a:extLst>
          </p:cNvPr>
          <p:cNvSpPr txBox="1"/>
          <p:nvPr/>
        </p:nvSpPr>
        <p:spPr>
          <a:xfrm>
            <a:off x="848854" y="1476000"/>
            <a:ext cx="7298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defRPr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اَلْمُقَدِّمَةُ : 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EA3D3924-F488-FD69-5C40-3EB0F4AE7E20}"/>
              </a:ext>
            </a:extLst>
          </p:cNvPr>
          <p:cNvSpPr/>
          <p:nvPr/>
        </p:nvSpPr>
        <p:spPr>
          <a:xfrm>
            <a:off x="869791" y="3812867"/>
            <a:ext cx="7298641" cy="988650"/>
          </a:xfrm>
          <a:prstGeom prst="roundRect">
            <a:avLst>
              <a:gd name="adj" fmla="val 6240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B100A50-2C95-4AAF-E46F-48B4884D2F9C}"/>
              </a:ext>
            </a:extLst>
          </p:cNvPr>
          <p:cNvSpPr txBox="1"/>
          <p:nvPr/>
        </p:nvSpPr>
        <p:spPr>
          <a:xfrm>
            <a:off x="914604" y="3780954"/>
            <a:ext cx="70046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1" indent="0" algn="ctr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ctr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A76385C-AC9B-652D-BB44-35EEB6CA332B}"/>
              </a:ext>
            </a:extLst>
          </p:cNvPr>
          <p:cNvSpPr txBox="1"/>
          <p:nvPr/>
        </p:nvSpPr>
        <p:spPr>
          <a:xfrm>
            <a:off x="808513" y="3170330"/>
            <a:ext cx="7298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  <a:defRPr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أَسْئِلَةُ ٱلاِسْتِقْصاءِ: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C3FC068E-BFB7-6612-A925-9D0EBD471884}"/>
              </a:ext>
            </a:extLst>
          </p:cNvPr>
          <p:cNvSpPr/>
          <p:nvPr/>
        </p:nvSpPr>
        <p:spPr>
          <a:xfrm>
            <a:off x="816003" y="5534091"/>
            <a:ext cx="7298641" cy="988650"/>
          </a:xfrm>
          <a:prstGeom prst="roundRect">
            <a:avLst>
              <a:gd name="adj" fmla="val 6240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3E4F3F0-1CDA-93C5-F0D5-FAD83C15861D}"/>
              </a:ext>
            </a:extLst>
          </p:cNvPr>
          <p:cNvSpPr txBox="1"/>
          <p:nvPr/>
        </p:nvSpPr>
        <p:spPr>
          <a:xfrm>
            <a:off x="860816" y="5502178"/>
            <a:ext cx="70046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1" indent="0" algn="ctr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1" indent="0" algn="ctr" defTabSz="34293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.............................................................................................................................................................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E5505C2-43F3-CDB2-F7C4-90A98238402A}"/>
              </a:ext>
            </a:extLst>
          </p:cNvPr>
          <p:cNvSpPr txBox="1"/>
          <p:nvPr/>
        </p:nvSpPr>
        <p:spPr>
          <a:xfrm>
            <a:off x="754725" y="4891554"/>
            <a:ext cx="7298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  <a:defRPr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اَلْخاتِمَةُ: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068998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EB6E0-1E57-405A-F47E-B99505D13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E345996E-844B-DF5A-6A7B-F435DEE2F394}"/>
              </a:ext>
            </a:extLst>
          </p:cNvPr>
          <p:cNvSpPr txBox="1"/>
          <p:nvPr/>
        </p:nvSpPr>
        <p:spPr>
          <a:xfrm>
            <a:off x="-336819" y="852701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يقرأ؟</a:t>
            </a:r>
          </a:p>
        </p:txBody>
      </p:sp>
      <p:pic>
        <p:nvPicPr>
          <p:cNvPr id="30" name="Espace réservé pour une image  14">
            <a:extLst>
              <a:ext uri="{FF2B5EF4-FFF2-40B4-BE49-F238E27FC236}">
                <a16:creationId xmlns:a16="http://schemas.microsoft.com/office/drawing/2014/main" id="{09E75BC9-FF77-5907-1421-BF1A9A156D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BAA085E-18E3-2A10-6433-29E50F199A9C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9B9EFC-86E1-F6EE-C4C0-7E479F57D7F8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D2486-5475-7C2A-09A8-050D0019DF97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19813EE-F704-D7FA-330F-73F19AF7C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BBFE62B-F808-F547-4EC7-295CA2102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CBF2F36-9E38-A51F-7E99-92F3BC7AB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6A0B0F2-D818-D435-077D-E903C54F4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4598C4-3E37-8FF8-403A-096B755DA19A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182D3F-03D2-6CF8-C408-7696F352E4FB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1551523B-7800-908A-A191-04BF61DA35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4426" r="3790" b="4977"/>
          <a:stretch/>
        </p:blipFill>
        <p:spPr>
          <a:xfrm>
            <a:off x="392015" y="1895181"/>
            <a:ext cx="8359970" cy="447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722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D1B26-3607-E74F-0A90-4FBC5F73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88083691-3BFB-E340-BF7A-C9C0B5934AA4}"/>
              </a:ext>
            </a:extLst>
          </p:cNvPr>
          <p:cNvSpPr txBox="1"/>
          <p:nvPr/>
        </p:nvSpPr>
        <p:spPr>
          <a:xfrm>
            <a:off x="211490" y="858994"/>
            <a:ext cx="7390942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كراساتكم. الصفحة 53   ستكتبون استقصاء. </a:t>
            </a:r>
          </a:p>
        </p:txBody>
      </p:sp>
      <p:pic>
        <p:nvPicPr>
          <p:cNvPr id="23" name="Espace réservé pour une image  18">
            <a:extLst>
              <a:ext uri="{FF2B5EF4-FFF2-40B4-BE49-F238E27FC236}">
                <a16:creationId xmlns:a16="http://schemas.microsoft.com/office/drawing/2014/main" id="{F0C5F7D4-0BAA-29F9-3DF1-9C5B6DB357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7D5E608-5E43-DE2F-A1BE-D7B5DE8B5824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A0BA0F-F612-1C09-8397-DFD0ED7A5626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86B7CD-5D95-D4EA-586B-8073A76985DD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78A6C1D-BC44-CEB1-2ECA-8D78E7AFA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A0EAB43-7839-653A-0DC4-16D51000D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B37572F-43BE-96CD-F264-62B3994AC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1224438-090C-128B-9FAD-A6396F20A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03D068-8002-E37E-6FAC-44BD809E9733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21D1AA-29A0-7972-3E01-85851CD98BBF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5" name="Image 24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D92DDC45-4A44-2C69-50C6-209BAE81DC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07" y="1430087"/>
            <a:ext cx="3574660" cy="53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53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ar-SA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9AB8A-C95C-BA38-CD88-2BE2DB58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9BB9C9C8-F1EB-ACE1-4CE9-65AD3BE170B1}"/>
              </a:ext>
            </a:extLst>
          </p:cNvPr>
          <p:cNvSpPr txBox="1"/>
          <p:nvPr/>
        </p:nvSpPr>
        <p:spPr>
          <a:xfrm>
            <a:off x="-336819" y="852701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 وضعية الإنتاج؟</a:t>
            </a:r>
          </a:p>
        </p:txBody>
      </p:sp>
      <p:pic>
        <p:nvPicPr>
          <p:cNvPr id="28" name="Espace réservé pour une image  14">
            <a:extLst>
              <a:ext uri="{FF2B5EF4-FFF2-40B4-BE49-F238E27FC236}">
                <a16:creationId xmlns:a16="http://schemas.microsoft.com/office/drawing/2014/main" id="{BF464113-1AD8-6D1C-335A-39E8896D64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BEDCD05-3953-7C51-7F0A-BD71AA9C69C5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87CA9C-3A86-10CF-698D-053FA3557DD1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520FA4-E49B-8B33-83C2-FB65344BE3A5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CD60A4F-C8CE-F013-6080-90B9E5D55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B12BA9E-5F84-3266-CC6C-FE4DD57B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CFD290-C663-19B2-8DCF-EB157723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F93027E-7521-78C7-1FC1-B13E1B023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CCC441-01C7-DB77-722E-84A2115B55EC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628052-3902-4F0C-F3F8-BCFE469C8101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5DCE548-B760-FA73-3002-6DF58DE06F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-5116" r="4046" b="13014"/>
          <a:stretch/>
        </p:blipFill>
        <p:spPr>
          <a:xfrm>
            <a:off x="375179" y="2351904"/>
            <a:ext cx="8456248" cy="222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4986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5B2BC-8E99-08C8-44F4-487770A7C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E979C542-4DDA-F0B4-B484-420AEB00012F}"/>
              </a:ext>
            </a:extLst>
          </p:cNvPr>
          <p:cNvSpPr txBox="1"/>
          <p:nvPr/>
        </p:nvSpPr>
        <p:spPr>
          <a:xfrm>
            <a:off x="-148485" y="836425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استعينوا بما تعلمتم لكتابة الاستقصاء .سأمنحكم 10 دقائق للإنجاز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عمل فردي.</a:t>
            </a:r>
          </a:p>
        </p:txBody>
      </p:sp>
      <p:pic>
        <p:nvPicPr>
          <p:cNvPr id="29" name="Espace réservé pour une image  18">
            <a:extLst>
              <a:ext uri="{FF2B5EF4-FFF2-40B4-BE49-F238E27FC236}">
                <a16:creationId xmlns:a16="http://schemas.microsoft.com/office/drawing/2014/main" id="{5940582F-2CC1-7D0E-0991-46353E867D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085B600-B4A3-BC19-1629-F79E14A5F1EF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0F348D-AA7D-8957-6DD1-C9172569B4E4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5CB49C-4CD6-3706-AAF1-E98183447B58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094DE14-FA74-9BCA-9C95-5C3249B3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CBB98AB-CDFE-5A5D-9454-E6C83A32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74AD48D-7844-51AE-9FA0-960394DE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B98DC26-D30E-57C8-ABB7-31EA4A9E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07111-D0B8-2A3D-71D0-0E06A284D6BC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932F75-F11F-D9AB-4BF5-3CB8B9943B22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" name="Image 1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4FC7AD9C-87AD-6F81-1B17-FDF488784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07" y="1430087"/>
            <a:ext cx="3574660" cy="53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8519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A37B0-671B-8E7C-90CB-9D398E808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9393A7CA-5D0C-0DA8-5E64-BB9C9E881AAB}"/>
              </a:ext>
            </a:extLst>
          </p:cNvPr>
          <p:cNvSpPr txBox="1"/>
          <p:nvPr/>
        </p:nvSpPr>
        <p:spPr>
          <a:xfrm>
            <a:off x="-342413" y="908555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 لمساعدتكم. و سأضع رموزا ستساعدكم على التصحيح. 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970FFFB6-1002-1808-2CF8-1ED16857BF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03407"/>
            <a:ext cx="792000" cy="792000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6E207B22-9664-CB18-4A63-B416E66AE47C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E2D70F-67A7-8A45-2F58-404C8D5F5B50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90307D-A20F-AF0B-4217-3CAD77B21A78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6E56596-87DE-56D7-C663-11FD49BB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589CFF2-DE8C-67BF-7FB3-ACED2613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7D06F67-9EB4-E4C4-3A41-050D0DB99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C8A9927-1CF7-85AF-83D8-34AC6BDFA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8D824C-9570-D327-E5BF-2D2F104B3A29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ED3D1E-50EF-D7A1-DCE6-7A514A4AB455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" name="Image 1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40326759-B751-52FF-C74F-CAA2F50CF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07" y="1430087"/>
            <a:ext cx="3574660" cy="53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6349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7F1BF-EBA8-341E-3630-985AFD007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3700B707-5F08-9079-93FE-8662495C2FB0}"/>
              </a:ext>
            </a:extLst>
          </p:cNvPr>
          <p:cNvSpPr txBox="1"/>
          <p:nvPr/>
        </p:nvSpPr>
        <p:spPr>
          <a:xfrm>
            <a:off x="392400" y="876497"/>
            <a:ext cx="7099321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سأسجل بعض الأخطاء لاستثمارها أثناء  التصحيح.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D9FF8A8D-5C00-69D8-A950-EE945F85CA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F1DDFBE-B2E4-885D-C88F-2FB46361A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72" y="1811506"/>
            <a:ext cx="4331029" cy="433102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15A24A1-135B-B007-0A91-01389EC81FE7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0F11AA-D735-6453-D37D-D1AABD791FEF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9F472C-73DA-3D79-539D-52AFC2E194A1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A8A25BC-E3FD-C523-ECAB-C63D8B190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E60E1D1-EA10-A5AB-94CF-F944EC5C0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301F1DE-948E-0B9E-3721-DA1616201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1A3C181-2D81-C1B0-A43D-BC9AD817F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B2507F-685B-F787-215A-21F815DF4496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C720ED-2D9C-4EEE-EC0A-7AEF40864923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55610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15E64-E112-0447-DD14-DA4778DE9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DCDFD550-5A93-FDE1-C871-1D790E211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07822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7E4E683-52D8-167B-41DA-0C7EA1872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4986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31446CD-873E-74D7-80DA-780D47BF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39" y="895997"/>
            <a:ext cx="7886700" cy="720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dirty="0">
                <a:solidFill>
                  <a:srgbClr val="424D7C"/>
                </a:solidFill>
              </a:rPr>
              <a:t>ورشة الكتابة ـــــ الحصة 4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972CE40-AB4B-CD69-51B5-27BA36335116}"/>
              </a:ext>
            </a:extLst>
          </p:cNvPr>
          <p:cNvSpPr txBox="1">
            <a:spLocks/>
          </p:cNvSpPr>
          <p:nvPr/>
        </p:nvSpPr>
        <p:spPr>
          <a:xfrm>
            <a:off x="1888958" y="3158999"/>
            <a:ext cx="5343463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كتابة استقصاء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لطلب معلومات حول الأزياء المغربية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الحصة 4 - المسودة الثانية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90BE963-D820-125B-2C13-370E3A87D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1935BB-D758-EF84-3B41-DFF506E1271F}"/>
              </a:ext>
            </a:extLst>
          </p:cNvPr>
          <p:cNvSpPr txBox="1"/>
          <p:nvPr/>
        </p:nvSpPr>
        <p:spPr>
          <a:xfrm>
            <a:off x="2911642" y="1807822"/>
            <a:ext cx="432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ـــ الإنتاج الكتابي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41EEA0-BD8D-9AB0-2939-97731E2290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1329" y="999527"/>
            <a:ext cx="512939" cy="5129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748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53586-A88F-3F20-5D7D-F98BF5137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F5FC2F49-2824-1D22-D7BF-E4AB0D5C6A22}"/>
              </a:ext>
            </a:extLst>
          </p:cNvPr>
          <p:cNvSpPr txBox="1"/>
          <p:nvPr/>
        </p:nvSpPr>
        <p:spPr>
          <a:xfrm>
            <a:off x="-398357" y="874105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سبق أن تعرفتم على رموز التصحيح. ماذا يعني كل رمز؟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666D344-1B9A-EADD-2EBD-11BF7A2BE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753974"/>
              </p:ext>
            </p:extLst>
          </p:nvPr>
        </p:nvGraphicFramePr>
        <p:xfrm>
          <a:off x="867746" y="2248332"/>
          <a:ext cx="7408507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6090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2920921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681496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14048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«ن»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مَوْضِعها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«م»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«ت»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«ڪ»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«ر»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 بِ</a:t>
                      </a:r>
                      <a:r>
                        <a:rPr lang="ar-S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ــــ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(وَ، ثُمَّ، فَ، لِأَنَّ ...)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240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E0B6CC2B-E833-CE6B-7B55-E88E8477E3E1}"/>
              </a:ext>
            </a:extLst>
          </p:cNvPr>
          <p:cNvGrpSpPr/>
          <p:nvPr/>
        </p:nvGrpSpPr>
        <p:grpSpPr>
          <a:xfrm>
            <a:off x="531516" y="125905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B5B063-B33B-D0BD-6B9C-B2F4629C05FA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E9BD36-0247-4B76-151B-C17F4DA7059E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B69F0D0-70B1-00A7-E702-BE502726F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83AEB98-04EB-E5CC-6992-8A7EE956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F0C9D09-4950-E046-1C12-5AD279B6B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F06AFD4-9B25-94C2-2277-41BC5750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AF9AD5-A667-8094-0F1A-183E813414E9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188010-BA8F-EC5E-91C5-18E9338D8122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4" name="Espace réservé pour une image  18">
            <a:extLst>
              <a:ext uri="{FF2B5EF4-FFF2-40B4-BE49-F238E27FC236}">
                <a16:creationId xmlns:a16="http://schemas.microsoft.com/office/drawing/2014/main" id="{36A09F98-9BBB-43EA-254F-CBD67C9743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4040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19548-5315-DEB6-9855-F64A88FC1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5DB952D2-4AB3-7633-A2E3-26728C73D408}"/>
              </a:ext>
            </a:extLst>
          </p:cNvPr>
          <p:cNvSpPr txBox="1"/>
          <p:nvPr/>
        </p:nvSpPr>
        <p:spPr>
          <a:xfrm>
            <a:off x="-235233" y="80700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منكم يعطي مثالا عن الأخطاء ؟ كيف نصححها؟</a:t>
            </a:r>
          </a:p>
        </p:txBody>
      </p:sp>
      <p:pic>
        <p:nvPicPr>
          <p:cNvPr id="24" name="Espace réservé pour une image  14">
            <a:extLst>
              <a:ext uri="{FF2B5EF4-FFF2-40B4-BE49-F238E27FC236}">
                <a16:creationId xmlns:a16="http://schemas.microsoft.com/office/drawing/2014/main" id="{5384D037-9EED-9359-06CD-B4F1D5D1E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3AC64E9-58D1-AA4E-054F-AFD496169FA4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BA0CDC-3F99-4AF7-74C7-51CD5DB66929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9B607F-B9E4-C4D6-D661-95DC6CF161F0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6031B20-6C1F-49E8-3C76-C82483E4C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74743BE-4388-26B5-2658-93A0917DF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DC61ACD-FD3F-B061-C010-F281C38A8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8319BCE-7D71-DD31-AF82-6FE103B91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810B4D-9BE1-7F05-ECC1-6355B0819D26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28BE1D-6DF5-910E-A44D-5F6F4E30D1DE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C6490BA-1917-2BA3-7774-08174EE29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62161"/>
              </p:ext>
            </p:extLst>
          </p:nvPr>
        </p:nvGraphicFramePr>
        <p:xfrm>
          <a:off x="867746" y="2248332"/>
          <a:ext cx="7408507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6090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2920921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681496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14048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«ن»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مَوْضِعها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«م»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«ت»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«ڪ»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«ر»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 بِ</a:t>
                      </a:r>
                      <a:r>
                        <a:rPr lang="ar-S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ــــ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(وَ، ثُمَّ، فَ، لِأَنَّ ...)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240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20338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9F7F9-7FF9-3B57-A17D-2363487C9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5A98B96E-C15B-A097-BEE2-4C28A2C78933}"/>
              </a:ext>
            </a:extLst>
          </p:cNvPr>
          <p:cNvSpPr txBox="1"/>
          <p:nvPr/>
        </p:nvSpPr>
        <p:spPr>
          <a:xfrm>
            <a:off x="-276528" y="842653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 ستعتمدون على رموز التصحيح لتصحيح إنتاجكم. (عمل ثنائي)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18">
            <a:extLst>
              <a:ext uri="{FF2B5EF4-FFF2-40B4-BE49-F238E27FC236}">
                <a16:creationId xmlns:a16="http://schemas.microsoft.com/office/drawing/2014/main" id="{E6321748-57D6-7117-6892-1EFBD5AEA8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D3F11A9-3D42-8BC8-F583-837DAFE577FD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E881DE-48B2-CE13-78B5-6BAD2CA59422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812303-B611-A3D8-A919-8F4A98B8DD56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34B369A-5BD4-50E4-16D4-B9881EC25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74C60EF-25FC-B8C7-8A88-9CCB53F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C29F422-3922-044A-D0CF-9FFC2718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2A85FED-C580-69C9-91E3-B7292BF1D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E145AA-36DA-2DCB-90FF-D00DBA4869A8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D8F93A-FE2C-7142-7EA7-300A3A418515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E94BE07-720E-1989-E7EE-A6AC8F51A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62161"/>
              </p:ext>
            </p:extLst>
          </p:nvPr>
        </p:nvGraphicFramePr>
        <p:xfrm>
          <a:off x="867746" y="2248332"/>
          <a:ext cx="7408507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6090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2920921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681496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14048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«ن»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مَوْضِعها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«م»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«ت»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«ڪ»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«ر»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 بِ</a:t>
                      </a:r>
                      <a:r>
                        <a:rPr lang="ar-S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ــــ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(وَ، ثُمَّ، فَ، لِأَنَّ ...)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240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24202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7A00D-C8B7-E151-B5ED-6A961D911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463CD738-CE17-4A91-8A6D-AEE6AC551309}"/>
              </a:ext>
            </a:extLst>
          </p:cNvPr>
          <p:cNvSpPr txBox="1"/>
          <p:nvPr/>
        </p:nvSpPr>
        <p:spPr>
          <a:xfrm>
            <a:off x="-336819" y="852701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الصفوف، لا تترددوا في طلب المساعدة لتصحيح أخطائكم.</a:t>
            </a:r>
          </a:p>
        </p:txBody>
      </p:sp>
      <p:pic>
        <p:nvPicPr>
          <p:cNvPr id="24" name="Espace réservé pour une image  18">
            <a:extLst>
              <a:ext uri="{FF2B5EF4-FFF2-40B4-BE49-F238E27FC236}">
                <a16:creationId xmlns:a16="http://schemas.microsoft.com/office/drawing/2014/main" id="{CED3F57B-3E4F-42D9-4137-05EA11FBA5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4C7ACCC-B431-8B13-931C-29A038563243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681200-A981-E8D0-7EE7-2C8232084F0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7548F7-344A-B780-5C79-0A4737DF5EB6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0232C45-E4F9-C86C-EE7D-3D1B22D9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F8A6B2D-C1D0-87E7-968F-D668D387B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E5873E4-BA51-3FB3-D682-887BE9163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0E3925A-4BBA-075E-0E66-0CC9E7899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15AD28-0C8D-C495-110C-D5D1C4DA57C6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576C69-7D10-9EFF-85A6-B06B2F55C97C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BB2744F-3D54-AE59-E5B1-ADB3E663F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62161"/>
              </p:ext>
            </p:extLst>
          </p:nvPr>
        </p:nvGraphicFramePr>
        <p:xfrm>
          <a:off x="867746" y="2248332"/>
          <a:ext cx="7408507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6090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2920921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681496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14048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«ن»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مَوْضِعها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«م»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«ت»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«ڪ»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«ر»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 بِ</a:t>
                      </a:r>
                      <a:r>
                        <a:rPr lang="ar-S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ــــ</a:t>
                      </a: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(وَ، ثُمَّ، فَ، لِأَنَّ ...)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240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C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424D7C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solidFill>
                          <a:srgbClr val="424D7C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88573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0E38D-C844-F636-D71E-23EC639B1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30707DE8-24E0-655C-6A30-BD5B2D4541EC}"/>
              </a:ext>
            </a:extLst>
          </p:cNvPr>
          <p:cNvSpPr txBox="1"/>
          <p:nvPr/>
        </p:nvSpPr>
        <p:spPr>
          <a:xfrm>
            <a:off x="-240637" y="688587"/>
            <a:ext cx="7778645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 سيعيد كل واحد منكم كتابة إنتاجه على دفتر القسم او ورقة مستقلة.</a:t>
            </a:r>
          </a:p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استعينوا بعناصر  التصحيح و شبكة التحقق الواردة في الصفحة 54.</a:t>
            </a:r>
          </a:p>
        </p:txBody>
      </p:sp>
      <p:pic>
        <p:nvPicPr>
          <p:cNvPr id="25" name="Espace réservé pour une image  18">
            <a:extLst>
              <a:ext uri="{FF2B5EF4-FFF2-40B4-BE49-F238E27FC236}">
                <a16:creationId xmlns:a16="http://schemas.microsoft.com/office/drawing/2014/main" id="{ACDD4537-9879-A0F6-BCF1-39160C1E2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36764F6-FC15-3036-47C8-1291C3CAEFA6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292F1D-51D3-52E6-4A52-6E78D03FC441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F3F63F-A6C8-3478-9E50-3B82D39D22A9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4EE7D2B-714F-A8B9-48F0-ADBE6F361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E6377F2-637E-312A-AEE7-D00A7EC3C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8C58599-B504-4038-2473-335D8714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80AAB38-8E88-00BE-38E2-03A9A88C5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110983-7876-DD89-E4C5-B455CE591CA8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51625B-B226-FA44-E2C6-10987730C539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2" name="Image 21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36D92FE8-8642-8595-D5E2-4D5DE0035E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/>
          <a:stretch/>
        </p:blipFill>
        <p:spPr>
          <a:xfrm>
            <a:off x="392399" y="1419839"/>
            <a:ext cx="3153562" cy="503656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F2DE26-494F-7283-2598-6A8B7C9E8D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8685" y="2726668"/>
            <a:ext cx="5029970" cy="25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0020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الرابع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الأساليب،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 .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بعد القراءة : تقويم المقروء.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الحصة 5.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قبل القراءة: التوقع والتحقق.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– الفهم .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الاثرائية : الحصة 4 .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1نشاط اعتيادي.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التراكيب .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اعتيادي. 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الكتابة: إنتاج</a:t>
            </a:r>
            <a:r>
              <a:rPr kumimoji="0" lang="ar-MA" sz="1600" b="0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 كتابي – الحصة 3</a:t>
            </a: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 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الكتابة : إنتاج كتابي – الحصة4 .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4 -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422D9-15FC-43D4-EBA6-26F0E211B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FAC92754-4FF2-62AA-1091-8CF65AF8DB4B}"/>
              </a:ext>
            </a:extLst>
          </p:cNvPr>
          <p:cNvSpPr txBox="1"/>
          <p:nvPr/>
        </p:nvSpPr>
        <p:spPr>
          <a:xfrm>
            <a:off x="-291099" y="852701"/>
            <a:ext cx="7778645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 لمساعدتكم، و سأجمع إنتاجاتكم قصد تصحيحها.</a:t>
            </a:r>
          </a:p>
        </p:txBody>
      </p:sp>
      <p:pic>
        <p:nvPicPr>
          <p:cNvPr id="25" name="Espace réservé pour une image  18">
            <a:extLst>
              <a:ext uri="{FF2B5EF4-FFF2-40B4-BE49-F238E27FC236}">
                <a16:creationId xmlns:a16="http://schemas.microsoft.com/office/drawing/2014/main" id="{F9F9E226-EA3A-AD37-FF46-1276BE23CF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C321282-24D2-E411-BB08-3B0EB2729FA8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5DE017-3A27-5B04-94FC-7347B39A63F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68F952-25C6-1B54-907F-7F37A4E54162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7472F13-298C-FB99-22A5-DE352835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D049C05-C8BD-774C-493E-0A17D3886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5208C3D-9197-51F8-7972-AAB7FD1B4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7CC17FE-30DC-97DD-A66B-24BB65E5C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6B81CF-7DBF-C6A0-CC18-662006CC33DF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81897F-CA8F-3CDD-9B80-BFBF7DFC299C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6" name="Image 5" descr="Une image contenant texte, Appareils électroniques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9CDC3019-7F13-B679-338E-569579554B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/>
          <a:stretch/>
        </p:blipFill>
        <p:spPr>
          <a:xfrm>
            <a:off x="392399" y="1419839"/>
            <a:ext cx="3153562" cy="503656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8C6655-F895-4C8E-AFE3-0CA9A5E8E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8685" y="2726668"/>
            <a:ext cx="5029970" cy="25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2901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251" y="1571015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578720" y="3040837"/>
            <a:ext cx="475090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CBD05-34CF-D405-3378-9A7CA8D12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E0CB0CFD-1A8B-0FB2-F4F2-470D57B37EF4}"/>
              </a:ext>
            </a:extLst>
          </p:cNvPr>
          <p:cNvSpPr txBox="1"/>
          <p:nvPr/>
        </p:nvSpPr>
        <p:spPr>
          <a:xfrm>
            <a:off x="-336819" y="852701"/>
            <a:ext cx="7778645" cy="76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بعناصر الاستقصاء؟</a:t>
            </a:r>
          </a:p>
          <a:p>
            <a:pPr marL="0" marR="0" indent="0" algn="r" defTabSz="514337" rtl="1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B44CEF8-C517-5016-1908-30D12ABD70BE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52E405-C62B-5DAD-B50F-DF6E0E8BF6E6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8873F5-256D-F914-9839-D283455376A9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E0812FC-31B4-4CCA-FFFE-977FA1B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03180CF-CA27-00E7-433A-623B23FAD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8551BA8-ED12-38C2-C5C6-EA3F51F6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BA8C68E-8B51-E0D9-E9F3-063B1EAB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330300-D3CC-F607-98A8-20D4C3CEDEAB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675E40-AE14-D53C-16E0-FB5D46C4AA77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4" name="Espace réservé pour une image  18">
            <a:extLst>
              <a:ext uri="{FF2B5EF4-FFF2-40B4-BE49-F238E27FC236}">
                <a16:creationId xmlns:a16="http://schemas.microsoft.com/office/drawing/2014/main" id="{6524C905-E50E-BB54-F6BE-5CF85D4891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5239A2-F4DB-595A-3F9A-3A3C43A004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4426" r="3790" b="4977"/>
          <a:stretch/>
        </p:blipFill>
        <p:spPr>
          <a:xfrm>
            <a:off x="392015" y="1895181"/>
            <a:ext cx="8359970" cy="447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8041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E2D7046-72FF-AAA6-9885-40664DFEFBEE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0306BA-F79B-E89A-1DF8-655BD1902D5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83EFDA-F963-0B31-1C7A-56A10BB07574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DB4DA7E-5018-1F61-E1FB-2303F1FF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B45094C-EB5D-CF05-FB81-532B8F0DA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E15E466-3879-89CA-687A-1E494B4E7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FC03479-B366-ABDB-C8D7-3AC80ED70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B4C2A5-E869-EB5B-3814-36B4DE46B4F3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DF0650-7A6D-F070-70A0-9DD0E3020879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00" y="690243"/>
            <a:ext cx="792000" cy="792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1808313-A2BA-7C4D-25CB-5D4DB078F725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B27786-0B09-D3E0-DF1E-04595D57AD71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CCE428-C3F7-9895-8C88-ADE0862424AD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4A399A2-4D2E-C1A9-5CC9-A28BCEB12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69F2388-44C2-D296-F96D-8611E54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E27DAB1-E08B-20E9-0FA5-7AF95371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9BDC64F-5E92-F528-4A41-707857A7C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97016C-4686-F775-F124-2CADC8D0BA9C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6A22E38-CFC4-2038-AD95-19355C49B4B4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2" y="984002"/>
            <a:ext cx="7886700" cy="720000"/>
          </a:xfrm>
        </p:spPr>
        <p:txBody>
          <a:bodyPr>
            <a:noAutofit/>
          </a:bodyPr>
          <a:lstStyle/>
          <a:p>
            <a:r>
              <a:rPr lang="ar-MA" sz="4800" dirty="0"/>
              <a:t>هيكلة حصة اليوم</a:t>
            </a:r>
            <a:endParaRPr lang="fr-MA" sz="48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دقيقة الكتابة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058362" y="2122576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انشطة اعتيادية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كتابة استقصاء – الحصة 3 (المسودة الأولى)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477144" y="3380220"/>
            <a:ext cx="213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ورشة الكتابة – الحصة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3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كتابة استقصاء - الحصة 4 ( المسودة الثانية)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  <a:r>
              <a:rPr kumimoji="0" lang="ar-MA" sz="20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الحصة 4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324357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16526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323752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412830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كتابة 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استقصاء لطلب معلومات حول الأزياء المغربية.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957" y="1491125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السلوك.</a:t>
            </a: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2800" b="1" dirty="0">
                <a:cs typeface="Microsoft Uighur" panose="02000000000000000000" pitchFamily="2" charset="-78"/>
              </a:rPr>
              <a:t> دقيقة الكتابة.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545466" y="2311619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094" y="2315705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4D9AC60-B943-9244-8F5A-B587DB9D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96C6E4D0-07A7-3FA9-8E8C-EB6BD84F4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843937" y="1827620"/>
            <a:ext cx="7115663" cy="4741683"/>
          </a:xfrm>
          <a:prstGeom prst="roundRect">
            <a:avLst>
              <a:gd name="adj" fmla="val 11828"/>
            </a:avLst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07EB4BE-FE38-0DFA-CDC8-1C9524F113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37E59B5-02E1-9AA5-77D5-5315A8D3DD3F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D4985B-AF01-653C-62EA-F0DFD11B0AE0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34BFBC-BC75-953E-AE2B-8FFD17E21422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7F77E56-CDE6-FFD9-C9D3-4CE7CEDA4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4F4E337-02DF-99A5-3C56-922187575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C3CFD3B-BF0E-9BB2-959D-C27D579AB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1E5428C-93EB-C586-6835-949FC0B2A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20445C-BCA6-278C-F8FA-C410E25253C5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8CB0D9-6FF6-E9E3-A30D-1FC74634C782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33770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7" y="781587"/>
            <a:ext cx="6840000" cy="612000"/>
          </a:xfrm>
        </p:spPr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12">
            <a:extLst>
              <a:ext uri="{FF2B5EF4-FFF2-40B4-BE49-F238E27FC236}">
                <a16:creationId xmlns:a16="http://schemas.microsoft.com/office/drawing/2014/main" id="{81BE30F2-0366-9B7F-3BF5-A737BD5749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81023EE-A028-2D45-7836-AA60CAB1C72A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AE6D31-3CBA-0A9D-3AE6-0B5CE004D56C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08788D-78D2-5ED5-EE21-ECC1C0B43FCE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037BAAD-AD3D-85F9-1542-880E3FD90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50B6E470-2A44-87E0-8022-63EACBDAC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4528BCB-55DB-2CB8-2964-6A91F4682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7C64B8F-087C-E87A-C0CC-C76857096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0B742BF-9A01-A1FC-596A-1C09DFE74902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33E18E9-E0E6-6EA0-2BD0-AD6A31E9D7EE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sp>
        <p:nvSpPr>
          <p:cNvPr id="20" name="Google Shape;1333;p8">
            <a:extLst>
              <a:ext uri="{FF2B5EF4-FFF2-40B4-BE49-F238E27FC236}">
                <a16:creationId xmlns:a16="http://schemas.microsoft.com/office/drawing/2014/main" id="{5332C9CA-9324-D4C8-C0D2-4306985EDF4F}"/>
              </a:ext>
            </a:extLst>
          </p:cNvPr>
          <p:cNvSpPr txBox="1"/>
          <p:nvPr/>
        </p:nvSpPr>
        <p:spPr>
          <a:xfrm>
            <a:off x="368788" y="2580074"/>
            <a:ext cx="655487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الْكَلِمَةِ:  أَلْزَمُ مَكاني ثُمَّ أَرْفَعُ أُصْبُعي لِلْإجابَةِ.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3BE98FF-B121-CBEE-0838-B8AB3BB16C82}"/>
              </a:ext>
            </a:extLst>
          </p:cNvPr>
          <p:cNvSpPr/>
          <p:nvPr/>
        </p:nvSpPr>
        <p:spPr>
          <a:xfrm>
            <a:off x="7081311" y="1875459"/>
            <a:ext cx="1481764" cy="15628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8" name="Google Shape;1333;p8">
            <a:extLst>
              <a:ext uri="{FF2B5EF4-FFF2-40B4-BE49-F238E27FC236}">
                <a16:creationId xmlns:a16="http://schemas.microsoft.com/office/drawing/2014/main" id="{0C9EFF6F-A2E7-D314-8375-65CA6024F8F9}"/>
              </a:ext>
            </a:extLst>
          </p:cNvPr>
          <p:cNvSpPr txBox="1"/>
          <p:nvPr/>
        </p:nvSpPr>
        <p:spPr>
          <a:xfrm>
            <a:off x="2200733" y="5569363"/>
            <a:ext cx="463980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أُنْجِزُ واجِباتي </a:t>
            </a:r>
            <a:r>
              <a:rPr lang="ar-MA" sz="32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لْمَنْزِلِيَّةَ بِمُفْرَدي.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1757A10-3138-B844-CFC2-83DAB2CCA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58" y="4923484"/>
            <a:ext cx="1481765" cy="1481765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704C47D-42F1-87A5-00A7-BFFF2A488C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57" y="3334840"/>
            <a:ext cx="1481766" cy="1481766"/>
          </a:xfrm>
          <a:prstGeom prst="rect">
            <a:avLst/>
          </a:prstGeom>
        </p:spPr>
      </p:pic>
      <p:sp>
        <p:nvSpPr>
          <p:cNvPr id="31" name="Google Shape;1333;p8">
            <a:extLst>
              <a:ext uri="{FF2B5EF4-FFF2-40B4-BE49-F238E27FC236}">
                <a16:creationId xmlns:a16="http://schemas.microsoft.com/office/drawing/2014/main" id="{8C177F1A-C442-6322-6EAD-AB0D4B957971}"/>
              </a:ext>
            </a:extLst>
          </p:cNvPr>
          <p:cNvSpPr txBox="1"/>
          <p:nvPr/>
        </p:nvSpPr>
        <p:spPr>
          <a:xfrm>
            <a:off x="803309" y="4106956"/>
            <a:ext cx="60372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lang="ar-MA" sz="32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أَثْناءَ ٱلشَّرْحِ، أَنْتَبِهُ وَأُرَكِّزُ جَيِّداً وَلا أُزْعِجُ زُمَلائي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8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50AE-744E-3E3F-F2DB-3E90C290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64D3382-BF3A-0C43-2E8A-6206339A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4">
            <a:extLst>
              <a:ext uri="{FF2B5EF4-FFF2-40B4-BE49-F238E27FC236}">
                <a16:creationId xmlns:a16="http://schemas.microsoft.com/office/drawing/2014/main" id="{0EF54EB2-1BC0-215D-EDB5-90A3708CB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960C60-DD8F-D307-44D1-1B69D88149E0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88C9B6DC-4C52-16AC-B1DE-54E91DF4B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 2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8D1611-79C9-5D35-8B37-6A4459C7E4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AFE73B5-1B00-E788-59A0-B66482C9695A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3BC200-1293-9AD6-A04B-BE4F7C061BAC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612608-7B1C-3BB1-B651-425CCF6EC180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7648A7E-6C25-7429-6E9D-78ED01E85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673A671-58DA-CB4E-1CA5-8EEE75B0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FB3DEF3-0DBB-A896-3CBC-607B6CA37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11DEFDC-4724-3B21-6212-3584626CB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605D15-7308-2A59-7CF9-4B26865DE974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42644E-17DC-E02E-2ED4-6AF0C74994E1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879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ورشة الكتاب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18816</TotalTime>
  <Words>1304</Words>
  <Application>Microsoft Office PowerPoint</Application>
  <PresentationFormat>Affichage à l'écran (4:3)</PresentationFormat>
  <Paragraphs>327</Paragraphs>
  <Slides>34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34</vt:i4>
      </vt:variant>
    </vt:vector>
  </HeadingPairs>
  <TitlesOfParts>
    <vt:vector size="60" baseType="lpstr">
      <vt:lpstr>Aptos</vt:lpstr>
      <vt:lpstr>Arial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Sakkal Majalla</vt:lpstr>
      <vt:lpstr>Wingdings</vt:lpstr>
      <vt:lpstr>2_Thème Office</vt:lpstr>
      <vt:lpstr>افتتاح الحصة nv</vt:lpstr>
      <vt:lpstr>2_01- نشاط اعتيادي</vt:lpstr>
      <vt:lpstr>نشاط اعتيادي nv</vt:lpstr>
      <vt:lpstr>ورشة الكتابة nv</vt:lpstr>
      <vt:lpstr>اختتام الحصة nv</vt:lpstr>
      <vt:lpstr>3_Env-Enseignant</vt:lpstr>
      <vt:lpstr>3_Thème Office</vt:lpstr>
      <vt:lpstr>1_Env-Enseignant</vt:lpstr>
      <vt:lpstr>1_Thème Office</vt:lpstr>
      <vt:lpstr>01- نشاط اعتيادي</vt:lpstr>
      <vt:lpstr>1_01- نشاط اعتيادي</vt:lpstr>
      <vt:lpstr>3_01- نشاط اعتيادي</vt:lpstr>
      <vt:lpstr>2_05- افتتاح الحصة</vt:lpstr>
      <vt:lpstr>Présentation PowerPoint</vt:lpstr>
      <vt:lpstr>Présentation PowerPoint</vt:lpstr>
      <vt:lpstr>تنظيم حصص الأسبوع الرابع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القمطر.</vt:lpstr>
      <vt:lpstr>Présentation PowerPoint</vt:lpstr>
      <vt:lpstr>Présentation PowerPoint</vt:lpstr>
      <vt:lpstr>Présentation PowerPoint</vt:lpstr>
      <vt:lpstr>كل واحد يقدم لنا عمل مجموعته مع ذكر المفردات التي استخدمها.</vt:lpstr>
      <vt:lpstr>ورشة الكتابة ــــ الحصة 3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ورشة الكتابة ـــــ الحصة 4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الفائزون بنجمة السلوك الجيد هم : ............................................</vt:lpstr>
      <vt:lpstr>إلى اللقاء في الحصة المقبلة.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165</cp:revision>
  <dcterms:created xsi:type="dcterms:W3CDTF">2023-09-20T21:35:22Z</dcterms:created>
  <dcterms:modified xsi:type="dcterms:W3CDTF">2025-11-21T11:00:26Z</dcterms:modified>
</cp:coreProperties>
</file>