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1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3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894" r:id="rId12"/>
    <p:sldMasterId id="2147483909" r:id="rId13"/>
    <p:sldMasterId id="2147483932" r:id="rId14"/>
  </p:sldMasterIdLst>
  <p:notesMasterIdLst>
    <p:notesMasterId r:id="rId53"/>
  </p:notesMasterIdLst>
  <p:sldIdLst>
    <p:sldId id="2147482746" r:id="rId15"/>
    <p:sldId id="2147482632" r:id="rId16"/>
    <p:sldId id="2147482462" r:id="rId17"/>
    <p:sldId id="2147482697" r:id="rId18"/>
    <p:sldId id="2147482705" r:id="rId19"/>
    <p:sldId id="2147482706" r:id="rId20"/>
    <p:sldId id="2147482464" r:id="rId21"/>
    <p:sldId id="2147482725" r:id="rId22"/>
    <p:sldId id="2147482600" r:id="rId23"/>
    <p:sldId id="2147482602" r:id="rId24"/>
    <p:sldId id="2134807034" r:id="rId25"/>
    <p:sldId id="2134807036" r:id="rId26"/>
    <p:sldId id="2147482514" r:id="rId27"/>
    <p:sldId id="2147482702" r:id="rId28"/>
    <p:sldId id="2147482604" r:id="rId29"/>
    <p:sldId id="2147482747" r:id="rId30"/>
    <p:sldId id="2147482605" r:id="rId31"/>
    <p:sldId id="2147482748" r:id="rId32"/>
    <p:sldId id="2147482749" r:id="rId33"/>
    <p:sldId id="2147482750" r:id="rId34"/>
    <p:sldId id="2147482751" r:id="rId35"/>
    <p:sldId id="2147482752" r:id="rId36"/>
    <p:sldId id="2147482753" r:id="rId37"/>
    <p:sldId id="2147482754" r:id="rId38"/>
    <p:sldId id="2147482611" r:id="rId39"/>
    <p:sldId id="2147482755" r:id="rId40"/>
    <p:sldId id="2147482703" r:id="rId41"/>
    <p:sldId id="2147482614" r:id="rId42"/>
    <p:sldId id="2147482617" r:id="rId43"/>
    <p:sldId id="2147482756" r:id="rId44"/>
    <p:sldId id="2147482599" r:id="rId45"/>
    <p:sldId id="2147482737" r:id="rId46"/>
    <p:sldId id="2147482757" r:id="rId47"/>
    <p:sldId id="2147482758" r:id="rId48"/>
    <p:sldId id="2147482759" r:id="rId49"/>
    <p:sldId id="2147482503" r:id="rId50"/>
    <p:sldId id="2147482628" r:id="rId51"/>
    <p:sldId id="214748274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4150" userDrawn="1">
          <p15:clr>
            <a:srgbClr val="A4A3A4"/>
          </p15:clr>
        </p15:guide>
        <p15:guide id="4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424D7B"/>
    <a:srgbClr val="00ACA4"/>
    <a:srgbClr val="D6E9EA"/>
    <a:srgbClr val="0097B2"/>
    <a:srgbClr val="1E3F48"/>
    <a:srgbClr val="7FB9BE"/>
    <a:srgbClr val="70B1B6"/>
    <a:srgbClr val="106585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3"/>
    <p:restoredTop sz="94660"/>
  </p:normalViewPr>
  <p:slideViewPr>
    <p:cSldViewPr snapToGrid="0">
      <p:cViewPr varScale="1">
        <p:scale>
          <a:sx n="75" d="100"/>
          <a:sy n="75" d="100"/>
        </p:scale>
        <p:origin x="1086" y="30"/>
      </p:cViewPr>
      <p:guideLst>
        <p:guide pos="4649"/>
        <p:guide orient="horz" pos="709"/>
        <p:guide pos="4150"/>
        <p:guide orient="horz" pos="25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520704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61997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861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373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111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059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709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8379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83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162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32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313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30287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10067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5267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872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88505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4.xml"/><Relationship Id="rId21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theme" Target="../theme/theme7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95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84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2" r:id="rId21"/>
    <p:sldLayoutId id="214748379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4.gif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1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0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34.gif"/><Relationship Id="rId10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4.gif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0FF723-8351-65F3-67D4-358D47F0F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" b="3430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7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312BDE-69C2-B9F0-3EF4-D20EAABB1FC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04D79D-6AF4-E245-5FDB-3EF9999094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764F48-3701-CA86-0B35-107271B81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966784-C58D-0A26-D8E1-13D053AF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B6E927-2432-DC8B-4469-68DAB3FD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0AF3F-AAFE-F34B-D41A-AD422E94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A35324-101F-4A52-4478-025416B020B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7B88B-E2BC-EE27-14FD-07040D8BD8D8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D07438-4638-87B0-86F0-854FA20A82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تابعوا معي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78567C7-218A-2980-554B-103555A5A751}"/>
              </a:ext>
            </a:extLst>
          </p:cNvPr>
          <p:cNvSpPr txBox="1"/>
          <p:nvPr/>
        </p:nvSpPr>
        <p:spPr>
          <a:xfrm>
            <a:off x="392399" y="1542644"/>
            <a:ext cx="8359202" cy="500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هَلْ تَعْلَمُ كَيْفَ تَفَتَّقَتْ مَوْهِبَةُ مَنالَ في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ٱلْخَطِّ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ٱلْعَرَبِيِّ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؟ </a:t>
            </a:r>
            <a:endParaRPr lang="fr-FR" sz="3600" b="1" dirty="0">
              <a:solidFill>
                <a:srgbClr val="424D7C"/>
              </a:solidFill>
              <a:latin typeface="Times New Roman" panose="02020603050405020304" pitchFamily="18" charset="0"/>
              <a:cs typeface="Microsoft Uighur" panose="02000000000000000000" pitchFamily="2" charset="-78"/>
            </a:endParaRPr>
          </a:p>
          <a:p>
            <a:pPr algn="just" rtl="1">
              <a:lnSpc>
                <a:spcPct val="150000"/>
              </a:lnSpc>
              <a:buNone/>
            </a:pP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ٱلْقِصَّةُ بَدَأَتْ يَوْمَ زارَتْ مَعْرِضاً لِلْفُنونِ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ٱلْإِسْلامِيَّةِ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. كانَ ذَلِكَ بِمَثابَةِ فُرْصَةٍ ذَهَبِيَّةٍ لِدُخولِ عالَمٍ مُذْهِلٍ مِنَ ٱلْإِبْداعِ وَٱلْجَمالِ.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إِصْرارُها وَحْدَهُ دَفَعَهُا لِلْمُثابَرَةِ وَعَدَمِ ٱلِاسْتِسْلامِ أَمامَ كَلِّ ٱلصُّعوباتِ. أَصْبَحَ ٱلتَّدْريبُ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ٱلْيَوْمِيُّ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 عادَةً لَهُا. وَبِفَضْلِ تَصْميمِها وَجُهْدِها ٱلْمُسْتَمِرِّ، حَقَّقَتْ نَجاحاً باهِراً وَكَتَبَتْ لَوْحَتَها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ٱلْخَطِّيَّةَ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 ٱلْأولى ٱلَّتي عُرِضَتْ في مَكْتَبَةِ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E1327-95A1-99FF-7CD2-4666691B5467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FC728-A537-FC6E-BA13-D942B1DF04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65EAA9-F40B-C411-D6BD-4012AA6D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38EFF9-5EB1-17E9-881A-156C627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2BE61-F894-ECCD-AC30-F872A0D3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A207D8-0145-BFFC-4B58-A41A3F34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2298E-0072-36B5-D9F3-FD200B0074C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8E14A-25FB-E22A-A04F-DEC630B826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4B62A-E881-A260-622D-8583D0DE26C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42E4EA-3498-A763-76CB-A112884C8D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680" y="600835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DB16E-B6BF-7DBC-643D-1672F41571F6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9F1F0-565D-9C51-7D1B-D1FE8265E60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4CD3FA-7F06-FE93-BD6E-73EDFEE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ED6781-92A2-724A-BEA1-AB176242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81A186-360E-27A0-D8FF-0434F620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C9E47-50A1-2A45-6910-196C072E1D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2AA281-5E29-CB9B-0C71-7D413D3C51E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A114B-5C25-1D14-98C9-7D39FEB319E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55075-C0B0-D264-963B-59BF420F30B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DEE24E-3223-2CE4-C438-17F34934F796}"/>
              </a:ext>
            </a:extLst>
          </p:cNvPr>
          <p:cNvSpPr txBox="1"/>
          <p:nvPr/>
        </p:nvSpPr>
        <p:spPr>
          <a:xfrm>
            <a:off x="392399" y="1574771"/>
            <a:ext cx="8359202" cy="500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هَلْ تَعْلَمُ كَيْفَ تَفَتَّقَتْ مَوْهِبَةُ مَنالَ في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ٱلْخَطِّ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ٱلْعَرَبِيِّ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؟ </a:t>
            </a:r>
            <a:endParaRPr lang="fr-FR" sz="3600" b="1" dirty="0">
              <a:solidFill>
                <a:srgbClr val="424D7C"/>
              </a:solidFill>
              <a:latin typeface="Times New Roman" panose="02020603050405020304" pitchFamily="18" charset="0"/>
              <a:cs typeface="Microsoft Uighur" panose="02000000000000000000" pitchFamily="2" charset="-78"/>
            </a:endParaRPr>
          </a:p>
          <a:p>
            <a:pPr algn="just" rtl="1">
              <a:lnSpc>
                <a:spcPct val="150000"/>
              </a:lnSpc>
              <a:buNone/>
            </a:pP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ٱلْقِصَّةُ بَدَأَتْ يَوْمَ زارَتْ مَعْرِضاً لِلْفُنونِ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ٱلْإِسْلامِيَّةِ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. كانَ ذَلِكَ بِمَثابَةِ فُرْصَةٍ ذَهَبِيَّةٍ لِدُخولِ عالَمٍ مُذْهِلٍ مِنَ ٱلْإِبْداعِ وَٱلْجَمالِ.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إِصْرارُها وَحْدَهُ دَفَعَهُا لِلْمُثابَرَةِ وَعَدَمِ ٱلِاسْتِسْلامِ أَمامَ كَلِّ ٱلصُّعوباتِ. أَصْبَحَ ٱلتَّدْريبُ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ٱلْيَوْمِيُّ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 عادَةً لَهُا. وَبِفَضْلِ تَصْميمِها وَجُهْدِها ٱلْمُسْتَمِرِّ، حَقَّقَتْ نَجاحاً باهِراً وَكَتَبَتْ لَوْحَتَها </a:t>
            </a:r>
            <a:r>
              <a:rPr lang="ar-MA" sz="3600" b="1" dirty="0" err="1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ٱلْخَطِّيَّةَ</a:t>
            </a:r>
            <a:r>
              <a:rPr lang="ar-MA" sz="3600" b="1" dirty="0">
                <a:solidFill>
                  <a:srgbClr val="424D7C"/>
                </a:solidFill>
                <a:latin typeface="Times New Roman" panose="02020603050405020304" pitchFamily="18" charset="0"/>
                <a:cs typeface="Microsoft Uighur" panose="02000000000000000000" pitchFamily="2" charset="-78"/>
              </a:rPr>
              <a:t> ٱلْأولى ٱلَّتي عُرِضَتْ في مَكْتَبَةِ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59839-0AE5-EC75-EE22-B03A0697FBE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8DBDE7-0167-3E46-A313-58B02155D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92CF4F-347B-6E98-1783-665C6F0E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13979A-F2AD-1D0E-FE93-FB927B33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964922-198F-CEBA-781D-F7689DCA48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A0C0FC-3391-ABBE-2CF1-B9D0B1BB9EF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3B11E0-7586-70FC-F947-27F15D6381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D1F9A9-B898-E203-4F2D-C1DD1285ABB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ـــــ الحصة 1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منارة سوس العالمة  ــــ مراجعة وتوليف.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2836985" y="1807822"/>
            <a:ext cx="4395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</a:t>
            </a: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المراجعة والتوليف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18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, الصفحة 58 ,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ستقرؤون النص مثلي.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F77736F-6696-21A5-EFC5-34C47932F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545680-291D-97E7-305F-491254A9A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037" y="1476213"/>
            <a:ext cx="4971925" cy="48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17FE0-E5A7-F692-CA09-AAD308208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C9EDF-254B-0095-283F-EE8ADD16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18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فقرة مع احترام قواعد القراءة السليمة. الآخرون يتتبعون للبحث عن كلمات لها علاقة بالتعلم.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0736EE-7C49-866D-DD20-56096FC8DDD0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4DBABF-C39F-BC2D-DF07-64E2F01825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04C3BC-5A00-45B7-01B3-D2C11730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1C9174-1C3A-F22A-314C-6437418439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82ED60-360A-BC84-8307-97546D5D8C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1C5087-EDC9-CDCE-D61E-9DF1A37E32D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3160B-2BA3-B6AF-12A7-6CC176560FD8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65295D-E318-0805-B987-43A4CDECDBA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5822E2BB-E56A-D34D-1EB7-D5EDC3BBD0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A7CC4E-DCA0-B55B-95E4-45EA94D91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037" y="1476213"/>
            <a:ext cx="4971925" cy="48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3222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مجموعات ثنائية،  أنجزوا النشاط التالي على دفاتر البحث.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51CD4-8EEF-12D1-BD80-7B82FC6D2399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686DC1-6282-4A77-52F1-93783343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C03D3-FAF0-3F05-1349-289503CC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C107AB-8F5E-E298-7536-D4F8CAC4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042A4D-1E71-BDCD-8666-27601D81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CCAA6-10EB-7050-E2E8-38A09A06267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0E835-FE2E-915C-E815-0BED347A45A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CB3EC-9FA5-7AD6-B27F-547932CCF73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8FA1E1D-B540-E9C4-FCAE-CA6DA0F20658}"/>
              </a:ext>
            </a:extLst>
          </p:cNvPr>
          <p:cNvSpPr/>
          <p:nvPr/>
        </p:nvSpPr>
        <p:spPr>
          <a:xfrm>
            <a:off x="304901" y="1784352"/>
            <a:ext cx="8446700" cy="4825227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أَبْحَثُ في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لنَّصِّ عَنْ مُرادِفِ: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يَقْتَصِرُ = ....................... يُذْعِنُ = .........................</a:t>
            </a: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مُفْرَداتِ ﭐلنَّصِّ ﭐلَّتي تَنْتَمي لِشَبَكَةِ "اَلْاِجْتِهادُ"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أَنْشِئْ خَريطَةَ كَلِمَةِ " شَجَّعَ".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3A88-E01F-610A-5C5E-9CEBD693C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883CBFC-BF8F-391A-9AED-8BF25170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A76294-6083-231F-9FE1-C1FCBA5F19E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E696E7-9DC8-1873-3AFD-C2915AB20B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7D66D6-417E-457C-0EDC-972C751B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986EA8-5D90-AC69-9B2B-B1E43E8E27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E4C587-A54A-9BB1-4F26-5F9F2D9BA0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C03340-D1F3-4532-0F60-1B5DCCA7F5B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32A75C-D7F1-2760-AB93-1CC65E359043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9ACDF1-F741-F28E-0E69-B7F130EB9FF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06912E5-949C-AC1E-3F32-5D06AD9D1758}"/>
              </a:ext>
            </a:extLst>
          </p:cNvPr>
          <p:cNvSpPr/>
          <p:nvPr/>
        </p:nvSpPr>
        <p:spPr>
          <a:xfrm>
            <a:off x="304901" y="1784352"/>
            <a:ext cx="8446700" cy="4825227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أَبْحَثُ في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لنَّصِّ عَنْ مُرادِفِ: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يَقْتَصِرُ = ....................... يُذْعِنُ = .........................</a:t>
            </a: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أَكْتُبُ مُفْرَداتِ ﭐلنَّصِّ ﭐلَّتي تَنْتَمي لِشَبَكَةِ "اَلتَّعَلُّمُ"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أُنْشِئُ خَريطَةَ كَلِمَةِ " 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اِجْتَهَدَ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A1AF0789-2F84-157F-7B6F-AEE73D63D2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106530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BEA1-D9A6-9A39-137A-98EEE386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94EA268-180B-4453-A54D-92EAB9080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 السؤال الأول. أين وجدتم المرادفات؟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72147A-79F7-4CA4-147E-8262CC2106EF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573E47-A33B-C0CD-BC6E-E268EDA22A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029BC0-4DC1-47E7-9352-4E1E25DED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CD7D54-1600-8869-DE13-6E823E197D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4AB173-3ECF-CD4E-45ED-8DEBE8FC34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5653BA-A023-BE98-5596-24DE02C8BFD7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2E23AE-4C53-7532-8882-05E9B95EA753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28346-EDB6-35F8-0130-7FA0E0D3029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37342C9-8C93-847C-98B7-71010036BD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A5F3FD9-C780-6C17-7356-F240F0F183FA}"/>
              </a:ext>
            </a:extLst>
          </p:cNvPr>
          <p:cNvSpPr/>
          <p:nvPr/>
        </p:nvSpPr>
        <p:spPr>
          <a:xfrm>
            <a:off x="304901" y="2576353"/>
            <a:ext cx="8446700" cy="2482848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أَبْحَثُ في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لنَّصِّ عَنْ مُرادِفِ: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يَقْتَصِرُ = ....................... يُذْعِنُ = .........................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77171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5801D-B0A7-7188-0EB0-610AC0288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048DD81-45E6-5A61-308C-6C686A2C8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3EF60A-6A30-3073-6235-BB029E738FDD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F1D15E-1490-6675-F4CE-68EB550285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4259B4-7CA0-C55A-96FF-C77D6997F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FB0A42-4584-2580-7DF7-50A8B4C2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EDFED5-6195-7B55-7260-B7048CEED2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E03564-0C48-DF02-6595-1F7F0DFD6622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ABB10-F562-E502-0DF1-11DD4A55CF82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E5420E-FE6B-A5D2-9B1B-8600B56EFD2D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00C364F-E3D6-D31A-4970-F0B1D277F3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DB4F02A-9376-0099-3795-925C57F2ADC9}"/>
              </a:ext>
            </a:extLst>
          </p:cNvPr>
          <p:cNvSpPr/>
          <p:nvPr/>
        </p:nvSpPr>
        <p:spPr>
          <a:xfrm>
            <a:off x="304901" y="2576353"/>
            <a:ext cx="8446700" cy="2482848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أَبْحَثُ في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لنَّصِّ عَنْ مُرادِفِ: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يَقْتَصِرُ =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يَكْتَفي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                              يُذْعِنُ =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يَسْتَسْلمُ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499922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FED5-6782-3863-7571-0D12FCE85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6692F43-6FFA-360B-03BC-0135D94D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 السؤال الثاني؟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31216E-EFA5-3146-BC31-549B98AAB02D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E51E10-A97A-789D-4F42-6EAB09E6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EDC2B4-87AC-6491-D997-483F8FE19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B627B1-9C31-4E7E-9E8D-848C4720ED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C7511D-7126-1A2F-30BD-7AC209DFD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A24351-A54D-306B-3F8D-79496F23EBFA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259D7-73A6-8835-F0D6-0FDA88C18123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8EECB-EBB7-EC95-1033-B0C65B1CAAE3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F38800AE-67E7-90F6-55C5-BE2E2F22F3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E8C9F9-3A47-5D79-A554-6D6AEBAC9D8B}"/>
              </a:ext>
            </a:extLst>
          </p:cNvPr>
          <p:cNvSpPr/>
          <p:nvPr/>
        </p:nvSpPr>
        <p:spPr>
          <a:xfrm>
            <a:off x="378465" y="1943631"/>
            <a:ext cx="8164931" cy="4053948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أَكْتُبُ مُفْرَداتِ ﭐلنَّصِّ ﭐلَّتي تَنْتَمي لِشَبَكَةِ "اَلتَّعَلُّمُ"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190753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A474-D585-E0E5-4D81-5D2BC277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EA822CE-B685-0057-3FA9-C2C00D79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يمكنكم إضافة مفردات أخرى.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0CE8A-8BFE-5890-33ED-D05F8D850101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F60E07-23ED-B0DB-DC52-1346F283D8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6371E1-21E5-ABCD-4955-00463052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792729-F43A-9570-C016-D7DAD40C9A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72838C-9489-146E-A6D0-1D50C3A811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76E913-ADE7-85AA-C31C-226D8D0EC647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C5D3FB-4488-7D10-7D25-4E33B3027B91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D7637-FACB-C24C-F07F-4BF9DEC7742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39FAC8D-B55E-9AB5-23C9-619340BB1BB2}"/>
              </a:ext>
            </a:extLst>
          </p:cNvPr>
          <p:cNvSpPr/>
          <p:nvPr/>
        </p:nvSpPr>
        <p:spPr>
          <a:xfrm>
            <a:off x="489534" y="2238223"/>
            <a:ext cx="8164931" cy="3409179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أَكْتُبُ مُفْرَداتِ ﭐلنَّصِّ ﭐلَّتي تَنْتَمي لِشَبَكَةِ "اَل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تَّعَ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لُّمُ"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يَتَعَلَّمُ – يُحِبُّ ﭐلْقِراءَةَ – يَدْرُسُ–  اَلْعِلْمِ – اَلْقُرْآنُ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ﭐلْكَريمُ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قَرَأَ – كُتُبٌ – اَلْعُلَماءُ – اَلدّينُ – اَللُّغَةُ ﭐلْعَرَبِيَّةُ – اَلتَّاريخُ ...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8">
            <a:extLst>
              <a:ext uri="{FF2B5EF4-FFF2-40B4-BE49-F238E27FC236}">
                <a16:creationId xmlns:a16="http://schemas.microsoft.com/office/drawing/2014/main" id="{8DFD84A5-4B98-50C3-AD24-B1D55B6D99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710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06B96-9B4D-34ED-66B2-428FBA0DD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004E0D8-FAE5-9DB6-C4EF-9BD84712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 السؤال الثالث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7875DA-2A31-5351-0F0F-AF33679209C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2E51D5-D038-B470-3583-C58CC59D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5BDF98-8BA1-3215-6087-03509065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340A8B-D94E-BC2A-838C-EA1FE0C765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9F0FA3-A288-265E-8868-70D8E94797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0FBEA9-0BA1-B65E-F1DF-403C8149C26A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59C548-36F7-941E-8F6B-27729AF6D1B2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731F9-1EC8-D810-FE39-97155276D93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F482912A-3A08-A75E-5418-9EE308E028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B7821C4-3C6F-0EBE-21E8-B9AE977CCC12}"/>
              </a:ext>
            </a:extLst>
          </p:cNvPr>
          <p:cNvSpPr/>
          <p:nvPr/>
        </p:nvSpPr>
        <p:spPr>
          <a:xfrm>
            <a:off x="726831" y="2239107"/>
            <a:ext cx="7791804" cy="2987148"/>
          </a:xfrm>
          <a:prstGeom prst="roundRect">
            <a:avLst>
              <a:gd name="adj" fmla="val 10672"/>
            </a:avLst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أُنْشِئُ خَريطَةَ كَلِمَةِ " 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اِجِتَهَدَ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..........................................................................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236582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7EF4A-5790-1A29-3879-4FA887A67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873D936-9CCC-492E-0549-DAEEC890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. يمكنكم اقتراح إجابات أخرى.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19D06A-FF83-241A-4B12-3D28A6960784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EFE75A-8BF5-0D75-F806-43E19D12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C01957-83D7-B8FE-CD3A-482B635C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060669-62A7-FF55-F983-814DE5A4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87B270-785D-E0E7-E51C-334EC7E641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B1F378-DC54-7033-94A4-E2D71DE34EB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6C3607-CB0C-7B7C-1905-3FE2BCA55DC4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A067F4-E794-52C2-3D81-6323CF83302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5487CE6C-AB37-156B-3F25-6A911FA8B3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D4FE221-8758-B4B5-2FBF-117DB4F4365E}"/>
              </a:ext>
            </a:extLst>
          </p:cNvPr>
          <p:cNvGrpSpPr/>
          <p:nvPr/>
        </p:nvGrpSpPr>
        <p:grpSpPr>
          <a:xfrm>
            <a:off x="378465" y="1662108"/>
            <a:ext cx="8417034" cy="3259910"/>
            <a:chOff x="359335" y="1251438"/>
            <a:chExt cx="8417034" cy="4157605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3B2A60E-E635-5231-916C-845CF37A71FD}"/>
                </a:ext>
              </a:extLst>
            </p:cNvPr>
            <p:cNvSpPr/>
            <p:nvPr/>
          </p:nvSpPr>
          <p:spPr>
            <a:xfrm>
              <a:off x="3418114" y="1251438"/>
              <a:ext cx="2547258" cy="92545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َلنَّوْعُ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:  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فِعْلٌ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B157B008-5506-9C76-7281-B5C36D1FE6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1743" y="2183780"/>
              <a:ext cx="0" cy="90540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80C01E1-57F9-7656-1746-4B07B198539A}"/>
                </a:ext>
              </a:extLst>
            </p:cNvPr>
            <p:cNvSpPr/>
            <p:nvPr/>
          </p:nvSpPr>
          <p:spPr>
            <a:xfrm>
              <a:off x="359335" y="2948366"/>
              <a:ext cx="2547258" cy="92545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0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اَلضِّدُّ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: 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تَقاعَسَ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E29E2A0-29AC-A163-C1BB-5D69A093BC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0741" y="3427490"/>
              <a:ext cx="639297" cy="1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CB0876E-18E8-CCD3-DD33-CBBB421CD598}"/>
                </a:ext>
              </a:extLst>
            </p:cNvPr>
            <p:cNvCxnSpPr>
              <a:cxnSpLocks/>
            </p:cNvCxnSpPr>
            <p:nvPr/>
          </p:nvCxnSpPr>
          <p:spPr>
            <a:xfrm>
              <a:off x="4691743" y="3768819"/>
              <a:ext cx="0" cy="725543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1C37657-8559-99C4-6909-064A81F2A832}"/>
                </a:ext>
              </a:extLst>
            </p:cNvPr>
            <p:cNvSpPr/>
            <p:nvPr/>
          </p:nvSpPr>
          <p:spPr>
            <a:xfrm>
              <a:off x="6229111" y="2964764"/>
              <a:ext cx="2547258" cy="92545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0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اَلْمُرادِفُ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: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ثابَرَ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15231A8A-C351-9D38-0889-6580B4B7F66D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89814" y="3427490"/>
              <a:ext cx="639297" cy="1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EC9B8DE-96C8-D92B-AC60-678C5879F69A}"/>
                </a:ext>
              </a:extLst>
            </p:cNvPr>
            <p:cNvSpPr/>
            <p:nvPr/>
          </p:nvSpPr>
          <p:spPr>
            <a:xfrm>
              <a:off x="522173" y="4483591"/>
              <a:ext cx="8112868" cy="92545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000" b="1" kern="0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اَلْجُمْلَةُ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: 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اِجِتَهَدَ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لْفَتى في دِراسَتِهِ.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E902AEC-D01B-B43A-EF15-02A8AA59BF70}"/>
                </a:ext>
              </a:extLst>
            </p:cNvPr>
            <p:cNvSpPr/>
            <p:nvPr/>
          </p:nvSpPr>
          <p:spPr>
            <a:xfrm>
              <a:off x="3554186" y="3089180"/>
              <a:ext cx="2035628" cy="679639"/>
            </a:xfrm>
            <a:prstGeom prst="roundRect">
              <a:avLst/>
            </a:prstGeom>
            <a:solidFill>
              <a:srgbClr val="E1CCF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اِجْتَهَدَ</a:t>
              </a:r>
              <a:endParaRPr kumimoji="0" lang="fr-MA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5FE141E-022F-9AE0-0D09-CBB849CCCB5C}"/>
              </a:ext>
            </a:extLst>
          </p:cNvPr>
          <p:cNvSpPr/>
          <p:nvPr/>
        </p:nvSpPr>
        <p:spPr>
          <a:xfrm>
            <a:off x="515566" y="5448155"/>
            <a:ext cx="8112868" cy="7256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بالضِّدِّ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: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تَتَقاعَسْ في إِنْجازِ واجِباتِكَ.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DD12AF7-302E-1B9E-44E9-0F78C9F967FD}"/>
              </a:ext>
            </a:extLst>
          </p:cNvPr>
          <p:cNvCxnSpPr>
            <a:cxnSpLocks/>
          </p:cNvCxnSpPr>
          <p:nvPr/>
        </p:nvCxnSpPr>
        <p:spPr>
          <a:xfrm>
            <a:off x="4699151" y="4890316"/>
            <a:ext cx="0" cy="56888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9606798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3" y="79507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58 – أنجزوا النشاط التالي.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8DEDA-D1B0-1DF6-9D84-4349084E77B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49798F-27EA-0101-E9CC-6FE21C0E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F86A8E-FED4-CB33-E012-620069D9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255EAC-2B0B-FA53-90B3-002FCC41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A3306A-E1AB-E78A-4016-4100B880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5CA0C-1AC4-DD58-189D-38ADE82E524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E41AC3-D768-4181-83B9-C9E6F90EF1C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D05E-160E-C4DF-B5E8-8DF2D9C6FAD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B4DA92-2CE8-EFB0-33A6-3C93D33C8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473" y="1807389"/>
            <a:ext cx="6765623" cy="451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3C343-812E-26AB-E5F4-52589FC43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F9C4780-30E5-EB4B-AE74-31B266DB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3" y="79507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538F6A-5238-AC13-0584-72EBDF3B7580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9EA3D1-067E-2E4E-43CD-281A062C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021BBC-5336-9FCE-9E6E-5F41B2F50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534F18-6C9B-CB71-98B3-4534606B95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17ECE2-1BC4-79B3-B917-282F7C7996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AED739-15DD-DB52-71A2-C00000EEE13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6BC74-5C6F-8F2A-39E0-971E21AF982A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103B5C-9698-5D08-C444-524B7137B2F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F686F5-EAEF-A0C8-686C-564916B8F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473" y="1807389"/>
            <a:ext cx="6765623" cy="4516319"/>
          </a:xfrm>
          <a:prstGeom prst="rect">
            <a:avLst/>
          </a:prstGeom>
        </p:spPr>
      </p:pic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id="{5A884910-5EC2-2D45-0651-75D7255D42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03905363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18288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ـــ الحصة 2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2719754" y="1807373"/>
            <a:ext cx="4364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ــــ المراجعة والتوليف.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574" y="1161567"/>
            <a:ext cx="432000" cy="432000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BD7E23-A56B-4C30-8303-52FF70F312F7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منارة سوس العالمة  ــــ مراجعة وتوليف.</a:t>
            </a:r>
          </a:p>
        </p:txBody>
      </p:sp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أقرؤوا النص قراءة هامسة. سوف يساعدكم ذلك على الإجابة عن أسئلة الفهم. الصفحة 59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9CA22A-6407-597B-2555-841052C66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037" y="1476213"/>
            <a:ext cx="4971925" cy="48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3D51-2602-6556-C263-95FE216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4ECD198-B116-2048-8D92-87D03FDF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827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مجموعات ثنائية، أجيبوا  عن الأسئلة التالية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F4FC6A-4BF9-EE67-2145-FF46941DC11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B047DD-74F2-F53F-D7EF-C5DECBCE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F17A41-3871-65B6-02F7-2B8A3DE9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6123E-1C85-25C7-874F-6585215F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32DF28-CCE7-31D1-5E00-7B4BFE37BF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3C76D9-2C59-168A-AFF8-8553506280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615DE-3AB2-D632-95F5-C743217CF0F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946A4-82A3-B6B4-E771-FBD958CA0F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ACB9C35-F75A-F258-9E9B-42EBC4D14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F35236-83EE-DB59-0F23-27228E23A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805" y="1476213"/>
            <a:ext cx="6370568" cy="499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250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الخامس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3432" y="4230349"/>
            <a:ext cx="3831420" cy="1362012"/>
          </a:xfrm>
          <a:prstGeom prst="rect">
            <a:avLst/>
          </a:prstGeom>
        </p:spPr>
      </p:pic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69142" y="423034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40611" y="2402113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580546" y="240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440611" y="4276655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593222" y="472794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ورشة الكتابة : الظواهر الإملائية– مراجعة و توليف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ورشة الكتابة : الإنتاج الكتابي– مراجعة و توليف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19432" y="46953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 ورشة القراءة : معجم النص– مراجعة و توليف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ورشة القراءة : استراتيجيات الفهم – مراجعة و توليف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614403" y="285340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ورشة الكتابة : الصرف والتحويل– مراجعة و توليف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ورشة الكتابة : التراكيب – مراجعة و توليف</a:t>
            </a:r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760546" y="285379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معجم وأساليب – مراجعة و توليف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التحدث - مراجعة و توليف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7AB47-2346-B3F4-0099-80997569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75E8A-AF08-7F04-BBCC-68DE0AD8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827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8241F0-97FF-5717-2E2F-8BA4AA9A16D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43FA6A-D575-7692-3088-FF62AD7B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4DA8F9-62F8-786D-D1DD-845B2E2196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E12F32-0BD3-26F5-66DB-85AA222E9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A17451-0A0C-2471-7F52-2D68A21CE9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02018D-6DEE-0603-B593-1F856BAEFC4A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E28576-98C5-6C96-08AB-2CAB6CB32E2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AA1BF3-4260-2A18-6B91-23B742D3B16D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7F8EC3-22AA-E174-1DAC-B4BDE315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805" y="1476213"/>
            <a:ext cx="6370568" cy="4998185"/>
          </a:xfrm>
          <a:prstGeom prst="rect">
            <a:avLst/>
          </a:prstGeom>
        </p:spPr>
      </p:pic>
      <p:pic>
        <p:nvPicPr>
          <p:cNvPr id="8" name="Espace réservé pour une image  13">
            <a:extLst>
              <a:ext uri="{FF2B5EF4-FFF2-40B4-BE49-F238E27FC236}">
                <a16:creationId xmlns:a16="http://schemas.microsoft.com/office/drawing/2014/main" id="{20256222-58D1-EA05-4605-CE05A7F931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21062837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92A1-B5FF-91EC-616D-0CB4971C8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877F052-3891-D10B-FD44-3CE40D3A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: من يقدم لنا عمل مجموعته . هل أنتم متفقون ؟ لماذا؟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526556-5350-17BA-6E07-0B5209A0560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3693CC-0C35-BC9F-7120-5A89D9CA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5D91B3-AB93-9152-1C98-806B0E0F1A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359A1A-9298-84ED-C285-CF394FB2D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ADE30D-12D8-9DF1-0412-A8DD483636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F8C08C-5E3A-D2C3-431E-10D93429C77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EA744-A18D-18D6-920C-32B604511E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219B86-ED03-4126-1163-AB4062E16CC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136648-061D-C289-8BA7-D0F1B2D14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805" y="1476213"/>
            <a:ext cx="6370568" cy="4998185"/>
          </a:xfrm>
          <a:prstGeom prst="rect">
            <a:avLst/>
          </a:prstGeom>
        </p:spPr>
      </p:pic>
      <p:pic>
        <p:nvPicPr>
          <p:cNvPr id="15" name="Espace réservé pour une image  15">
            <a:extLst>
              <a:ext uri="{FF2B5EF4-FFF2-40B4-BE49-F238E27FC236}">
                <a16:creationId xmlns:a16="http://schemas.microsoft.com/office/drawing/2014/main" id="{9352925F-9A18-7763-D0F8-2C73AA5321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176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2AD5-BCF2-8D7E-716C-A01E3CE9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B69BA2D-14BB-7274-6847-0A302178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BE32F5-1B96-5158-0FAF-18DBCCF8C12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EA8094-642B-4906-9207-C69A36D0BE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B6691D-E988-810B-DC63-80355F5E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84D15B-E379-748A-294C-D7A19C98C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F64EE8-D4F2-207D-DA92-021A1A79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E2EACF-6B0B-6543-FAEB-30A6FA4B15E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51473-2A22-9FB0-F430-1407A727C375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63794B-D17E-CE68-1BEF-00810F73C02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B5A49A3-F2E8-9D0C-5101-E37A3BE08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133D8C-4C88-716E-EB4D-B304C90C8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189" y="2461847"/>
            <a:ext cx="8184946" cy="33361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92F6AD1-01EB-6C57-A8B4-3D415529F984}"/>
              </a:ext>
            </a:extLst>
          </p:cNvPr>
          <p:cNvSpPr txBox="1"/>
          <p:nvPr/>
        </p:nvSpPr>
        <p:spPr>
          <a:xfrm>
            <a:off x="655306" y="2931404"/>
            <a:ext cx="7455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وُلِدَ مُحَمَّدٌ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لْمُخْتارُ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لسّوسيُّ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بِقَرْيَةِ "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إِلْغْ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 بِجَنوبِ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لْمَغْرِبِ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6A659B-93C5-A9CB-686A-5A73C6BC4401}"/>
              </a:ext>
            </a:extLst>
          </p:cNvPr>
          <p:cNvSpPr txBox="1"/>
          <p:nvPr/>
        </p:nvSpPr>
        <p:spPr>
          <a:xfrm>
            <a:off x="326071" y="4010780"/>
            <a:ext cx="83447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بَرَعَ مُحَمَّدٌ ٱلْمُخْتارُ ٱلسُّوسِيُّ في مَجالِ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لدّينِ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للُّغَةِ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لْعَرَبِيَّةِ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لتّاريخِ</a:t>
            </a:r>
            <a:endParaRPr lang="fr-MA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3CBB6FA-7326-F711-B6D4-D0F4576C522C}"/>
              </a:ext>
            </a:extLst>
          </p:cNvPr>
          <p:cNvSpPr txBox="1"/>
          <p:nvPr/>
        </p:nvSpPr>
        <p:spPr>
          <a:xfrm>
            <a:off x="217212" y="5090156"/>
            <a:ext cx="8332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مشَارَكَةُ مُحَمَّدٍ ٱلْمُخْتارِ ٱلسُّوسِيِّ  فِي ٱلْمُقَاوَمَةِ وَكِتابَةُ مَقَالَاتٍ تَدْعو ٱلنَّاسَ لِلْوُقُوفِ ضِدَّ ٱلِاسْتِعْمَارِ وَسَجْنُهُ تَدُلُّ عَلى شَجاعَتِهِ...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93988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C349D-5F7A-4302-ABBD-475ADF146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34C0FE-5B34-2589-FAE3-55E305AF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1A753C-9066-329A-DDA7-5E6FDCEBBA3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F0C5C2-962A-6E5F-E394-B2D82DFA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E0BEA6-1939-65AB-519F-A9745E03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965AD6-387A-1EDB-4DB5-8487DD03A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2391E6-EFE5-6BA6-CAA1-B192AD0A9A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AF1D04-E32E-1B2F-764A-2E1B926DC2F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C3EE5-1FC2-DE5A-C2D8-D2EB00C622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F254AB-3520-359C-9153-2A58C7826CF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6FFDE45-B46A-DEEA-FC65-7805443578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2C061E-8EFC-BE82-D45F-67F2B6F72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251636"/>
            <a:ext cx="7957716" cy="117736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F77336A-2254-8565-18A2-B3F7B99E6E6B}"/>
              </a:ext>
            </a:extLst>
          </p:cNvPr>
          <p:cNvSpPr txBox="1"/>
          <p:nvPr/>
        </p:nvSpPr>
        <p:spPr>
          <a:xfrm>
            <a:off x="632373" y="2711567"/>
            <a:ext cx="81192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ساهَمَ مُحَمَّدٌ ٱلْمُخْتارُ ٱلسّوسِيُّ في ٱلْحِفاظِ عَلى تاريخِ وَثَقافَةِ بِلادِهِ مِنْ خِلالِ تَأْليفِهِ لِلْكُتُبِ وَبَحْثِهِ في تُراثِ مَنْطِقَتِهِ. حَيْثُ كَتَبَ أَكْثَرَ مِنْ 50 كِتاباً، وَمِنْ أَهَمِّها كِتابُ "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ٱلْمَعْسولُ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"، ٱلَّذي يُوَثِّقُ فيهِ تارِيخَ مَنْطِقَةِ سوسَ وَثَقافَتَها.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154046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B0429-BFF5-F0D2-F320-F7CCCD28C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0111308-87F4-4560-1223-B2CFF3C0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08D359-90DE-7DE1-0C18-6BEDF7A6C06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776CFA-7EA7-8407-7E01-169121879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4E9674-C8DA-E91E-0036-D59E711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061175-D493-DF32-9EFB-EADF70851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85A2E1-07D9-598F-3CE5-901AFCBDB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6D3247-B781-0F7A-4693-3622521C5B5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1044AA-F784-C9F6-DB97-1294450852D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19F94-78ED-C093-0861-617A19C6703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1411B79-EB37-5E59-232C-5B05773C3C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3854D-D0E6-8A09-5AEA-43ECCA32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601560"/>
            <a:ext cx="8119228" cy="12142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F373284-C09D-D056-B416-D3B0AAEA6D43}"/>
              </a:ext>
            </a:extLst>
          </p:cNvPr>
          <p:cNvSpPr txBox="1"/>
          <p:nvPr/>
        </p:nvSpPr>
        <p:spPr>
          <a:xfrm>
            <a:off x="433307" y="3154139"/>
            <a:ext cx="80396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تُعَلِّمُنا حَياةُ مُحَمَّدٍ ٱلْمُخْتارِ ٱلسّوسِيِّ أَهَمِّيَّة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ٱلْمُثابَرَةِ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وَٱلْعَمَلِ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بِجِدٍّ  مِنْ أَجْلِ بُلوغِ ٱلْأَهْدافِ ٱلَّتي نَسْعى إِلَيْها.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059310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8D78-BB5D-BC98-4AC8-4CA57C9A1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DB359D0-AC0F-7055-56FD-BB9CA58F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59A3C-291D-8671-5570-01EED7DAC09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E15537-E9D3-F5E0-5601-E76BDF7EAC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5A9D8F-1120-B6EA-5879-6E96373F04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D62C94-9E81-66AD-7A59-9AE2643F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E1E906-584D-B010-F313-D151D72C7F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4102FE-771D-610E-FA97-B93E946779B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DD69B-FF80-A07D-1267-44328002CBF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E9F805-CC97-D9E0-8A3B-3EED9A1E358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450B15E-6A6E-2402-C613-400F254AE9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4B051F-A397-0DC4-AC4F-D9AB1DF10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337" y="2471427"/>
            <a:ext cx="8138356" cy="68271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BDA2EF4-F9B0-0C2B-ED01-C35341F3292B}"/>
              </a:ext>
            </a:extLst>
          </p:cNvPr>
          <p:cNvSpPr txBox="1"/>
          <p:nvPr/>
        </p:nvSpPr>
        <p:spPr>
          <a:xfrm>
            <a:off x="724849" y="3256893"/>
            <a:ext cx="78333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أَثارَ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ﭐهْتِمامي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شَخْصِيَّةِ مُحَمَّدٍ ٱلْمُخْتارِ ٱلسّوسِيِّ هو مُثابَرَتُهُ وَحُبُّهُ لِلْعِلْمِ وَإِصْرارُهُ عَلى نَقْلِ ٱلْمَعْرِفَةِ إِلى ٱلْآخَرينَ، مِمّا يَدُلُّ عَلى إِخْلاصِهِ وَحِرْصِهِ عَلى نَشْرِ ٱلْعِلْمِ وَ ٱلْمَعْرِفَةِ.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5735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289426" y="785316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390" y="909995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DF35144-E8E6-B0C6-E6BD-0D61E975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B792F2-2E41-B299-0676-A68A10D8C5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2AFB3D-BBE1-2FD5-7D8C-D69DEB2E0753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90243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ورشة القراءة : معجم النص– مراجعة و توليف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522303" y="338022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 استراتيجيات الفهم – مراجعة و توليف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613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51973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324909" y="3387679"/>
            <a:ext cx="654836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324909" y="5426578"/>
            <a:ext cx="6696001" cy="890781"/>
            <a:chOff x="1331544" y="2851205"/>
            <a:chExt cx="6696001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331544" y="3134373"/>
              <a:ext cx="51691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مراجعة و توليف لاستراتيجيات الفهم الصريح و الضمني لنص قرائي.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67B4810-2D4B-200E-8F83-3A0E28D0C01F}"/>
              </a:ext>
            </a:extLst>
          </p:cNvPr>
          <p:cNvGrpSpPr/>
          <p:nvPr/>
        </p:nvGrpSpPr>
        <p:grpSpPr>
          <a:xfrm>
            <a:off x="1329679" y="4430860"/>
            <a:ext cx="6696000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E8B98C2-B2BA-B911-97A2-9829589FC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55C1B3-2145-6BDB-B0D5-7F4299F290C5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مراجعة وتوليف لمعجم نص قرائي  واستراتيجيات المفردات.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37" y="905185"/>
            <a:ext cx="7886700" cy="720000"/>
          </a:xfrm>
        </p:spPr>
        <p:txBody>
          <a:bodyPr>
            <a:normAutofit/>
          </a:bodyPr>
          <a:lstStyle/>
          <a:p>
            <a:r>
              <a:rPr lang="ar-AE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  ا</a:t>
            </a:r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فتتاح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4259" y="1085185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DF75716-B609-EC14-E936-1FFF634D5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B03650E-3A32-5953-A37C-A320DA9824C1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9C8F56-CB9B-ABA0-5DB5-E43B857ABA76}"/>
              </a:ext>
            </a:extLst>
          </p:cNvPr>
          <p:cNvSpPr txBox="1"/>
          <p:nvPr/>
        </p:nvSpPr>
        <p:spPr>
          <a:xfrm>
            <a:off x="5790710" y="1839986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AA9BA5-65CB-6B86-D8F6-10E340FE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7196"/>
            <a:ext cx="726603" cy="72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60A75616-A273-B271-8E0B-7B0CF6977B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9719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4985B-AF01-653C-62EA-F0DFD11B0AE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4BFBC-BC75-953E-AE2B-8FFD17E2142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F77E56-CDE6-FFD9-C9D3-4CE7CEDA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4E337-02DF-99A5-3C56-92218757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3CFD3B-BF0E-9BB2-959D-C27D579A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E5428C-93EB-C586-6835-949FC0B2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402741-4E7E-4BAD-2577-EFBA9E19B94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C018A-5C79-F0F2-0A34-75E77CB665C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6" r="-10056" b="8673"/>
          <a:stretch/>
        </p:blipFill>
        <p:spPr>
          <a:xfrm>
            <a:off x="742461" y="1441572"/>
            <a:ext cx="7323015" cy="5167233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</a:t>
            </a:r>
            <a:r>
              <a:rPr lang="ar-S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262539-11FD-42E7-A8FA-4327D7782E0E}"/>
              </a:ext>
            </a:extLst>
          </p:cNvPr>
          <p:cNvSpPr>
            <a:spLocks/>
          </p:cNvSpPr>
          <p:nvPr/>
        </p:nvSpPr>
        <p:spPr>
          <a:xfrm>
            <a:off x="4383567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2DCA-4239-D9DB-B3C6-3593CB47EF60}"/>
              </a:ext>
            </a:extLst>
          </p:cNvPr>
          <p:cNvSpPr>
            <a:spLocks/>
          </p:cNvSpPr>
          <p:nvPr/>
        </p:nvSpPr>
        <p:spPr>
          <a:xfrm>
            <a:off x="2283808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2">
            <a:extLst>
              <a:ext uri="{FF2B5EF4-FFF2-40B4-BE49-F238E27FC236}">
                <a16:creationId xmlns:a16="http://schemas.microsoft.com/office/drawing/2014/main" id="{AA1911B9-2E70-74D6-91F0-961BCB31D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9F7C8E-A2DB-DF10-87F4-376847FE9D84}"/>
              </a:ext>
            </a:extLst>
          </p:cNvPr>
          <p:cNvSpPr/>
          <p:nvPr/>
        </p:nvSpPr>
        <p:spPr>
          <a:xfrm>
            <a:off x="7042905" y="2744954"/>
            <a:ext cx="1481764" cy="15628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F673D0-E294-DA16-0027-12A563EDF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1" y="2744954"/>
            <a:ext cx="1481765" cy="14817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B9C48D-FE2D-3FB4-3AF8-38877FD580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97" y="2688117"/>
            <a:ext cx="1481766" cy="148176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0A161F0-A2C5-76F1-F63D-A290D3F5FB11}"/>
              </a:ext>
            </a:extLst>
          </p:cNvPr>
          <p:cNvSpPr txBox="1"/>
          <p:nvPr/>
        </p:nvSpPr>
        <p:spPr>
          <a:xfrm>
            <a:off x="7259162" y="4945466"/>
            <a:ext cx="104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72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DCFB6DA-8DC4-E6D9-37E6-3F86F2EA7860}"/>
              </a:ext>
            </a:extLst>
          </p:cNvPr>
          <p:cNvSpPr txBox="1"/>
          <p:nvPr/>
        </p:nvSpPr>
        <p:spPr>
          <a:xfrm>
            <a:off x="4178366" y="4945466"/>
            <a:ext cx="104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72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A4BBA13-AAA4-1E0C-EFB7-137ABE085C94}"/>
              </a:ext>
            </a:extLst>
          </p:cNvPr>
          <p:cNvSpPr txBox="1"/>
          <p:nvPr/>
        </p:nvSpPr>
        <p:spPr>
          <a:xfrm>
            <a:off x="1013102" y="4945466"/>
            <a:ext cx="104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72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8DB799-6F6A-C23A-911C-33C041ECABA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04FEDD-37E1-C2CE-8715-E4772CA0E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3BC426-3C56-D531-D6BA-A1CFB4B1AA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8F3F08-8193-2352-1FA5-D70C2ABC53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E0AC1C-2085-EA5C-B14F-9F9D12A8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4FD37F-F3B4-4BD8-DFC2-FE37BCFA0AE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F2F098-3C38-86E3-5508-05484084CDD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207" y="214277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C229B-264A-15B0-2EBD-410AEA84346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4377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15354</TotalTime>
  <Words>1232</Words>
  <Application>Microsoft Office PowerPoint</Application>
  <PresentationFormat>Affichage à l'écran (4:3)</PresentationFormat>
  <Paragraphs>243</Paragraphs>
  <Slides>38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38</vt:i4>
      </vt:variant>
    </vt:vector>
  </HeadingPairs>
  <TitlesOfParts>
    <vt:vector size="64" baseType="lpstr">
      <vt:lpstr>Arial</vt:lpstr>
      <vt:lpstr>Calibri</vt:lpstr>
      <vt:lpstr>Calibri Light</vt:lpstr>
      <vt:lpstr>Courier New</vt:lpstr>
      <vt:lpstr>Dosis</vt:lpstr>
      <vt:lpstr>Dosis ExtraBold</vt:lpstr>
      <vt:lpstr>Dosis Medium</vt:lpstr>
      <vt:lpstr>Dosis SemiBold</vt:lpstr>
      <vt:lpstr>Microsoft Uighur</vt:lpstr>
      <vt:lpstr>Modern Love</vt:lpstr>
      <vt:lpstr>Times New Roman</vt:lpstr>
      <vt:lpstr>Wingdings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1_Thème Office</vt:lpstr>
      <vt:lpstr>2_01- نشاط اعتيادي</vt:lpstr>
      <vt:lpstr>2_05- اختتام الحصة</vt:lpstr>
      <vt:lpstr>Présentation PowerPoint</vt:lpstr>
      <vt:lpstr>Présentation PowerPoint</vt:lpstr>
      <vt:lpstr>تنظيم حصص الأسبوع الخامس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بالنجمة.</vt:lpstr>
      <vt:lpstr>ضعوا اللوحة على الطاولة ، الكراسة والدفتر والمقلمة في القمطر.</vt:lpstr>
      <vt:lpstr>ستتدربون في هذه الحصة على قراءة فقرة بدقة وسرعة. من يقرأ؟  تابعوا معي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ورشة القراءة ـــــ الحصة 1 </vt:lpstr>
      <vt:lpstr> خذوا كراساتكم , الصفحة 58 ,  سأقرأ النص ؛ تابعوا معي ؛ ستقرؤون النص مثلي.</vt:lpstr>
      <vt:lpstr> الان سيقرأ كل واحد منكم  فقرة مع احترام قواعد القراءة السليمة. الآخرون يتتبعون للبحث عن كلمات لها علاقة بالتعلم.</vt:lpstr>
      <vt:lpstr>في مجموعات ثنائية،  أنجزوا النشاط التالي على دفاتر البحث.</vt:lpstr>
      <vt:lpstr>سأمر بين الصفوف لمساعدتكم</vt:lpstr>
      <vt:lpstr>من يصحح  السؤال الأول. أين وجدتم المرادفات؟</vt:lpstr>
      <vt:lpstr>صححوا. </vt:lpstr>
      <vt:lpstr>من يصحح  السؤال الثاني؟</vt:lpstr>
      <vt:lpstr>صححوا. يمكنكم إضافة مفردات أخرى.</vt:lpstr>
      <vt:lpstr>من يصحح  السؤال الثالث </vt:lpstr>
      <vt:lpstr>صححوا . يمكنكم اقتراح إجابات أخرى.</vt:lpstr>
      <vt:lpstr>خذوا كراساتكم الصفحة 58 – أنجزوا النشاط التالي.</vt:lpstr>
      <vt:lpstr>سأمر بين الصفوف لمساعدتكم.</vt:lpstr>
      <vt:lpstr>ورشة القراءة ـــ الحصة 2</vt:lpstr>
      <vt:lpstr>أقرؤوا النص قراءة هامسة. سوف يساعدكم ذلك على الإجابة عن أسئلة الفهم. الصفحة 59</vt:lpstr>
      <vt:lpstr>في مجموعات ثنائية، أجيبوا  عن الأسئلة التالية</vt:lpstr>
      <vt:lpstr>سأمر بين الصفوف لمساعدتكم.</vt:lpstr>
      <vt:lpstr>نصحح : من يقدم لنا عمل مجموعته . هل أنتم متفقون ؟ لماذا؟ </vt:lpstr>
      <vt:lpstr>صححوا. </vt:lpstr>
      <vt:lpstr>صححوا. </vt:lpstr>
      <vt:lpstr>صححوا. </vt:lpstr>
      <vt:lpstr>صححوا. </vt:lpstr>
      <vt:lpstr>Présentation PowerPoint</vt:lpstr>
      <vt:lpstr>إلى اللقاء في الحصة المقبلة.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163</cp:revision>
  <dcterms:created xsi:type="dcterms:W3CDTF">2023-09-20T21:35:22Z</dcterms:created>
  <dcterms:modified xsi:type="dcterms:W3CDTF">2025-11-21T12:28:57Z</dcterms:modified>
</cp:coreProperties>
</file>