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8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9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710" r:id="rId3"/>
    <p:sldMasterId id="2147483720" r:id="rId4"/>
    <p:sldMasterId id="2147483747" r:id="rId5"/>
    <p:sldMasterId id="2147483763" r:id="rId6"/>
    <p:sldMasterId id="2147483788" r:id="rId7"/>
    <p:sldMasterId id="2147483812" r:id="rId8"/>
    <p:sldMasterId id="2147483836" r:id="rId9"/>
    <p:sldMasterId id="2147483853" r:id="rId10"/>
    <p:sldMasterId id="2147483875" r:id="rId11"/>
  </p:sldMasterIdLst>
  <p:notesMasterIdLst>
    <p:notesMasterId r:id="rId28"/>
  </p:notesMasterIdLst>
  <p:sldIdLst>
    <p:sldId id="2147482756" r:id="rId12"/>
    <p:sldId id="2147482462" r:id="rId13"/>
    <p:sldId id="2147482629" r:id="rId14"/>
    <p:sldId id="2147482697" r:id="rId15"/>
    <p:sldId id="2147482760" r:id="rId16"/>
    <p:sldId id="2147482763" r:id="rId17"/>
    <p:sldId id="2147482758" r:id="rId18"/>
    <p:sldId id="2147482805" r:id="rId19"/>
    <p:sldId id="2147482764" r:id="rId20"/>
    <p:sldId id="2147482761" r:id="rId21"/>
    <p:sldId id="2147482618" r:id="rId22"/>
    <p:sldId id="2147482691" r:id="rId23"/>
    <p:sldId id="2147482762" r:id="rId24"/>
    <p:sldId id="2147482768" r:id="rId25"/>
    <p:sldId id="2147482788" r:id="rId26"/>
    <p:sldId id="214748261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26" userDrawn="1">
          <p15:clr>
            <a:srgbClr val="A4A3A4"/>
          </p15:clr>
        </p15:guide>
        <p15:guide id="2" pos="4150" userDrawn="1">
          <p15:clr>
            <a:srgbClr val="A4A3A4"/>
          </p15:clr>
        </p15:guide>
        <p15:guide id="3" pos="3356" userDrawn="1">
          <p15:clr>
            <a:srgbClr val="A4A3A4"/>
          </p15:clr>
        </p15:guide>
        <p15:guide id="4" pos="2358" userDrawn="1">
          <p15:clr>
            <a:srgbClr val="A4A3A4"/>
          </p15:clr>
        </p15:guide>
        <p15:guide id="7" pos="113" userDrawn="1">
          <p15:clr>
            <a:srgbClr val="A4A3A4"/>
          </p15:clr>
        </p15:guide>
        <p15:guide id="8" orient="horz" pos="2818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228" userDrawn="1">
          <p15:clr>
            <a:srgbClr val="A4A3A4"/>
          </p15:clr>
        </p15:guide>
        <p15:guide id="11" pos="3243" userDrawn="1">
          <p15:clr>
            <a:srgbClr val="A4A3A4"/>
          </p15:clr>
        </p15:guide>
        <p15:guide id="1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D7C"/>
    <a:srgbClr val="1E3F48"/>
    <a:srgbClr val="ECFEFC"/>
    <a:srgbClr val="00ACA4"/>
    <a:srgbClr val="555F87"/>
    <a:srgbClr val="7FB9BE"/>
    <a:srgbClr val="ECF8FB"/>
    <a:srgbClr val="F6F6F6"/>
    <a:srgbClr val="106585"/>
    <a:srgbClr val="D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98" y="30"/>
      </p:cViewPr>
      <p:guideLst>
        <p:guide pos="4626"/>
        <p:guide pos="4150"/>
        <p:guide pos="3356"/>
        <p:guide pos="2358"/>
        <p:guide pos="113"/>
        <p:guide orient="horz" pos="2818"/>
        <p:guide orient="horz" pos="4110"/>
        <p:guide orient="horz" pos="2228"/>
        <p:guide pos="3243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4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77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4815497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5532121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3818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434615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9" name="Espace réservé pour une image  20">
            <a:extLst>
              <a:ext uri="{FF2B5EF4-FFF2-40B4-BE49-F238E27FC236}">
                <a16:creationId xmlns:a16="http://schemas.microsoft.com/office/drawing/2014/main" id="{44DC88C6-5707-86F7-D833-5641FA28E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10748" y="3027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ED9F1C-25D9-EA0F-66D1-D7D3BB3AC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143" r="-13143"/>
          <a:stretch>
            <a:fillRect/>
          </a:stretch>
        </p:blipFill>
        <p:spPr>
          <a:xfrm>
            <a:off x="6589204" y="4424575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5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21885592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2474717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9419175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903048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166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2481900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222415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8818976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0429930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1939404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99981626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1494250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1327844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0783158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9678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1207652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3336542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3506877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0231460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822919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7637884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185177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1739338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9355334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6326546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0865827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17293F3-D23C-5B39-CA2E-065ADB373CF2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DB622CA-75B8-1DB3-221C-F032331AEC89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2422045F-9F83-8B02-B2A6-ACEAD36DEBAC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32E9D8C1-44A4-3DD1-138E-64212CF1CAB8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CF72A1D0-19C5-FB34-3BA6-3FC3D8AD1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651CEA69-29B3-CA99-012C-DE3CBF19C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461FED72-4AD6-2E71-C03F-25EB1626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0F7C12C-FBB0-E4FC-D49D-AE43AB4F4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76202372-AC64-90F0-FB97-3C822FFD2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1BFAFA1A-B3A8-6BF0-D7F3-15311736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D113B0C1-5BA0-6BE9-2BCD-F9F05FAD5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12AF551-AFE7-003D-FA00-8F4FBF995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8D2F1BFB-C355-7F08-41BE-DA5865755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8917069-6101-0DC9-93E1-900F88BE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B2614ECD-99CF-FF11-140D-A119DFD53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D3F024BA-DAE1-588E-F0F5-B1E8B89B4B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7214343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195412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4127840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4899938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1255959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5500691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7929251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50213101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6126564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12023276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192871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2875629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7820442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255065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9690131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4662870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7662058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6212066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48688410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9871283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86597192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7851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59733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1010925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06983181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50161642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5619406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9105158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786777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148432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2409105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1764036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284301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9265721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3322795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0800463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3178521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05651236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7234087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72351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8616630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6648746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7809371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56706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62919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983418774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23248261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</p:spTree>
    <p:extLst>
      <p:ext uri="{BB962C8B-B14F-4D97-AF65-F5344CB8AC3E}">
        <p14:creationId xmlns:p14="http://schemas.microsoft.com/office/powerpoint/2010/main" val="3182095707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2776081749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1807071318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2877184447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2440263531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4223197435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07616578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1910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194448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600054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546433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40568773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355304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480245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98493910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9696161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54237730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57762020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7623718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3543865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6044538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83443342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16549824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0178093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3964877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5595140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05213929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152276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1046173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402182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24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8020280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6440449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0413916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029833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35496572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97841636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73672655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8611164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4684621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91659464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9242773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2974080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2368712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0923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28603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791294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645344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176002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218883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08206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950559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45603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59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03556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951899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517342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77257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432286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597155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920849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836015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9899845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514660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782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4538838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504555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685019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832768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938212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3408929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0530050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33739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305698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64659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06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2216687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2251505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864527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322536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767870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893543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335298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3825603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3444966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77049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75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22905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198065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444334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80594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7860857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3853118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937816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976128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355664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82368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7658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73559571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446174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3796982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8600723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464665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7366175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61460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967158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71551937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064342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372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0533722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6306550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2797585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3597059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4344940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85459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262104624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874420205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684327025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254425349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94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2134031978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83392311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9563584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26465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267374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543361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830128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69817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959550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05398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23" Type="http://schemas.openxmlformats.org/officeDocument/2006/relationships/image" Target="../media/image21.jpg"/><Relationship Id="rId10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Relationship Id="rId2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0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image" Target="../media/image21.jpg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image" Target="../media/image2.bin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7D3BCD8-9868-4174-A461-8C04FAF3A9DD}" type="datetimeFigureOut">
              <a:rPr lang="fr-FR" smtClean="0"/>
              <a:pPr/>
              <a:t>30/11/2025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0B60BE7-EAD2-4C3B-A9F2-B2A20B3BFA2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9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45" r:id="rId13"/>
    <p:sldLayoutId id="214748374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7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2346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64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0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1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1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2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07170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97675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438690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53363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معــــــــــجم</a:t>
            </a:r>
          </a:p>
        </p:txBody>
      </p:sp>
    </p:spTree>
    <p:extLst>
      <p:ext uri="{BB962C8B-B14F-4D97-AF65-F5344CB8AC3E}">
        <p14:creationId xmlns:p14="http://schemas.microsoft.com/office/powerpoint/2010/main" val="2234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2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9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57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14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11.xml"/><Relationship Id="rId7" Type="http://schemas.openxmlformats.org/officeDocument/2006/relationships/image" Target="../media/image3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DEBE1656-6557-4A40-8C5A-90A58D217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b="3340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9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17AE1-7DA0-022F-C260-697B5F08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9000"/>
            <a:ext cx="7886700" cy="720000"/>
          </a:xfrm>
        </p:spPr>
        <p:txBody>
          <a:bodyPr>
            <a:noAutofit/>
          </a:bodyPr>
          <a:lstStyle/>
          <a:p>
            <a:r>
              <a:rPr lang="ar-MA" sz="72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الطلاقة</a:t>
            </a:r>
            <a:endParaRPr lang="fr-MA" sz="7200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824041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5C776E2-EBEC-1C84-DDC0-0CA04883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29" y="907212"/>
            <a:ext cx="7886700" cy="720000"/>
          </a:xfrm>
        </p:spPr>
        <p:txBody>
          <a:bodyPr/>
          <a:lstStyle/>
          <a:p>
            <a:pPr rtl="1"/>
            <a:r>
              <a:rPr lang="ar-MA" sz="3200" dirty="0">
                <a:solidFill>
                  <a:srgbClr val="424D7B"/>
                </a:solidFill>
                <a:latin typeface="Microsoft Uighur" panose="02000000000000000000" pitchFamily="2" charset="-78"/>
              </a:rPr>
              <a:t>موجهات تمرير رائز الطلاقة</a:t>
            </a:r>
            <a:endParaRPr lang="fr-MA" sz="3200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24DD5245-E56B-C444-6FE8-D784D57ECA3E}"/>
              </a:ext>
            </a:extLst>
          </p:cNvPr>
          <p:cNvSpPr txBox="1">
            <a:spLocks/>
          </p:cNvSpPr>
          <p:nvPr/>
        </p:nvSpPr>
        <p:spPr>
          <a:xfrm>
            <a:off x="1259634" y="1543531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يجلس المتعلم  في وضعية تمكنه من القراءة في الحاسوب؛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3140A71-F92D-DAFC-E26E-266464794BF6}"/>
              </a:ext>
            </a:extLst>
          </p:cNvPr>
          <p:cNvSpPr txBox="1">
            <a:spLocks/>
          </p:cNvSpPr>
          <p:nvPr/>
        </p:nvSpPr>
        <p:spPr>
          <a:xfrm>
            <a:off x="1259634" y="2881313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تمنح 30 ثوان للمتعلم للاطلاع على الفقرة قبل الانطلاق في القراءة؛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A3A61687-0DEC-2CC8-166A-AAA1B664DA79}"/>
              </a:ext>
            </a:extLst>
          </p:cNvPr>
          <p:cNvSpPr txBox="1">
            <a:spLocks/>
          </p:cNvSpPr>
          <p:nvPr/>
        </p:nvSpPr>
        <p:spPr>
          <a:xfrm>
            <a:off x="1259634" y="356492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إذا تدارك المتعلم (دون أي مساعدة) وصحح الكلمة، لا يحتسب خطأ؛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D2C90454-BA5D-B7DE-7053-67B7602CD8DC}"/>
              </a:ext>
            </a:extLst>
          </p:cNvPr>
          <p:cNvSpPr txBox="1">
            <a:spLocks/>
          </p:cNvSpPr>
          <p:nvPr/>
        </p:nvSpPr>
        <p:spPr>
          <a:xfrm>
            <a:off x="1259634" y="430277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تسجيل عدد الكلمات المقروءة وعدد الأخطاء التي ارتكبها المتعلم في المكان المناسب على شبكة التفريغ؛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FC6681A5-724A-B6DC-7496-72330B3B9507}"/>
              </a:ext>
            </a:extLst>
          </p:cNvPr>
          <p:cNvSpPr txBox="1">
            <a:spLocks/>
          </p:cNvSpPr>
          <p:nvPr/>
        </p:nvSpPr>
        <p:spPr>
          <a:xfrm>
            <a:off x="1259634" y="5676944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تسجل نتيجة التلميذ في الطلاقة مباشرة على الشبكة وفق معايير التصحيح؛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66ACA18C-6A1E-0591-12E9-8251953FDABA}"/>
              </a:ext>
            </a:extLst>
          </p:cNvPr>
          <p:cNvSpPr txBox="1">
            <a:spLocks/>
          </p:cNvSpPr>
          <p:nvPr/>
        </p:nvSpPr>
        <p:spPr>
          <a:xfrm>
            <a:off x="1259634" y="504062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تنقيط الطلاقة وفق سلم تنقيط على 10؛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7DF579BA-9204-C07E-DD14-7E501DBA2EDA}"/>
              </a:ext>
            </a:extLst>
          </p:cNvPr>
          <p:cNvSpPr txBox="1">
            <a:spLocks/>
          </p:cNvSpPr>
          <p:nvPr/>
        </p:nvSpPr>
        <p:spPr>
          <a:xfrm>
            <a:off x="1259634" y="2185448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يظهر الأستاذ(ة) على شاشة الحاسوب فقرة القراءة (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mode diaporama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)؛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255411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42490E3E-A192-1F3F-4FCD-31D5461D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30" y="818663"/>
            <a:ext cx="7886700" cy="720000"/>
          </a:xfrm>
        </p:spPr>
        <p:txBody>
          <a:bodyPr>
            <a:normAutofit/>
          </a:bodyPr>
          <a:lstStyle/>
          <a:p>
            <a:r>
              <a:rPr lang="ar-MA" sz="3200" dirty="0">
                <a:solidFill>
                  <a:srgbClr val="424D7B"/>
                </a:solidFill>
                <a:latin typeface="Dosis ExtraBold" pitchFamily="2" charset="0"/>
                <a:cs typeface="Microsoft Uighur" panose="02000000000000000000" pitchFamily="2" charset="-78"/>
              </a:rPr>
              <a:t>معايير تصحيح الطلاقة</a:t>
            </a:r>
            <a:endParaRPr lang="fr-MA" sz="3200" dirty="0">
              <a:solidFill>
                <a:srgbClr val="424D7B"/>
              </a:solidFill>
              <a:latin typeface="Dosis ExtraBold" pitchFamily="2" charset="0"/>
              <a:cs typeface="Microsoft Uighur" panose="02000000000000000000" pitchFamily="2" charset="-78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D337542-7F27-5D72-AFB2-67C4638CDFE7}"/>
              </a:ext>
            </a:extLst>
          </p:cNvPr>
          <p:cNvGraphicFramePr>
            <a:graphicFrameLocks noGrp="1"/>
          </p:cNvGraphicFramePr>
          <p:nvPr/>
        </p:nvGraphicFramePr>
        <p:xfrm>
          <a:off x="715108" y="1444879"/>
          <a:ext cx="766252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92">
                  <a:extLst>
                    <a:ext uri="{9D8B030D-6E8A-4147-A177-3AD203B41FA5}">
                      <a16:colId xmlns:a16="http://schemas.microsoft.com/office/drawing/2014/main" val="1279227380"/>
                    </a:ext>
                  </a:extLst>
                </a:gridCol>
                <a:gridCol w="5212932">
                  <a:extLst>
                    <a:ext uri="{9D8B030D-6E8A-4147-A177-3AD203B41FA5}">
                      <a16:colId xmlns:a16="http://schemas.microsoft.com/office/drawing/2014/main" val="3374680600"/>
                    </a:ext>
                  </a:extLst>
                </a:gridCol>
                <a:gridCol w="1488298">
                  <a:extLst>
                    <a:ext uri="{9D8B030D-6E8A-4147-A177-3AD203B41FA5}">
                      <a16:colId xmlns:a16="http://schemas.microsoft.com/office/drawing/2014/main" val="292869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قرأ الفقرة باسترسال تام مع احترام تام لعلامات الترقيم.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MA" sz="3200" b="1" kern="1200" dirty="0">
                          <a:solidFill>
                            <a:srgbClr val="424D7B"/>
                          </a:solidFill>
                          <a:latin typeface="Dosis ExtraBold" pitchFamily="2" charset="0"/>
                          <a:ea typeface="+mj-ea"/>
                          <a:cs typeface="Microsoft Uighur" panose="02000000000000000000" pitchFamily="2" charset="-78"/>
                        </a:rPr>
                        <a:t>الاسترسال</a:t>
                      </a:r>
                      <a:r>
                        <a:rPr lang="ar-MA" dirty="0">
                          <a:solidFill>
                            <a:srgbClr val="424D7C"/>
                          </a:solidFill>
                        </a:rPr>
                        <a:t> </a:t>
                      </a:r>
                      <a:endParaRPr lang="fr-MA" dirty="0">
                        <a:solidFill>
                          <a:srgbClr val="424D7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7382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قرأ الفقرة باسترسال مع تعثرين في بعض الجمل.</a:t>
                      </a:r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7321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لم يقرأ الفقرة باسترسال : قراءة متقطعة – تهجئة الكلمات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98057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B5CD05B-D8AF-A159-80BD-A7E283E1129E}"/>
              </a:ext>
            </a:extLst>
          </p:cNvPr>
          <p:cNvGraphicFramePr>
            <a:graphicFrameLocks noGrp="1"/>
          </p:cNvGraphicFramePr>
          <p:nvPr/>
        </p:nvGraphicFramePr>
        <p:xfrm>
          <a:off x="715108" y="2892661"/>
          <a:ext cx="766252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92">
                  <a:extLst>
                    <a:ext uri="{9D8B030D-6E8A-4147-A177-3AD203B41FA5}">
                      <a16:colId xmlns:a16="http://schemas.microsoft.com/office/drawing/2014/main" val="1279227380"/>
                    </a:ext>
                  </a:extLst>
                </a:gridCol>
                <a:gridCol w="5212932">
                  <a:extLst>
                    <a:ext uri="{9D8B030D-6E8A-4147-A177-3AD203B41FA5}">
                      <a16:colId xmlns:a16="http://schemas.microsoft.com/office/drawing/2014/main" val="3374680600"/>
                    </a:ext>
                  </a:extLst>
                </a:gridCol>
                <a:gridCol w="1488298">
                  <a:extLst>
                    <a:ext uri="{9D8B030D-6E8A-4147-A177-3AD203B41FA5}">
                      <a16:colId xmlns:a16="http://schemas.microsoft.com/office/drawing/2014/main" val="292869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5ن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أقل قطعا من 4 أخطاء.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MA" sz="3200" b="1" kern="1200" dirty="0">
                        <a:solidFill>
                          <a:srgbClr val="424D7B"/>
                        </a:solidFill>
                        <a:latin typeface="Dosis ExtraBold" pitchFamily="2" charset="0"/>
                        <a:ea typeface="+mj-ea"/>
                        <a:cs typeface="Microsoft Uighur" panose="02000000000000000000" pitchFamily="2" charset="-78"/>
                      </a:endParaRPr>
                    </a:p>
                    <a:p>
                      <a:pPr algn="ctr" rtl="1"/>
                      <a:r>
                        <a:rPr lang="ar-MA" sz="3200" b="1" kern="1200" dirty="0">
                          <a:solidFill>
                            <a:srgbClr val="424D7B"/>
                          </a:solidFill>
                          <a:latin typeface="Dosis ExtraBold" pitchFamily="2" charset="0"/>
                          <a:ea typeface="+mj-ea"/>
                          <a:cs typeface="Microsoft Uighur" panose="02000000000000000000" pitchFamily="2" charset="-78"/>
                        </a:rPr>
                        <a:t>الدقة</a:t>
                      </a:r>
                      <a:r>
                        <a:rPr lang="ar-MA" dirty="0">
                          <a:solidFill>
                            <a:srgbClr val="424D7C"/>
                          </a:solidFill>
                        </a:rPr>
                        <a:t> </a:t>
                      </a:r>
                      <a:endParaRPr lang="fr-MA" dirty="0">
                        <a:solidFill>
                          <a:srgbClr val="424D7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7382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4ن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ما  بين 4 و8 أخطاء.</a:t>
                      </a:r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7321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ما بين 9 و12 خطأ.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980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 أكثر من 12 خطأ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110305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1191E64-9794-C2FD-F676-63DF1F231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01639"/>
              </p:ext>
            </p:extLst>
          </p:nvPr>
        </p:nvGraphicFramePr>
        <p:xfrm>
          <a:off x="715108" y="4940033"/>
          <a:ext cx="766252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92">
                  <a:extLst>
                    <a:ext uri="{9D8B030D-6E8A-4147-A177-3AD203B41FA5}">
                      <a16:colId xmlns:a16="http://schemas.microsoft.com/office/drawing/2014/main" val="1279227380"/>
                    </a:ext>
                  </a:extLst>
                </a:gridCol>
                <a:gridCol w="5212932">
                  <a:extLst>
                    <a:ext uri="{9D8B030D-6E8A-4147-A177-3AD203B41FA5}">
                      <a16:colId xmlns:a16="http://schemas.microsoft.com/office/drawing/2014/main" val="3374680600"/>
                    </a:ext>
                  </a:extLst>
                </a:gridCol>
                <a:gridCol w="1488298">
                  <a:extLst>
                    <a:ext uri="{9D8B030D-6E8A-4147-A177-3AD203B41FA5}">
                      <a16:colId xmlns:a16="http://schemas.microsoft.com/office/drawing/2014/main" val="292869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قراءة معبرة بنبر و تنغيم مناسب.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MA" sz="3200" b="1" kern="1200" dirty="0">
                          <a:solidFill>
                            <a:srgbClr val="424D7B"/>
                          </a:solidFill>
                          <a:latin typeface="Dosis ExtraBold" pitchFamily="2" charset="0"/>
                          <a:ea typeface="+mj-ea"/>
                          <a:cs typeface="Microsoft Uighur" panose="02000000000000000000" pitchFamily="2" charset="-78"/>
                        </a:rPr>
                        <a:t>التعبيرية</a:t>
                      </a:r>
                      <a:r>
                        <a:rPr lang="ar-MA" dirty="0">
                          <a:solidFill>
                            <a:srgbClr val="424D7C"/>
                          </a:solidFill>
                        </a:rPr>
                        <a:t> </a:t>
                      </a:r>
                      <a:endParaRPr lang="fr-MA" dirty="0">
                        <a:solidFill>
                          <a:srgbClr val="424D7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7382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قراءة معبرة نسبيا.</a:t>
                      </a:r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7321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0ن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قراءة غير معبرة.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98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83267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4DDEF4E-DE95-B4E4-1529-032689117F16}"/>
              </a:ext>
            </a:extLst>
          </p:cNvPr>
          <p:cNvSpPr/>
          <p:nvPr/>
        </p:nvSpPr>
        <p:spPr>
          <a:xfrm>
            <a:off x="310960" y="947057"/>
            <a:ext cx="8522079" cy="5430297"/>
          </a:xfrm>
          <a:prstGeom prst="roundRect">
            <a:avLst>
              <a:gd name="adj" fmla="val 395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388" algn="just" rtl="1">
              <a:lnSpc>
                <a:spcPct val="150000"/>
              </a:lnSpc>
            </a:pPr>
            <a:r>
              <a:rPr lang="ar-MA" sz="3800" b="1" dirty="0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rPr>
              <a:t>تَفَتَّقَتْ مَوْهِبَةُ هاجَرَ ٱلتِّقْنِيَّةُ عِنْدَما </a:t>
            </a:r>
            <a:r>
              <a:rPr lang="ar-MA" sz="3800" b="1" dirty="0" err="1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rPr>
              <a:t>ٱشْتَرى</a:t>
            </a:r>
            <a:r>
              <a:rPr lang="ar-MA" sz="3800" b="1" dirty="0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rPr>
              <a:t> لَها والِدُها حاسوباً في عيدِ ميلادِها. كانَ هَذا </a:t>
            </a:r>
            <a:r>
              <a:rPr lang="ar-MA" sz="3800" b="1" dirty="0" err="1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rPr>
              <a:t>ٱلْجِهازُ</a:t>
            </a:r>
            <a:r>
              <a:rPr lang="ar-MA" sz="3800" b="1" dirty="0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rPr>
              <a:t> بِمَثابَةِ فُرْصَةٍ ذَهَبِيَّةٍ نَحْوَ عالَمٍ مُذْهِلٍ مِنَ </a:t>
            </a:r>
            <a:r>
              <a:rPr lang="ar-MA" sz="3800" b="1" dirty="0" err="1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rPr>
              <a:t>ٱلتَّطْبيقاتِ</a:t>
            </a:r>
            <a:r>
              <a:rPr lang="ar-MA" sz="3800" b="1" dirty="0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rPr>
              <a:t>. واجَهَتْ تَحَدِّياتٍ تِقْنِيَّةً مُعَقَّدَةً في ٱلْبِدايَةِ، لَكِنَّ إِصْرارَها دَفَعَها لِلْمُثابَرَةِ وَعَدَمِ ٱلِاسْتِسْلامِ. كانَتْ  تَتَعَلَّمُ لُغاتِ </a:t>
            </a:r>
            <a:r>
              <a:rPr lang="ar-MA" sz="3800" b="1" dirty="0" err="1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rPr>
              <a:t>ٱلْبَرْمَجَةِ</a:t>
            </a:r>
            <a:r>
              <a:rPr lang="ar-MA" sz="3800" b="1" dirty="0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rPr>
              <a:t> بِعَزيمَةٍ قَوِيَّةٍ، مُسْتَعينَةً بِكُتُبِ ٱلْعُلومِ </a:t>
            </a:r>
            <a:r>
              <a:rPr lang="ar-MA" sz="3800" b="1" dirty="0" err="1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rPr>
              <a:t>وَٱلْمَجَلّاتِ</a:t>
            </a:r>
            <a:r>
              <a:rPr lang="ar-MA" sz="3800" b="1" dirty="0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rPr>
              <a:t> ٱلتِّقْنِيَّةِ. وَبِفَضْلِ تَصْميمِها وَجُهْدِها، حَقَّقَتْ نَجاحاً باهِراً وَطَوَّرَتْ تَطْبيقَها ٱلْأَوَّلَ.</a:t>
            </a:r>
          </a:p>
        </p:txBody>
      </p:sp>
    </p:spTree>
    <p:extLst>
      <p:ext uri="{BB962C8B-B14F-4D97-AF65-F5344CB8AC3E}">
        <p14:creationId xmlns:p14="http://schemas.microsoft.com/office/powerpoint/2010/main" val="47723066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649B2-24A1-95EB-129B-FC7543B9A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32CF2-BA20-3BBB-53BA-AF830484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سنخصص الدقائق المتبقية لتصحيح أعمالكم شفهيا.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E833F4-654F-0A1A-97F5-252623720E8D}"/>
              </a:ext>
            </a:extLst>
          </p:cNvPr>
          <p:cNvSpPr txBox="1">
            <a:spLocks/>
          </p:cNvSpPr>
          <p:nvPr/>
        </p:nvSpPr>
        <p:spPr>
          <a:xfrm>
            <a:off x="996516" y="2422980"/>
            <a:ext cx="7157927" cy="2556787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Arial"/>
              </a:rPr>
              <a:t>تَصْحيحُ أَسْئِلَةِ </a:t>
            </a:r>
            <a:r>
              <a:rPr kumimoji="0" lang="ar-MA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Arial"/>
              </a:rPr>
              <a:t>ٱلشَّكْلِ</a:t>
            </a:r>
            <a:r>
              <a:rPr kumimoji="0" lang="ar-MA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Arial"/>
              </a:rPr>
              <a:t> </a:t>
            </a:r>
            <a:r>
              <a:rPr kumimoji="0" lang="ar-MA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Arial"/>
              </a:rPr>
              <a:t>وَٱلْمُعْجَمِ</a:t>
            </a:r>
            <a:r>
              <a:rPr kumimoji="0" lang="ar-MA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Arial"/>
              </a:rPr>
              <a:t> وَفَهْمِ </a:t>
            </a:r>
            <a:r>
              <a:rPr kumimoji="0" lang="ar-MA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Arial"/>
              </a:rPr>
              <a:t>ٱلْمَقْروءِ</a:t>
            </a:r>
            <a:r>
              <a:rPr kumimoji="0" lang="ar-MA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Arial"/>
              </a:rPr>
              <a:t>.</a:t>
            </a:r>
            <a:endParaRPr kumimoji="0" lang="ar-MA" sz="7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C8F22DFD-CC51-ABA9-8780-874D79F642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1FF0B9-08F0-ADEB-1BB0-914C249878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B9D28B-B018-A2B5-1EB0-45FD81064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819" y="180544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5611FA-5B66-A7FA-A009-062E380BFDB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366" y="151151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A21BC5-9B81-BFC1-1BE8-0911FADEE2C3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E80B5-4452-4F10-63BB-29C46CC6C3CC}"/>
              </a:ext>
            </a:extLst>
          </p:cNvPr>
          <p:cNvSpPr>
            <a:spLocks/>
          </p:cNvSpPr>
          <p:nvPr/>
        </p:nvSpPr>
        <p:spPr>
          <a:xfrm>
            <a:off x="3529340" y="141626"/>
            <a:ext cx="1774354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تقويم الطلاقة والتحدث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9B4E8C-9A4D-F812-1248-490046CAF2E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73410880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DD85-D772-4803-927F-18535890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A99C2-99C1-EA94-C2A2-B38ECF8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السلوك هم: 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7E507D3-2C26-C566-2768-7461D0C62B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id="{4C61A996-2908-496F-CF84-EEB5287AE7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155257-B881-B519-7494-440CA8BA8E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599D06-FC31-155B-576D-56D5128733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819" y="180544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BE8CD8-8674-C2ED-151F-18FB70F16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366" y="151151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7E24E9-20BB-5651-E0B2-D37FB44F7D37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860DB1-0579-4F0E-B89F-73737FB37A0F}"/>
              </a:ext>
            </a:extLst>
          </p:cNvPr>
          <p:cNvSpPr>
            <a:spLocks/>
          </p:cNvSpPr>
          <p:nvPr/>
        </p:nvSpPr>
        <p:spPr>
          <a:xfrm>
            <a:off x="3529340" y="141626"/>
            <a:ext cx="1774354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تقويم الطلاقة والتحدث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AEBBC-49BC-E1F1-9E1A-F66D76C10CB7}"/>
              </a:ext>
            </a:extLst>
          </p:cNvPr>
          <p:cNvSpPr>
            <a:spLocks/>
          </p:cNvSpPr>
          <p:nvPr/>
        </p:nvSpPr>
        <p:spPr>
          <a:xfrm>
            <a:off x="79803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372664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244FB-4A87-5CD6-2729-97ABD4DA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E99F511-796C-F9DA-B77D-84C1E293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36" y="3160003"/>
            <a:ext cx="7886700" cy="720000"/>
          </a:xfrm>
        </p:spPr>
        <p:txBody>
          <a:bodyPr>
            <a:normAutofit/>
          </a:bodyPr>
          <a:lstStyle/>
          <a:p>
            <a:r>
              <a:rPr lang="ar-MA" sz="4000" dirty="0">
                <a:solidFill>
                  <a:srgbClr val="424D7B"/>
                </a:solidFill>
              </a:rPr>
              <a:t>اختتام الحصة </a:t>
            </a:r>
            <a:endParaRPr lang="fr-MA" sz="4000" dirty="0"/>
          </a:p>
        </p:txBody>
      </p:sp>
    </p:spTree>
    <p:extLst>
      <p:ext uri="{BB962C8B-B14F-4D97-AF65-F5344CB8AC3E}">
        <p14:creationId xmlns:p14="http://schemas.microsoft.com/office/powerpoint/2010/main" val="215049018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24064-2AF4-2711-5742-1F849F51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008000"/>
            <a:ext cx="78867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تنظيم حصص الأسبوع السادس</a:t>
            </a:r>
            <a:endParaRPr lang="fr-MA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8" name="Image 27" descr="Une image contenant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EC6D4D8-A159-D282-7008-6D8276560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930" y="1910926"/>
            <a:ext cx="3831420" cy="1362012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C183201-D18D-4935-B177-DA999DC256D1}"/>
              </a:ext>
            </a:extLst>
          </p:cNvPr>
          <p:cNvSpPr txBox="1">
            <a:spLocks/>
          </p:cNvSpPr>
          <p:nvPr/>
        </p:nvSpPr>
        <p:spPr>
          <a:xfrm>
            <a:off x="4864353" y="2380103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7B"/>
              </a:buClr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Wingdings" panose="05000000000000000000" pitchFamily="2" charset="2"/>
              </a:rPr>
              <a:t>طلاقة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Wingdings" panose="05000000000000000000" pitchFamily="2" charset="2"/>
              </a:rPr>
              <a:t>.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  <a:sym typeface="Wingdings" panose="05000000000000000000" pitchFamily="2" charset="2"/>
            </a:endParaRP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7B"/>
              </a:buClr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lang="ar-MA" sz="16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تحدث. 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  <a:sym typeface="Wingdings" panose="05000000000000000000" pitchFamily="2" charset="2"/>
            </a:endParaRP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7B"/>
              </a:buClr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lang="ar-MA" sz="16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تدريبية للمراجعة و الدعم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Wingdings" panose="05000000000000000000" pitchFamily="2" charset="2"/>
              </a:rPr>
              <a:t>.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30" name="Organigramme : Terminateur 29">
            <a:extLst>
              <a:ext uri="{FF2B5EF4-FFF2-40B4-BE49-F238E27FC236}">
                <a16:creationId xmlns:a16="http://schemas.microsoft.com/office/drawing/2014/main" id="{5E67F533-0003-670A-8653-7D0C6E21111B}"/>
              </a:ext>
            </a:extLst>
          </p:cNvPr>
          <p:cNvSpPr/>
          <p:nvPr/>
        </p:nvSpPr>
        <p:spPr>
          <a:xfrm>
            <a:off x="7024611" y="1910926"/>
            <a:ext cx="1260000" cy="3600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Arial" panose="020B0604020202020204" pitchFamily="34" charset="0"/>
              </a:rPr>
              <a:t>اليوم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1 - 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AE19904-F025-9D70-0C02-58C0F63B0EB8}"/>
              </a:ext>
            </a:extLst>
          </p:cNvPr>
          <p:cNvGrpSpPr/>
          <p:nvPr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3BA9EC7F-CBF7-7B36-6667-527D498CCE78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rganigramme : Terminateur 32">
              <a:extLst>
                <a:ext uri="{FF2B5EF4-FFF2-40B4-BE49-F238E27FC236}">
                  <a16:creationId xmlns:a16="http://schemas.microsoft.com/office/drawing/2014/main" id="{84917BCC-A7BB-4497-4BC4-FEE3E753238E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3 - 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1B696E7-933A-A299-4298-E4459524BA56}"/>
              </a:ext>
            </a:extLst>
          </p:cNvPr>
          <p:cNvGrpSpPr/>
          <p:nvPr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0F785BBF-EC21-2EEC-913B-7E2F47345BD7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rganigramme : Terminateur 35">
              <a:extLst>
                <a:ext uri="{FF2B5EF4-FFF2-40B4-BE49-F238E27FC236}">
                  <a16:creationId xmlns:a16="http://schemas.microsoft.com/office/drawing/2014/main" id="{28CE43BE-827F-7211-C6A8-410E578CDFD4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8ABDE56B-B1D8-87F7-43A2-3543B491E169}"/>
              </a:ext>
            </a:extLst>
          </p:cNvPr>
          <p:cNvGrpSpPr/>
          <p:nvPr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967FFCD5-B508-B459-DD21-A60CF1BB3513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Organigramme : Terminateur 38">
              <a:extLst>
                <a:ext uri="{FF2B5EF4-FFF2-40B4-BE49-F238E27FC236}">
                  <a16:creationId xmlns:a16="http://schemas.microsoft.com/office/drawing/2014/main" id="{BB1C06D9-07BD-CBE9-D343-BB038D386741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DED51CD-4D89-1DF3-DD52-F228664B958F}"/>
              </a:ext>
            </a:extLst>
          </p:cNvPr>
          <p:cNvGrpSpPr/>
          <p:nvPr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C5A935DA-A9B7-8082-BF36-8BFE5A3D0323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Organigramme : Terminateur 41">
              <a:extLst>
                <a:ext uri="{FF2B5EF4-FFF2-40B4-BE49-F238E27FC236}">
                  <a16:creationId xmlns:a16="http://schemas.microsoft.com/office/drawing/2014/main" id="{A570C06A-CFFA-B7ED-3BDA-E34A8AE3EE17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5 -</a:t>
              </a:r>
            </a:p>
          </p:txBody>
        </p:sp>
      </p:grp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CF75969D-4D6F-51EE-7006-7CFBFB05B8E5}"/>
              </a:ext>
            </a:extLst>
          </p:cNvPr>
          <p:cNvSpPr txBox="1">
            <a:spLocks/>
          </p:cNvSpPr>
          <p:nvPr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Révision</a:t>
            </a: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Lecture offerte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6260B1B-8DE6-97FE-27D5-91548C304DA6}"/>
              </a:ext>
            </a:extLst>
          </p:cNvPr>
          <p:cNvGrpSpPr/>
          <p:nvPr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89FC8FA4-306D-E0C3-A1C8-05E7899780F8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Organigramme : Terminateur 45">
              <a:extLst>
                <a:ext uri="{FF2B5EF4-FFF2-40B4-BE49-F238E27FC236}">
                  <a16:creationId xmlns:a16="http://schemas.microsoft.com/office/drawing/2014/main" id="{CF100113-88B0-819E-A10A-33944C554FDF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4 - </a:t>
              </a:r>
            </a:p>
          </p:txBody>
        </p:sp>
      </p:grp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F617E492-3EFB-29FF-095B-0BFAB3F63C0C}"/>
              </a:ext>
            </a:extLst>
          </p:cNvPr>
          <p:cNvSpPr txBox="1">
            <a:spLocks/>
          </p:cNvSpPr>
          <p:nvPr/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فهم المقروء.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الظواهر اللغوية والإملائية.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29E61D0-78A5-1DC5-92D8-5ED5B3621DF6}"/>
              </a:ext>
            </a:extLst>
          </p:cNvPr>
          <p:cNvSpPr txBox="1">
            <a:spLocks/>
          </p:cNvSpPr>
          <p:nvPr/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lang="ar-MA" sz="16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فهم المسموع.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الإنتاج الكتابي.</a:t>
            </a:r>
          </a:p>
        </p:txBody>
      </p: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id="{BFA1D6E0-8215-9912-4645-47469A888AEE}"/>
              </a:ext>
            </a:extLst>
          </p:cNvPr>
          <p:cNvSpPr txBox="1">
            <a:spLocks/>
          </p:cNvSpPr>
          <p:nvPr/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طلاقة.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تحدث. 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وضعية تدريبية للمراجعة و الدعم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74B05713-8375-1C9E-B0C5-71F8D81063CE}"/>
              </a:ext>
            </a:extLst>
          </p:cNvPr>
          <p:cNvSpPr txBox="1">
            <a:spLocks/>
          </p:cNvSpPr>
          <p:nvPr/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التصحيح.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مسك النتائج.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id="{1EF54809-9346-163C-D59E-77AB4FA092E6}"/>
              </a:ext>
            </a:extLst>
          </p:cNvPr>
          <p:cNvSpPr txBox="1">
            <a:spLocks/>
          </p:cNvSpPr>
          <p:nvPr/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طلاقة.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تحدث. 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وضعية تدريبية للمراجعة و الدعم. </a:t>
            </a:r>
          </a:p>
        </p:txBody>
      </p:sp>
    </p:spTree>
    <p:extLst>
      <p:ext uri="{BB962C8B-B14F-4D97-AF65-F5344CB8AC3E}">
        <p14:creationId xmlns:p14="http://schemas.microsoft.com/office/powerpoint/2010/main" val="4194481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D1D0-B935-CBE2-7CA4-9D5B14E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B18DE4F6-434D-A1BA-3768-76787B8484E8}"/>
              </a:ext>
            </a:extLst>
          </p:cNvPr>
          <p:cNvSpPr txBox="1">
            <a:spLocks/>
          </p:cNvSpPr>
          <p:nvPr/>
        </p:nvSpPr>
        <p:spPr>
          <a:xfrm>
            <a:off x="1175655" y="1464649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2400" dirty="0"/>
              <a:t>يتم فصل جهاز الحاسوب عن </a:t>
            </a:r>
            <a:r>
              <a:rPr lang="ar-MA" sz="2400" dirty="0" err="1"/>
              <a:t>المسلاط</a:t>
            </a:r>
            <a:r>
              <a:rPr lang="ar-MA" sz="2400" dirty="0"/>
              <a:t>  استعدادا للتمرير الفردي للطلاقة و التحدث؛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34A8C1D-2BEF-7008-F14D-F0853F409DA1}"/>
              </a:ext>
            </a:extLst>
          </p:cNvPr>
          <p:cNvSpPr txBox="1">
            <a:spLocks/>
          </p:cNvSpPr>
          <p:nvPr/>
        </p:nvSpPr>
        <p:spPr>
          <a:xfrm>
            <a:off x="1665513" y="874444"/>
            <a:ext cx="5682343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3200" b="1" dirty="0">
                <a:solidFill>
                  <a:srgbClr val="424D7C"/>
                </a:solidFill>
              </a:rPr>
              <a:t>توجيهات تنظيمية لتدبير الحصص 1 -2 -3 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FE66C3CE-49DE-EF3D-46BA-793E2DE68C2D}"/>
              </a:ext>
            </a:extLst>
          </p:cNvPr>
          <p:cNvSpPr txBox="1">
            <a:spLocks/>
          </p:cNvSpPr>
          <p:nvPr/>
        </p:nvSpPr>
        <p:spPr>
          <a:xfrm>
            <a:off x="1175656" y="2101788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2400" dirty="0"/>
              <a:t>تخصص الحصص الثلاث الأولى لتمرير رائزي الطلاقة و التحدث؛</a:t>
            </a:r>
            <a:endParaRPr lang="fr-MA" sz="2400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1A3BED98-2A85-8950-0BC7-B9FB02D407D6}"/>
              </a:ext>
            </a:extLst>
          </p:cNvPr>
          <p:cNvSpPr txBox="1">
            <a:spLocks/>
          </p:cNvSpPr>
          <p:nvPr/>
        </p:nvSpPr>
        <p:spPr>
          <a:xfrm>
            <a:off x="1175654" y="5320523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2400" dirty="0"/>
              <a:t>يتم مسك النتائج اعتمادا على عناصر الإجابة ومعايير التحكم الخاصة بكل مكون؛</a:t>
            </a:r>
            <a:endParaRPr lang="fr-MA" sz="2400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E3F24EAE-ED3C-1F1D-5180-3EE644012E99}"/>
              </a:ext>
            </a:extLst>
          </p:cNvPr>
          <p:cNvSpPr txBox="1">
            <a:spLocks/>
          </p:cNvSpPr>
          <p:nvPr/>
        </p:nvSpPr>
        <p:spPr>
          <a:xfrm>
            <a:off x="989041" y="5957662"/>
            <a:ext cx="7109926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1800" dirty="0">
                <a:solidFill>
                  <a:srgbClr val="C00000"/>
                </a:solidFill>
              </a:rPr>
              <a:t>ملحوظة</a:t>
            </a:r>
            <a:r>
              <a:rPr lang="ar-MA" sz="1800" dirty="0"/>
              <a:t> : يمكن تدبير عملية التمرير الفردي للطلاقة و التحدث في حصة أو حصتين حسب عدد المتعلمين. </a:t>
            </a:r>
            <a:endParaRPr lang="fr-MA" sz="1800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7C888F1E-EC93-070F-AC82-2FD9C5CF3F34}"/>
              </a:ext>
            </a:extLst>
          </p:cNvPr>
          <p:cNvSpPr txBox="1">
            <a:spLocks/>
          </p:cNvSpPr>
          <p:nvPr/>
        </p:nvSpPr>
        <p:spPr>
          <a:xfrm>
            <a:off x="1175654" y="4622138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2400" dirty="0"/>
              <a:t>يتم تمرير الرائزين في جلسة واحدة بمعدل مناسب لعدد المتعلمين؛</a:t>
            </a:r>
            <a:endParaRPr lang="fr-MA" sz="2400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23A8279C-01B1-3B2C-DA93-A11126AAF35B}"/>
              </a:ext>
            </a:extLst>
          </p:cNvPr>
          <p:cNvSpPr txBox="1">
            <a:spLocks/>
          </p:cNvSpPr>
          <p:nvPr/>
        </p:nvSpPr>
        <p:spPr>
          <a:xfrm>
            <a:off x="1175653" y="3984999"/>
            <a:ext cx="6923314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2400" dirty="0"/>
              <a:t>يجتاز المتعلم رائز الطلاقة في فقرة واحدة؛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C142B072-CC42-C399-8DEE-BE8051CBAFEE}"/>
              </a:ext>
            </a:extLst>
          </p:cNvPr>
          <p:cNvSpPr txBox="1">
            <a:spLocks/>
          </p:cNvSpPr>
          <p:nvPr/>
        </p:nvSpPr>
        <p:spPr>
          <a:xfrm>
            <a:off x="1175656" y="2738927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2400" dirty="0"/>
              <a:t>يتم تشكيل ثلاث مجموعات من المتعلمين متكافئة العدد 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61F43628-DACC-486C-863A-F77B28DCCBEB}"/>
              </a:ext>
            </a:extLst>
          </p:cNvPr>
          <p:cNvSpPr txBox="1">
            <a:spLocks/>
          </p:cNvSpPr>
          <p:nvPr/>
        </p:nvSpPr>
        <p:spPr>
          <a:xfrm>
            <a:off x="1175653" y="3347860"/>
            <a:ext cx="6923314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2400" dirty="0"/>
              <a:t>يجتاز المتعلم رائز التحدث في وضعية واحدة؛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262673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7C7B-9C9C-C699-A54F-7855EA5B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5B8846B-83EA-E264-E37E-D695E825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1921"/>
            <a:ext cx="7886700" cy="720000"/>
          </a:xfrm>
        </p:spPr>
        <p:txBody>
          <a:bodyPr/>
          <a:lstStyle/>
          <a:p>
            <a:r>
              <a:rPr lang="ar-MA" sz="4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هيكلة حصة اليوم</a:t>
            </a:r>
            <a:endParaRPr lang="fr-MA" sz="4000" dirty="0">
              <a:solidFill>
                <a:srgbClr val="424D7A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0" name="Image 1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1FA64D6-2488-E89C-59ED-6D025853D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14" y="1977543"/>
            <a:ext cx="5488778" cy="141518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ECB4FE8-F88A-0FF3-B3EE-1C21ACDAA97D}"/>
              </a:ext>
            </a:extLst>
          </p:cNvPr>
          <p:cNvSpPr txBox="1"/>
          <p:nvPr/>
        </p:nvSpPr>
        <p:spPr>
          <a:xfrm>
            <a:off x="3284377" y="2122576"/>
            <a:ext cx="335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 01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الطلاقة والتحدث / الوضعية التدريبية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033E18-0BF8-0A23-3475-6EDAB678A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9908" y="2189639"/>
            <a:ext cx="544953" cy="540000"/>
          </a:xfrm>
          <a:prstGeom prst="rect">
            <a:avLst/>
          </a:prstGeom>
        </p:spPr>
      </p:pic>
      <p:pic>
        <p:nvPicPr>
          <p:cNvPr id="2" name="Image 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B81E251-DEE6-2737-C7C1-6AEADF15F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2" y="3710108"/>
            <a:ext cx="5472000" cy="1405870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8417B3C-ED6C-3E31-483B-4AA47805F93E}"/>
              </a:ext>
            </a:extLst>
          </p:cNvPr>
          <p:cNvSpPr txBox="1">
            <a:spLocks/>
          </p:cNvSpPr>
          <p:nvPr/>
        </p:nvSpPr>
        <p:spPr>
          <a:xfrm>
            <a:off x="2102784" y="42104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 تصحيح الوضعية التدريبية.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9B7FF1-551C-6B3E-88C4-2711FAE3DD72}"/>
              </a:ext>
            </a:extLst>
          </p:cNvPr>
          <p:cNvSpPr txBox="1"/>
          <p:nvPr/>
        </p:nvSpPr>
        <p:spPr>
          <a:xfrm>
            <a:off x="5552760" y="3846752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f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- 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02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التصحيح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8F49AE-464A-582F-C030-A17BF030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37733" y="3897037"/>
            <a:ext cx="536339" cy="540000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01DA62C-9059-3BA2-5BA6-C1D0C95B3696}"/>
              </a:ext>
            </a:extLst>
          </p:cNvPr>
          <p:cNvSpPr txBox="1">
            <a:spLocks/>
          </p:cNvSpPr>
          <p:nvPr/>
        </p:nvSpPr>
        <p:spPr>
          <a:xfrm>
            <a:off x="2189372" y="2444408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تمرير فردي على الحاسوب</a:t>
            </a:r>
          </a:p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وضعية تدريبية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D5AC53D-2813-6A92-A089-930A6B13B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30" y="1869229"/>
            <a:ext cx="449441" cy="5173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68FDA9-9D5A-FFB5-23C8-C4301D299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05" y="3603838"/>
            <a:ext cx="449441" cy="5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02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6ADDC57D-4BE2-FA1E-DFC0-97A2FA3B89F5}"/>
              </a:ext>
            </a:extLst>
          </p:cNvPr>
          <p:cNvSpPr txBox="1">
            <a:spLocks/>
          </p:cNvSpPr>
          <p:nvPr/>
        </p:nvSpPr>
        <p:spPr>
          <a:xfrm>
            <a:off x="1324949" y="3122010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بالموازاة مع التمرير الفردي ينجز باقي المتعلمين 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أنشطة الوضعية التدريبية الصفحة 61؛</a:t>
            </a:r>
            <a:endParaRPr kumimoji="0" lang="fr-M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0412EB1C-FEB4-A109-7359-0F465DACFDBF}"/>
              </a:ext>
            </a:extLst>
          </p:cNvPr>
          <p:cNvSpPr txBox="1">
            <a:spLocks/>
          </p:cNvSpPr>
          <p:nvPr/>
        </p:nvSpPr>
        <p:spPr>
          <a:xfrm>
            <a:off x="1702835" y="1437127"/>
            <a:ext cx="5682343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توجيهات تنظيمية لتدبير حصص اليوم الأول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735F8160-37A9-1442-4C69-27E4BAB948D4}"/>
              </a:ext>
            </a:extLst>
          </p:cNvPr>
          <p:cNvSpPr txBox="1">
            <a:spLocks/>
          </p:cNvSpPr>
          <p:nvPr/>
        </p:nvSpPr>
        <p:spPr>
          <a:xfrm>
            <a:off x="1324949" y="2399918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خلال هذه الحصة يتم تمرير رائزي الطلاقة والتحدث لعناصر المجموعة 1؛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45D124FA-5450-4E1D-0C37-D4E46B0725A3}"/>
              </a:ext>
            </a:extLst>
          </p:cNvPr>
          <p:cNvSpPr txBox="1">
            <a:spLocks/>
          </p:cNvSpPr>
          <p:nvPr/>
        </p:nvSpPr>
        <p:spPr>
          <a:xfrm>
            <a:off x="1324949" y="4414014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يستأنف كل متعلم تم تقويمه إنجاز أنشطة الوضعية التدريبية؛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16AA8B99-C3E8-C9ED-2671-18B5F1AC93C9}"/>
              </a:ext>
            </a:extLst>
          </p:cNvPr>
          <p:cNvSpPr txBox="1">
            <a:spLocks/>
          </p:cNvSpPr>
          <p:nvPr/>
        </p:nvSpPr>
        <p:spPr>
          <a:xfrm>
            <a:off x="1324949" y="3768012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ينجز المتعلمون 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المعجم في الصفحة 61 و السؤالين 1 و 2  من الصفحة 62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0C1227F-1FB4-371B-4C92-2A343D136607}"/>
              </a:ext>
            </a:extLst>
          </p:cNvPr>
          <p:cNvSpPr txBox="1">
            <a:spLocks/>
          </p:cNvSpPr>
          <p:nvPr/>
        </p:nvSpPr>
        <p:spPr>
          <a:xfrm>
            <a:off x="1324949" y="5114720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التصحيح بشكل تفاعلي بعد نهاية تمرير رائزي الطلاقة و التحدث للمجموعة الأولى؛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98458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1E6B2-D875-DFB9-1958-5774D44F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F1F51-03DE-FBC0-0008-14E902E4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9000"/>
            <a:ext cx="7886700" cy="720000"/>
          </a:xfrm>
        </p:spPr>
        <p:txBody>
          <a:bodyPr>
            <a:noAutofit/>
          </a:bodyPr>
          <a:lstStyle/>
          <a:p>
            <a:r>
              <a:rPr lang="ar-MA" sz="72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تقويم التحدث</a:t>
            </a:r>
            <a:endParaRPr lang="fr-MA" sz="7200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450303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6031-0793-BD55-22A0-9A3B0545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DC70574-2AA6-190D-239D-A3668265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29" y="907212"/>
            <a:ext cx="7886700" cy="720000"/>
          </a:xfrm>
        </p:spPr>
        <p:txBody>
          <a:bodyPr/>
          <a:lstStyle/>
          <a:p>
            <a:pPr rtl="1"/>
            <a:r>
              <a:rPr lang="ar-MA" sz="3200" dirty="0">
                <a:solidFill>
                  <a:srgbClr val="424D7B"/>
                </a:solidFill>
                <a:latin typeface="Microsoft Uighur" panose="02000000000000000000" pitchFamily="2" charset="-78"/>
              </a:rPr>
              <a:t>موجهات تمرير رائز التحدث</a:t>
            </a:r>
            <a:endParaRPr lang="fr-MA" sz="3200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4C6A488D-BD03-9753-6BDB-36DF1C23D432}"/>
              </a:ext>
            </a:extLst>
          </p:cNvPr>
          <p:cNvSpPr txBox="1">
            <a:spLocks/>
          </p:cNvSpPr>
          <p:nvPr/>
        </p:nvSpPr>
        <p:spPr>
          <a:xfrm>
            <a:off x="1259634" y="196506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يظهر الأستاذ(ة) وضعية التحدث على شاشة الحاسوب (الشريحة 13)؛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47C08630-B386-6EDE-705C-59B14A341AD0}"/>
              </a:ext>
            </a:extLst>
          </p:cNvPr>
          <p:cNvSpPr txBox="1">
            <a:spLocks/>
          </p:cNvSpPr>
          <p:nvPr/>
        </p:nvSpPr>
        <p:spPr>
          <a:xfrm>
            <a:off x="1259634" y="2649310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تمنح 30 ثانية للمتعلم لقراءة الوضعية وفهم التعليمة؛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A9470BA5-0BDD-B11B-368D-8EEA9F14388C}"/>
              </a:ext>
            </a:extLst>
          </p:cNvPr>
          <p:cNvSpPr txBox="1">
            <a:spLocks/>
          </p:cNvSpPr>
          <p:nvPr/>
        </p:nvSpPr>
        <p:spPr>
          <a:xfrm>
            <a:off x="1259634" y="3387160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2400" dirty="0"/>
              <a:t>تخصص دقيقتان على الأكثر لكل متعلم لأخذ الكلمة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7BCD596F-94AD-E6C0-E433-B6A798ABCD47}"/>
              </a:ext>
            </a:extLst>
          </p:cNvPr>
          <p:cNvSpPr txBox="1">
            <a:spLocks/>
          </p:cNvSpPr>
          <p:nvPr/>
        </p:nvSpPr>
        <p:spPr>
          <a:xfrm>
            <a:off x="1278228" y="5503796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تسجيل نتيجة كل متعلم في شبكة التفريغ فور انتهاء التحدث وفق معايير التصحيح؛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7D58FFDE-F09A-EA62-E99C-2C8B7B226600}"/>
              </a:ext>
            </a:extLst>
          </p:cNvPr>
          <p:cNvSpPr txBox="1">
            <a:spLocks/>
          </p:cNvSpPr>
          <p:nvPr/>
        </p:nvSpPr>
        <p:spPr>
          <a:xfrm>
            <a:off x="1259634" y="4750276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تنقيط التحدث وفق سلم تنقيط على 10؛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AE64242C-C91C-63D9-ED88-42371D42E4B0}"/>
              </a:ext>
            </a:extLst>
          </p:cNvPr>
          <p:cNvSpPr txBox="1">
            <a:spLocks/>
          </p:cNvSpPr>
          <p:nvPr/>
        </p:nvSpPr>
        <p:spPr>
          <a:xfrm>
            <a:off x="1259634" y="4068718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تكون كل الإجابات باللغة العربية الفصيحة؛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584249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2E32F-DFBC-E9C8-7D34-7E5E22747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40F3AD0B-6011-2E00-75CD-27BB04DD25C5}"/>
              </a:ext>
            </a:extLst>
          </p:cNvPr>
          <p:cNvSpPr txBox="1"/>
          <p:nvPr/>
        </p:nvSpPr>
        <p:spPr>
          <a:xfrm>
            <a:off x="2212828" y="797642"/>
            <a:ext cx="423153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97B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معايير </a:t>
            </a:r>
            <a:r>
              <a:rPr lang="ar-MA" sz="2800" b="1" dirty="0">
                <a:solidFill>
                  <a:srgbClr val="5B9BD5">
                    <a:lumMod val="5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تصحيح </a:t>
            </a: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وضعية التحدث (اليوم 1)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3853AEC-9D35-1D4E-4CF7-CCAD3D820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2251"/>
              </p:ext>
            </p:extLst>
          </p:nvPr>
        </p:nvGraphicFramePr>
        <p:xfrm>
          <a:off x="697312" y="1809091"/>
          <a:ext cx="7549337" cy="4123266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574679">
                  <a:extLst>
                    <a:ext uri="{9D8B030D-6E8A-4147-A177-3AD203B41FA5}">
                      <a16:colId xmlns:a16="http://schemas.microsoft.com/office/drawing/2014/main" val="736232962"/>
                    </a:ext>
                  </a:extLst>
                </a:gridCol>
                <a:gridCol w="1614791">
                  <a:extLst>
                    <a:ext uri="{9D8B030D-6E8A-4147-A177-3AD203B41FA5}">
                      <a16:colId xmlns:a16="http://schemas.microsoft.com/office/drawing/2014/main" val="619220143"/>
                    </a:ext>
                  </a:extLst>
                </a:gridCol>
                <a:gridCol w="3364780">
                  <a:extLst>
                    <a:ext uri="{9D8B030D-6E8A-4147-A177-3AD203B41FA5}">
                      <a16:colId xmlns:a16="http://schemas.microsoft.com/office/drawing/2014/main" val="1040309097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1467509368"/>
                    </a:ext>
                  </a:extLst>
                </a:gridCol>
                <a:gridCol w="1241554">
                  <a:extLst>
                    <a:ext uri="{9D8B030D-6E8A-4147-A177-3AD203B41FA5}">
                      <a16:colId xmlns:a16="http://schemas.microsoft.com/office/drawing/2014/main" val="2147114275"/>
                    </a:ext>
                  </a:extLst>
                </a:gridCol>
              </a:tblGrid>
              <a:tr h="3774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الرمز 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المؤشرات</a:t>
                      </a: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التنقيط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46291"/>
                  </a:ext>
                </a:extLst>
              </a:tr>
              <a:tr h="184150">
                <a:tc rowSpan="10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PO2</a:t>
                      </a: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التحدث عن حلم و توضيح سبب الاختيار. 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اقتراح حلم وتقديم سبب مناسب.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 0 إلى 3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50353"/>
                  </a:ext>
                </a:extLst>
              </a:tr>
              <a:tr h="335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اقتراح حلم  دون تقديم سبب مناسب.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83225"/>
                  </a:ext>
                </a:extLst>
              </a:tr>
              <a:tr h="5198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اقتراح حلم غير متناسب مع الوضعية ( سرد حلم منام مثلا) 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74256"/>
                  </a:ext>
                </a:extLst>
              </a:tr>
              <a:tr h="335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تقديم خطوات أو أعمال  لتحقيق الحلم.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تقديم ثلاثة أعمال مناسبة.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 0 إلى 3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66526"/>
                  </a:ext>
                </a:extLst>
              </a:tr>
              <a:tr h="2778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تقديم عملين مناسبين.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27648"/>
                  </a:ext>
                </a:extLst>
              </a:tr>
              <a:tr h="335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تقديم عمل  واحد مناسب. 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99338"/>
                  </a:ext>
                </a:extLst>
              </a:tr>
              <a:tr h="1614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التحدث باسترسال.</a:t>
                      </a: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ثلاثة توقفات الأكثر (10  ثوان لكل توقف).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من0 إلى 2</a:t>
                      </a: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532390"/>
                  </a:ext>
                </a:extLst>
              </a:tr>
              <a:tr h="1614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أكثر من أربعة توقفات.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17592"/>
                  </a:ext>
                </a:extLst>
              </a:tr>
              <a:tr h="2205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عدم ارتكاب أخطاء لغوية.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4 أخطاء على الأكثر.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 0 إلى 2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31636"/>
                  </a:ext>
                </a:extLst>
              </a:tr>
              <a:tr h="2205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أكثر من 5 أخطاء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11272"/>
                  </a:ext>
                </a:extLst>
              </a:tr>
              <a:tr h="324161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المجموع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10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75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97459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D0D81-68F0-7162-59D8-E26A943E0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995B0F8-53AD-6914-83D5-4D53B520768D}"/>
              </a:ext>
            </a:extLst>
          </p:cNvPr>
          <p:cNvSpPr/>
          <p:nvPr/>
        </p:nvSpPr>
        <p:spPr>
          <a:xfrm>
            <a:off x="268627" y="900490"/>
            <a:ext cx="8522079" cy="5430297"/>
          </a:xfrm>
          <a:prstGeom prst="roundRect">
            <a:avLst>
              <a:gd name="adj" fmla="val 395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79388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كانَتْ سَلْمى تَحْلُمُ دائِماً بِأَنْ تُصْبِحَ كاتِبَةً تُؤَلِّفُ قِصَصاً لِلأَطْفالِ، تَنْشُرُ قِيَمَ </a:t>
            </a:r>
            <a:r>
              <a:rPr kumimoji="0" lang="ar-M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ٱلتَّسامُحِ</a:t>
            </a: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وَٱلْمَحَبَّةِ</a:t>
            </a: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. شَجَّعَها أَساتِذَتُها عَلى ٱلْقِراءَةِ </a:t>
            </a:r>
            <a:r>
              <a:rPr kumimoji="0" lang="ar-M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ٱلْكَثيرَةِ</a:t>
            </a: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، وَٱلْكِتابَةِ </a:t>
            </a:r>
            <a:r>
              <a:rPr kumimoji="0" lang="ar-M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ٱلْمُسْتَمِرَّةِ</a:t>
            </a: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لِتَطْويرِ أُسْلوبِها. كانَتْ تُدْرِكُ أَنَّ ٱلإِبْداعَ يَحْتاجُ إِلى صَقْلٍ وَتَجْريبٍ، لَكِنَّها كانَتْ مُؤْمِنَةً بِمَوْهِبَتِها.</a:t>
            </a:r>
          </a:p>
          <a:p>
            <a:pPr marL="0" marR="0" lvl="0" indent="179388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ماذا عَنْك؟ هَلْ لَدَيْك حُلْمٌ تُريدُ / تُريدينَ تَحْقيقَهُ في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ٱلْمُسْتَقْبَلِ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؟ لماذا اخترت هذا الحلم؟  </a:t>
            </a:r>
            <a:r>
              <a:rPr lang="ar-MA" sz="3800" b="1" dirty="0">
                <a:solidFill>
                  <a:srgbClr val="C00000"/>
                </a:solidFill>
                <a:latin typeface="Dosis ExtraBold" pitchFamily="2" charset="0"/>
                <a:cs typeface="Microsoft Uighur" panose="02000000000000000000" pitchFamily="2" charset="-78"/>
              </a:rPr>
              <a:t>اذكر (ي) ثلاثة أعمال أو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خُطُوات يُمْكِنُك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ٱتِّخاذُها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لِلْوُصولِ إِلى هَدَفِك؟</a:t>
            </a:r>
          </a:p>
        </p:txBody>
      </p:sp>
    </p:spTree>
    <p:extLst>
      <p:ext uri="{BB962C8B-B14F-4D97-AF65-F5344CB8AC3E}">
        <p14:creationId xmlns:p14="http://schemas.microsoft.com/office/powerpoint/2010/main" val="340109281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افتتاح الحص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15597</TotalTime>
  <Words>817</Words>
  <Application>Microsoft Office PowerPoint</Application>
  <PresentationFormat>Affichage à l'écran (4:3)</PresentationFormat>
  <Paragraphs>135</Paragraphs>
  <Slides>16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16</vt:i4>
      </vt:variant>
    </vt:vector>
  </HeadingPairs>
  <TitlesOfParts>
    <vt:vector size="37" baseType="lpstr">
      <vt:lpstr>Arial</vt:lpstr>
      <vt:lpstr>Calibri</vt:lpstr>
      <vt:lpstr>Calibri Light</vt:lpstr>
      <vt:lpstr>Dosis</vt:lpstr>
      <vt:lpstr>Dosis ExtraBold</vt:lpstr>
      <vt:lpstr>Dosis Medium</vt:lpstr>
      <vt:lpstr>Dosis SemiBold</vt:lpstr>
      <vt:lpstr>Microsoft Uighur</vt:lpstr>
      <vt:lpstr>Modern Love</vt:lpstr>
      <vt:lpstr>Wingdings</vt:lpstr>
      <vt:lpstr>1_Thème Office</vt:lpstr>
      <vt:lpstr>01- نشاط اعتيادي</vt:lpstr>
      <vt:lpstr>04- قراءة/ كتابة</vt:lpstr>
      <vt:lpstr>2_05- اختتام الحصة</vt:lpstr>
      <vt:lpstr>3_Env-Enseignant</vt:lpstr>
      <vt:lpstr>1_Env-Enseignant</vt:lpstr>
      <vt:lpstr>3_05- اختتام الحصة</vt:lpstr>
      <vt:lpstr>4_05- اختتام الحصة</vt:lpstr>
      <vt:lpstr>02- معــــــــــجم</vt:lpstr>
      <vt:lpstr>00_Env-Enseignant</vt:lpstr>
      <vt:lpstr>افتتاح الحصة nv</vt:lpstr>
      <vt:lpstr>Présentation PowerPoint</vt:lpstr>
      <vt:lpstr>تنظيم حصص الأسبوع السادس</vt:lpstr>
      <vt:lpstr>Présentation PowerPoint</vt:lpstr>
      <vt:lpstr>هيكلة حصة اليوم</vt:lpstr>
      <vt:lpstr>Présentation PowerPoint</vt:lpstr>
      <vt:lpstr>وضعية تقويم التحدث</vt:lpstr>
      <vt:lpstr>موجهات تمرير رائز التحدث</vt:lpstr>
      <vt:lpstr>Présentation PowerPoint</vt:lpstr>
      <vt:lpstr>Présentation PowerPoint</vt:lpstr>
      <vt:lpstr>تقويم الطلاقة</vt:lpstr>
      <vt:lpstr>موجهات تمرير رائز الطلاقة</vt:lpstr>
      <vt:lpstr>معايير تصحيح الطلاقة</vt:lpstr>
      <vt:lpstr>Présentation PowerPoint</vt:lpstr>
      <vt:lpstr>سنخصص الدقائق المتبقية لتصحيح أعمالكم شفهيا.</vt:lpstr>
      <vt:lpstr>الفائزون بنجمة السلوك هم: </vt:lpstr>
      <vt:lpstr>اختتام الحصة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EL HAMDOUNI BTIHAJ</cp:lastModifiedBy>
  <cp:revision>244</cp:revision>
  <cp:lastPrinted>2025-11-10T15:58:57Z</cp:lastPrinted>
  <dcterms:created xsi:type="dcterms:W3CDTF">2023-09-20T21:35:22Z</dcterms:created>
  <dcterms:modified xsi:type="dcterms:W3CDTF">2025-11-30T20:27:47Z</dcterms:modified>
</cp:coreProperties>
</file>