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53" r:id="rId10"/>
  </p:sldMasterIdLst>
  <p:notesMasterIdLst>
    <p:notesMasterId r:id="rId27"/>
  </p:notesMasterIdLst>
  <p:sldIdLst>
    <p:sldId id="2147482761" r:id="rId11"/>
    <p:sldId id="2147482462" r:id="rId12"/>
    <p:sldId id="2147482762" r:id="rId13"/>
    <p:sldId id="2147482697" r:id="rId14"/>
    <p:sldId id="2147482760" r:id="rId15"/>
    <p:sldId id="2147482767" r:id="rId16"/>
    <p:sldId id="2147482764" r:id="rId17"/>
    <p:sldId id="2147482757" r:id="rId18"/>
    <p:sldId id="2147482768" r:id="rId19"/>
    <p:sldId id="2147482765" r:id="rId20"/>
    <p:sldId id="2147482618" r:id="rId21"/>
    <p:sldId id="2147482691" r:id="rId22"/>
    <p:sldId id="2147482766" r:id="rId23"/>
    <p:sldId id="2147482769" r:id="rId24"/>
    <p:sldId id="2147482788" r:id="rId25"/>
    <p:sldId id="214748261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26" userDrawn="1">
          <p15:clr>
            <a:srgbClr val="A4A3A4"/>
          </p15:clr>
        </p15:guide>
        <p15:guide id="2" pos="4150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2358" userDrawn="1">
          <p15:clr>
            <a:srgbClr val="A4A3A4"/>
          </p15:clr>
        </p15:guide>
        <p15:guide id="7" pos="113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228" userDrawn="1">
          <p15:clr>
            <a:srgbClr val="A4A3A4"/>
          </p15:clr>
        </p15:guide>
        <p15:guide id="11" pos="3243" userDrawn="1">
          <p15:clr>
            <a:srgbClr val="A4A3A4"/>
          </p15:clr>
        </p15:guide>
        <p15:guide id="1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1E3F48"/>
    <a:srgbClr val="ECFEFC"/>
    <a:srgbClr val="00ACA4"/>
    <a:srgbClr val="555F87"/>
    <a:srgbClr val="7FB9BE"/>
    <a:srgbClr val="ECF8FB"/>
    <a:srgbClr val="F6F6F6"/>
    <a:srgbClr val="106585"/>
    <a:srgbClr val="D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98" y="30"/>
      </p:cViewPr>
      <p:guideLst>
        <p:guide pos="4626"/>
        <p:guide pos="4150"/>
        <p:guide pos="3356"/>
        <p:guide pos="2358"/>
        <p:guide pos="113"/>
        <p:guide orient="horz" pos="2818"/>
        <p:guide orient="horz" pos="4110"/>
        <p:guide orient="horz" pos="2228"/>
        <p:guide pos="3243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3461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326546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983181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70914635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004853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989033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5543562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6615643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1261150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98350615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2086900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490496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25708425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3998004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85382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0386254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4020227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07316431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2654258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7703362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134350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703053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8208139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7331985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715992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17598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image" Target="../media/image21.jpg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01/12/2025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45" r:id="rId13"/>
    <p:sldLayoutId id="21474837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97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90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0AB1F5-EDD2-8F32-7A5D-9263E84B5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b="3434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7AE1-7DA0-022F-C260-697B5F08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9000"/>
            <a:ext cx="7886700" cy="720000"/>
          </a:xfrm>
        </p:spPr>
        <p:txBody>
          <a:bodyPr>
            <a:noAutofit/>
          </a:bodyPr>
          <a:lstStyle/>
          <a:p>
            <a:r>
              <a:rPr lang="ar-MA" sz="72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تقويم الطلاقة</a:t>
            </a:r>
            <a:endParaRPr lang="fr-MA" sz="72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824041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C776E2-EBEC-1C84-DDC0-0CA0488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29" y="907212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الطلاقة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24DD5245-E56B-C444-6FE8-D784D57ECA3E}"/>
              </a:ext>
            </a:extLst>
          </p:cNvPr>
          <p:cNvSpPr txBox="1">
            <a:spLocks/>
          </p:cNvSpPr>
          <p:nvPr/>
        </p:nvSpPr>
        <p:spPr>
          <a:xfrm>
            <a:off x="1259634" y="1543531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يجلس المتعلم  في وضعية تمكنه من القراءة في الحاسوب؛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3140A71-F92D-DAFC-E26E-266464794BF6}"/>
              </a:ext>
            </a:extLst>
          </p:cNvPr>
          <p:cNvSpPr txBox="1">
            <a:spLocks/>
          </p:cNvSpPr>
          <p:nvPr/>
        </p:nvSpPr>
        <p:spPr>
          <a:xfrm>
            <a:off x="1259634" y="2881313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تمنح 30 ثوان للمتعلم للاطلاع على الفقرة قبل الانطلاق في القراءة؛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A3A61687-0DEC-2CC8-166A-AAA1B664DA79}"/>
              </a:ext>
            </a:extLst>
          </p:cNvPr>
          <p:cNvSpPr txBox="1">
            <a:spLocks/>
          </p:cNvSpPr>
          <p:nvPr/>
        </p:nvSpPr>
        <p:spPr>
          <a:xfrm>
            <a:off x="1259634" y="356492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إذا تدارك المتعلم (دون أي مساعدة) وصحح الكلمة، لا يحتسب خطأ؛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D2C90454-BA5D-B7DE-7053-67B7602CD8DC}"/>
              </a:ext>
            </a:extLst>
          </p:cNvPr>
          <p:cNvSpPr txBox="1">
            <a:spLocks/>
          </p:cNvSpPr>
          <p:nvPr/>
        </p:nvSpPr>
        <p:spPr>
          <a:xfrm>
            <a:off x="1259634" y="430277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عدد الكلمات المقروءة وعدد الأخطاء التي ارتكبها المتعلم في المكان المناسب على شبكة التفريغ؛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FC6681A5-724A-B6DC-7496-72330B3B9507}"/>
              </a:ext>
            </a:extLst>
          </p:cNvPr>
          <p:cNvSpPr txBox="1">
            <a:spLocks/>
          </p:cNvSpPr>
          <p:nvPr/>
        </p:nvSpPr>
        <p:spPr>
          <a:xfrm>
            <a:off x="1259634" y="567694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تسجل نتيجة التلميذ في الطلاقة مباشرة على الشبكة وفق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66ACA18C-6A1E-0591-12E9-8251953FDABA}"/>
              </a:ext>
            </a:extLst>
          </p:cNvPr>
          <p:cNvSpPr txBox="1">
            <a:spLocks/>
          </p:cNvSpPr>
          <p:nvPr/>
        </p:nvSpPr>
        <p:spPr>
          <a:xfrm>
            <a:off x="1259634" y="504062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تنقيط الطلاقة وفق سلم تنقيط على 10؛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7DF579BA-9204-C07E-DD14-7E501DBA2EDA}"/>
              </a:ext>
            </a:extLst>
          </p:cNvPr>
          <p:cNvSpPr txBox="1">
            <a:spLocks/>
          </p:cNvSpPr>
          <p:nvPr/>
        </p:nvSpPr>
        <p:spPr>
          <a:xfrm>
            <a:off x="1259634" y="218544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يظهر الأستاذ(ة) على شاشة الحاسوب فقرة القراءة (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mode diaporama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)؛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25541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0" y="818663"/>
            <a:ext cx="7886700" cy="720000"/>
          </a:xfrm>
        </p:spPr>
        <p:txBody>
          <a:bodyPr>
            <a:normAutofit/>
          </a:bodyPr>
          <a:lstStyle/>
          <a:p>
            <a:r>
              <a:rPr lang="ar-MA" sz="3200" dirty="0">
                <a:solidFill>
                  <a:srgbClr val="424D7B"/>
                </a:solidFill>
                <a:latin typeface="Dosis ExtraBold" pitchFamily="2" charset="0"/>
                <a:cs typeface="Microsoft Uighur" panose="02000000000000000000" pitchFamily="2" charset="-78"/>
              </a:rPr>
              <a:t>معايير تصحيح الطلاقة</a:t>
            </a:r>
            <a:endParaRPr lang="fr-MA" sz="3200" dirty="0">
              <a:solidFill>
                <a:srgbClr val="424D7B"/>
              </a:solidFill>
              <a:latin typeface="Dosis ExtraBold" pitchFamily="2" charset="0"/>
              <a:cs typeface="Microsoft Uighur" panose="02000000000000000000" pitchFamily="2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D337542-7F27-5D72-AFB2-67C4638CD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46651"/>
              </p:ext>
            </p:extLst>
          </p:nvPr>
        </p:nvGraphicFramePr>
        <p:xfrm>
          <a:off x="715108" y="1444879"/>
          <a:ext cx="76625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قرأ الفقرة باسترسال تام مع احترام تام لعلامات الترقيم.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الاسترسال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قرأ الفقرة باسترسال مع تعثرين في بعض الجمل.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لم يقرأ الفقرة باسترسال : قراءة متقطعة – تهجئة الكلمات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5CD05B-D8AF-A159-80BD-A7E283E11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78636"/>
              </p:ext>
            </p:extLst>
          </p:nvPr>
        </p:nvGraphicFramePr>
        <p:xfrm>
          <a:off x="715108" y="2892661"/>
          <a:ext cx="766252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5ن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أقل قطعا من 4 أخطاء.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MA" sz="3200" b="1" kern="1200" dirty="0">
                        <a:solidFill>
                          <a:srgbClr val="424D7B"/>
                        </a:solidFill>
                        <a:latin typeface="Dosis ExtraBold" pitchFamily="2" charset="0"/>
                        <a:ea typeface="+mj-ea"/>
                        <a:cs typeface="Microsoft Uighur" panose="02000000000000000000" pitchFamily="2" charset="-78"/>
                      </a:endParaRPr>
                    </a:p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الدقة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4ن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ما  بين 4 و8 أخطاء.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ما بين 9 و12 خطأ.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 أكثر من 12 خطأ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1030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1191E64-9794-C2FD-F676-63DF1F231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41590"/>
              </p:ext>
            </p:extLst>
          </p:nvPr>
        </p:nvGraphicFramePr>
        <p:xfrm>
          <a:off x="715108" y="4940033"/>
          <a:ext cx="76625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معبرة بنبر و تنغيم مناسب.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التعبيرية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معبرة نسبيا.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0ن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غير معبرة.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261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4DDEF4E-DE95-B4E4-1529-032689117F16}"/>
              </a:ext>
            </a:extLst>
          </p:cNvPr>
          <p:cNvSpPr/>
          <p:nvPr/>
        </p:nvSpPr>
        <p:spPr>
          <a:xfrm>
            <a:off x="310960" y="947057"/>
            <a:ext cx="8522079" cy="5430297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بَدَأَ ٱهْتِمامُ ياسينَ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بِٱلرِّياضَةِ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عِنْدَما حَضَرَ مُباراةً لِكُرَةِ ٱلْقَدَمِ رُفْقَةَ والِدهِ. كانَتْ تِلْكَ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ٱلْمُباراةُ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بِمَثابَةِ شَرارَةٍ مُلْهِمَةٍ نَحْوَ عالَمٍ مُثيرٍ مِنَ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ٱلْمُنافَسَةِ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وَٱلتَّمَيُّزِ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. لَمْ يَمْلِكْ حِذاءً رِياضِيّاً مُناسِباً، لَكِنَّ مُثابَرَتَهُ جَعَلَتْهُ يَتَدَرَّبُ بِما لَدَيْهِ يَوْمِيّاً. وَاجَهَ تَحَدِّياتٍ صَعْبَةً وَإِصاباتٍ مُتَكَرِّرَةً، مُسْتَعيناً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بِٱلْإِصْرارِ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وَٱلتَّدْريبِ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ٱلرِّياضِيِّ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ٱلْمُسْتَمِرِّ. وَبَعْدَ سَنَواتٍ مِنَ ٱلْعَمَلِ ٱلدَّؤوبِ، حَقَّقَ نَجاحاً لافِتاً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وَٱنْضَمَّ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إِلى فَريقِ مَدينَتِهِ.</a:t>
            </a:r>
          </a:p>
        </p:txBody>
      </p:sp>
    </p:spTree>
    <p:extLst>
      <p:ext uri="{BB962C8B-B14F-4D97-AF65-F5344CB8AC3E}">
        <p14:creationId xmlns:p14="http://schemas.microsoft.com/office/powerpoint/2010/main" val="4772306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649B2-24A1-95EB-129B-FC7543B9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32CF2-BA20-3BBB-53BA-AF830484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سنخصص الدقائق المتبقية لتصحيح أعمالكم شفهيا.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E833F4-654F-0A1A-97F5-252623720E8D}"/>
              </a:ext>
            </a:extLst>
          </p:cNvPr>
          <p:cNvSpPr txBox="1">
            <a:spLocks/>
          </p:cNvSpPr>
          <p:nvPr/>
        </p:nvSpPr>
        <p:spPr>
          <a:xfrm>
            <a:off x="996516" y="2422980"/>
            <a:ext cx="7157927" cy="2556787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تصحيح الأسئلة  3 و 4 و5 و6  من الصفحة 62.</a:t>
            </a:r>
            <a:endParaRPr kumimoji="0" lang="ar-MA" sz="7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C8F22DFD-CC51-ABA9-8780-874D79F642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1FF0B9-08F0-ADEB-1BB0-914C2498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B9D28B-B018-A2B5-1EB0-45FD81064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5611FA-5B66-A7FA-A009-062E380BFD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A21BC5-9B81-BFC1-1BE8-0911FADEE2C3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E80B5-4452-4F10-63BB-29C46CC6C3CC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B4E8C-9A4D-F812-1248-490046CAF2E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7341088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155257-B881-B519-7494-440CA8BA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599D06-FC31-155B-576D-56D5128733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E8CD8-8674-C2ED-151F-18FB70F1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E24E9-20BB-5651-E0B2-D37FB44F7D3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60DB1-0579-4F0E-B89F-73737FB37A0F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AEBBC-49BC-E1F1-9E1A-F66D76C10CB7}"/>
              </a:ext>
            </a:extLst>
          </p:cNvPr>
          <p:cNvSpPr>
            <a:spLocks/>
          </p:cNvSpPr>
          <p:nvPr/>
        </p:nvSpPr>
        <p:spPr>
          <a:xfrm>
            <a:off x="79803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6" y="3160003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تنظيم حصص الأسبوع السادس</a:t>
            </a:r>
            <a:endParaRPr lang="fr-MA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EC6D4D8-A159-D282-7008-6D827656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8643" y="3452101"/>
            <a:ext cx="3831420" cy="1362012"/>
          </a:xfrm>
          <a:prstGeom prst="rect">
            <a:avLst/>
          </a:prstGeom>
        </p:spPr>
      </p:pic>
      <p:sp>
        <p:nvSpPr>
          <p:cNvPr id="30" name="Organigramme : Terminateur 29">
            <a:extLst>
              <a:ext uri="{FF2B5EF4-FFF2-40B4-BE49-F238E27FC236}">
                <a16:creationId xmlns:a16="http://schemas.microsoft.com/office/drawing/2014/main" id="{5E67F533-0003-670A-8653-7D0C6E21111B}"/>
              </a:ext>
            </a:extLst>
          </p:cNvPr>
          <p:cNvSpPr/>
          <p:nvPr/>
        </p:nvSpPr>
        <p:spPr>
          <a:xfrm>
            <a:off x="7024611" y="1910926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Arial" panose="020B0604020202020204" pitchFamily="34" charset="0"/>
              </a:rPr>
              <a:t>اليوم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1 - 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AE19904-F025-9D70-0C02-58C0F63B0EB8}"/>
              </a:ext>
            </a:extLst>
          </p:cNvPr>
          <p:cNvGrpSpPr/>
          <p:nvPr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BA9EC7F-CBF7-7B36-6667-527D498CCE78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rganigramme : Terminateur 32">
              <a:extLst>
                <a:ext uri="{FF2B5EF4-FFF2-40B4-BE49-F238E27FC236}">
                  <a16:creationId xmlns:a16="http://schemas.microsoft.com/office/drawing/2014/main" id="{84917BCC-A7BB-4497-4BC4-FEE3E753238E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3 - 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ABDE56B-B1D8-87F7-43A2-3543B491E169}"/>
              </a:ext>
            </a:extLst>
          </p:cNvPr>
          <p:cNvGrpSpPr/>
          <p:nvPr/>
        </p:nvGrpSpPr>
        <p:grpSpPr>
          <a:xfrm flipH="1">
            <a:off x="4743896" y="1917887"/>
            <a:ext cx="3780000" cy="1332000"/>
            <a:chOff x="4735350" y="3482113"/>
            <a:chExt cx="3780000" cy="1332000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967FFCD5-B508-B459-DD21-A60CF1BB3513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rganigramme : Terminateur 38">
              <a:extLst>
                <a:ext uri="{FF2B5EF4-FFF2-40B4-BE49-F238E27FC236}">
                  <a16:creationId xmlns:a16="http://schemas.microsoft.com/office/drawing/2014/main" id="{BB1C06D9-07BD-CBE9-D343-BB038D386741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 - 1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فهم المقروء.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الظواهر اللغوية والإملائية.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lang="ar-MA" sz="16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فهم المسموع.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الإنتاج الكتابي.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FA1D6E0-8215-9912-4645-47469A888AEE}"/>
              </a:ext>
            </a:extLst>
          </p:cNvPr>
          <p:cNvSpPr txBox="1">
            <a:spLocks/>
          </p:cNvSpPr>
          <p:nvPr/>
        </p:nvSpPr>
        <p:spPr>
          <a:xfrm>
            <a:off x="4909142" y="3936813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Wingdings" panose="05000000000000000000" pitchFamily="2" charset="2"/>
              </a:rPr>
              <a:t>طلاقة.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Wingdings" panose="05000000000000000000" pitchFamily="2" charset="2"/>
              </a:rPr>
              <a:t>تحدث. 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Wingdings" panose="05000000000000000000" pitchFamily="2" charset="2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التصحيح.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مسك النتائج.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1EF54809-9346-163C-D59E-77AB4FA092E6}"/>
              </a:ext>
            </a:extLst>
          </p:cNvPr>
          <p:cNvSpPr txBox="1">
            <a:spLocks/>
          </p:cNvSpPr>
          <p:nvPr/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A4BEB5-D800-8841-38EC-BA9CD5D8FFE1}"/>
              </a:ext>
            </a:extLst>
          </p:cNvPr>
          <p:cNvSpPr txBox="1"/>
          <p:nvPr/>
        </p:nvSpPr>
        <p:spPr>
          <a:xfrm>
            <a:off x="6619142" y="3462894"/>
            <a:ext cx="1942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اليوم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2 - </a:t>
            </a:r>
            <a:endParaRPr kumimoji="0" lang="ar-MA" sz="18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959896" y="2343062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ar-MA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طلاقة</a:t>
            </a:r>
            <a:r>
              <a:rPr lang="fr-FR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ar-MA" sz="1600" dirty="0">
              <a:solidFill>
                <a:srgbClr val="757575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ar-MA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تحدث. 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ar-MA" sz="1600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B18DE4F6-434D-A1BA-3768-76787B8484E8}"/>
              </a:ext>
            </a:extLst>
          </p:cNvPr>
          <p:cNvSpPr txBox="1">
            <a:spLocks/>
          </p:cNvSpPr>
          <p:nvPr/>
        </p:nvSpPr>
        <p:spPr>
          <a:xfrm>
            <a:off x="1175655" y="1464649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فصل جهاز الحاسوب عن </a:t>
            </a:r>
            <a:r>
              <a:rPr kumimoji="0" lang="ar-M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المسلاط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استعدادا للتمرير الفردي للطلاقة و التحدث؛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874444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الحصص 1 -2 -3 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175656" y="2101788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الحصص الثلاث الأولى لتمرير رائزي الطلاقة و التحدث؛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1A3BED98-2A85-8950-0BC7-B9FB02D407D6}"/>
              </a:ext>
            </a:extLst>
          </p:cNvPr>
          <p:cNvSpPr txBox="1">
            <a:spLocks/>
          </p:cNvSpPr>
          <p:nvPr/>
        </p:nvSpPr>
        <p:spPr>
          <a:xfrm>
            <a:off x="1175654" y="5320523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مسك النتائج اعتمادا على عناصر الإجابة ومعايير التحكم الخاصة بكل مكون؛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E3F24EAE-ED3C-1F1D-5180-3EE644012E99}"/>
              </a:ext>
            </a:extLst>
          </p:cNvPr>
          <p:cNvSpPr txBox="1">
            <a:spLocks/>
          </p:cNvSpPr>
          <p:nvPr/>
        </p:nvSpPr>
        <p:spPr>
          <a:xfrm>
            <a:off x="989041" y="5957662"/>
            <a:ext cx="710992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ملحوظة</a:t>
            </a: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يمكن تدبير عملية التمرير الفردي للطلاقة و التحدث في حصة أو حصتين حسب عدد المتعلمين. </a:t>
            </a: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175654" y="4622138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تمرير الرائزين في جلسة واحدة بمعدل مناسب لعدد المتعلمين؛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23A8279C-01B1-3B2C-DA93-A11126AAF35B}"/>
              </a:ext>
            </a:extLst>
          </p:cNvPr>
          <p:cNvSpPr txBox="1">
            <a:spLocks/>
          </p:cNvSpPr>
          <p:nvPr/>
        </p:nvSpPr>
        <p:spPr>
          <a:xfrm>
            <a:off x="1175657" y="3347860"/>
            <a:ext cx="6923314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يجتاز المتعلم رائز الطلاقة في فقرة واحدة؛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C142B072-CC42-C399-8DEE-BE8051CBAFEE}"/>
              </a:ext>
            </a:extLst>
          </p:cNvPr>
          <p:cNvSpPr txBox="1">
            <a:spLocks/>
          </p:cNvSpPr>
          <p:nvPr/>
        </p:nvSpPr>
        <p:spPr>
          <a:xfrm>
            <a:off x="1175656" y="2738927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تشكيل ثلاث مجموعات من المتعلمين متكافئة العدد 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1F43628-DACC-486C-863A-F77B28DCCBEB}"/>
              </a:ext>
            </a:extLst>
          </p:cNvPr>
          <p:cNvSpPr txBox="1">
            <a:spLocks/>
          </p:cNvSpPr>
          <p:nvPr/>
        </p:nvSpPr>
        <p:spPr>
          <a:xfrm>
            <a:off x="1175657" y="3984999"/>
            <a:ext cx="6923314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يجتاز المتعلم رائز التحدث في وضعية واحدة؛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65282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7C7B-9C9C-C699-A54F-7855EA5B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B8846B-83EA-E264-E37E-D695E825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هيكلة حصة اليوم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1FA64D6-2488-E89C-59ED-6D025853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14" y="1977543"/>
            <a:ext cx="5488778" cy="141518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ECB4FE8-F88A-0FF3-B3EE-1C21ACDAA97D}"/>
              </a:ext>
            </a:extLst>
          </p:cNvPr>
          <p:cNvSpPr txBox="1"/>
          <p:nvPr/>
        </p:nvSpPr>
        <p:spPr>
          <a:xfrm>
            <a:off x="3284377" y="2122576"/>
            <a:ext cx="3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 01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الطلاقة والتحدث / الوضعية التدريبية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033E18-0BF8-0A23-3475-6EDAB678A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2189639"/>
            <a:ext cx="544953" cy="540000"/>
          </a:xfrm>
          <a:prstGeom prst="rect">
            <a:avLst/>
          </a:prstGeom>
        </p:spPr>
      </p:pic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B81E251-DEE6-2737-C7C1-6AEADF15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2" y="3710108"/>
            <a:ext cx="5472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8417B3C-ED6C-3E31-483B-4AA47805F93E}"/>
              </a:ext>
            </a:extLst>
          </p:cNvPr>
          <p:cNvSpPr txBox="1">
            <a:spLocks/>
          </p:cNvSpPr>
          <p:nvPr/>
        </p:nvSpPr>
        <p:spPr>
          <a:xfrm>
            <a:off x="2102784" y="42104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 تصحيح الوضعية التدريبية.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9B7FF1-551C-6B3E-88C4-2711FAE3DD72}"/>
              </a:ext>
            </a:extLst>
          </p:cNvPr>
          <p:cNvSpPr txBox="1"/>
          <p:nvPr/>
        </p:nvSpPr>
        <p:spPr>
          <a:xfrm>
            <a:off x="5552760" y="384675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02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التصحيح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8F49AE-464A-582F-C030-A17BF030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37733" y="3897037"/>
            <a:ext cx="536339" cy="54000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01DA62C-9059-3BA2-5BA6-C1D0C95B3696}"/>
              </a:ext>
            </a:extLst>
          </p:cNvPr>
          <p:cNvSpPr txBox="1">
            <a:spLocks/>
          </p:cNvSpPr>
          <p:nvPr/>
        </p:nvSpPr>
        <p:spPr>
          <a:xfrm>
            <a:off x="2189372" y="244440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تمرير فردي على الحاسوب</a:t>
            </a:r>
          </a:p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وضعية تدريبية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D5AC53D-2813-6A92-A089-930A6B13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0" y="1869229"/>
            <a:ext cx="449441" cy="5173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68FDA9-9D5A-FFB5-23C8-C4301D299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5" y="3603838"/>
            <a:ext cx="449441" cy="5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02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ADDC57D-4BE2-FA1E-DFC0-97A2FA3B89F5}"/>
              </a:ext>
            </a:extLst>
          </p:cNvPr>
          <p:cNvSpPr txBox="1">
            <a:spLocks/>
          </p:cNvSpPr>
          <p:nvPr/>
        </p:nvSpPr>
        <p:spPr>
          <a:xfrm>
            <a:off x="1324949" y="31220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بالموازاة مع التمرير الفردي ينجز باقي المتعلمين أنشطة الوضعية التدريبية الصفحة 62؛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0412EB1C-FEB4-A109-7359-0F465DACFDBF}"/>
              </a:ext>
            </a:extLst>
          </p:cNvPr>
          <p:cNvSpPr txBox="1">
            <a:spLocks/>
          </p:cNvSpPr>
          <p:nvPr/>
        </p:nvSpPr>
        <p:spPr>
          <a:xfrm>
            <a:off x="1702835" y="143712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حصص اليوم الثاني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735F8160-37A9-1442-4C69-27E4BAB948D4}"/>
              </a:ext>
            </a:extLst>
          </p:cNvPr>
          <p:cNvSpPr txBox="1">
            <a:spLocks/>
          </p:cNvSpPr>
          <p:nvPr/>
        </p:nvSpPr>
        <p:spPr>
          <a:xfrm>
            <a:off x="1324949" y="23999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خلال هذه الحصة يتم تمرير رائزي الطلاقة والتحدث لعناصر المجموعة 2؛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5D124FA-5450-4E1D-0C37-D4E46B0725A3}"/>
              </a:ext>
            </a:extLst>
          </p:cNvPr>
          <p:cNvSpPr txBox="1">
            <a:spLocks/>
          </p:cNvSpPr>
          <p:nvPr/>
        </p:nvSpPr>
        <p:spPr>
          <a:xfrm>
            <a:off x="1324949" y="3844102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يستأنف كل متعلم تم تقويمه إنجاز أنشطة الوضعية التدريبية؛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6AA8B99-C3E8-C9ED-2671-18B5F1AC93C9}"/>
              </a:ext>
            </a:extLst>
          </p:cNvPr>
          <p:cNvSpPr txBox="1">
            <a:spLocks/>
          </p:cNvSpPr>
          <p:nvPr/>
        </p:nvSpPr>
        <p:spPr>
          <a:xfrm>
            <a:off x="1324949" y="456619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ينجز المتعلمون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الأ</a:t>
            </a:r>
            <a:r>
              <a:rPr lang="ar-MA" sz="2400" dirty="0" err="1">
                <a:solidFill>
                  <a:srgbClr val="C00000"/>
                </a:solidFill>
              </a:rPr>
              <a:t>سئلة</a:t>
            </a:r>
            <a:r>
              <a:rPr lang="ar-MA" sz="2400" dirty="0">
                <a:solidFill>
                  <a:srgbClr val="C00000"/>
                </a:solidFill>
              </a:rPr>
              <a:t>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3 و 4 و5 و6  من الصفحة 62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0C1227F-1FB4-371B-4C92-2A343D136607}"/>
              </a:ext>
            </a:extLst>
          </p:cNvPr>
          <p:cNvSpPr txBox="1">
            <a:spLocks/>
          </p:cNvSpPr>
          <p:nvPr/>
        </p:nvSpPr>
        <p:spPr>
          <a:xfrm>
            <a:off x="1324949" y="528828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التصحيح بشكل تفاعلي بعد نهاية تمرير رائزي الطلاقة و التحدث للمجموعة الثانية؛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845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1E6B2-D875-DFB9-1958-5774D44F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F1F51-03DE-FBC0-0008-14E902E4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9000"/>
            <a:ext cx="7886700" cy="720000"/>
          </a:xfrm>
        </p:spPr>
        <p:txBody>
          <a:bodyPr>
            <a:noAutofit/>
          </a:bodyPr>
          <a:lstStyle/>
          <a:p>
            <a:r>
              <a:rPr lang="ar-MA" sz="72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تقويم التحدث</a:t>
            </a:r>
            <a:endParaRPr lang="fr-MA" sz="72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1203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6031-0793-BD55-22A0-9A3B0545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DC70574-2AA6-190D-239D-A3668265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29" y="907212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التحدث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4C6A488D-BD03-9753-6BDB-36DF1C23D432}"/>
              </a:ext>
            </a:extLst>
          </p:cNvPr>
          <p:cNvSpPr txBox="1">
            <a:spLocks/>
          </p:cNvSpPr>
          <p:nvPr/>
        </p:nvSpPr>
        <p:spPr>
          <a:xfrm>
            <a:off x="1259634" y="196506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يظهر الأستاذ(ة) وضعية التحدث على شاشة الحاسوب؛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7C08630-B386-6EDE-705C-59B14A341AD0}"/>
              </a:ext>
            </a:extLst>
          </p:cNvPr>
          <p:cNvSpPr txBox="1">
            <a:spLocks/>
          </p:cNvSpPr>
          <p:nvPr/>
        </p:nvSpPr>
        <p:spPr>
          <a:xfrm>
            <a:off x="1259634" y="26493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تمنح 30 ثانية للمتعلم لقراءة الوضعية وفهم التعليمة؛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A9470BA5-0BDD-B11B-368D-8EEA9F14388C}"/>
              </a:ext>
            </a:extLst>
          </p:cNvPr>
          <p:cNvSpPr txBox="1">
            <a:spLocks/>
          </p:cNvSpPr>
          <p:nvPr/>
        </p:nvSpPr>
        <p:spPr>
          <a:xfrm>
            <a:off x="1259634" y="338716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دقيقة ونص على الأكثر لكل متعلم لأخذ الكلمة 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7BCD596F-94AD-E6C0-E433-B6A798ABCD47}"/>
              </a:ext>
            </a:extLst>
          </p:cNvPr>
          <p:cNvSpPr txBox="1">
            <a:spLocks/>
          </p:cNvSpPr>
          <p:nvPr/>
        </p:nvSpPr>
        <p:spPr>
          <a:xfrm>
            <a:off x="1278228" y="550379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نتيجة كل متعلم في شبكة التفريغ فور انتهاء التحدث وفق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7D58FFDE-F09A-EA62-E99C-2C8B7B226600}"/>
              </a:ext>
            </a:extLst>
          </p:cNvPr>
          <p:cNvSpPr txBox="1">
            <a:spLocks/>
          </p:cNvSpPr>
          <p:nvPr/>
        </p:nvSpPr>
        <p:spPr>
          <a:xfrm>
            <a:off x="1259634" y="475027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تنقيط التحدث وفق سلم تنقيط على 10؛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AE64242C-C91C-63D9-ED88-42371D42E4B0}"/>
              </a:ext>
            </a:extLst>
          </p:cNvPr>
          <p:cNvSpPr txBox="1">
            <a:spLocks/>
          </p:cNvSpPr>
          <p:nvPr/>
        </p:nvSpPr>
        <p:spPr>
          <a:xfrm>
            <a:off x="1259634" y="40687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تكون كل الإجابات باللغة العربية الفصيحة؛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46129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07900-71EC-A884-2FA4-596123066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D2F79427-8B05-9915-21E2-EC0F2767DCAB}"/>
              </a:ext>
            </a:extLst>
          </p:cNvPr>
          <p:cNvSpPr txBox="1"/>
          <p:nvPr/>
        </p:nvSpPr>
        <p:spPr>
          <a:xfrm>
            <a:off x="2212828" y="1172781"/>
            <a:ext cx="4231532" cy="52322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>
            <a:solidFill>
              <a:srgbClr val="0097B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معايير تصحيح وضعية التحدث (اليوم 2) 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DEB03D0-8070-7867-4FB7-B26ACE7FC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95138"/>
              </p:ext>
            </p:extLst>
          </p:nvPr>
        </p:nvGraphicFramePr>
        <p:xfrm>
          <a:off x="797331" y="2219399"/>
          <a:ext cx="7549337" cy="4046558"/>
        </p:xfrm>
        <a:graphic>
          <a:graphicData uri="http://schemas.openxmlformats.org/drawingml/2006/table">
            <a:tbl>
              <a:tblPr rtl="1" firstRow="1" firstCol="1" bandRow="1"/>
              <a:tblGrid>
                <a:gridCol w="574679">
                  <a:extLst>
                    <a:ext uri="{9D8B030D-6E8A-4147-A177-3AD203B41FA5}">
                      <a16:colId xmlns:a16="http://schemas.microsoft.com/office/drawing/2014/main" val="736232962"/>
                    </a:ext>
                  </a:extLst>
                </a:gridCol>
                <a:gridCol w="1429804">
                  <a:extLst>
                    <a:ext uri="{9D8B030D-6E8A-4147-A177-3AD203B41FA5}">
                      <a16:colId xmlns:a16="http://schemas.microsoft.com/office/drawing/2014/main" val="619220143"/>
                    </a:ext>
                  </a:extLst>
                </a:gridCol>
                <a:gridCol w="4158822">
                  <a:extLst>
                    <a:ext uri="{9D8B030D-6E8A-4147-A177-3AD203B41FA5}">
                      <a16:colId xmlns:a16="http://schemas.microsoft.com/office/drawing/2014/main" val="1040309097"/>
                    </a:ext>
                  </a:extLst>
                </a:gridCol>
                <a:gridCol w="550506">
                  <a:extLst>
                    <a:ext uri="{9D8B030D-6E8A-4147-A177-3AD203B41FA5}">
                      <a16:colId xmlns:a16="http://schemas.microsoft.com/office/drawing/2014/main" val="1467509368"/>
                    </a:ext>
                  </a:extLst>
                </a:gridCol>
                <a:gridCol w="835526">
                  <a:extLst>
                    <a:ext uri="{9D8B030D-6E8A-4147-A177-3AD203B41FA5}">
                      <a16:colId xmlns:a16="http://schemas.microsoft.com/office/drawing/2014/main" val="2147114275"/>
                    </a:ext>
                  </a:extLst>
                </a:gridCol>
              </a:tblGrid>
              <a:tr h="3774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الرمز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المؤشرات</a:t>
                      </a: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التنقيط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46291"/>
                  </a:ext>
                </a:extLst>
              </a:tr>
              <a:tr h="184150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PO2</a:t>
                      </a: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التحدث عن </a:t>
                      </a:r>
                      <a:r>
                        <a:rPr lang="ar-MA" sz="1800" b="1" kern="1200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مَظْهَرٍ مِنْ مَظاهِرِ تَغَيُّرِ ٱلْحَياةِ بَيْنَ ٱلْماضي </a:t>
                      </a:r>
                      <a:r>
                        <a:rPr lang="ar-MA" sz="1800" b="1" kern="1200" noProof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وَٱلْحاضِرِ</a:t>
                      </a: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.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قدم مظهرين من مظاهر الاختلاف بين حياتنا في الماضي و الحاضر معا.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3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50353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قدم مظهرا واحد  عن الحياة في الماضي والحاضر معا.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3225"/>
                  </a:ext>
                </a:extLst>
              </a:tr>
              <a:tr h="519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قدم مظهرا واحد  عن الحياة إما  في الماضي أو في الحاضر فقط.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74256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أمثلة عن المظهر الذي تحدث عنه.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قدم ثلاثة أمثلة  مناسبة عن مظاهر تغير الحياة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3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66526"/>
                  </a:ext>
                </a:extLst>
              </a:tr>
              <a:tr h="2778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قدم  مثالين مناسبين.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7648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قدم مثالا واحدا مناسبا.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9338"/>
                  </a:ext>
                </a:extLst>
              </a:tr>
              <a:tr h="1614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التحدث باسترسال.</a:t>
                      </a: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ثلاثة توقفات الأكثر (10  ثوان لكل توقف).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من0 إلى 2</a:t>
                      </a: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32390"/>
                  </a:ext>
                </a:extLst>
              </a:tr>
              <a:tr h="1614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أكثر من أربعة توقفات.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17592"/>
                  </a:ext>
                </a:extLst>
              </a:tr>
              <a:tr h="220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عدم ارتكاب أخطاء لغوية.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4 أخطاء على الأكثر.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2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31636"/>
                  </a:ext>
                </a:extLst>
              </a:tr>
              <a:tr h="220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أكثر من 5 أخطاء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11272"/>
                  </a:ext>
                </a:extLst>
              </a:tr>
              <a:tr h="32416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المجموع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10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7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561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D0D81-68F0-7162-59D8-E26A943E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995B0F8-53AD-6914-83D5-4D53B520768D}"/>
              </a:ext>
            </a:extLst>
          </p:cNvPr>
          <p:cNvSpPr/>
          <p:nvPr/>
        </p:nvSpPr>
        <p:spPr>
          <a:xfrm>
            <a:off x="222738" y="747765"/>
            <a:ext cx="8610301" cy="5699928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أَثْناءَ عَشاءٍ عائِلِيٍّ شَهِيٍّ، جَلَسَ ٱلأَحْفادُ حَوْلَ جَدَّتِهِمْ في صالونِ ٱلْبَيْتِ وَبَدَأَتْ أَحاديثُ شَيِّقَةٌ بَيْنَهُمْ. "كَيْفَ كُنْتُمْ تُحَضِّرونَ ٱلطَّعامَ قَديماً؟ وَكَيْفَ تَغَيَّرَتْ عاداتُنا مَعَ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ٱلزَّمَنِ؟"رَوَتْ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لَهُمُ ٱلْجَدَّةُ عَنْ طُرُقِ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ٱلطَّبْخِ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ٱلتَّقْليدِيَّةِ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وَٱلأَفْرانِ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ٱلطّينِيَّةِ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، بَيْنَما تَحَدَّثَ ٱلأَحْفادُ عَنِ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ٱلْمَطابِخِ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ٱلْعَصْرِيَّةِ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وَٱلأَطْعِمَةِ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ٱلسَّريعَةِ.                   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ماذا عَنْك؟</a:t>
            </a:r>
          </a:p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تَحَدَّثْ/ تَحَدَّثي عَنْ مَظْهَرينِ مِنْ مَظاهِرِ تَغَيُّرِ ٱلْحَياةِ بَيْنَ ٱلْماضي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وَٱلْحاضِرِ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. اُ</a:t>
            </a:r>
            <a:r>
              <a:rPr lang="ar-MA" sz="3800" b="1" dirty="0">
                <a:solidFill>
                  <a:srgbClr val="C00000"/>
                </a:solidFill>
                <a:latin typeface="Dosis ExtraBold" pitchFamily="2" charset="0"/>
                <a:cs typeface="Microsoft Uighur" panose="02000000000000000000" pitchFamily="2" charset="-78"/>
              </a:rPr>
              <a:t>ذْكُرْ / ي ثَلاثَةَ أَمْثِلَةٍ عَنْ مَظاهِرِ ٱلتَّغَيُّرِ ٱلَّتي ذَكَرْتها .</a:t>
            </a:r>
            <a:endParaRPr kumimoji="0" lang="ar-MA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1514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16031</TotalTime>
  <Words>841</Words>
  <Application>Microsoft Office PowerPoint</Application>
  <PresentationFormat>Affichage à l'écran (4:3)</PresentationFormat>
  <Paragraphs>136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16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Dosis</vt:lpstr>
      <vt:lpstr>Dosis ExtraBold</vt:lpstr>
      <vt:lpstr>Dosis Medium</vt:lpstr>
      <vt:lpstr>Dosis SemiBold</vt:lpstr>
      <vt:lpstr>Microsoft Uighur</vt:lpstr>
      <vt:lpstr>Modern Love</vt:lpstr>
      <vt:lpstr>Wingdings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افتتاح الحصة nv</vt:lpstr>
      <vt:lpstr>Présentation PowerPoint</vt:lpstr>
      <vt:lpstr>تنظيم حصص الأسبوع السادس</vt:lpstr>
      <vt:lpstr>Présentation PowerPoint</vt:lpstr>
      <vt:lpstr>هيكلة حصة اليوم</vt:lpstr>
      <vt:lpstr>Présentation PowerPoint</vt:lpstr>
      <vt:lpstr>وضعية تقويم التحدث</vt:lpstr>
      <vt:lpstr>موجهات تمرير رائز التحدث</vt:lpstr>
      <vt:lpstr>Présentation PowerPoint</vt:lpstr>
      <vt:lpstr>Présentation PowerPoint</vt:lpstr>
      <vt:lpstr> تقويم الطلاقة</vt:lpstr>
      <vt:lpstr>موجهات تمرير رائز الطلاقة</vt:lpstr>
      <vt:lpstr>معايير تصحيح الطلاقة</vt:lpstr>
      <vt:lpstr>Présentation PowerPoint</vt:lpstr>
      <vt:lpstr>سنخصص الدقائق المتبقية لتصحيح أعمالكم شفهيا.</vt:lpstr>
      <vt:lpstr>الفائزون بنجمة السلوك هم: </vt:lpstr>
      <vt:lpstr>اختتام الحصة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EL HAMDOUNI BTIHAJ</cp:lastModifiedBy>
  <cp:revision>251</cp:revision>
  <cp:lastPrinted>2025-11-10T15:58:57Z</cp:lastPrinted>
  <dcterms:created xsi:type="dcterms:W3CDTF">2023-09-20T21:35:22Z</dcterms:created>
  <dcterms:modified xsi:type="dcterms:W3CDTF">2025-12-01T20:45:19Z</dcterms:modified>
</cp:coreProperties>
</file>