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1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2" r:id="rId6"/>
    <p:sldMasterId id="2147483815" r:id="rId7"/>
    <p:sldMasterId id="2147483830" r:id="rId8"/>
    <p:sldMasterId id="2147483854" r:id="rId9"/>
    <p:sldMasterId id="2147483878" r:id="rId10"/>
    <p:sldMasterId id="2147483893" r:id="rId11"/>
    <p:sldMasterId id="2147483918" r:id="rId12"/>
    <p:sldMasterId id="2147483941" r:id="rId13"/>
  </p:sldMasterIdLst>
  <p:notesMasterIdLst>
    <p:notesMasterId r:id="rId69"/>
  </p:notesMasterIdLst>
  <p:sldIdLst>
    <p:sldId id="2147482787" r:id="rId14"/>
    <p:sldId id="2147482629" r:id="rId15"/>
    <p:sldId id="2147482604" r:id="rId16"/>
    <p:sldId id="2147482736" r:id="rId17"/>
    <p:sldId id="2147482697" r:id="rId18"/>
    <p:sldId id="2147482618" r:id="rId19"/>
    <p:sldId id="2147482716" r:id="rId20"/>
    <p:sldId id="2147482470" r:id="rId21"/>
    <p:sldId id="2147482728" r:id="rId22"/>
    <p:sldId id="2147482477" r:id="rId23"/>
    <p:sldId id="2147482480" r:id="rId24"/>
    <p:sldId id="2147482483" r:id="rId25"/>
    <p:sldId id="2147482481" r:id="rId26"/>
    <p:sldId id="2147482482" r:id="rId27"/>
    <p:sldId id="2147482708" r:id="rId28"/>
    <p:sldId id="2147482485" r:id="rId29"/>
    <p:sldId id="2134807148" r:id="rId30"/>
    <p:sldId id="2147482503" r:id="rId31"/>
    <p:sldId id="2134807164" r:id="rId32"/>
    <p:sldId id="2147482737" r:id="rId33"/>
    <p:sldId id="2134807155" r:id="rId34"/>
    <p:sldId id="2134807156" r:id="rId35"/>
    <p:sldId id="2147482738" r:id="rId36"/>
    <p:sldId id="2147482739" r:id="rId37"/>
    <p:sldId id="2147482771" r:id="rId38"/>
    <p:sldId id="2147482740" r:id="rId39"/>
    <p:sldId id="2147482772" r:id="rId40"/>
    <p:sldId id="2147482773" r:id="rId41"/>
    <p:sldId id="2147482774" r:id="rId42"/>
    <p:sldId id="2147482775" r:id="rId43"/>
    <p:sldId id="2147482741" r:id="rId44"/>
    <p:sldId id="2147482712" r:id="rId45"/>
    <p:sldId id="2147482487" r:id="rId46"/>
    <p:sldId id="2147482788" r:id="rId47"/>
    <p:sldId id="2147482749" r:id="rId48"/>
    <p:sldId id="2147482762" r:id="rId49"/>
    <p:sldId id="2147482761" r:id="rId50"/>
    <p:sldId id="2147482747" r:id="rId51"/>
    <p:sldId id="2147482764" r:id="rId52"/>
    <p:sldId id="2147482763" r:id="rId53"/>
    <p:sldId id="2147482765" r:id="rId54"/>
    <p:sldId id="2147482770" r:id="rId55"/>
    <p:sldId id="2147482492" r:id="rId56"/>
    <p:sldId id="2147482493" r:id="rId57"/>
    <p:sldId id="2147482494" r:id="rId58"/>
    <p:sldId id="2147482784" r:id="rId59"/>
    <p:sldId id="2134807111" r:id="rId60"/>
    <p:sldId id="2147482785" r:id="rId61"/>
    <p:sldId id="2147482786" r:id="rId62"/>
    <p:sldId id="2147482715" r:id="rId63"/>
    <p:sldId id="2147482499" r:id="rId64"/>
    <p:sldId id="2147482501" r:id="rId65"/>
    <p:sldId id="2147482729" r:id="rId66"/>
    <p:sldId id="2147482502" r:id="rId67"/>
    <p:sldId id="2147482634" r:id="rId68"/>
  </p:sldIdLst>
  <p:sldSz cx="9144000" cy="6858000" type="screen4x3"/>
  <p:notesSz cx="6858000" cy="9144000"/>
  <p:embeddedFontLst>
    <p:embeddedFont>
      <p:font typeface="Dosis" pitchFamily="2" charset="0"/>
      <p:regular r:id="rId70"/>
      <p:bold r:id="rId71"/>
    </p:embeddedFont>
    <p:embeddedFont>
      <p:font typeface="Dosis ExtraBold" pitchFamily="2" charset="0"/>
      <p:bold r:id="rId72"/>
    </p:embeddedFont>
    <p:embeddedFont>
      <p:font typeface="Dosis Medium" pitchFamily="2" charset="0"/>
      <p:regular r:id="rId73"/>
    </p:embeddedFont>
    <p:embeddedFont>
      <p:font typeface="Dosis SemiBold" pitchFamily="2" charset="0"/>
      <p:bold r:id="rId74"/>
    </p:embeddedFont>
    <p:embeddedFont>
      <p:font typeface="Microsoft Uighur" panose="02000000000000000000" pitchFamily="2" charset="-78"/>
      <p:regular r:id="rId75"/>
      <p:bold r:id="rId76"/>
    </p:embeddedFont>
    <p:embeddedFont>
      <p:font typeface="Modern Love" panose="04090805081005020601" pitchFamily="82" charset="0"/>
      <p:regular r:id="rId7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D6E9EA"/>
    <a:srgbClr val="106585"/>
    <a:srgbClr val="7FB9BE"/>
    <a:srgbClr val="F3EEE8"/>
    <a:srgbClr val="0097B2"/>
    <a:srgbClr val="70B1B6"/>
    <a:srgbClr val="1E3F48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font" Target="fonts/font3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72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8944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834953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312576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227909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874346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60128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227964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2578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67639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011961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0830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6501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8535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93774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93576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53404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311146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259381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40622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66205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9338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983743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9576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87223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027032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455880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1461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9885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616867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8327946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86185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154091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87518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448588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31265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4386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82128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43312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02987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8961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51776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297362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24496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152143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50966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364454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9944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93138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396959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6620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100454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6407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54723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76590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3512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221616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693728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657699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4490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726161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078615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75337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17424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36175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904348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61060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36845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646145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42299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91186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032408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29625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405186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36749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566718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417232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7053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650003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2180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69739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60001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373930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41073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033705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11433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336786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31895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6129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325294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97333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35008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21968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4685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5477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8053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5615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8879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99536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597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80915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0776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9619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708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2060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47802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048520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367312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663231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21532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067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091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6293767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46888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51372534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82525504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426550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4202003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80628385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77760689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9266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62184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47664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0453124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613718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700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43584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204530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5844924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8664886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58336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3264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829189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72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046707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7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512031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2513206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595281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62304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7275021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9414072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914734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294485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71252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138630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641633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555538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4141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5441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936842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38264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8573286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749087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54200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622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048796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3718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197529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3557341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4702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42340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345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04459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37669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61841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877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5557831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131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04792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14386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68528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317361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551771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88915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05977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4172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74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335722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043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06103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6689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90734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811312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802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59242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505763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8418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168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0243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477746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599036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72400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07449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26299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95352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7389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89872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73518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16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83594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5650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7525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46529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01919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440591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933287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88063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435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477419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667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42453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06958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630062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29774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785290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246454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842584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45404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17198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4902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82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46933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42078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7262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93131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97367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60152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23860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69587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602588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66306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856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9201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7889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57703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3442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855747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52678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87338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250319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41841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74680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4536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54023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4444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70428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00547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67587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15421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467219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6099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30230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2756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image" Target="../media/image14.jpg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90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11/12/2025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884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4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95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11/12/2025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661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26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42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042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1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98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45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822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34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6.png"/><Relationship Id="rId12" Type="http://schemas.openxmlformats.org/officeDocument/2006/relationships/image" Target="../media/image2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11" Type="http://schemas.openxmlformats.org/officeDocument/2006/relationships/image" Target="../media/image48.png"/><Relationship Id="rId5" Type="http://schemas.openxmlformats.org/officeDocument/2006/relationships/image" Target="../media/image46.sv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0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7.wdp"/><Relationship Id="rId7" Type="http://schemas.openxmlformats.org/officeDocument/2006/relationships/image" Target="../media/image3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63.svg"/><Relationship Id="rId4" Type="http://schemas.openxmlformats.org/officeDocument/2006/relationships/image" Target="../media/image34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6.png"/><Relationship Id="rId7" Type="http://schemas.openxmlformats.org/officeDocument/2006/relationships/image" Target="../media/image6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10" Type="http://schemas.openxmlformats.org/officeDocument/2006/relationships/image" Target="../media/image66.svg"/><Relationship Id="rId4" Type="http://schemas.openxmlformats.org/officeDocument/2006/relationships/image" Target="../media/image37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png"/><Relationship Id="rId7" Type="http://schemas.openxmlformats.org/officeDocument/2006/relationships/image" Target="../media/image6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10" Type="http://schemas.openxmlformats.org/officeDocument/2006/relationships/image" Target="../media/image69.svg"/><Relationship Id="rId4" Type="http://schemas.openxmlformats.org/officeDocument/2006/relationships/image" Target="../media/image37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7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11" Type="http://schemas.openxmlformats.org/officeDocument/2006/relationships/image" Target="../media/image76.png"/><Relationship Id="rId5" Type="http://schemas.openxmlformats.org/officeDocument/2006/relationships/image" Target="../media/image38.png"/><Relationship Id="rId10" Type="http://schemas.openxmlformats.org/officeDocument/2006/relationships/image" Target="../media/image75.svg"/><Relationship Id="rId4" Type="http://schemas.openxmlformats.org/officeDocument/2006/relationships/image" Target="../media/image37.png"/><Relationship Id="rId9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png"/><Relationship Id="rId7" Type="http://schemas.openxmlformats.org/officeDocument/2006/relationships/image" Target="../media/image7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7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11" Type="http://schemas.openxmlformats.org/officeDocument/2006/relationships/image" Target="../media/image76.png"/><Relationship Id="rId5" Type="http://schemas.openxmlformats.org/officeDocument/2006/relationships/image" Target="../media/image38.png"/><Relationship Id="rId10" Type="http://schemas.openxmlformats.org/officeDocument/2006/relationships/image" Target="../media/image75.svg"/><Relationship Id="rId4" Type="http://schemas.openxmlformats.org/officeDocument/2006/relationships/image" Target="../media/image37.png"/><Relationship Id="rId9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36.png"/><Relationship Id="rId7" Type="http://schemas.openxmlformats.org/officeDocument/2006/relationships/image" Target="../media/image7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5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11" Type="http://schemas.openxmlformats.org/officeDocument/2006/relationships/image" Target="../media/image76.png"/><Relationship Id="rId5" Type="http://schemas.openxmlformats.org/officeDocument/2006/relationships/image" Target="../media/image38.png"/><Relationship Id="rId10" Type="http://schemas.openxmlformats.org/officeDocument/2006/relationships/image" Target="../media/image75.svg"/><Relationship Id="rId4" Type="http://schemas.openxmlformats.org/officeDocument/2006/relationships/image" Target="../media/image37.png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png"/><Relationship Id="rId7" Type="http://schemas.openxmlformats.org/officeDocument/2006/relationships/image" Target="../media/image7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6.png"/><Relationship Id="rId7" Type="http://schemas.openxmlformats.org/officeDocument/2006/relationships/image" Target="../media/image7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6.png"/><Relationship Id="rId7" Type="http://schemas.openxmlformats.org/officeDocument/2006/relationships/image" Target="../media/image7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4.png"/><Relationship Id="rId7" Type="http://schemas.openxmlformats.org/officeDocument/2006/relationships/image" Target="../media/image7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6.png"/><Relationship Id="rId7" Type="http://schemas.openxmlformats.org/officeDocument/2006/relationships/image" Target="../media/image7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6.png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8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13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2.gif"/><Relationship Id="rId4" Type="http://schemas.openxmlformats.org/officeDocument/2006/relationships/image" Target="../media/image34.png"/><Relationship Id="rId9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0E1755-6FFB-41EF-40EC-0331C8932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b="3606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9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2C8A343F-39E3-9558-30A7-E6C3F3949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00716" y="639679"/>
            <a:ext cx="344372" cy="328748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45BABD-C9D6-8F99-DCEB-0B57BAF9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EB6161-995F-C049-6CA2-E60C180053F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B7EBA5-A1CA-FF54-6F2F-50C62305D97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CE38E5-B04B-0E6D-F841-0325F93272A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ECD0BF-6095-DE98-6B19-D9887C6E5B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27576-9B77-20A2-198C-600BC8B17E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36B61-B3FA-EC9D-9FD7-3F25596A93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77FD83-C54B-E01D-51F2-FD409EBA49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9" name="Espace réservé pour une image  4">
            <a:extLst>
              <a:ext uri="{FF2B5EF4-FFF2-40B4-BE49-F238E27FC236}">
                <a16:creationId xmlns:a16="http://schemas.microsoft.com/office/drawing/2014/main" id="{E4C2DF38-83A7-7ADA-6003-B528FDB65E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0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51DB5B6B-E8CD-3134-5718-BD30EB4F7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129" y="2150680"/>
            <a:ext cx="7038975" cy="3959225"/>
          </a:xfrm>
          <a:prstGeom prst="rect">
            <a:avLst/>
          </a:prstGeom>
        </p:spPr>
      </p:pic>
      <p:pic>
        <p:nvPicPr>
          <p:cNvPr id="41" name="Image 4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773FDB4-5ADF-C81D-259B-B591F7194C4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1077" y="617631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0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F0E93D1-10BC-D74F-84D8-55A3EF1D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من يقرأ؟  تابعوا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46A1C4-3327-1F82-02B5-E69CFB870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63A3D1-DD8E-A0E6-BB29-C63367D814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B6BAC5-15A7-D4D2-08A0-F3B93603CB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E40663-1010-4DDB-3122-2280F1B8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7BCACB-A217-2B33-6A3E-53CE7DBB50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07D3CF-31FE-9F17-F78F-D069750C23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AAC789-23C1-1882-C787-360D208AE8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8DD54D-7746-7541-0E36-74B34B3264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436A501B-4469-5D27-3B4D-D7FCFE3E60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5B6BA5-BEBF-68F6-A347-12A9E25D6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69" y="2011194"/>
            <a:ext cx="8470262" cy="44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417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EAAEF-D2EC-6D42-8D5B-134CEC9C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</a:t>
            </a:r>
            <a:r>
              <a:rPr lang="ar-MA" sz="18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18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0A4D2C9-DE76-6D87-2744-3021A4F5C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16E31AD-4462-C868-F895-E393B94A42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0BA3F3-3BFA-666D-A064-FBD87D2873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E238DD-609B-106C-FDB1-D36FC7DB7F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DA12B3D-1FD5-7107-7A71-5CC0041624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68ACE7-8632-317D-C59A-26C841BB34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FE21F5-7753-5570-04CF-592965DE224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E5F2B0-0E8F-5518-9813-516D490532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C8E605A-24F6-ABA2-1993-74CFC017A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042868-41E5-754A-0C7D-5AC36676B0A1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96DE2C10-F8A4-6ACF-62DF-9167839EAB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8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3C1C-E5BF-B6C2-D040-8709FEF8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182722A-55CE-034F-996F-633DA188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72FC32D-5F92-6763-81B1-24B6A0E4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9E0585-C52C-C5D9-C2E4-8A57D3A234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8D6A5F5-5D2E-9F05-583D-415C3777C7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0D43424-C2F2-8583-D851-F668C6C0E8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D1B066-FBC7-C512-0CE5-6912951985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83B6CF-CACA-D234-4597-595965DFAB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56E91A-CEC6-2FCE-959A-E930D9486B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7DFEBD-01E1-6DAF-F4BB-3D2EBC7F94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13578D6-206E-1DF6-0837-D9BFCC9977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848442-3F30-6138-2E92-CEA20C7FC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69" y="2011194"/>
            <a:ext cx="8470262" cy="44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9417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7795-164E-34B1-BC0D-7637A9BD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F178590-741F-2F42-AAF9-5C0B3C4F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736B846-2B70-3FCD-B3AD-7A410BD97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4AB7939-9FEA-732F-EDC7-98BB54624B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86831FE-B2BF-6305-C1A5-A2A81CE43E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F1DEEFF-1604-F869-8275-9130E0F953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F206EC4-FE2C-2E2E-53D0-AC942D590F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E1905C-86D3-8396-D141-9E626C580C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D2274-0CAA-D72E-BB8A-A6E1F881E3E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9BD049-A701-8CB6-38C2-D743BEFA4E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A28BD6B-40CF-3313-FBAA-4F13CF69C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FC53D9-931D-A881-8E2D-46E6D943B96F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id="{65F3B82B-2B36-4C18-A035-FE4E352307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49" y="999269"/>
            <a:ext cx="3234184" cy="720000"/>
          </a:xfrm>
        </p:spPr>
        <p:txBody>
          <a:bodyPr/>
          <a:lstStyle/>
          <a:p>
            <a:pPr lvl="0"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ورشة القراءة – الحصة 3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83401"/>
            <a:ext cx="7789894" cy="3091198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9411" y="2924174"/>
            <a:ext cx="6533147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رحلة ابن بطوطة – الجزء الأول. </a:t>
            </a:r>
          </a:p>
          <a:p>
            <a:pPr marL="0" lvl="0" indent="0" algn="r" rtl="1">
              <a:buClr>
                <a:srgbClr val="424D7B"/>
              </a:buClr>
              <a:buNone/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- استثمار إستراتيجيات الفهم.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AF25F5-8D2E-13A3-B0E4-AADE614FEB6B}"/>
              </a:ext>
            </a:extLst>
          </p:cNvPr>
          <p:cNvSpPr txBox="1"/>
          <p:nvPr/>
        </p:nvSpPr>
        <p:spPr>
          <a:xfrm>
            <a:off x="5663639" y="1730626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rtl="1">
              <a:defRPr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ورشة القراءة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3BE6C508-0C53-9D16-9D22-FD939E76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33" y="1139239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E90184-17B2-1C30-A2C3-B190C6217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1" y="1772260"/>
            <a:ext cx="46907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71" y="756000"/>
            <a:ext cx="705030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قراءة نص " رحلة ابن بطوطة؛ وتوظيف استراتيجيات الفهم.</a:t>
            </a:r>
            <a:endParaRPr lang="fr-FR" sz="24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F0E837B-6290-E476-6666-AD0ADFE8F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5AA7F46-1D11-A293-9D7F-1E5831E5A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526122A-77E9-E4AB-15CB-E8117A246B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00B950B-D1DF-CDA9-2ABA-7000428196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AC0400-224F-67D3-0FCC-C29120D90D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C967F-E8E7-D268-FFB5-6BFC6C5523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307469-0313-80A0-AA0C-7B1B799615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76C2C4-F60D-3BB2-744B-F99812CF06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520B0AD0-F978-1C6C-3875-CA8C0545EE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5D7B888-0C4C-EA7E-9FFA-C8C0E42F0F33}"/>
              </a:ext>
            </a:extLst>
          </p:cNvPr>
          <p:cNvGrpSpPr/>
          <p:nvPr/>
        </p:nvGrpSpPr>
        <p:grpSpPr>
          <a:xfrm>
            <a:off x="535016" y="2257412"/>
            <a:ext cx="8223294" cy="3807601"/>
            <a:chOff x="309121" y="2396030"/>
            <a:chExt cx="8223294" cy="380760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D8D7670-30CF-379A-533F-0BD52E42A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121" y="2411564"/>
              <a:ext cx="2677017" cy="3776534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A6FD921-FD4A-71DE-AFBD-D9B273CCD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60">
              <a:off x="3032696" y="2415051"/>
              <a:ext cx="2715995" cy="3788439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5D6F9EB-1079-93C0-7D00-AA205B0CB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99687" y="2396030"/>
              <a:ext cx="2732728" cy="380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81190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نصحح الواجب المنزلي. سأراقب إنجازاتكم.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683F770-EBEB-B80E-ED75-6936E95E3A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EBAD736-1463-1EB7-3AD5-D2DC62712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E747E1C-C8F5-83B0-6C3B-0F03E7A40B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B77611-CE4D-0F74-8CB8-BD9D0B075D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955E5F9-469F-37A5-B69B-8A5A60BDD6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F97480-EB86-3E39-4695-3059048A24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CAE443-8FE6-69C6-ABCD-9380C93FD27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8CDDB-8BB3-D3E8-B8F5-BCCF031442B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F92D747-B8E1-5DEA-DFB3-0209BB493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0B0C2D-E5EF-838B-FD4A-3A851B240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331" y="1896999"/>
            <a:ext cx="7516607" cy="385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068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7DCC1-D1F9-37B5-0E1C-65AD17EA0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CAB935A5-2088-9F47-D5EA-5B2842218405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F0E4001-8FBF-22C0-FA55-0B50C387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شفويا.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621A612-E77D-0411-7223-E33F24FD01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022388-3C00-1869-5EF7-A879B62B9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266D51-EE59-412D-450C-064B16A90E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E57A9B2-6CC6-1141-CC13-2068CA7949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200CCA4-0714-0A79-EB65-9A0044E9CE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8C3376-CF14-2292-59E1-04882FF96E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BA8EBA-23E6-F78F-B033-87B2429D4FA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E420A3-1E77-1C51-A240-46E4A62B80E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4E2AA883-4F44-55D2-5FD1-22B652DC4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6852504-5650-9B08-89AE-F1B6F1C31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249" y="2005283"/>
            <a:ext cx="7516607" cy="385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389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609F9-10FD-1489-5D5E-358AB2EB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E950C-F7F2-6D44-9C50-DED9BD23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 لتقرؤوا النص قراءات فردية. طبقوا ما تعلمتم في حصص الطلاقة.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84EDBBC-094B-BF0E-C4EB-44A4B9B7FE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4962745-C93E-96B2-56E5-290C398A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4DC7833-4167-7BFE-6F2F-E2A24453B5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FE79C3D-3482-1A34-DAD0-9CCD49CD66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8B486AC-798D-2082-C03B-18917E89B5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0171CD-CB13-FAC9-5847-3A65DA78BD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2A709C-61EF-DDD5-0BC6-5F8CFD36A4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689A7E-7ADC-006D-D85F-25771668B4B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2">
            <a:extLst>
              <a:ext uri="{FF2B5EF4-FFF2-40B4-BE49-F238E27FC236}">
                <a16:creationId xmlns:a16="http://schemas.microsoft.com/office/drawing/2014/main" id="{A1657752-9C01-93D8-1EA2-656F4528B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1001" y="1872097"/>
            <a:ext cx="3600000" cy="3600000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EB7F4DD-E065-D826-5BE9-2D4ECAD9ED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483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7125F-A556-0FAB-3388-D320EA4E2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0D153-D003-62D0-A905-410B72506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كل واحد منكم  فقرة. الآخرون يتتبعون. من يقرأ؟</a:t>
            </a:r>
            <a:endParaRPr lang="fr-FR" sz="2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A4153D8-6C91-E7FE-25C8-1C4261F739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250584A-A83E-A726-D358-F3F74356D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BC5FD68-2F15-E4DC-F483-4FEF550342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1BB3301-D6EB-0C3D-8DE6-6F32A98F67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3CAC372-7F09-5AC8-3088-A66BBC6EBD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0DA7E9-FC19-1CA1-AC35-5EA589CC2C2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73CEF2-B86E-40AD-5AA0-B5A15DD8E9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CEB11D-8F3D-0DC5-BA0E-C191522C28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4F6D3C14-D5FC-8CC3-5640-FD072F84F8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6E863DD-1057-C54E-3941-9843576D0C29}"/>
              </a:ext>
            </a:extLst>
          </p:cNvPr>
          <p:cNvGrpSpPr/>
          <p:nvPr/>
        </p:nvGrpSpPr>
        <p:grpSpPr>
          <a:xfrm>
            <a:off x="535016" y="2257412"/>
            <a:ext cx="8223294" cy="3807601"/>
            <a:chOff x="309121" y="2396030"/>
            <a:chExt cx="8223294" cy="38076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6A0C99D-9820-7F3F-0219-00F6CF9A8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121" y="2411564"/>
              <a:ext cx="2677017" cy="377653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D930D1F-1E84-1E53-897A-C2D14FBAA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60">
              <a:off x="3032696" y="2415051"/>
              <a:ext cx="2715995" cy="378843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0A4703C-357D-617D-3926-D1DFB645A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99687" y="2396030"/>
              <a:ext cx="2732728" cy="380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4091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3F43-0243-DA9F-40B0-6C0933527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260CE-E4F5-F84F-AEB5-D4AB8B062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 زميلكم وسطروا بقلم الرصاص على البلدان التي زارها ابن بطوطة.</a:t>
            </a:r>
            <a:endParaRPr lang="fr-FR" sz="2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9C79B0A-B0BE-B143-3467-AB0972EC4B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E30230-E261-C705-70F0-0B41E9B17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71B4263-50AE-1A0B-4328-CF287859CE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94D8B0B-F7B2-C48E-958B-70B5E3AD65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AC8943-05E0-21DE-4623-4A1169C808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4FDB4F-734C-2A59-B6FC-5B0D531377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DE51C3-61FF-FA10-2280-DFE19F5A28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6F61AF-4C83-E99D-1708-10F5624A65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0C19AB7D-3191-7C19-5645-726BB9AEB1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AB0E62E-86AE-FDC7-3F69-C2E6F4C08DDA}"/>
              </a:ext>
            </a:extLst>
          </p:cNvPr>
          <p:cNvGrpSpPr/>
          <p:nvPr/>
        </p:nvGrpSpPr>
        <p:grpSpPr>
          <a:xfrm>
            <a:off x="535016" y="2257412"/>
            <a:ext cx="8223294" cy="3807601"/>
            <a:chOff x="309121" y="2396030"/>
            <a:chExt cx="8223294" cy="38076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0004E76-3FED-07D0-8AF9-0530B0270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121" y="2411564"/>
              <a:ext cx="2677017" cy="377653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B1C4A32-1C7A-89D7-6818-7EBBBD67D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60">
              <a:off x="3032696" y="2415051"/>
              <a:ext cx="2715995" cy="378843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7A22AF6-96FD-7E33-348F-832BA5C7B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99687" y="2396030"/>
              <a:ext cx="2732728" cy="380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34392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C5D0C-A60D-9DFC-4C10-20056998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F974AB0-B0E6-C34B-94D0-572364DB1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40" y="752918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70 سوف تجيبون بسرعة على الأسئلة 1 2 3 أمامكم 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دقيقتان.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1B586D3-96D2-08F5-A1D1-E59CC4F52F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0335DC0-7388-CBE2-4C78-8FD3BA847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CE1E481-42F0-1B4A-4D9A-491FE0DEBD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7338268-2D74-4255-B3A1-06D9BF3F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74809D-9F68-1271-8C5F-BD5B01F257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1103FB-6C90-2EF2-C724-55BF79FCC6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6DE82B-BCBB-B209-7F6B-C87B3D25A1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F16B02-4EAF-45FA-BE4E-B1605B728A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7BE9C1AA-240E-C30D-39DF-075F49A8D0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D68A93-F318-224E-4817-92F791E09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337" y="2310063"/>
            <a:ext cx="8259325" cy="3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291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E6EFE-23D4-97C2-E0B3-3F57572CB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E187D29-3004-4EB3-5677-260AC797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943812C-C2DB-A134-F52F-2256E81159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C5D96DC-63FA-B086-D87D-A6FE6499E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049DDD0-5763-E0DC-47D9-8689351885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E8A5A74-D06C-92BE-3C13-3FE8644C3A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66CD879-9EBD-E4D2-ADDB-B7D593BF6C6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A0A398-8E60-88D0-BC48-8F286361CB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FA3843-2654-0EAF-2D90-95958F500A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0F8632-FCA2-463A-4896-3D5A417AEF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BB940A80-0AB8-1064-35CD-779DFFB0F7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A93CBC3-CCD3-BDC1-06F4-ACDA2CC32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337" y="2310063"/>
            <a:ext cx="8259325" cy="3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5176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C8EBD-1453-317D-6A5A-1CA5B33D6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F00DAB7-D9A5-35F1-E3DA-08E0F39B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6" y="745128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الأسئلة. من يقرأ جوابه؟ هل أنتم متفقون؟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تصحيح جماعي تفاعلي</a:t>
            </a:r>
            <a:endParaRPr lang="fr-FR" sz="2400" i="1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6034F09-2AF8-4D39-2C2F-C7C44AA29D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4A22971-FB9B-77BE-782B-3F00FCA5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1DC9609-287C-7CEC-F82B-695B60EEBB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9715645-8FBE-9383-67EC-821115DC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81381C-CB8B-AE92-A5F8-F587EF7DE9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B9A189-408C-0BD9-F394-E707BDD1E1C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C57765-9545-8D39-87EF-74D3DE7BF4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505588-2FD0-6FDC-A8A8-7C9291037D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78B2DD03-D431-5C4F-014C-398C81FC7D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C6BE45D-1DD1-D762-0DEA-C91551BA1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337" y="2310063"/>
            <a:ext cx="8259325" cy="3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653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1496C-D9D2-8986-AD81-FDB4EA615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F76F521-AB40-EB03-2B86-A397A4F0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CDBFC0B-1955-CD05-293D-05E5C8C7DE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CDA790E-91CC-51C5-83F8-F9278D049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0AF2B79-25D4-6CEF-01F2-11E186B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07ED6BA-64BD-ECE4-CFC3-C261C252F1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BE5C68A-DB54-60E6-06B2-305D4AAA95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9FCFEF-5766-194B-F4E0-F828F31771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9936E7-0A73-6B46-D2B2-62E89AA126E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4C8538-9FE8-46F7-986A-090850110F6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C8444A72-9FFC-C9F8-9A38-5B4DB8D413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F3548-9E4D-94CB-9D6F-8220D1A1B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337" y="2009497"/>
            <a:ext cx="8259325" cy="33688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D54120-13A6-04FE-D754-5ABE46E385AA}"/>
              </a:ext>
            </a:extLst>
          </p:cNvPr>
          <p:cNvSpPr txBox="1"/>
          <p:nvPr/>
        </p:nvSpPr>
        <p:spPr>
          <a:xfrm>
            <a:off x="1319461" y="2400920"/>
            <a:ext cx="615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اِبْنُ بَطّوطَةَ هُوَ مَنْ يَتَحَدَّثُ في ﭐلنَّصِّ.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609CF4-F99B-4309-24FA-4A4E7424963F}"/>
              </a:ext>
            </a:extLst>
          </p:cNvPr>
          <p:cNvSpPr txBox="1"/>
          <p:nvPr/>
        </p:nvSpPr>
        <p:spPr>
          <a:xfrm>
            <a:off x="1193159" y="3500229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fr-MA" sz="4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x</a:t>
            </a:r>
            <a:endParaRPr lang="fr-FR" sz="40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6F56E1-DAFD-2B35-0061-39EDB87F7AF0}"/>
              </a:ext>
            </a:extLst>
          </p:cNvPr>
          <p:cNvSpPr txBox="1"/>
          <p:nvPr/>
        </p:nvSpPr>
        <p:spPr>
          <a:xfrm>
            <a:off x="736600" y="4912331"/>
            <a:ext cx="790637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زارَ ﭐبْنُ بَطّوطَةَ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ﭐلجَزائِرَ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وَتونُسَ وَليبْيا وَمِصْرَ وَفِلسْطينَ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وَﭐلشّامَ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وَﭐلمَدينَةَ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ﭐلمُنَوَّرَةَ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وَمَكَّةَ ﭐلمُكَرَّمَةَ.</a:t>
            </a:r>
            <a:endParaRPr lang="fr-FR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913535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D294D-FBD9-B943-AE71-22E6F26E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0D98ACF-BEE9-D23E-24E5-D7863F19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وزعوا دفاتر التمارين؛ 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الأسئلة التالية على دفاتركم. لا تنقلوا الأسئلة.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C4F262A-B9D0-2EC4-23FE-886597DED8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8AEA51-A3C6-1158-CD65-222AC1722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9A9469E-BF61-DC12-A81C-7CB0236DC8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938256A-0A42-9492-64E9-CBD50F85F1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A8C00A6-9AEE-2D53-3ABB-AB51D52AAB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D97602-3916-9256-EDF5-D3AD4AE6D87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EDED3E-72DD-CDD9-E523-E6E0E27EDB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83485F-C6C9-C568-EAC2-5890401D8C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7225EB7-6AED-1BEA-4CA7-24ACE2402ACE}"/>
              </a:ext>
            </a:extLst>
          </p:cNvPr>
          <p:cNvSpPr txBox="1"/>
          <p:nvPr/>
        </p:nvSpPr>
        <p:spPr>
          <a:xfrm>
            <a:off x="6653290" y="1925518"/>
            <a:ext cx="1805478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فَهم قرائي</a:t>
            </a:r>
            <a:endParaRPr lang="fr-FR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B95EF1-499F-7C8B-EC8E-B80DD2A33B73}"/>
              </a:ext>
            </a:extLst>
          </p:cNvPr>
          <p:cNvSpPr txBox="1"/>
          <p:nvPr/>
        </p:nvSpPr>
        <p:spPr>
          <a:xfrm>
            <a:off x="2172240" y="1908333"/>
            <a:ext cx="3609155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رِحْلَةُ ابْنِ بَطّوطَةَ</a:t>
            </a:r>
            <a:endParaRPr lang="fr-FR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ACF4342E-5E31-DB05-25B2-25A2CADB16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0A2C75-F924-DC2D-97C4-E3EC44120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67" y="3523021"/>
            <a:ext cx="819373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7854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E6A2F-876A-CFE9-2251-F76995F94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6FF10D9-BB0C-12F0-1B80-2E7FEDF7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B342722-23BF-F812-1C81-8A20B69628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67EDC1A-8682-7E2D-3815-830F8841E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80D0D52-2B11-8448-3812-2DF552C23D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D92A2E0-1F42-5168-7000-099BF88176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D5B6A14-44E7-AE4C-7EF1-92D5535827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4450B5-8629-92D9-D570-EF1ECBEED98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9189BF-967B-8345-2C9F-42D9330DD6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0D4614-4914-13C1-CF42-5DFDB1B7D2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983F6939-7C64-9F44-F4F9-FFC43D4D4F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flowChartConnector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C46F141-D248-A10C-9B63-8ECC3AD7679A}"/>
              </a:ext>
            </a:extLst>
          </p:cNvPr>
          <p:cNvSpPr txBox="1"/>
          <p:nvPr/>
        </p:nvSpPr>
        <p:spPr>
          <a:xfrm>
            <a:off x="6653290" y="1925518"/>
            <a:ext cx="1805478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فَهم قرائي</a:t>
            </a:r>
            <a:endParaRPr lang="fr-FR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0A23F1-099F-A30A-372E-78BC770799E4}"/>
              </a:ext>
            </a:extLst>
          </p:cNvPr>
          <p:cNvSpPr txBox="1"/>
          <p:nvPr/>
        </p:nvSpPr>
        <p:spPr>
          <a:xfrm>
            <a:off x="2172240" y="1908333"/>
            <a:ext cx="3609155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رِحْلَةُ ابْنِ بَطّوطَةَ</a:t>
            </a:r>
            <a:endParaRPr lang="fr-FR" sz="4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8511ED1-B6A0-72D8-72F0-23924E111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67" y="3523021"/>
            <a:ext cx="819373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9937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9E3B0-B64F-0367-4B82-08966799B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DC658F7-81A8-2D45-3308-066A23BA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يقرأ جوابه؟ هل أنتم متفقون؟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914013D-37C0-78EA-A248-18537B4A30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3C0E980-A345-74E2-477C-F3D6EB1A0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F06160B-EA87-0A01-737A-AC169F2985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632D22C-526E-AB6D-8709-B756B5451D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F2217D6-1295-7D5E-3C16-F91151966EB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A7341B-73C4-067B-3211-15486ACED2C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06368F-EA11-B34D-832C-0C72C7B7FBD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160D51-6A23-2FC6-34F9-4200BEE62CB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E9996146-D039-B0A1-ADC5-A2A094E962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4ABB4D-0D19-0530-64C0-082636BAD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67" y="3523021"/>
            <a:ext cx="819373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9268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4E784-ACD5-E6F2-B518-569D33152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959FC52-A940-E6F6-C9A4-C6B625A65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7170" b="47189"/>
          <a:stretch>
            <a:fillRect/>
          </a:stretch>
        </p:blipFill>
        <p:spPr>
          <a:xfrm>
            <a:off x="529166" y="2473696"/>
            <a:ext cx="7742767" cy="900112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FD8D82D7-8438-76F4-BCA5-16617985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53E13F4-BD9E-8692-C828-9E82AC7355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2FEC668-EA7C-87FD-AF46-9F6212C52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9E7DA5C-4C57-2B7E-F438-B975C748ED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D12CF7D-D082-9854-87E5-642DE288FD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BD11ED-52ED-320E-B2EB-64EF03F749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F96B5F-60EE-C23E-70A1-9F4ED422FE6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9B2C02-572F-C9B8-DB7B-74C33D72255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AD351A-C66C-FCCA-AF20-22D9F4F0D0D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AA43B601-AD64-51C7-015E-52E6BA024B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D5C038-CF2D-75A2-451E-CBFF6EDDC9E9}"/>
              </a:ext>
            </a:extLst>
          </p:cNvPr>
          <p:cNvSpPr txBox="1"/>
          <p:nvPr/>
        </p:nvSpPr>
        <p:spPr>
          <a:xfrm>
            <a:off x="401604" y="3368842"/>
            <a:ext cx="842330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تَرَعْرَعَ ﭐبْنُ بَطّوطَةَ في كَنَفِ عائِلَةٍ مِنَ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ٱلْقُضاةِ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مِمّا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أَتاحَ لَهُ فُرْصَةَ مُطالَعَةِ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ﭐلْعَديدِ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ﭐلكُتُبِ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6" name="Graphique 5" descr="Badge 1 avec un remplissage uni">
            <a:extLst>
              <a:ext uri="{FF2B5EF4-FFF2-40B4-BE49-F238E27FC236}">
                <a16:creationId xmlns:a16="http://schemas.microsoft.com/office/drawing/2014/main" id="{4BD9E262-FB49-BFA5-3DD0-00C3B0C9C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7278" y="2734732"/>
            <a:ext cx="537635" cy="53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4119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05F123-FFD2-78AE-AAE9-A8680D2C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B465C-1E0E-45A1-0D59-B3B690C41E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738" y="1573213"/>
            <a:ext cx="1439862" cy="1439862"/>
          </a:xfrm>
        </p:spPr>
      </p:pic>
      <p:pic>
        <p:nvPicPr>
          <p:cNvPr id="7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A3B26D7-4847-C4CD-9E84-3DFC52B6F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>
            <a:fillRect/>
          </a:stretch>
        </p:blipFill>
        <p:spPr>
          <a:xfrm>
            <a:off x="3671888" y="4019550"/>
            <a:ext cx="1439862" cy="1439863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34EC00A-B86A-ECFB-CF93-CFB10EAD39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BF3FD70-C87F-D571-88EA-022287ABC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0E89AB7-D2B2-0632-5B79-517C2F3EA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5E64D-C95B-B65E-00B7-8FAAA6461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E069A18-7CDA-DDCA-16A6-C677C927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7927889-4A10-9B15-008E-027F206322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31CB015-3A97-791C-4226-0CEE3AC1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F8ADA57-C563-AB8E-AF03-7DACC8F314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7D64-CE6A-AC59-7AE3-69C65F8E08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922C76B-1CF0-0D05-7330-35D8D20E8C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31B43B-943B-09ED-3D11-0208510A9F5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A304B2-A770-689E-9568-031A99BD21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558EA4-5AB1-3045-1A31-594EB5202C0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375D4806-A035-B42C-DC9B-E5A9D15443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2991CC-44F5-27D4-85D1-E3D8C0301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7626" b="44779"/>
          <a:stretch>
            <a:fillRect/>
          </a:stretch>
        </p:blipFill>
        <p:spPr>
          <a:xfrm>
            <a:off x="481263" y="2315246"/>
            <a:ext cx="7666989" cy="9432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B22D24A-ED56-249A-6BA2-2994EE25A6C1}"/>
              </a:ext>
            </a:extLst>
          </p:cNvPr>
          <p:cNvSpPr txBox="1"/>
          <p:nvPr/>
        </p:nvSpPr>
        <p:spPr>
          <a:xfrm>
            <a:off x="362799" y="3263473"/>
            <a:ext cx="83320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مِصْرَ، اِسْتَهْوَتْهُ مَدينَةُ "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ٱلْإِسْكَنْدَرِيَّةِ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.</a:t>
            </a:r>
            <a:endParaRPr lang="fr-FR" sz="48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Graphique 2" descr="Badge avec un remplissage uni">
            <a:extLst>
              <a:ext uri="{FF2B5EF4-FFF2-40B4-BE49-F238E27FC236}">
                <a16:creationId xmlns:a16="http://schemas.microsoft.com/office/drawing/2014/main" id="{4DB94C36-B6E1-95EB-7094-579E261D8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37804" y="2633134"/>
            <a:ext cx="524933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667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B7BBE-B934-E23E-5A98-BD0CC1947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35AAA16-E1B8-9A40-A22D-08B1CD1D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756000"/>
            <a:ext cx="699111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B3DC7FF-2FA7-F6FA-FF14-D1B35026B7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5342A66-F468-BC85-EDAA-E342C3EF4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3FC2CB0-A2A4-C74C-93DB-49498C6EA2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C7D7490-4DAB-C089-E914-0B1BBCC0D4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5982388-85CC-6A3D-5CD7-33D860D8BA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8DF29B-E20D-5BDF-D7A9-26F007F5216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9D7FE9-2539-E212-1955-42F141929B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5CECD0-BF98-E2D5-961A-24B48D03211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C4BF965-B05F-CF85-2076-A42B6DF34B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135F22-9ED2-9985-036B-37CAD0099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7117" b="56573"/>
          <a:stretch>
            <a:fillRect/>
          </a:stretch>
        </p:blipFill>
        <p:spPr>
          <a:xfrm>
            <a:off x="685801" y="2243959"/>
            <a:ext cx="7353299" cy="7744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34DBE67-C32D-4213-C9EE-C435E6DC7324}"/>
              </a:ext>
            </a:extLst>
          </p:cNvPr>
          <p:cNvSpPr txBox="1"/>
          <p:nvPr/>
        </p:nvSpPr>
        <p:spPr>
          <a:xfrm>
            <a:off x="685801" y="3303579"/>
            <a:ext cx="791677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وَصَفَ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ﭐبْنُ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بَطّوطَةَ مَكَّةَ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ٱلْمُكَرَّمَةَ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بِأَنَّها مَدينَةٌ كَبيرَةٌ مُتَّصِلَةُ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ٱلْبُنْيانِ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تَقَعُ في بَطْنِ وادٍ تَحُفُّهُ ٱلْجِبالُ. </a:t>
            </a:r>
            <a:endParaRPr lang="fr-FR" sz="48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Graphique 2" descr="Badge 3 avec un remplissage uni">
            <a:extLst>
              <a:ext uri="{FF2B5EF4-FFF2-40B4-BE49-F238E27FC236}">
                <a16:creationId xmlns:a16="http://schemas.microsoft.com/office/drawing/2014/main" id="{B28B3FD9-5B38-AB3E-DA77-7483121EC2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77646" y="2417233"/>
            <a:ext cx="524933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340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8BC41-1F6F-2CC1-B5A0-2B9052EA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E0D87EB8-C741-895C-BDE6-2D1903EF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88" y="1051258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ورشة الكتابة </a:t>
            </a:r>
            <a:r>
              <a:rPr lang="fr-MA" sz="4000" dirty="0">
                <a:solidFill>
                  <a:srgbClr val="424D7C"/>
                </a:solidFill>
              </a:rPr>
              <a:t>–</a:t>
            </a:r>
            <a:r>
              <a:rPr lang="ar-MA" sz="4000" dirty="0"/>
              <a:t> </a:t>
            </a:r>
            <a:r>
              <a:rPr lang="ar-MA" sz="4000" dirty="0">
                <a:solidFill>
                  <a:srgbClr val="424D7B"/>
                </a:solidFill>
              </a:rPr>
              <a:t>الصرف والتحويل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B0539CC-5072-1797-7F7D-4E40D7EC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936820"/>
            <a:ext cx="7789894" cy="273509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6B7B0373-6A9E-B5E2-1C43-58E4E5BCBC9B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الفعل الصحيح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B7E8D8D-5442-0397-4A55-E0527B432A95}"/>
              </a:ext>
            </a:extLst>
          </p:cNvPr>
          <p:cNvSpPr txBox="1"/>
          <p:nvPr/>
        </p:nvSpPr>
        <p:spPr>
          <a:xfrm>
            <a:off x="3342962" y="1775538"/>
            <a:ext cx="3932902" cy="661720"/>
          </a:xfrm>
          <a:prstGeom prst="rect">
            <a:avLst/>
          </a:prstGeom>
        </p:spPr>
        <p:txBody>
          <a:bodyPr anchor="ctr"/>
          <a:lstStyle>
            <a:lvl1pPr algn="ctr" defTabSz="914400" rtl="1">
              <a:lnSpc>
                <a:spcPct val="90000"/>
              </a:lnSpc>
              <a:spcBef>
                <a:spcPct val="0"/>
              </a:spcBef>
              <a:buNone/>
              <a:defRPr lang="fr-MA" sz="4000" b="1">
                <a:solidFill>
                  <a:srgbClr val="424D7B"/>
                </a:solidFill>
                <a:latin typeface="Dosis ExtraBold" pitchFamily="2" charset="0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ورشة الكتابة </a:t>
            </a:r>
            <a:r>
              <a:rPr lang="fr-MA" sz="3600" dirty="0"/>
              <a:t>–</a:t>
            </a:r>
            <a:r>
              <a:rPr lang="ar-MA" sz="3600" dirty="0"/>
              <a:t> </a:t>
            </a:r>
            <a:r>
              <a:rPr lang="ar-MA" sz="3600" dirty="0">
                <a:latin typeface="Microsoft Uighur" panose="02000000000000000000" pitchFamily="2" charset="-78"/>
              </a:rPr>
              <a:t>الصرف والتحويل</a:t>
            </a:r>
            <a:endParaRPr lang="ar-MA" sz="3600" dirty="0"/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DF20D383-1A63-FDCE-DE0B-D08BBA01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970" y="1775538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8BB70B-38F1-8697-6A54-87C852EA2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000" y="116210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521C25-4846-D5B7-DDBE-44DDDE4A1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>
            <a:fillRect/>
          </a:stretch>
        </p:blipFill>
        <p:spPr>
          <a:xfrm>
            <a:off x="7277297" y="2045538"/>
            <a:ext cx="59465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DBD8D-9D23-EBA8-C272-B955814FD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ADA4675-86E1-EECE-1CDF-C434EBEF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سنشرع الآن في حصة الصرف والتحويل. ستتعرفون على الفعل الصحيح و أنواعه و توظفونه.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74160E-481D-0E3C-5490-436A3AC966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448630-5130-E8DA-5C3A-A1969F8008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0B0CA7-7DF7-CA8E-4438-A833CB52B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9847E1-2243-BD14-61FF-CA79BB4C4B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4EE2A1-AAE9-3BD5-31E9-37CB6E37D8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1020B9-5DA8-5B84-A105-B5EAC6C3F8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B76DF9-D4F8-694C-0583-A7D73D126F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8F1478-5F6E-6B6E-806C-DFD9D9264A8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A1615AB-CC4E-97A1-22AE-13B58B5AFA9A}"/>
              </a:ext>
            </a:extLst>
          </p:cNvPr>
          <p:cNvSpPr/>
          <p:nvPr/>
        </p:nvSpPr>
        <p:spPr>
          <a:xfrm>
            <a:off x="3037973" y="2971800"/>
            <a:ext cx="3290265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اَلْفِعْلُ  ٱلصَّحيحُ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4C4F1140-1305-347A-52DA-5C31CE3E15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111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90E83-436C-DB1D-47EB-5E64BBA12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21F93A7-B089-5744-07AF-A093700A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لشريط الفيديو.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2C5BC6-F6BF-3FFF-7F4A-7AA9C758D8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399134-B010-52A4-248A-7194D73F59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DC304D-074E-C14B-1E6A-BFBDB8223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4E64B6-F0FD-AD4B-879B-8C5D759747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899FDC-552E-8F32-6E69-C5D51320BC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18092F-7470-05E8-5C7A-D17D06C805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E61DBB-8428-476C-E800-85F61E2E92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4DF5EA-D034-4C59-4AF4-E39DA90131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DA339494-C4C5-1F4A-CD66-E9FFF6C680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8" name="توصيف شريط نمذجة الفعل الصحيح Ar.5.2.1.3">
            <a:hlinkClick r:id="" action="ppaction://media"/>
            <a:extLst>
              <a:ext uri="{FF2B5EF4-FFF2-40B4-BE49-F238E27FC236}">
                <a16:creationId xmlns:a16="http://schemas.microsoft.com/office/drawing/2014/main" id="{AF09BD8C-F546-4687-E15F-475D556C6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8391" y="1597190"/>
            <a:ext cx="6967047" cy="462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5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A0F74-7576-7149-9F60-525D49AAF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D637B24-F488-4CA0-CD02-3DDB596B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لنتذكر. ما  الفعل الصحيح؟ ما أنواع الفعل الصحيح؟ كيف نميز كل نوع؟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92F6DC-FEC6-5EA9-9E6E-684FC6C1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0EF48C-056C-B555-4F66-B11BB56D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927540-A930-EEA0-260B-075DA663F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27A6A9-4D51-44F9-6F29-FE62D694AB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48DC4F-6125-F30D-67A4-B55543E1EB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706A6-F721-613A-374C-EF2B0D84CBF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BBCEB2-AF8B-588D-05D3-B33C10061DD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BA069-FCEB-425E-0349-2610260070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361341E-1F82-2392-32EF-829DE895A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584000"/>
            <a:ext cx="5568158" cy="47138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10E9AA4-6C83-01BB-8B94-D36CB2F322EE}"/>
              </a:ext>
            </a:extLst>
          </p:cNvPr>
          <p:cNvSpPr txBox="1"/>
          <p:nvPr/>
        </p:nvSpPr>
        <p:spPr>
          <a:xfrm>
            <a:off x="2462784" y="2475478"/>
            <a:ext cx="2959487" cy="919401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اَلْفِعْلُ ٱلْصَّحيحُ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AC036EE9-CC57-9D90-9541-B070D0FC4B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0357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5A3A3-197A-E2B0-BE22-99B43E9A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4633B7B-B58F-7AA7-BCEC-9E3D0536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خدوا ألواحكم، أكتبوا رقم الجواب المناسب 1 أو 2 أو 3 لتحددوا نوع الفعل الصحيح.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FA4271-A11E-9FCA-9895-1053764EB6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59C3AB-B2C4-B2AB-76D8-D2B16B26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334C5A-E51A-F85F-16C7-E2FA6F45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76565B-90DF-F6B8-596B-D59FDD0005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2EB65F-CF07-B120-6F52-FB9495E29F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4134B-4CC7-C84B-15B9-A405F27B9C5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386AC0-6130-59C4-879B-564F82B2C3E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94579A-1948-D0E2-FC8A-1AC663A86E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CAA5F37F-D494-8F00-94CD-76071F015F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E10D3672-EFDF-AA13-9129-44AE6393D203}"/>
              </a:ext>
            </a:extLst>
          </p:cNvPr>
          <p:cNvSpPr txBox="1"/>
          <p:nvPr/>
        </p:nvSpPr>
        <p:spPr>
          <a:xfrm>
            <a:off x="614232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سالِمٌ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9AD3FA57-B610-7621-67AB-55D5765ED12B}"/>
              </a:ext>
            </a:extLst>
          </p:cNvPr>
          <p:cNvSpPr txBox="1"/>
          <p:nvPr/>
        </p:nvSpPr>
        <p:spPr>
          <a:xfrm>
            <a:off x="5995849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مَهْموزٌ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10E99CAB-944A-6F91-C1D4-5AB7549EA24F}"/>
              </a:ext>
            </a:extLst>
          </p:cNvPr>
          <p:cNvSpPr txBox="1"/>
          <p:nvPr/>
        </p:nvSpPr>
        <p:spPr>
          <a:xfrm>
            <a:off x="3316449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مُضَعَّفٌ</a:t>
            </a:r>
            <a:endParaRPr kumimoji="0" lang="ar-MA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F36168BC-700C-C7AD-09CD-418864DE333A}"/>
              </a:ext>
            </a:extLst>
          </p:cNvPr>
          <p:cNvSpPr txBox="1"/>
          <p:nvPr/>
        </p:nvSpPr>
        <p:spPr>
          <a:xfrm>
            <a:off x="2707105" y="1836013"/>
            <a:ext cx="3729790" cy="1225823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يَفْتَحُ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Graphique 15" descr="Badge 1 avec un remplissage uni">
            <a:extLst>
              <a:ext uri="{FF2B5EF4-FFF2-40B4-BE49-F238E27FC236}">
                <a16:creationId xmlns:a16="http://schemas.microsoft.com/office/drawing/2014/main" id="{EB207AD7-D94F-2465-FFE4-538C3CE82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9538" y="3596088"/>
            <a:ext cx="914400" cy="914400"/>
          </a:xfrm>
          <a:prstGeom prst="rect">
            <a:avLst/>
          </a:prstGeom>
        </p:spPr>
      </p:pic>
      <p:pic>
        <p:nvPicPr>
          <p:cNvPr id="17" name="Graphique 16" descr="Badge avec un remplissage uni">
            <a:extLst>
              <a:ext uri="{FF2B5EF4-FFF2-40B4-BE49-F238E27FC236}">
                <a16:creationId xmlns:a16="http://schemas.microsoft.com/office/drawing/2014/main" id="{6552E822-D1C7-6A48-927B-276C1C943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1983" y="3605082"/>
            <a:ext cx="914400" cy="914400"/>
          </a:xfrm>
          <a:prstGeom prst="rect">
            <a:avLst/>
          </a:prstGeom>
        </p:spPr>
      </p:pic>
      <p:pic>
        <p:nvPicPr>
          <p:cNvPr id="19" name="Graphique 18" descr="Badge 3 avec un remplissage uni">
            <a:extLst>
              <a:ext uri="{FF2B5EF4-FFF2-40B4-BE49-F238E27FC236}">
                <a16:creationId xmlns:a16="http://schemas.microsoft.com/office/drawing/2014/main" id="{D1EC7E89-939B-347D-BA52-AF36AA56F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2324" y="36050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2609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F54C2-71BE-7AD4-2AD8-9DEBB9A3E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8CB9D1D-9C15-2EA5-83E2-96915991D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لماذا فعل سالم؟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12B68B-32C6-7B78-A201-A58D4B8749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12FEFD-2D02-42CA-CF6A-343D2CAFBE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A5B52D-C501-95B9-83E9-E29E2CDE3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0FB95A-69EA-723E-CEB5-5B517E41F2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BF9051-E285-8454-F4A6-AC88D048D0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F950EC-FF5F-1B11-3756-ACBFEA4E90E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190CE5-FE06-32DB-1752-3481A0D9811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8F744-39CA-4A28-D5B5-07BDAF76CB9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0BD4E639-ECD8-C9C3-7C76-7D5D7AB712E5}"/>
              </a:ext>
            </a:extLst>
          </p:cNvPr>
          <p:cNvSpPr txBox="1"/>
          <p:nvPr/>
        </p:nvSpPr>
        <p:spPr>
          <a:xfrm>
            <a:off x="3381499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سالِمٌ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CEA9129E-BA21-5594-E7B7-B333DB252987}"/>
              </a:ext>
            </a:extLst>
          </p:cNvPr>
          <p:cNvSpPr txBox="1"/>
          <p:nvPr/>
        </p:nvSpPr>
        <p:spPr>
          <a:xfrm>
            <a:off x="2729922" y="1836013"/>
            <a:ext cx="3729790" cy="1225823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يَفْتَحُ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7" name="Graphique 16" descr="Badge 3 avec un remplissage uni">
            <a:extLst>
              <a:ext uri="{FF2B5EF4-FFF2-40B4-BE49-F238E27FC236}">
                <a16:creationId xmlns:a16="http://schemas.microsoft.com/office/drawing/2014/main" id="{48E0CC42-4778-97EF-DA12-79C778A5E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52408" y="3605082"/>
            <a:ext cx="914400" cy="914400"/>
          </a:xfrm>
          <a:prstGeom prst="rect">
            <a:avLst/>
          </a:prstGeom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C782C146-44C5-115B-94D5-C1EEC7FFA0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8531101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027B6-1922-02EF-058F-5BEA695BD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02BBE31-C653-E48E-78D4-62B19B51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سأبحث عن الفعل المعتل من بين الأفعال التالية : وقف - ينمو – يكتشف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8657E50-9001-7D28-8C73-05B10C863C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630CBF0-054D-5214-1999-86757792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961BCF5-39EF-E7D1-8CC2-68F10EE35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21C4A53-ACCB-E259-4F9B-A14010D798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B64F067-4C7E-E4F5-9FF3-FCB6181A11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8FC1FD-77AD-6CF0-34F3-0CF478329D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1401ED-A77D-9CAC-D8FF-5E9002971F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F17B4B-FAE8-E0C7-46AF-E606DB91FB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AADC357D-F817-6E6B-568D-A3A48E7764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6A40FE94-D311-0F36-C2F3-CDF52178029B}"/>
              </a:ext>
            </a:extLst>
          </p:cNvPr>
          <p:cNvSpPr txBox="1"/>
          <p:nvPr/>
        </p:nvSpPr>
        <p:spPr>
          <a:xfrm>
            <a:off x="6018666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مَهْموزٌ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57B670E2-FC33-FD38-EC77-F97EACB8D869}"/>
              </a:ext>
            </a:extLst>
          </p:cNvPr>
          <p:cNvSpPr txBox="1"/>
          <p:nvPr/>
        </p:nvSpPr>
        <p:spPr>
          <a:xfrm>
            <a:off x="3339266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مُضَعَّفٌ</a:t>
            </a:r>
            <a:endParaRPr kumimoji="0" lang="ar-MA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3864E7CB-02F9-2C5E-A508-0EA84D5FC829}"/>
              </a:ext>
            </a:extLst>
          </p:cNvPr>
          <p:cNvSpPr txBox="1"/>
          <p:nvPr/>
        </p:nvSpPr>
        <p:spPr>
          <a:xfrm>
            <a:off x="614232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سالِمٌ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61E8ADAD-3094-485B-EFF3-9056C6C8D074}"/>
              </a:ext>
            </a:extLst>
          </p:cNvPr>
          <p:cNvSpPr txBox="1"/>
          <p:nvPr/>
        </p:nvSpPr>
        <p:spPr>
          <a:xfrm>
            <a:off x="2729922" y="1836013"/>
            <a:ext cx="3729790" cy="1225823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يَمُرّونَ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9" name="Graphique 8" descr="Badge 1 avec un remplissage uni">
            <a:extLst>
              <a:ext uri="{FF2B5EF4-FFF2-40B4-BE49-F238E27FC236}">
                <a16:creationId xmlns:a16="http://schemas.microsoft.com/office/drawing/2014/main" id="{434ABDCC-77B0-A6AF-3696-F66E554A9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2355" y="3596088"/>
            <a:ext cx="914400" cy="914400"/>
          </a:xfrm>
          <a:prstGeom prst="rect">
            <a:avLst/>
          </a:prstGeom>
        </p:spPr>
      </p:pic>
      <p:pic>
        <p:nvPicPr>
          <p:cNvPr id="11" name="Graphique 10" descr="Badge avec un remplissage uni">
            <a:extLst>
              <a:ext uri="{FF2B5EF4-FFF2-40B4-BE49-F238E27FC236}">
                <a16:creationId xmlns:a16="http://schemas.microsoft.com/office/drawing/2014/main" id="{093BB87F-13C9-19B2-9D7B-62C8566E2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4800" y="3605082"/>
            <a:ext cx="914400" cy="914400"/>
          </a:xfrm>
          <a:prstGeom prst="rect">
            <a:avLst/>
          </a:prstGeom>
        </p:spPr>
      </p:pic>
      <p:pic>
        <p:nvPicPr>
          <p:cNvPr id="12" name="Graphique 11" descr="Badge 3 avec un remplissage uni">
            <a:extLst>
              <a:ext uri="{FF2B5EF4-FFF2-40B4-BE49-F238E27FC236}">
                <a16:creationId xmlns:a16="http://schemas.microsoft.com/office/drawing/2014/main" id="{22538F23-78D3-B9EB-2939-FDF3198E0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5141" y="36050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7488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7EF43-7794-516F-FF91-74C831729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64C587D-A672-EA10-CE50-96D03986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لماذا الفعل مضعف؟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08D3390-33A2-90E0-E290-ED5387D5C7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3F81DB1-6817-35F0-2137-EAA1714329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5CB4000-0EAD-FA7A-0B8E-6D57661B7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0F701B7-231B-E205-774F-11886CD317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3204D8-F667-971F-6B27-8B3DDA9193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4D4BFB-D9DE-3DEB-4060-1DFB9EC92E4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EC19A8-FE3A-DD31-2F4D-DB2ABF236DF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1DB936-A51B-6912-C43A-E639958313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C4611E-D478-B0D5-64DD-4FBACA3A5F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57F1D0D8-890C-2B15-CC26-6BCC0E20C6F6}"/>
              </a:ext>
            </a:extLst>
          </p:cNvPr>
          <p:cNvSpPr txBox="1"/>
          <p:nvPr/>
        </p:nvSpPr>
        <p:spPr>
          <a:xfrm>
            <a:off x="3339266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مُضَعَّفٌ</a:t>
            </a:r>
            <a:endParaRPr kumimoji="0" lang="ar-MA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C1868082-3478-AA39-DC4A-2EA6015BA729}"/>
              </a:ext>
            </a:extLst>
          </p:cNvPr>
          <p:cNvSpPr txBox="1"/>
          <p:nvPr/>
        </p:nvSpPr>
        <p:spPr>
          <a:xfrm>
            <a:off x="2729922" y="1836013"/>
            <a:ext cx="3729790" cy="1225823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يَمُرّونَ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Graphique 6" descr="Badge avec un remplissage uni">
            <a:extLst>
              <a:ext uri="{FF2B5EF4-FFF2-40B4-BE49-F238E27FC236}">
                <a16:creationId xmlns:a16="http://schemas.microsoft.com/office/drawing/2014/main" id="{AB13CE51-4DD5-F12F-4636-BB32444DB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4800" y="36050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0963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r>
              <a:rPr lang="fr-FR" dirty="0"/>
              <a:t> </a:t>
            </a:r>
            <a:r>
              <a:rPr lang="ar-MA" dirty="0"/>
              <a:t>الأول</a:t>
            </a:r>
            <a:endParaRPr lang="fr-MA" dirty="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إملاء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الحصة1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endParaRPr kumimoji="0" lang="a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2 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الحصة1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3D22A65-E2BA-7415-ABDA-A229218DA5ED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58332F1-647A-1DD6-339D-FB3759481972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C8015A3-E4CF-D5A0-3162-F1C9F5153275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id="{FAAC328B-7DB2-D7C6-0922-7D2C5DF1F2F7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المعجم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الاستماع. </a:t>
            </a:r>
          </a:p>
        </p:txBody>
      </p:sp>
      <p:pic>
        <p:nvPicPr>
          <p:cNvPr id="9" name="Image 8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60FDB39-AA54-6015-C204-E2F27ADE5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EA19A6C1-8F8B-BD4E-08C0-3E44B9E46F96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1نشاط اعتيادي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أثناء القراءة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الكتابة: ال</a:t>
            </a:r>
            <a:r>
              <a:rPr lang="ar-MA" sz="1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والتحويل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 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78BE40-8F41-3809-2650-96D8D32F465C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74BB831-B373-9397-BF78-99EDB597E198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64E8C72B-EA5B-3C9F-C5B8-AD262C07E20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14" name="Espace réservé du texte 25">
            <a:extLst>
              <a:ext uri="{FF2B5EF4-FFF2-40B4-BE49-F238E27FC236}">
                <a16:creationId xmlns:a16="http://schemas.microsoft.com/office/drawing/2014/main" id="{3D6A53C5-CA58-2639-F3CA-6A4F584E6327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</a:t>
            </a:r>
            <a:r>
              <a:rPr lang="fr-FR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)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9359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CFF4-69E3-0786-EAE0-61CD37241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D16D706-3DF4-8455-968A-7B482745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ألواحكم، أكتبوا رقم الجواب المناسب 1 أو 2 أو 3 لتحددوا نوع الفعل الصحيح.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C45CD5E-15F7-2C68-044D-0318C27CC8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3AC6A42-12CD-CE3C-94C3-EC3CB91B94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F7AF2A4-422E-E12E-50CE-5CE91863B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690224C-44B3-68A2-5DC8-56E5452802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5C698BF-A3FC-2E22-41B0-641472501E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8B69AE-550C-25AF-2EEA-A95C3F565AB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71D3E7-17F8-C0C8-E6FF-66B6F7EC020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9E0718-B3C7-1ED9-2885-C0A95A1C8F5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78BCCD5B-053E-E13B-A435-338239D4DC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1373F005-9D33-80D4-C850-5F5A9C58DA60}"/>
              </a:ext>
            </a:extLst>
          </p:cNvPr>
          <p:cNvSpPr txBox="1"/>
          <p:nvPr/>
        </p:nvSpPr>
        <p:spPr>
          <a:xfrm>
            <a:off x="6018666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مَهْموزٌ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AB47508D-08B2-C8BA-72CE-AE7A053AC428}"/>
              </a:ext>
            </a:extLst>
          </p:cNvPr>
          <p:cNvSpPr txBox="1"/>
          <p:nvPr/>
        </p:nvSpPr>
        <p:spPr>
          <a:xfrm>
            <a:off x="3339266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مُضَعَّفٌ</a:t>
            </a:r>
            <a:endParaRPr kumimoji="0" lang="ar-MA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9B5C6D3C-A19B-32EE-2A19-4D82A4B4C820}"/>
              </a:ext>
            </a:extLst>
          </p:cNvPr>
          <p:cNvSpPr txBox="1"/>
          <p:nvPr/>
        </p:nvSpPr>
        <p:spPr>
          <a:xfrm>
            <a:off x="614232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سالِمٌ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3BE0FC7C-EE24-80A5-3142-78170A43DB2A}"/>
              </a:ext>
            </a:extLst>
          </p:cNvPr>
          <p:cNvSpPr txBox="1"/>
          <p:nvPr/>
        </p:nvSpPr>
        <p:spPr>
          <a:xfrm>
            <a:off x="2729922" y="1836013"/>
            <a:ext cx="3729790" cy="1225823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نَسْأَلُ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6" name="Graphique 15" descr="Badge 1 avec un remplissage uni">
            <a:extLst>
              <a:ext uri="{FF2B5EF4-FFF2-40B4-BE49-F238E27FC236}">
                <a16:creationId xmlns:a16="http://schemas.microsoft.com/office/drawing/2014/main" id="{CC1E79AA-A94F-3710-E226-15B05B598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2355" y="3596088"/>
            <a:ext cx="914400" cy="914400"/>
          </a:xfrm>
          <a:prstGeom prst="rect">
            <a:avLst/>
          </a:prstGeom>
        </p:spPr>
      </p:pic>
      <p:pic>
        <p:nvPicPr>
          <p:cNvPr id="17" name="Graphique 16" descr="Badge avec un remplissage uni">
            <a:extLst>
              <a:ext uri="{FF2B5EF4-FFF2-40B4-BE49-F238E27FC236}">
                <a16:creationId xmlns:a16="http://schemas.microsoft.com/office/drawing/2014/main" id="{3D18FCB4-BB94-0F10-F661-0759B75929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4800" y="3605082"/>
            <a:ext cx="914400" cy="914400"/>
          </a:xfrm>
          <a:prstGeom prst="rect">
            <a:avLst/>
          </a:prstGeom>
        </p:spPr>
      </p:pic>
      <p:pic>
        <p:nvPicPr>
          <p:cNvPr id="18" name="Graphique 17" descr="Badge 3 avec un remplissage uni">
            <a:extLst>
              <a:ext uri="{FF2B5EF4-FFF2-40B4-BE49-F238E27FC236}">
                <a16:creationId xmlns:a16="http://schemas.microsoft.com/office/drawing/2014/main" id="{B87B3192-1747-8FD1-415D-5D6CBE75C8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5141" y="36050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9666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B3482-A991-1972-6B98-2AA9284B3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BCAE34B-775C-A560-3BE8-A1DD4ADD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لماذا الفعل مهموز؟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398A7AE-E895-E167-F062-2007BB4A2C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E62AD6D-A46C-AF8F-ACBE-69CC622369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3C503DD-7757-00B4-EBCC-2AD0128CB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95B3F9C-C1F1-FE3C-AE5B-6FE3C45701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6D1FC5F-1408-092C-A3F1-E00382E0F8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CE2D20-1DD3-21A4-FEE8-3E9AB774016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D127F8-5BB9-F46F-3EE0-F4C3080C5FC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50717E-4726-50D8-23DD-C2A2AB0794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20C830C5-F171-616B-D96F-5C5A1635FF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5BB44733-15B7-4277-0471-6DA701E0C3E8}"/>
              </a:ext>
            </a:extLst>
          </p:cNvPr>
          <p:cNvSpPr txBox="1"/>
          <p:nvPr/>
        </p:nvSpPr>
        <p:spPr>
          <a:xfrm>
            <a:off x="3335618" y="4519482"/>
            <a:ext cx="2511102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مَهْموزٌ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0B4ACBB0-4655-5C9F-2136-754B01C342A0}"/>
              </a:ext>
            </a:extLst>
          </p:cNvPr>
          <p:cNvSpPr txBox="1"/>
          <p:nvPr/>
        </p:nvSpPr>
        <p:spPr>
          <a:xfrm>
            <a:off x="2729922" y="1836013"/>
            <a:ext cx="3729790" cy="1225823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6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نَسْأَلُ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Graphique 11" descr="Badge 1 avec un remplissage uni">
            <a:extLst>
              <a:ext uri="{FF2B5EF4-FFF2-40B4-BE49-F238E27FC236}">
                <a16:creationId xmlns:a16="http://schemas.microsoft.com/office/drawing/2014/main" id="{5E26F924-8367-442A-6B2A-54B9630E10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49307" y="35960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3327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D04F1-BC39-2098-1D23-9263722B3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E9A3A26-44A8-4847-C0A2-61C1CD9E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72 .من يقرأ؟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69CDEB-E78A-AA41-80C1-658F679C25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34BD61-2797-F797-8A35-98B778AD47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210FAC-4D2A-AEB1-BBDB-5A6207FEF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406B57-CB1F-277B-9DB9-06526FD67D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F3CC16-1984-7D57-7F41-CC7BFE57435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C603C4-5897-7756-5512-44433DEA095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57CED8-988C-C913-A1CD-8910B7F6F1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B20FC-B2CA-CD7A-3E21-1CFD6D7A9A5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7" name="Espace réservé pour une image  5">
            <a:extLst>
              <a:ext uri="{FF2B5EF4-FFF2-40B4-BE49-F238E27FC236}">
                <a16:creationId xmlns:a16="http://schemas.microsoft.com/office/drawing/2014/main" id="{7F3F170C-1C39-E033-6E0A-8C4B929231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17C641-974E-0433-AF5F-EB12B3F2E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326" y="2217057"/>
            <a:ext cx="8200489" cy="37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8532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A651C-3252-6BC0-1340-6AB6E79A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6AEADDE-37CC-CBE5-D266-84778D71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88875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ستشتغلون في ثنائيات لإنجاز النشاط التالي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CE6F1C8-D17D-2C37-08F1-2FC5300B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FE1F2A8-D0E8-F756-F6CA-D151B85F90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7BA51E3-6E20-7F22-6B53-7F50EB81F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FEDB0D-BF82-26B8-1F21-DE965BA11E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3299BC8-5660-DA14-9C75-3E4957CA54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83CD75-D81D-E4F1-CFE5-884588E50B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2E4298-7F23-0A5A-47BB-60FC9262F8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2CC2C2-10D8-7FF9-6D78-EAF6D21BBC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63F339C1-A897-193A-7112-35C6FE4B03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C3E656-7354-EDB6-74FF-0352320A6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87" y="2404979"/>
            <a:ext cx="8169425" cy="298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1747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EC45-26CA-6260-5D2B-22D9986D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4966644-0E0A-2BCD-57EB-942E6D0D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FC6A4FF9-36A8-D185-932F-4062289AEF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44B865-3605-EE48-48F2-7FBEDC96E4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81AFB5-EE39-80ED-7D57-752D35AC9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62456AD-D465-E04C-4F5B-D56F9277C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01E23E-8B6D-0974-2D3D-F37B544ACE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E0ADEB1-A924-9AF9-BB71-EBC371EED6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E7A89F-F1D9-0560-8C1B-5749ED4FAE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4A8EC8-8D32-0DA6-74F9-2D30D5B83C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1F226-F94E-6B0C-D7BA-CC67007B35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F33EB4-E10C-1275-AC79-778B73AB51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87" y="2404979"/>
            <a:ext cx="8169425" cy="298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3609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04070-CAC8-18F1-8C45-190E5647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5858F2B-F683-97B2-F553-4B2627FC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تصحيح تفاعلي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C854AE5-1ED2-B5C0-2254-8C3E9EF5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4E8A56-8AEA-96A1-D384-C4C80B95F0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59E8F12-4A71-9B9E-05AD-EE0F1F18C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AE68312-4860-2231-2909-AB8DECEEAB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2CFDED1-3DC1-BABD-A76E-E249A8142E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8ADD2B-E87D-5F3F-7409-BAF219DE16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6977C1-6282-8F14-A421-95DFBC30B7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D5F413-987E-FD6C-63C3-2764FE8589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71BEC4DF-0222-98E7-F0E0-366B761BCE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BCC9FB-B1F2-DD3B-6EF5-B4E49DE48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287" y="2404979"/>
            <a:ext cx="8169425" cy="298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5249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9BAB-A07D-F68B-E79E-27C8E12A6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2C02F31-CBB4-7A28-AC88-70314C72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أنجزوا النشاط التالي على  دفاتر القسم  بعد كتابة التاريخ و عنوان الدرس .عمل فردي.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786CE8-DC8F-CFE9-7418-4E6C81E8FF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F0FF476-ADF4-8CAF-0D2C-776433B21F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001C639-17FF-6A4D-5444-5C3867D57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96295C2-7BA3-D8A9-F29A-A4B76D4BB6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5A86816-0F49-CC6C-D4AC-7B838A47D81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D42AF6-21FC-0FC0-AAEE-95925FFB58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A90A53-93A5-4360-B8BF-5FDEDDDC13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68A855-081B-6F60-7F9A-04E30601D1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B30BE3B8-D631-3E4F-B5A3-64E54F8440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0B42BF-A149-5FC9-D5F8-17CA4C48A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285" y="2406316"/>
            <a:ext cx="8145377" cy="29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7569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2230154-DBC0-2C4A-BCF8-0CEEE4F5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CC834ED-7B20-3EA8-6278-5DCCF92E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AD64024-775A-6959-BB18-1FEE1D706D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A36A97A-9073-EE04-9EE7-1E359F40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D643D2C-1D51-4668-BBBA-DADACFADAB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E1AFCB5-5E38-D32D-4A0C-2EA2FE5593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EE3E49-E07E-6EFA-0638-3B9F193110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9C8443-3B71-0337-32E8-91630726EA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49CFCB-05A1-A02B-AB95-A9B8D159C60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128D9C68-B320-76A1-2346-4D0FB29157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86AB2C-75F9-6392-D268-32BF9A61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285" y="2406316"/>
            <a:ext cx="8145377" cy="29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F4BEE-3FE3-A410-C80E-181C4B332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D8BA7AF2-8BFE-C8A6-4D41-C0BEBAE3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يقرأ جوابه ؟ هل أنتم متفقون؟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FB6B71D-3080-8C5E-56BD-474196011A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E37748A-F418-246F-9B00-DBA3736F9F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BFA5B2B-B02E-F900-31D7-A79751C71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F87BFB4-4234-9616-FC62-D06A8B076C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AEF55D8-5B3A-B457-65C0-06EA5EB9B8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34C50A-0C87-2633-2327-C307493F10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000525-7C98-8A60-4162-34A7E82AE6E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0290EF-F9D3-0D67-5918-074F9C433FB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1354E6AC-283A-8D71-8D2A-BD0D5908EC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9C10D5-8A0B-50CF-6DAF-336BEA4779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2430379"/>
            <a:ext cx="8145377" cy="29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898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DB401-0245-F423-FE21-8B442645B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1315C347-3996-B0A8-890E-327EC941E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0A5B1DB-A192-CEBC-CDE6-CD1ED53685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F43FD09-1299-9CAF-93F0-B223F4BE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F5A02D0-0BCF-DA0A-487D-8B5379B26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B90787E-5087-D7C7-8B8F-3417E7B2EC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21CA3A6-981A-1D91-916A-14057E023A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C63AF5-B779-C848-6BB9-FD5302722DB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29C6DC-48EC-DD51-016B-9B557A2BC89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B0C197-1BC4-289B-BDE5-0C6332DEE47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F8807D57-F75A-77D5-3D4F-7EF2254146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0DF578-C5BA-61D0-397D-9C4E0981E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1973179"/>
            <a:ext cx="8145377" cy="291164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BE3D7BCB-7344-991C-3FFE-7F7FBCDE09D0}"/>
              </a:ext>
            </a:extLst>
          </p:cNvPr>
          <p:cNvSpPr txBox="1"/>
          <p:nvPr/>
        </p:nvSpPr>
        <p:spPr>
          <a:xfrm>
            <a:off x="579909" y="4465449"/>
            <a:ext cx="7931718" cy="1805184"/>
          </a:xfrm>
          <a:prstGeom prst="roundRect">
            <a:avLst>
              <a:gd name="adj" fmla="val 6011"/>
            </a:avLst>
          </a:prstGeom>
          <a:solidFill>
            <a:schemeClr val="bg1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ea typeface="+mn-ea"/>
                <a:sym typeface="Calibri"/>
              </a:rPr>
              <a:t>سَلَكْنا طَريقَنا ٱلطَّويلَةَ وَحينَ بَلَغْنا "مِصْرَ" </a:t>
            </a:r>
            <a:r>
              <a:rPr lang="ar-MA" sz="3600" b="1" dirty="0" err="1">
                <a:solidFill>
                  <a:srgbClr val="C00000"/>
                </a:solidFill>
                <a:ea typeface="+mn-ea"/>
                <a:sym typeface="Calibri"/>
              </a:rPr>
              <a:t>ٱسْتَهْوَتْنا</a:t>
            </a:r>
            <a:r>
              <a:rPr lang="ar-MA" sz="3600" b="1" dirty="0">
                <a:solidFill>
                  <a:srgbClr val="C00000"/>
                </a:solidFill>
                <a:ea typeface="+mn-ea"/>
                <a:sym typeface="Calibri"/>
              </a:rPr>
              <a:t> مَدينَةُ </a:t>
            </a:r>
            <a:r>
              <a:rPr lang="ar-MA" sz="3600" b="1" dirty="0" err="1">
                <a:solidFill>
                  <a:srgbClr val="C00000"/>
                </a:solidFill>
                <a:ea typeface="+mn-ea"/>
                <a:sym typeface="Calibri"/>
              </a:rPr>
              <a:t>ٱلْإِسْكَنْدَرِيَّةِ</a:t>
            </a:r>
            <a:r>
              <a:rPr lang="ar-MA" sz="3600" b="1" dirty="0">
                <a:solidFill>
                  <a:srgbClr val="C00000"/>
                </a:solidFill>
                <a:ea typeface="+mn-ea"/>
                <a:sym typeface="Calibri"/>
              </a:rPr>
              <a:t>. كَما شارَكْنا أَهْلَها حَياتَهُمْ </a:t>
            </a:r>
            <a:r>
              <a:rPr lang="ar-MA" sz="3600" b="1" dirty="0" err="1">
                <a:solidFill>
                  <a:srgbClr val="C00000"/>
                </a:solidFill>
                <a:ea typeface="+mn-ea"/>
                <a:sym typeface="Calibri"/>
              </a:rPr>
              <a:t>وَٱسْتَعْذَبْنا</a:t>
            </a:r>
            <a:r>
              <a:rPr lang="ar-MA" sz="3600" b="1" dirty="0">
                <a:solidFill>
                  <a:srgbClr val="C00000"/>
                </a:solidFill>
                <a:ea typeface="+mn-ea"/>
                <a:sym typeface="Calibri"/>
              </a:rPr>
              <a:t> أَحاديثَهُمْ، ثُمَّ </a:t>
            </a:r>
            <a:r>
              <a:rPr lang="ar-MA" sz="3600" b="1" dirty="0" err="1">
                <a:solidFill>
                  <a:srgbClr val="C00000"/>
                </a:solidFill>
                <a:ea typeface="+mn-ea"/>
                <a:sym typeface="Calibri"/>
              </a:rPr>
              <a:t>ٱسْتَأْنَفْنا</a:t>
            </a:r>
            <a:r>
              <a:rPr lang="ar-MA" sz="3600" b="1" dirty="0">
                <a:solidFill>
                  <a:srgbClr val="C00000"/>
                </a:solidFill>
                <a:ea typeface="+mn-ea"/>
                <a:sym typeface="Calibri"/>
              </a:rPr>
              <a:t> سَفَرَنا لِنَصِلَ إِلى فِلِسْطينَ.</a:t>
            </a:r>
            <a:endParaRPr sz="3600" b="1" dirty="0">
              <a:solidFill>
                <a:srgbClr val="C00000"/>
              </a:solidFill>
              <a:ea typeface="+mn-e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69047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21" y="2122576"/>
            <a:ext cx="1302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AE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lang="a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16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رحلة ابن بطوطة – الجزء الأول ... -  استثمار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930731" y="3380220"/>
            <a:ext cx="167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- 02</a:t>
            </a:r>
            <a:r>
              <a:rPr lang="ar-MA" dirty="0"/>
              <a:t>ورشة القراءة – الحصة 3 </a:t>
            </a:r>
          </a:p>
          <a:p>
            <a:endParaRPr lang="a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16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الفعل الصحيح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470941" y="4668066"/>
            <a:ext cx="2087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- 03</a:t>
            </a:r>
            <a:r>
              <a:rPr lang="ar-MA" dirty="0"/>
              <a:t>ورشة الكتابة – الصرف والتحويل</a:t>
            </a:r>
          </a:p>
          <a:p>
            <a:endParaRPr lang="ar-MA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51EC42AD-0440-EB74-CE91-A5C179EDCD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24852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F75FD-98CC-570D-8915-62D13C5D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55BBC94F-7F8A-5637-5D3D-6BAAD55D0EE7}"/>
              </a:ext>
            </a:extLst>
          </p:cNvPr>
          <p:cNvSpPr txBox="1"/>
          <p:nvPr/>
        </p:nvSpPr>
        <p:spPr>
          <a:xfrm>
            <a:off x="499812" y="829308"/>
            <a:ext cx="703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بالفعل الصحيح و أنواعه؟ من يعطي مثالا؟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9F97B6D-2C4E-F69B-71B0-3FA97880EA1D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578C14A-BF7F-8431-16F8-6ABA5CB08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17E6D0D-1F6A-AEA5-4817-22BB6136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2D95B47-1810-04D1-613F-47FE391386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B73A7C3-A055-28B7-0B3C-53ECABCCD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3A07FCA-1D83-24D4-3494-E1796CA620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32411D-695D-8D4E-753D-105FAB37B6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AAEEDE-AF45-AD2E-891E-1B871F8940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7F3892-0399-48A9-22EB-0F21080FDC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C5707DA2-7CD7-01E9-CD63-77387C1A45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E6B3A89-363E-0B66-CECD-27A2B05BBDDC}"/>
              </a:ext>
            </a:extLst>
          </p:cNvPr>
          <p:cNvSpPr txBox="1"/>
          <p:nvPr/>
        </p:nvSpPr>
        <p:spPr>
          <a:xfrm>
            <a:off x="3325812" y="3173309"/>
            <a:ext cx="2959487" cy="919401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اَلْفِعْلُ ٱلْصَّحيحُ</a:t>
            </a:r>
          </a:p>
        </p:txBody>
      </p:sp>
    </p:spTree>
    <p:extLst>
      <p:ext uri="{BB962C8B-B14F-4D97-AF65-F5344CB8AC3E}">
        <p14:creationId xmlns:p14="http://schemas.microsoft.com/office/powerpoint/2010/main" val="366062618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2B95-D62E-EAE8-0FA6-0BA84FB2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D85C788-938A-E78E-0742-DB3DD9CBF47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7F2B0B-8353-8BA5-0EFF-45FE3AB5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A58CDF5-8907-D98C-9A51-BDA359FAE5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8729CD8-6732-C5BA-47E1-75D58175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528EE44-9117-664F-EFFB-B914912C5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D651A7-5C2D-4DF7-6405-17340F0E3F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B61159-17FF-CC60-4737-7282691CA6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0EA6DC-F010-0833-2004-A04B69FFD0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485BAD-7004-A7E4-E9F9-DD5405C81C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84730E-5DD1-6AEE-7D01-462FEF9EE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73" y="1465518"/>
            <a:ext cx="783583" cy="783583"/>
          </a:xfrm>
          <a:prstGeom prst="rect">
            <a:avLst/>
          </a:prstGeom>
        </p:spPr>
      </p:pic>
      <p:sp>
        <p:nvSpPr>
          <p:cNvPr id="3" name="Titre 6">
            <a:extLst>
              <a:ext uri="{FF2B5EF4-FFF2-40B4-BE49-F238E27FC236}">
                <a16:creationId xmlns:a16="http://schemas.microsoft.com/office/drawing/2014/main" id="{594AC566-250E-D6A1-75BD-E1E0F26D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الواجب المنزلي</a:t>
            </a:r>
            <a:endParaRPr lang="fr-MA" sz="18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08CE653-5EDE-EAF4-67C3-D91DC0FCFF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683BA7-129E-74CF-3020-F9A91D0F74BC}"/>
              </a:ext>
            </a:extLst>
          </p:cNvPr>
          <p:cNvSpPr txBox="1"/>
          <p:nvPr/>
        </p:nvSpPr>
        <p:spPr>
          <a:xfrm>
            <a:off x="5327972" y="1564921"/>
            <a:ext cx="228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2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الصفحة 72 </a:t>
            </a:r>
            <a:endParaRPr lang="fr-MA" sz="32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D28DA9-46E7-79FD-D0B0-694F35508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746" y="2729473"/>
            <a:ext cx="8100508" cy="27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84895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id="{DDA1EEC1-7B78-F9C3-FCA0-BF581CED15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F00A6D-ED08-449C-8DD0-030AE39F2A67}"/>
              </a:ext>
            </a:extLst>
          </p:cNvPr>
          <p:cNvSpPr>
            <a:spLocks/>
          </p:cNvSpPr>
          <p:nvPr/>
        </p:nvSpPr>
        <p:spPr>
          <a:xfrm>
            <a:off x="4749571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7E5FD0-9816-C461-1FEA-3571C9EAA4D2}"/>
              </a:ext>
            </a:extLst>
          </p:cNvPr>
          <p:cNvSpPr>
            <a:spLocks/>
          </p:cNvSpPr>
          <p:nvPr/>
        </p:nvSpPr>
        <p:spPr>
          <a:xfrm>
            <a:off x="2814790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7B544-E3BE-8B4A-9111-780607E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47ECA4B-2F47-3250-3FA0-1C4ED3B82AF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B31F348-D60F-8F06-2BC8-BF4CE1F26B90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6FDEFD7-33C2-13B3-E94F-33CF0E07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605505-736C-235A-670C-F5C842B1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55B254E-BCA7-9953-BE5F-C00FD64D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B0FFB63-5664-7C9B-F26E-46C4B6DE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698ADD-9E9E-C4D4-5E33-C7FFB538D2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03564D-90B6-0E6D-AC41-48996D8111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A0EC15-937E-7862-79C3-DCF68848D3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3625D-6CE1-2205-1297-94B001ADEC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0F2CB18-BB58-9E23-5C86-FCA486B887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2616" y="756000"/>
            <a:ext cx="783900" cy="783900"/>
          </a:xfrm>
        </p:spPr>
      </p:pic>
      <p:pic>
        <p:nvPicPr>
          <p:cNvPr id="6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6C917EB8-72F3-187A-3983-8C3C34991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7F8EFA1-E77F-13C1-E6CA-373808284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 والإجابة عن سؤال الفهم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استثمار استراتيجية 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تحديد التسلسل الزمني لأحداث نص قرائي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الفعل الصحيح وأنواعه 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وتوظيفها.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05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514F8AB-BD80-3244-AB6D-B6FFB2D4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B05A037-F205-A1E0-129A-553AFC2820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EC0695D-232E-CE9A-9A16-36DB5BE3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8076B4-C53F-D4B3-680F-DC86D63F87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217498-CEC3-E3CC-8245-C5D2A7C008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CDD245-6FF8-FFEC-1742-784D44F96E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C111D1-E732-5233-E20D-F3100A3277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5855E8-A135-9692-2177-586EECE815F7}"/>
              </a:ext>
            </a:extLst>
          </p:cNvPr>
          <p:cNvSpPr>
            <a:spLocks/>
          </p:cNvSpPr>
          <p:nvPr/>
        </p:nvSpPr>
        <p:spPr>
          <a:xfrm>
            <a:off x="862804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D82AC7-D525-19C4-62FC-67EC44C2E08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9" name="Espace réservé pour une image  10">
            <a:extLst>
              <a:ext uri="{FF2B5EF4-FFF2-40B4-BE49-F238E27FC236}">
                <a16:creationId xmlns:a16="http://schemas.microsoft.com/office/drawing/2014/main" id="{3EC99CEC-E4AE-5A28-5ED9-3167875F32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2" y="2188580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A2CC08C4-37C2-C1D3-D9B8-85A4412212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972230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481263" y="2828856"/>
            <a:ext cx="55345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ٱلْعَمَلِ ٱلثُّنائِيِّ، أَتَعاوَنُ مَعَ زَميلي أَوْ زَميلَتي وَلا أُزْعِجُ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ٱلْآخَرينَ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29033-EF80-AD36-E7C3-106A5FF1FC1A}"/>
              </a:ext>
            </a:extLst>
          </p:cNvPr>
          <p:cNvSpPr>
            <a:spLocks/>
          </p:cNvSpPr>
          <p:nvPr/>
        </p:nvSpPr>
        <p:spPr>
          <a:xfrm>
            <a:off x="4376348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F11A2-6A86-C606-81DB-4854A7A564DD}"/>
              </a:ext>
            </a:extLst>
          </p:cNvPr>
          <p:cNvSpPr>
            <a:spLocks/>
          </p:cNvSpPr>
          <p:nvPr/>
        </p:nvSpPr>
        <p:spPr>
          <a:xfrm>
            <a:off x="2441567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871FCD7-6912-9EAC-3313-11BBD5C79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57" y="3824697"/>
            <a:ext cx="2261294" cy="22612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228AA46-3CFD-2AC8-0B5D-1793FD685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52" y="1997392"/>
            <a:ext cx="2076304" cy="2076304"/>
          </a:xfrm>
          <a:prstGeom prst="rect">
            <a:avLst/>
          </a:prstGeom>
        </p:spPr>
      </p:pic>
      <p:sp>
        <p:nvSpPr>
          <p:cNvPr id="18" name="Google Shape;1333;p8">
            <a:extLst>
              <a:ext uri="{FF2B5EF4-FFF2-40B4-BE49-F238E27FC236}">
                <a16:creationId xmlns:a16="http://schemas.microsoft.com/office/drawing/2014/main" id="{CA8C412F-556F-4317-BBBB-2EC5A8E2229E}"/>
              </a:ext>
            </a:extLst>
          </p:cNvPr>
          <p:cNvSpPr txBox="1"/>
          <p:nvPr/>
        </p:nvSpPr>
        <p:spPr>
          <a:xfrm>
            <a:off x="619331" y="4955344"/>
            <a:ext cx="55345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أَثْناءَ ٱلْعَمَلِ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ٱلْفَرْدِيِّ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، أُرَكِّزُ</a:t>
            </a:r>
            <a:r>
              <a:rPr kumimoji="0" lang="ar-MA" sz="36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جَيِّداً وَأَعْتَمِدُ عَلى نَفْسي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20274</TotalTime>
  <Words>1214</Words>
  <Application>Microsoft Office PowerPoint</Application>
  <PresentationFormat>Affichage à l'écran (4:3)</PresentationFormat>
  <Paragraphs>323</Paragraphs>
  <Slides>55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55</vt:i4>
      </vt:variant>
    </vt:vector>
  </HeadingPairs>
  <TitlesOfParts>
    <vt:vector size="78" baseType="lpstr">
      <vt:lpstr>Microsoft Uighur</vt:lpstr>
      <vt:lpstr>Dosis ExtraBold</vt:lpstr>
      <vt:lpstr>Wingdings</vt:lpstr>
      <vt:lpstr>Calibri</vt:lpstr>
      <vt:lpstr>Dosis SemiBold</vt:lpstr>
      <vt:lpstr>Modern Love</vt:lpstr>
      <vt:lpstr>Arial</vt:lpstr>
      <vt:lpstr>Calibri Light</vt:lpstr>
      <vt:lpstr>Dosis</vt:lpstr>
      <vt:lpstr>Dosis Medium</vt:lpstr>
      <vt:lpstr>2_Thème Office</vt:lpstr>
      <vt:lpstr>1_01- نشاط اعتيادي</vt:lpstr>
      <vt:lpstr>2_01- نشاط اعتيادي</vt:lpstr>
      <vt:lpstr>1_04- قراءة/ كتابة</vt:lpstr>
      <vt:lpstr>الصـــرف والتحويل</vt:lpstr>
      <vt:lpstr>1_05- اختتام الحصة</vt:lpstr>
      <vt:lpstr>3_Env-Enseignant</vt:lpstr>
      <vt:lpstr>1_الصـــرف والتحويل</vt:lpstr>
      <vt:lpstr>2_05- اختتام الحصة</vt:lpstr>
      <vt:lpstr>1_Thème Office</vt:lpstr>
      <vt:lpstr>1_Env-Enseignant</vt:lpstr>
      <vt:lpstr>3_01- نشاط اعتيادي</vt:lpstr>
      <vt:lpstr>Thème Office</vt:lpstr>
      <vt:lpstr>Présentation PowerPoint</vt:lpstr>
      <vt:lpstr>Présentation PowerPoint</vt:lpstr>
      <vt:lpstr>Présentation PowerPoint</vt:lpstr>
      <vt:lpstr>تنظيم حصص الأسبوع الأول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</vt:lpstr>
      <vt:lpstr>ستتدربون في هذه الحصة على قراءة فقرة بدقة وسرعة. من يقرأ؟  تابعوا. </vt:lpstr>
      <vt:lpstr>الآن سنمر لتحدي الطلاقة. سأسحب 5 بطاقات تحمل أسماء 5 متعلمين.  سأنادي على المتعلم الأول ليقرأ النص بطلاقة. </vt:lpstr>
      <vt:lpstr>أنادي على التلميذ الأول: .................................. </vt:lpstr>
      <vt:lpstr>الفائزون بنجمة الطلاقة هم ........................................................................... </vt:lpstr>
      <vt:lpstr>ورشة القراءة – الحصة 3 </vt:lpstr>
      <vt:lpstr>نواصل قراءة نص " رحلة ابن بطوطة؛ وتوظيف استراتيجيات الفهم.</vt:lpstr>
      <vt:lpstr>قبل ذلك نصحح الواجب المنزلي. سأراقب إنجازاتكم.</vt:lpstr>
      <vt:lpstr>لنصحح شفويا.</vt:lpstr>
      <vt:lpstr>خذوا كراساتكم . لتقرؤوا النص قراءات فردية. طبقوا ما تعلمتم في حصص الطلاقة.</vt:lpstr>
      <vt:lpstr>يقرأ كل واحد منكم  فقرة. الآخرون يتتبعون. من يقرأ؟</vt:lpstr>
      <vt:lpstr>تابعوا مع زميلكم وسطروا بقلم الرصاص على البلدان التي زارها ابن بطوطة.</vt:lpstr>
      <vt:lpstr>خذوا الصفحة 70 سوف تجيبون بسرعة على الأسئلة 1 2 3 أمامكم دقيقتان. </vt:lpstr>
      <vt:lpstr>سأمر بين الصفوف لمساعدتكم.</vt:lpstr>
      <vt:lpstr>نصحح الأسئلة. من يقرأ جوابه؟ هل أنتم متفقون؟ تصحيح جماعي تفاعلي</vt:lpstr>
      <vt:lpstr>صححوا.</vt:lpstr>
      <vt:lpstr>الآن؛ وزعوا دفاتر التمارين؛  أجيبوا عن الأسئلة التالية على دفاتركم. لا تنقلوا الأسئلة.</vt:lpstr>
      <vt:lpstr>سأمر بين الصفوف لمساعدتكم.</vt:lpstr>
      <vt:lpstr>لنصحح. من يقرأ جوابه؟ هل أنتم متفقون؟</vt:lpstr>
      <vt:lpstr>صححوا.</vt:lpstr>
      <vt:lpstr>صححوا.</vt:lpstr>
      <vt:lpstr>صححوا.</vt:lpstr>
      <vt:lpstr>ورشة الكتابة – الصرف والتحويل</vt:lpstr>
      <vt:lpstr>سنشرع الآن في حصة الصرف والتحويل. ستتعرفون على الفعل الصحيح و أنواعه و توظفونه.</vt:lpstr>
      <vt:lpstr>انتبهوا لشريط الفيديو.</vt:lpstr>
      <vt:lpstr>لنتذكر. ما  الفعل الصحيح؟ ما أنواع الفعل الصحيح؟ كيف نميز كل نوع؟</vt:lpstr>
      <vt:lpstr> خدوا ألواحكم، أكتبوا رقم الجواب المناسب 1 أو 2 أو 3 لتحددوا نوع الفعل الصحيح.</vt:lpstr>
      <vt:lpstr>صححوا. لماذا فعل سالم؟</vt:lpstr>
      <vt:lpstr>انتبهوا سأبحث عن الفعل المعتل من بين الأفعال التالية : وقف - ينمو – يكتشف </vt:lpstr>
      <vt:lpstr>صححوا. لماذا الفعل مضعف؟</vt:lpstr>
      <vt:lpstr>خدوا ألواحكم، أكتبوا رقم الجواب المناسب 1 أو 2 أو 3 لتحددوا نوع الفعل الصحيح.</vt:lpstr>
      <vt:lpstr>صححوا. لماذا الفعل مهموز؟</vt:lpstr>
      <vt:lpstr>خذوا كراساتكم الصفحة 72 .من يقرأ؟</vt:lpstr>
      <vt:lpstr>الآن، ستشتغلون في ثنائيات لإنجاز النشاط التالي</vt:lpstr>
      <vt:lpstr>سأمر بين الصفوف لمساعدتكم.</vt:lpstr>
      <vt:lpstr>لنصحح. تصحيح تفاعلي.</vt:lpstr>
      <vt:lpstr>الآن، أنجزوا النشاط التالي على  دفاتر القسم  بعد كتابة التاريخ و عنوان الدرس .عمل فردي.</vt:lpstr>
      <vt:lpstr>سأمر بين الصفوف لمساعدتكم.</vt:lpstr>
      <vt:lpstr>لنصحح. من يقرأ جوابه ؟ هل أنتم متفقون؟</vt:lpstr>
      <vt:lpstr>صححوا.</vt:lpstr>
      <vt:lpstr>Présentation PowerPoint</vt:lpstr>
      <vt:lpstr>Présentation PowerPoint</vt:lpstr>
      <vt:lpstr>سجلوا الواجب المنزلي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168</cp:revision>
  <dcterms:created xsi:type="dcterms:W3CDTF">2023-09-20T21:35:22Z</dcterms:created>
  <dcterms:modified xsi:type="dcterms:W3CDTF">2025-12-11T13:41:14Z</dcterms:modified>
</cp:coreProperties>
</file>