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media/image4.bin" ContentType="image/unknown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8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9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0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1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74" r:id="rId2"/>
    <p:sldMasterId id="2147483687" r:id="rId3"/>
    <p:sldMasterId id="2147483710" r:id="rId4"/>
    <p:sldMasterId id="2147483725" r:id="rId5"/>
    <p:sldMasterId id="2147483740" r:id="rId6"/>
    <p:sldMasterId id="2147483753" r:id="rId7"/>
    <p:sldMasterId id="2147483777" r:id="rId8"/>
    <p:sldMasterId id="2147483802" r:id="rId9"/>
    <p:sldMasterId id="2147483826" r:id="rId10"/>
    <p:sldMasterId id="2147483849" r:id="rId11"/>
    <p:sldMasterId id="2147483873" r:id="rId12"/>
  </p:sldMasterIdLst>
  <p:notesMasterIdLst>
    <p:notesMasterId r:id="rId64"/>
  </p:notesMasterIdLst>
  <p:sldIdLst>
    <p:sldId id="2147482742" r:id="rId13"/>
    <p:sldId id="2147482629" r:id="rId14"/>
    <p:sldId id="2147482632" r:id="rId15"/>
    <p:sldId id="2147482728" r:id="rId16"/>
    <p:sldId id="2147482697" r:id="rId17"/>
    <p:sldId id="2147482706" r:id="rId18"/>
    <p:sldId id="2147482473" r:id="rId19"/>
    <p:sldId id="2147482729" r:id="rId20"/>
    <p:sldId id="2134806831" r:id="rId21"/>
    <p:sldId id="2147482718" r:id="rId22"/>
    <p:sldId id="2134807274" r:id="rId23"/>
    <p:sldId id="2147482719" r:id="rId24"/>
    <p:sldId id="2147482743" r:id="rId25"/>
    <p:sldId id="2147482744" r:id="rId26"/>
    <p:sldId id="2147482720" r:id="rId27"/>
    <p:sldId id="2147482705" r:id="rId28"/>
    <p:sldId id="2147482702" r:id="rId29"/>
    <p:sldId id="2147482480" r:id="rId30"/>
    <p:sldId id="2147482481" r:id="rId31"/>
    <p:sldId id="2147482482" r:id="rId32"/>
    <p:sldId id="2147482483" r:id="rId33"/>
    <p:sldId id="2147482484" r:id="rId34"/>
    <p:sldId id="2147482485" r:id="rId35"/>
    <p:sldId id="2147482486" r:id="rId36"/>
    <p:sldId id="2147482487" r:id="rId37"/>
    <p:sldId id="2147482489" r:id="rId38"/>
    <p:sldId id="2147482730" r:id="rId39"/>
    <p:sldId id="2147482490" r:id="rId40"/>
    <p:sldId id="2147482731" r:id="rId41"/>
    <p:sldId id="2147482745" r:id="rId42"/>
    <p:sldId id="2147482492" r:id="rId43"/>
    <p:sldId id="2147482732" r:id="rId44"/>
    <p:sldId id="2147482734" r:id="rId45"/>
    <p:sldId id="2147482733" r:id="rId46"/>
    <p:sldId id="2147482735" r:id="rId47"/>
    <p:sldId id="2147482493" r:id="rId48"/>
    <p:sldId id="2147482717" r:id="rId49"/>
    <p:sldId id="2147482476" r:id="rId50"/>
    <p:sldId id="2147482495" r:id="rId51"/>
    <p:sldId id="2147482496" r:id="rId52"/>
    <p:sldId id="2147482497" r:id="rId53"/>
    <p:sldId id="2147482498" r:id="rId54"/>
    <p:sldId id="2147482499" r:id="rId55"/>
    <p:sldId id="2147482500" r:id="rId56"/>
    <p:sldId id="2147482501" r:id="rId57"/>
    <p:sldId id="2147482502" r:id="rId58"/>
    <p:sldId id="2147482505" r:id="rId59"/>
    <p:sldId id="2147482722" r:id="rId60"/>
    <p:sldId id="2147482726" r:id="rId61"/>
    <p:sldId id="2147482628" r:id="rId62"/>
    <p:sldId id="2147482634" r:id="rId63"/>
  </p:sldIdLst>
  <p:sldSz cx="9144000" cy="6858000" type="screen4x3"/>
  <p:notesSz cx="6858000" cy="9144000"/>
  <p:embeddedFontLst>
    <p:embeddedFont>
      <p:font typeface="Dosis" pitchFamily="2" charset="0"/>
      <p:regular r:id="rId65"/>
      <p:bold r:id="rId66"/>
    </p:embeddedFont>
    <p:embeddedFont>
      <p:font typeface="Dosis ExtraBold" pitchFamily="2" charset="0"/>
      <p:bold r:id="rId67"/>
    </p:embeddedFont>
    <p:embeddedFont>
      <p:font typeface="Dosis Medium" pitchFamily="2" charset="0"/>
      <p:regular r:id="rId68"/>
    </p:embeddedFont>
    <p:embeddedFont>
      <p:font typeface="Dosis SemiBold" pitchFamily="2" charset="0"/>
      <p:bold r:id="rId69"/>
    </p:embeddedFont>
    <p:embeddedFont>
      <p:font typeface="Microsoft Uighur" panose="02000000000000000000" pitchFamily="2" charset="-78"/>
      <p:regular r:id="rId70"/>
      <p:bold r:id="rId71"/>
    </p:embeddedFont>
    <p:embeddedFont>
      <p:font typeface="Modern Love" panose="04090805081005020601" pitchFamily="82" charset="0"/>
      <p:regular r:id="rId72"/>
    </p:embeddedFont>
    <p:embeddedFont>
      <p:font typeface="Sakkal Majalla" panose="02000000000000000000" pitchFamily="2" charset="-78"/>
      <p:regular r:id="rId73"/>
      <p:bold r:id="rId7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1E3F48"/>
    <a:srgbClr val="106585"/>
    <a:srgbClr val="0097B2"/>
    <a:srgbClr val="00729A"/>
    <a:srgbClr val="70B1B6"/>
    <a:srgbClr val="7FB9BE"/>
    <a:srgbClr val="D6E9EA"/>
    <a:srgbClr val="C3D2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font" Target="fonts/font4.fnt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font" Target="fonts/font3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font" Target="fonts/font6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png"/></Relationships>
</file>

<file path=ppt/slideLayouts/_rels/slideLayout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772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6442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77022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7351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394817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707278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603769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698542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198575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11681546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61522078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246283961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3137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3023453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16181846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0546702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041547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5251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99828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80869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257604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8589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19339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8271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800722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959556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858247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2700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239129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61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582804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846031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023942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9868554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03560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86954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007680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1055683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9528445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1290487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7273074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071925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639612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35400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22440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553308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22691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68622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477764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0294159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25373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466002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95709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3073424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17858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029358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90478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92371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282021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5176755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897458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700398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81659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019209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217098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15998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980385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782498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9403181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687356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7209086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5467526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358242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45859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28684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6481803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772434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313547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73453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25205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318346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12617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2425447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554741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83485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969951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041093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23364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198654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647030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586364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782921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4460874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113376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232944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9974841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030145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05869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064428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9685249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657624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236807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101782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0906863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814159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009159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03143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9810947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943344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2892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242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0822582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0225120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7529196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1386982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9383286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341445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111602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2809442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1577788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640199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285188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058550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234491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3829978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061350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1233284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8003823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939429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9666882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90104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780727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28157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409372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65550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057002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70921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024386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54253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687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474238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878837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852437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149442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45769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142018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998588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32852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365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28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269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90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383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079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815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429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3499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4239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410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466238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306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750674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450056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46503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051406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945898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1153725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051944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75174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54102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75862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1512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10490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369852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37112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584197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256079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93816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895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3532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5984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26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0400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965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0970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3140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3355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242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5931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1620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833695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260258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393692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2364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51038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99987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173966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111227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79931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77410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246537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36007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41424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756505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4432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044987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960977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81948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429469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37936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53630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437123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65764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967491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593350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image" Target="../media/image4.bin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5" Type="http://schemas.openxmlformats.org/officeDocument/2006/relationships/image" Target="../media/image4.bin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0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23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Relationship Id="rId22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image" Target="../media/image4.bin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image" Target="../media/image4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image" Target="../media/image12.jpg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image" Target="../media/image4.bin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20775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33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509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91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4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925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900" r:id="rId22"/>
    <p:sldLayoutId id="214748370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11/12/2025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14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84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04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311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899" r:id="rId24"/>
    <p:sldLayoutId id="2147483898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9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694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6.wdp"/><Relationship Id="rId7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10" Type="http://schemas.microsoft.com/office/2007/relationships/hdphoto" Target="../media/hdphoto5.wdp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7.wdp"/><Relationship Id="rId7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10" Type="http://schemas.openxmlformats.org/officeDocument/2006/relationships/image" Target="../media/image25.png"/><Relationship Id="rId4" Type="http://schemas.openxmlformats.org/officeDocument/2006/relationships/image" Target="../media/image49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10" Type="http://schemas.microsoft.com/office/2007/relationships/hdphoto" Target="../media/hdphoto5.wdp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8.png"/><Relationship Id="rId7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8.png"/><Relationship Id="rId7" Type="http://schemas.openxmlformats.org/officeDocument/2006/relationships/image" Target="../media/image5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8.png"/><Relationship Id="rId7" Type="http://schemas.openxmlformats.org/officeDocument/2006/relationships/image" Target="../media/image5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8.png"/><Relationship Id="rId7" Type="http://schemas.openxmlformats.org/officeDocument/2006/relationships/image" Target="../media/image5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8.png"/><Relationship Id="rId7" Type="http://schemas.openxmlformats.org/officeDocument/2006/relationships/image" Target="../media/image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8.png"/><Relationship Id="rId7" Type="http://schemas.openxmlformats.org/officeDocument/2006/relationships/image" Target="../media/image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gif"/><Relationship Id="rId11" Type="http://schemas.openxmlformats.org/officeDocument/2006/relationships/image" Target="../media/image61.png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8.png"/><Relationship Id="rId7" Type="http://schemas.openxmlformats.org/officeDocument/2006/relationships/image" Target="../media/image64.png"/><Relationship Id="rId12" Type="http://schemas.microsoft.com/office/2007/relationships/hdphoto" Target="../media/hdphoto1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11" Type="http://schemas.openxmlformats.org/officeDocument/2006/relationships/image" Target="../media/image66.png"/><Relationship Id="rId5" Type="http://schemas.openxmlformats.org/officeDocument/2006/relationships/image" Target="../media/image40.png"/><Relationship Id="rId10" Type="http://schemas.microsoft.com/office/2007/relationships/hdphoto" Target="../media/hdphoto17.wdp"/><Relationship Id="rId4" Type="http://schemas.openxmlformats.org/officeDocument/2006/relationships/image" Target="../media/image39.png"/><Relationship Id="rId9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8.png"/><Relationship Id="rId7" Type="http://schemas.openxmlformats.org/officeDocument/2006/relationships/image" Target="../media/image6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8.png"/><Relationship Id="rId7" Type="http://schemas.openxmlformats.org/officeDocument/2006/relationships/image" Target="../media/image6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8.png"/><Relationship Id="rId7" Type="http://schemas.openxmlformats.org/officeDocument/2006/relationships/image" Target="../media/image6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10" Type="http://schemas.microsoft.com/office/2007/relationships/hdphoto" Target="../media/hdphoto18.wdp"/><Relationship Id="rId4" Type="http://schemas.openxmlformats.org/officeDocument/2006/relationships/image" Target="../media/image39.png"/><Relationship Id="rId9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8.png"/><Relationship Id="rId7" Type="http://schemas.openxmlformats.org/officeDocument/2006/relationships/image" Target="../media/image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73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71.png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50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29.gif"/><Relationship Id="rId10" Type="http://schemas.openxmlformats.org/officeDocument/2006/relationships/image" Target="../media/image25.png"/><Relationship Id="rId4" Type="http://schemas.openxmlformats.org/officeDocument/2006/relationships/image" Target="../media/image73.png"/><Relationship Id="rId9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6DB093-5A24-50DB-40BE-615D24403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389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6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D66D4-6EAC-890C-3DAF-1CB34FC9D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E4A397-21FA-CF72-B01A-7485FDDE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756000"/>
            <a:ext cx="7039236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 . الصفحة 76. سأتحقق من درجة تحكمكم في استراتيجية الكلمات المفاتيح.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2A47BC-11A4-D699-47E4-ACF7FC8C7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953472-91C0-F996-F894-7933A552D8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80D037-E7AA-8B76-DFED-816FFE528C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E035D8-8D1B-B70D-C857-D1542CCA9F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64585D-4F35-65B1-4B0E-2857CFBB5B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6495D-7D9B-BB42-7C20-B20682F83BC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مراجعة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33D57-7972-5F2C-D032-49F73D3AD31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69A596-196B-2D10-7631-7413B54FCD60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567F272-58DC-64E5-D128-9C0561DF53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56597F0-316D-1454-C9DF-57D379BDC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0798" y="1947015"/>
            <a:ext cx="3119371" cy="429696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04610480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3057-B35F-CDB2-0679-18F415F47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9D315AC-CA9C-D7D4-A26B-7CB27C7C6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131" y="1840875"/>
            <a:ext cx="7107670" cy="4526277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83A850F1-364D-E513-32FA-5F48532E6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أجيبوا عن الأسئلة التالية من خلال النص. سأسجل نسب التحكم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618EAF-3727-EB91-D2F6-287D584A1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3E8C8B-6019-FC78-CC9C-BCF43D527D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BE2049-E8C2-1533-45EC-4DB6308B80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A810A2-4F40-35E3-CFDF-FB645DE363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2F2601-C84A-75C5-8AC4-72D34D7597E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A7B781-6716-121B-E011-7DACB079E84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1759E2-D8EB-9330-A9B4-59B93CDCA50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88A2C1-198C-7A2B-66E3-4FD93A931CFB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27" name="Espace réservé pour une image  12">
            <a:extLst>
              <a:ext uri="{FF2B5EF4-FFF2-40B4-BE49-F238E27FC236}">
                <a16:creationId xmlns:a16="http://schemas.microsoft.com/office/drawing/2014/main" id="{FAE2E58C-7D5B-C34D-6F9F-3B7EBFA919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7487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5021E-D218-B50F-7257-B89B104B6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FAFDB7D-9F81-5B68-816B-DCE94FC51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الأول.  اقرأ النص جيدا ورتب أرقام الأحداث التالية ترتيبا زمنيا منطقيا. دقيقتان للإجابة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466DD3-BB7C-9F34-6775-B61C6BD63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A09C34-4583-6E6F-86DE-8B30107742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4DAB8B-BF26-05B1-3C8E-923D47CC4D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F96E0E-5B66-7585-CE19-95DC87F0C1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5099B9-FC4E-980F-ACB4-79F6D2EBE0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96376-4484-1D28-EE12-C1565E4C8F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D58150-125D-13B1-A66B-AD93F82466C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FCE8F9-8B5F-C747-A4DC-FD1690E9E541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5CF6FF20-F56A-7530-239D-011E7E8C7A81}"/>
              </a:ext>
            </a:extLst>
          </p:cNvPr>
          <p:cNvSpPr txBox="1"/>
          <p:nvPr/>
        </p:nvSpPr>
        <p:spPr>
          <a:xfrm>
            <a:off x="1333907" y="2969322"/>
            <a:ext cx="4665837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تاهَ سالِمٌ في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ٱلْخَلاءِ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4" name="Espace réservé pour une image  12">
            <a:extLst>
              <a:ext uri="{FF2B5EF4-FFF2-40B4-BE49-F238E27FC236}">
                <a16:creationId xmlns:a16="http://schemas.microsoft.com/office/drawing/2014/main" id="{DDF5F1D0-D8E9-D1E9-E75E-BE88CCB399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89A514B0-D949-DD70-E8E9-051D319190B9}"/>
              </a:ext>
            </a:extLst>
          </p:cNvPr>
          <p:cNvSpPr txBox="1"/>
          <p:nvPr/>
        </p:nvSpPr>
        <p:spPr>
          <a:xfrm>
            <a:off x="1333908" y="4082389"/>
            <a:ext cx="4665837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هَجَمَ ٱللَّيْلُ.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DDC3D959-2AED-6B00-5C41-BFC798903EB1}"/>
              </a:ext>
            </a:extLst>
          </p:cNvPr>
          <p:cNvSpPr txBox="1"/>
          <p:nvPr/>
        </p:nvSpPr>
        <p:spPr>
          <a:xfrm>
            <a:off x="1333907" y="1805838"/>
            <a:ext cx="4665837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نالَ سالِمٌ نَصيباً مِنَ ٱلرّاحَةِ.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6B5F4D27-0A6F-3634-0C79-275D26261661}"/>
              </a:ext>
            </a:extLst>
          </p:cNvPr>
          <p:cNvSpPr txBox="1"/>
          <p:nvPr/>
        </p:nvSpPr>
        <p:spPr>
          <a:xfrm>
            <a:off x="1333908" y="5182644"/>
            <a:ext cx="4665837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اِسْتَقْبَلَ أَهْلُ ٱلْقَرْيَةِ سالِماً.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CD940A3C-402A-01C5-029F-938DECC66817}"/>
              </a:ext>
            </a:extLst>
          </p:cNvPr>
          <p:cNvSpPr txBox="1"/>
          <p:nvPr/>
        </p:nvSpPr>
        <p:spPr>
          <a:xfrm>
            <a:off x="6714805" y="1805838"/>
            <a:ext cx="105075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1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45F31C50-4579-EB7F-82FA-62C4F8323CF8}"/>
              </a:ext>
            </a:extLst>
          </p:cNvPr>
          <p:cNvSpPr txBox="1"/>
          <p:nvPr/>
        </p:nvSpPr>
        <p:spPr>
          <a:xfrm>
            <a:off x="6714805" y="2969322"/>
            <a:ext cx="105075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2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DC5B5EF9-41E5-DE10-6753-F66B49F647E7}"/>
              </a:ext>
            </a:extLst>
          </p:cNvPr>
          <p:cNvSpPr txBox="1"/>
          <p:nvPr/>
        </p:nvSpPr>
        <p:spPr>
          <a:xfrm>
            <a:off x="6714805" y="4082389"/>
            <a:ext cx="105075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3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D21A125D-3D1D-DB22-C86E-138C0CA57402}"/>
              </a:ext>
            </a:extLst>
          </p:cNvPr>
          <p:cNvSpPr txBox="1"/>
          <p:nvPr/>
        </p:nvSpPr>
        <p:spPr>
          <a:xfrm>
            <a:off x="6714804" y="5182644"/>
            <a:ext cx="105075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4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10056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91E6F-9780-6618-CA97-BAE741686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CD42ED0-9035-E9E9-E06C-5EF9E3AA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65B1FE-837D-4BB0-2D0E-0F48D3B6A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4022FB-378E-D55C-669E-75CCD3E863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DA3122-E1F1-7056-DD7C-C3EE509EE9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8452C5-88EB-3CFC-D264-B7711CB362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B90589-438B-2D97-FD80-6984FF0B86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962867-AF4A-70BB-BF8D-67A00277370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105F4D-756A-0F8C-0D88-1708743807B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708F92-0B04-74C8-A1AA-80F689C47F17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4CF61D7A-2489-378B-5D47-996E6CF0E648}"/>
              </a:ext>
            </a:extLst>
          </p:cNvPr>
          <p:cNvSpPr txBox="1"/>
          <p:nvPr/>
        </p:nvSpPr>
        <p:spPr>
          <a:xfrm>
            <a:off x="1333907" y="2969322"/>
            <a:ext cx="4665837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تاهَ سالِمٌ في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ٱلْخَلاءِ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4" name="Espace réservé pour une image  12">
            <a:extLst>
              <a:ext uri="{FF2B5EF4-FFF2-40B4-BE49-F238E27FC236}">
                <a16:creationId xmlns:a16="http://schemas.microsoft.com/office/drawing/2014/main" id="{F3D97ED1-6668-96F2-28DF-0CABA6011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BAF9F44E-85FB-3856-9249-E8F781804E95}"/>
              </a:ext>
            </a:extLst>
          </p:cNvPr>
          <p:cNvSpPr txBox="1"/>
          <p:nvPr/>
        </p:nvSpPr>
        <p:spPr>
          <a:xfrm>
            <a:off x="1333908" y="4082389"/>
            <a:ext cx="4665837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هَجَمَ ٱللَّيْلُ.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8A0BDF42-6696-9570-3B6D-B93E69EE8216}"/>
              </a:ext>
            </a:extLst>
          </p:cNvPr>
          <p:cNvSpPr txBox="1"/>
          <p:nvPr/>
        </p:nvSpPr>
        <p:spPr>
          <a:xfrm>
            <a:off x="1333907" y="1805838"/>
            <a:ext cx="4665837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نالَ سالِمٌ نَصيباً مِنَ ٱلرّاحَةِ.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828F03FC-56C6-125C-6F98-8F9D71B0219D}"/>
              </a:ext>
            </a:extLst>
          </p:cNvPr>
          <p:cNvSpPr txBox="1"/>
          <p:nvPr/>
        </p:nvSpPr>
        <p:spPr>
          <a:xfrm>
            <a:off x="1333908" y="5182644"/>
            <a:ext cx="4665837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اِسْتَقْبَلَ أَهْلُ ٱلْقَرْيَةِ سالِماً.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8BD32905-8902-3F5B-6586-8B034137DCCA}"/>
              </a:ext>
            </a:extLst>
          </p:cNvPr>
          <p:cNvSpPr txBox="1"/>
          <p:nvPr/>
        </p:nvSpPr>
        <p:spPr>
          <a:xfrm>
            <a:off x="6610183" y="2969322"/>
            <a:ext cx="105075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1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B43EA416-CB5C-6F5B-4D78-D4B0EAE4E595}"/>
              </a:ext>
            </a:extLst>
          </p:cNvPr>
          <p:cNvSpPr txBox="1"/>
          <p:nvPr/>
        </p:nvSpPr>
        <p:spPr>
          <a:xfrm>
            <a:off x="6560849" y="4042356"/>
            <a:ext cx="105075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2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F740E0EF-8D5C-2FEC-D228-8938315017BC}"/>
              </a:ext>
            </a:extLst>
          </p:cNvPr>
          <p:cNvSpPr txBox="1"/>
          <p:nvPr/>
        </p:nvSpPr>
        <p:spPr>
          <a:xfrm>
            <a:off x="6560849" y="5182644"/>
            <a:ext cx="105075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3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4CAF7037-A144-F771-178E-848F160E4F88}"/>
              </a:ext>
            </a:extLst>
          </p:cNvPr>
          <p:cNvSpPr txBox="1"/>
          <p:nvPr/>
        </p:nvSpPr>
        <p:spPr>
          <a:xfrm>
            <a:off x="6560849" y="1805838"/>
            <a:ext cx="105075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4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8829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8AABD-DC34-2329-CFD2-3CE2A589E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BBB1BBF-D864-2B09-D017-1AA2300F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الثاني.  معكم دقيقتان للإجابة.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162AD1-9706-3C6C-3655-8D76B185E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186F8F-4942-D258-7795-453B4B9C50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505DA2-3004-4489-C3E4-524F200008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15FB2E-6B5E-1511-1D0C-729B941ABA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48D8D5-D3EE-ED5E-D314-54CB054C9E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A4F402-B35C-E8F1-23EE-1C091702128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5908AE-EB25-FEBF-A913-21A19D175DD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09E0A6-49A3-D479-53A9-BF4F97362477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4" name="Espace réservé pour une image  12">
            <a:extLst>
              <a:ext uri="{FF2B5EF4-FFF2-40B4-BE49-F238E27FC236}">
                <a16:creationId xmlns:a16="http://schemas.microsoft.com/office/drawing/2014/main" id="{8AA480E8-A859-5F15-EC81-B8CF600D7A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1A371EAC-F84B-07F6-81BC-4838E22AAE3A}"/>
              </a:ext>
            </a:extLst>
          </p:cNvPr>
          <p:cNvSpPr txBox="1"/>
          <p:nvPr/>
        </p:nvSpPr>
        <p:spPr>
          <a:xfrm>
            <a:off x="816737" y="3620475"/>
            <a:ext cx="751052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اَلْمَكانُ : .......................................................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6F4544FA-4DC1-729A-FC86-894EF9E3778C}"/>
              </a:ext>
            </a:extLst>
          </p:cNvPr>
          <p:cNvSpPr txBox="1"/>
          <p:nvPr/>
        </p:nvSpPr>
        <p:spPr>
          <a:xfrm>
            <a:off x="864330" y="5098228"/>
            <a:ext cx="751052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اَلزَّمانُ : ......................................................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70206A5C-A2C0-FF27-E85F-31E615CEA8A5}"/>
              </a:ext>
            </a:extLst>
          </p:cNvPr>
          <p:cNvSpPr txBox="1"/>
          <p:nvPr/>
        </p:nvSpPr>
        <p:spPr>
          <a:xfrm>
            <a:off x="864331" y="2142722"/>
            <a:ext cx="751052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اَلشَّخْصِية ٱلرَّئيسِيَّةُ : ........................................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10054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47FD2-AE95-45EB-534C-C3ECC785C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4BF7CFD-E1F1-792A-0745-BA1D484A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7513D0-7383-11B7-94C6-697659C80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228666-9B47-5F72-D5E6-137EDB2C7A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949FFA-F805-D4B1-A26E-E369D5BB53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40DE7C-099A-B6AB-CA72-2F570AB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762F98-199C-2CD4-C20C-8C2BAF0FC45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18D698-0396-1A0F-00E1-BF439E97C6C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975FDE-D688-E805-EC3C-C8FFDCFD240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63566D-327D-F814-3F05-4F0820F3BB3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4" name="Espace réservé pour une image  12">
            <a:extLst>
              <a:ext uri="{FF2B5EF4-FFF2-40B4-BE49-F238E27FC236}">
                <a16:creationId xmlns:a16="http://schemas.microsoft.com/office/drawing/2014/main" id="{300AE51D-1FF0-4B58-0DF7-63A14A1288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1C675B4E-7721-FC06-1CCE-6C9B97B8260E}"/>
              </a:ext>
            </a:extLst>
          </p:cNvPr>
          <p:cNvSpPr txBox="1"/>
          <p:nvPr/>
        </p:nvSpPr>
        <p:spPr>
          <a:xfrm>
            <a:off x="864331" y="2142722"/>
            <a:ext cx="751052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اَلشَّخْصِيَةُ ٱلرَّئيسِيَّةُ :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سالمٌ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FE735789-D3A4-BE78-CC0D-874AA85B9169}"/>
              </a:ext>
            </a:extLst>
          </p:cNvPr>
          <p:cNvSpPr txBox="1"/>
          <p:nvPr/>
        </p:nvSpPr>
        <p:spPr>
          <a:xfrm>
            <a:off x="816737" y="3620475"/>
            <a:ext cx="751052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اَلْمَكانُ : </a:t>
            </a:r>
            <a:r>
              <a:rPr lang="ar-MA" b="1" dirty="0">
                <a:solidFill>
                  <a:srgbClr val="C00000"/>
                </a:solidFill>
                <a:sym typeface="Sakkal Majalla"/>
              </a:rPr>
              <a:t>اَلصَّحْراءُ</a:t>
            </a:r>
            <a:endParaRPr b="1" dirty="0">
              <a:solidFill>
                <a:srgbClr val="C00000"/>
              </a:solidFill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BFA5E9A3-5605-24D7-5EA0-A1E6D0BE8418}"/>
              </a:ext>
            </a:extLst>
          </p:cNvPr>
          <p:cNvSpPr txBox="1"/>
          <p:nvPr/>
        </p:nvSpPr>
        <p:spPr>
          <a:xfrm>
            <a:off x="864330" y="5098228"/>
            <a:ext cx="751052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اَلزَّمانُ : </a:t>
            </a:r>
            <a:r>
              <a:rPr lang="ar-MA" b="1" dirty="0">
                <a:solidFill>
                  <a:srgbClr val="C00000"/>
                </a:solidFill>
                <a:sym typeface="Sakkal Majalla"/>
              </a:rPr>
              <a:t>ذاتَ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lang="ar-MA" b="1" dirty="0">
                <a:solidFill>
                  <a:srgbClr val="C00000"/>
                </a:solidFill>
                <a:sym typeface="Sakkal Majalla"/>
              </a:rPr>
              <a:t>رِحْلَةٍ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lang="ar-MA" b="1" dirty="0">
                <a:solidFill>
                  <a:srgbClr val="C00000"/>
                </a:solidFill>
                <a:sym typeface="Sakkal Majalla"/>
              </a:rPr>
              <a:t>صَيْفِيَّةٍ</a:t>
            </a:r>
            <a:endParaRPr b="1" dirty="0">
              <a:solidFill>
                <a:srgbClr val="C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30844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9347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رائز التحقق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704BE1AA-7525-7712-CF9E-1CC63D3D82B4}"/>
              </a:ext>
            </a:extLst>
          </p:cNvPr>
          <p:cNvSpPr txBox="1"/>
          <p:nvPr/>
        </p:nvSpPr>
        <p:spPr>
          <a:xfrm>
            <a:off x="5123949" y="2446331"/>
            <a:ext cx="3149266" cy="6469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نسبة التحكم أقل من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fr-FR" sz="3200" dirty="0">
                <a:solidFill>
                  <a:prstClr val="black"/>
                </a:solidFill>
              </a:rPr>
              <a:t>80%</a:t>
            </a: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5A1FF613-DB5A-6055-0A43-EC8D392EA43E}"/>
              </a:ext>
            </a:extLst>
          </p:cNvPr>
          <p:cNvSpPr txBox="1"/>
          <p:nvPr/>
        </p:nvSpPr>
        <p:spPr>
          <a:xfrm>
            <a:off x="4726907" y="4088198"/>
            <a:ext cx="3943350" cy="1736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dirty="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إعادة نمذجة + استثمار أنشطة المراجعة في الممارسة الموجهة والممارسة المستقلة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B04456D1-E9EC-5DCA-2911-B940AFCE0785}"/>
              </a:ext>
            </a:extLst>
          </p:cNvPr>
          <p:cNvSpPr/>
          <p:nvPr/>
        </p:nvSpPr>
        <p:spPr>
          <a:xfrm>
            <a:off x="6456266" y="3251052"/>
            <a:ext cx="353608" cy="646941"/>
          </a:xfrm>
          <a:prstGeom prst="down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0C9701EA-A7CB-B2F1-5E80-22F023498239}"/>
              </a:ext>
            </a:extLst>
          </p:cNvPr>
          <p:cNvSpPr txBox="1"/>
          <p:nvPr/>
        </p:nvSpPr>
        <p:spPr>
          <a:xfrm>
            <a:off x="788564" y="2478416"/>
            <a:ext cx="3149266" cy="6469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نسبة التحكم </a:t>
            </a:r>
            <a:r>
              <a:rPr lang="fr-FR" sz="3200" dirty="0">
                <a:solidFill>
                  <a:prstClr val="black"/>
                </a:solidFill>
              </a:rPr>
              <a:t>80%</a:t>
            </a: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وأكثر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C5D1C612-4530-BE97-EAE0-E8B89DBDF1B6}"/>
              </a:ext>
            </a:extLst>
          </p:cNvPr>
          <p:cNvSpPr txBox="1"/>
          <p:nvPr/>
        </p:nvSpPr>
        <p:spPr>
          <a:xfrm>
            <a:off x="391522" y="4120283"/>
            <a:ext cx="3943350" cy="11917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dirty="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استثمار الأنشطة للدعم والإغناء.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dirty="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ممارسة مستقلة لجميع الأنشطة.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D6E24C30-117D-C029-08B0-C6043E333A3A}"/>
              </a:ext>
            </a:extLst>
          </p:cNvPr>
          <p:cNvSpPr/>
          <p:nvPr/>
        </p:nvSpPr>
        <p:spPr>
          <a:xfrm>
            <a:off x="2120881" y="3283137"/>
            <a:ext cx="353608" cy="646941"/>
          </a:xfrm>
          <a:prstGeom prst="down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275406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مراجعة وتوليف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267712" y="3158999"/>
            <a:ext cx="496470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معالجة التعثرات ودعم المكتسبات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903631" y="1807822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 توليف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A26902-CB9B-E0A7-9630-544065E8B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956399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F71A0A-09F9-C41C-106F-22F0F7FF5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2" y="1568495"/>
            <a:ext cx="507972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EE643-8BBE-B603-815D-8E508B9EC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63F5F5-01C0-0A4C-84E8-384D65BB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 . سننجز أنشطة المراجعة و التوليف الواردة على  الصفحتين 76 و 77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6B67B5-B7F8-5860-055C-A1FF74E681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B4CBC4-54DC-3E08-0138-F4A9ABA7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B6CB7D-9FD0-A403-6CAF-E3CE02E8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4D7200-9BDC-239F-19EE-501E862B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5ACB8D-F39B-0AC0-6097-E23793A1E5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561B9-A365-0FAA-3D7E-C66499C365E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37F2B-F5E8-0DDC-0D5B-C9FE4468387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8433FB-EB30-E5B8-FC43-4EE9BB6FDA3F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563D113-E179-1E3D-00C3-365079C14B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82B1949B-0BC0-5304-8B1D-CEB41D92F30D}"/>
              </a:ext>
            </a:extLst>
          </p:cNvPr>
          <p:cNvGrpSpPr/>
          <p:nvPr/>
        </p:nvGrpSpPr>
        <p:grpSpPr>
          <a:xfrm>
            <a:off x="584403" y="1584325"/>
            <a:ext cx="6887970" cy="4897096"/>
            <a:chOff x="584403" y="1584325"/>
            <a:chExt cx="6887970" cy="4897096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34D49AF-EC6B-A42A-6A4A-CEB6ED849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403" y="1584793"/>
              <a:ext cx="3542148" cy="489662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B8DE213-FC83-B551-6761-70D058BCF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30226" y="1584325"/>
              <a:ext cx="3542147" cy="4879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230952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1FB0D-A4FE-13BB-3265-08FF8BCF0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06F8D-9579-5117-BFC5-0BA05B2A3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1" y="756000"/>
            <a:ext cx="7005842" cy="612000"/>
          </a:xfrm>
        </p:spPr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اِقرؤوا النص التالي: « رحلة في الصحراء" قراءة صامتة ؛لتتمكنوا من ضبط جمل بالشكل التام  و الإجابة عن أسئلة.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9D8C4D-F3E2-3565-AEFC-18CFCE533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05A2DC-7B17-EC33-CC39-F8EFB083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0F528E-2794-FC7A-3733-927AE3562E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81079C-1DF9-41BB-1B0C-65F343A07E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32D184-D105-AA1B-3FF0-465A1B4C1EC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382B-2732-5B1D-C582-9724C6CD73F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39ADAE-FD53-5AE1-9548-BDDE9EF86D7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2BF616-27C7-330E-2049-6658A7DF63DB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6" name="Espace réservé pour une image  12">
            <a:extLst>
              <a:ext uri="{FF2B5EF4-FFF2-40B4-BE49-F238E27FC236}">
                <a16:creationId xmlns:a16="http://schemas.microsoft.com/office/drawing/2014/main" id="{057E7524-1FAC-67D1-CF24-22DCFA80F0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BDAF7C-7029-46B1-F7D8-1F1B37752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131" y="1840875"/>
            <a:ext cx="7107670" cy="45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381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F0DB-E553-DCA4-A9F7-4C5165CD3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30A8E4B-8BED-D5A1-6357-B1CB618F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النشاط الأول:  اضبطوا كلمات الفقرة بالشكل التام.</a:t>
            </a:r>
            <a:b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تكتب الفقرة على السبورة ( يمكن الاكتفاء بجمل فقط حسب ما يقتضيه مستوى المتعلمين)</a:t>
            </a:r>
            <a:endParaRPr lang="fr-FR" sz="24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B3C171-70B2-3832-C66B-37D14F6B98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3ADC61-4EB6-54D0-E07E-83A1880E9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83E053-0548-37D9-3637-CF9FB864C0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52F891-44A8-E889-3145-4D737E02B4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E5732D-9465-3D97-3134-166CBC49ED6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1840CF-76CC-8790-DF1F-B65CD680BF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DCE641-3AA1-ADD0-38C0-55F45C205A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510CAD-77A0-0394-68AD-E8B884B88DCB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EF3E40C8-560C-C692-D931-E4A151C56A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5B00ED-D383-7872-64C1-0385E7931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2445326"/>
            <a:ext cx="8052353" cy="286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3749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C6CBB-5967-F0A7-3929-31EEEDC51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DDE7EE44-31B9-FBFA-0E8F-F1B7CF47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614455-0C17-981D-8F41-2C5F55F8ED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6F2A03-627A-DCDF-AA39-134EE9991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892424-0017-C60B-16B1-FD99F4ACAA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73DA0C-C323-E206-258F-6D275560BF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E5FC27-C86D-8EBE-4627-51272CE79B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2C1608-435A-732F-9092-8EDBCF92123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F3078D-3A32-60A6-95E2-E64A44A09EE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572854-153A-5665-45CC-04C6D9284D8A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9A451E50-BCEC-636C-28C3-65B24CD4BD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8E5AFD0-B671-FC7F-60EC-D2873DF9FE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3" y="2322560"/>
            <a:ext cx="8052353" cy="286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3508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52A05-BAAA-06F2-A19C-6A81D71B6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5C8A5F3-C041-E219-2410-57F00BFF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يصحح 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A39E2C-7B92-818A-E79E-D6073DB3B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D51BB3-03A0-F9C7-41FF-C89D38E43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F57510-5823-0EDA-0ED9-5F3D50A964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6E5AB6-53EA-E4C3-C0F9-479BD483D6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859BC1-1F17-8FBE-65F0-A4B328ECFD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0DB3AE-6E5C-1E7A-9385-E2BE0302A38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92F2CD-9815-09A6-A329-4DFE40060C1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203C3-2BFE-35FC-0A6A-4522803FB04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3" name="Espace réservé pour une image  17">
            <a:extLst>
              <a:ext uri="{FF2B5EF4-FFF2-40B4-BE49-F238E27FC236}">
                <a16:creationId xmlns:a16="http://schemas.microsoft.com/office/drawing/2014/main" id="{2AC7FF7B-26CD-936C-C9DB-12F96E67BF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249BF8B-4702-D710-6AB9-23F162671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3" y="2322560"/>
            <a:ext cx="8052353" cy="286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015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0EABB-45E2-77F7-58A6-93195F82B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450D233-4A7B-4B80-38BB-B419BF919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أخطاءكم.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159C2A7-CD47-8E51-517C-F200FDD2EF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07028B-AE1C-E7F4-5C85-21CD6B020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680E9D-2C3D-6208-722A-ACD45185A2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E4BD4F-1A00-0DDC-DF46-0496854FE4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300F34-232F-EB92-75E7-3333E69E85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C70520-A240-7E42-6EA6-D19B7D14D1A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F95A1F-0928-3486-D07A-E78BECE6B56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FA3002-9F08-D5A0-9170-10650D4271B3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FF850F78-1CE6-413F-1318-60BE52876D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8F4AE0-56BD-4A8E-073F-47F2366AD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116" y="1544613"/>
            <a:ext cx="8718036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1815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9775A-8D76-CF57-5955-1354FC8A9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25499D3-2565-158B-BD2A-198C18A9DB1E}"/>
              </a:ext>
            </a:extLst>
          </p:cNvPr>
          <p:cNvGrpSpPr/>
          <p:nvPr/>
        </p:nvGrpSpPr>
        <p:grpSpPr>
          <a:xfrm>
            <a:off x="584403" y="1584325"/>
            <a:ext cx="6887970" cy="4897096"/>
            <a:chOff x="584403" y="1584325"/>
            <a:chExt cx="6887970" cy="489709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39927A7-8619-811A-D811-E5B61E436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403" y="1584793"/>
              <a:ext cx="3542148" cy="489662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E4C1F0E-6674-808F-BBC5-4E782F6DF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30226" y="1584325"/>
              <a:ext cx="3542147" cy="4879344"/>
            </a:xfrm>
            <a:prstGeom prst="rect">
              <a:avLst/>
            </a:prstGeom>
          </p:spPr>
        </p:pic>
      </p:grpSp>
      <p:sp>
        <p:nvSpPr>
          <p:cNvPr id="11" name="Titre 10">
            <a:extLst>
              <a:ext uri="{FF2B5EF4-FFF2-40B4-BE49-F238E27FC236}">
                <a16:creationId xmlns:a16="http://schemas.microsoft.com/office/drawing/2014/main" id="{FC7CCDDB-56BD-FCAA-1706-99D3D8EC4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: اِقرؤوا النص التالي: « 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رحلة في الصحراء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 قراءة صامتة ؛ بعد ذلك تجيبون عن أسئلة المعجم  و الفهم لديكم 15 دقيقة للإ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نجاز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D0E876-872B-9B94-9716-E73080B85D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0E34F7-3226-625A-187F-2364C546C1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1109B6-CEFD-BF59-BE9F-0737084E4D8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42C336-F151-C431-558F-730EB9C957E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DD376F-FC94-8CF7-455E-448C9BFA85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2198FC-0FD0-CB45-3BD4-D82343A93B7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215972-6CA1-1632-3721-42A323A75CF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D579A1-F247-4714-E9B7-4A21DB9EAA7F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8" name="Espace réservé pour une image  14">
            <a:extLst>
              <a:ext uri="{FF2B5EF4-FFF2-40B4-BE49-F238E27FC236}">
                <a16:creationId xmlns:a16="http://schemas.microsoft.com/office/drawing/2014/main" id="{AE14DEB3-1753-95E5-063D-6884C94003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F1D81AD-91EC-FB5A-DCC3-C2E9A95EBD6D}"/>
              </a:ext>
            </a:extLst>
          </p:cNvPr>
          <p:cNvSpPr/>
          <p:nvPr/>
        </p:nvSpPr>
        <p:spPr>
          <a:xfrm>
            <a:off x="4296310" y="5273675"/>
            <a:ext cx="2995863" cy="902368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EBD45CD6-07A1-FDDE-45EC-FA0BE1EA94BE}"/>
              </a:ext>
            </a:extLst>
          </p:cNvPr>
          <p:cNvSpPr/>
          <p:nvPr/>
        </p:nvSpPr>
        <p:spPr>
          <a:xfrm>
            <a:off x="864332" y="2053389"/>
            <a:ext cx="3065894" cy="2133599"/>
          </a:xfrm>
          <a:prstGeom prst="roundRect">
            <a:avLst>
              <a:gd name="adj" fmla="val 7992"/>
            </a:avLst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726407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AF61C-07E0-582C-7F39-ED2B09135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3C92F56-A4A7-362B-E7B9-28345AE02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لتقديم المساعدة.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09CF86-D194-A22D-7EC7-85CA27D21F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5EDA5C-E3A2-959A-5A18-70A993902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EEBBA1-9101-3E49-9192-59DCECE68E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BAE3C5-BD4B-CD72-4270-C45AC0E96D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13E2E7-6B11-22F2-30F2-028B6A607E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256B1F-93C5-2A1E-0668-799DA6690A2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583855-B1A8-5993-333B-EB2499A1D7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6DEB68-7F7D-350C-751E-E0017DFB433C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401B22DB-E347-42A1-508D-939835B88E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B4E449C-9425-A789-B494-8483EE8202E2}"/>
              </a:ext>
            </a:extLst>
          </p:cNvPr>
          <p:cNvGrpSpPr/>
          <p:nvPr/>
        </p:nvGrpSpPr>
        <p:grpSpPr>
          <a:xfrm>
            <a:off x="584403" y="1584325"/>
            <a:ext cx="6887970" cy="4897096"/>
            <a:chOff x="584403" y="1584325"/>
            <a:chExt cx="6887970" cy="489709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9B5E20A-94FB-EE18-533A-5828C3E8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403" y="1584793"/>
              <a:ext cx="3542148" cy="4896628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BAAB073-AFDE-CCED-C8D0-FBC503FDD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30226" y="1584325"/>
              <a:ext cx="3542147" cy="4879344"/>
            </a:xfrm>
            <a:prstGeom prst="rect">
              <a:avLst/>
            </a:prstGeom>
          </p:spPr>
        </p:pic>
      </p:grp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4FE4A87-CDCB-E181-37A3-317E368B7382}"/>
              </a:ext>
            </a:extLst>
          </p:cNvPr>
          <p:cNvSpPr/>
          <p:nvPr/>
        </p:nvSpPr>
        <p:spPr>
          <a:xfrm>
            <a:off x="4296310" y="5273675"/>
            <a:ext cx="2995863" cy="902368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CE69917-A854-C223-1937-7A6E3564EF83}"/>
              </a:ext>
            </a:extLst>
          </p:cNvPr>
          <p:cNvSpPr/>
          <p:nvPr/>
        </p:nvSpPr>
        <p:spPr>
          <a:xfrm>
            <a:off x="864332" y="2053389"/>
            <a:ext cx="3065894" cy="2133599"/>
          </a:xfrm>
          <a:prstGeom prst="roundRect">
            <a:avLst>
              <a:gd name="adj" fmla="val 7992"/>
            </a:avLst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7955335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4A33F-D367-026D-8C83-C0D48B594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91A9B51-CE66-68C4-FDC4-391A3B58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الان. من يجيب عن أسئلة المعجم؟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F6978D-D3BA-922F-8197-A06AC11171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CB7CC1-A67E-4E1B-9B5C-A5CDD0AA7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00ECC0-ACFC-0516-3C8D-A004D64E5B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2D2D59-9E38-DAC5-C3FD-92FB9A121C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00A036-8D49-FABE-A00E-9ACA08EF4A0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9B5374-4B6F-2B6E-E2BA-846DDFBAE1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5C7886-CDC7-547A-20E3-0C3A68407D5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C01E4E-137B-8C57-1D64-F30F67CC44C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0" name="Espace réservé pour une image  17">
            <a:extLst>
              <a:ext uri="{FF2B5EF4-FFF2-40B4-BE49-F238E27FC236}">
                <a16:creationId xmlns:a16="http://schemas.microsoft.com/office/drawing/2014/main" id="{D6701E06-BB57-133C-2F07-F781377803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994D7F-EA14-409C-E75B-FAFB99C9C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89" y="2237874"/>
            <a:ext cx="8064821" cy="31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5276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DCDE5-BC5B-DFC9-9083-77EA926BD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BFBF3C5-38D0-EBB0-53D8-B525A0330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47A3AA-DC48-3905-AC9D-159112CFA2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6CF70B-6F91-FE0E-72E4-237CD0737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6D15C1-6E3C-A445-CDF1-0830EC660B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16458B-5AA9-B2FD-8FAC-C6234273DE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4AC804-1E86-D8B8-1E9C-AF9D49334E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5D56FC-AD39-2CAB-8110-D67309C7A48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3FD07-1F23-85CE-D268-EFFF1B0E4C8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3C5AA1-379B-1C66-AAE2-82B16D1D0978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C5CADF7F-6FCB-6070-AFDA-47AF0174ED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9ACA979-C73D-AE18-C5AB-769D67DF2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89" y="2237874"/>
            <a:ext cx="8064821" cy="315227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C476961-FB24-C15C-5FDF-1017AAD33DC7}"/>
              </a:ext>
            </a:extLst>
          </p:cNvPr>
          <p:cNvSpPr txBox="1"/>
          <p:nvPr/>
        </p:nvSpPr>
        <p:spPr>
          <a:xfrm>
            <a:off x="2900373" y="2721114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سَيّارَةٌ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 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مَسارٌ -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مَسيرَةٌ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75C3779-BB3A-DB9C-28EC-7A6079DE933E}"/>
              </a:ext>
            </a:extLst>
          </p:cNvPr>
          <p:cNvSpPr txBox="1"/>
          <p:nvPr/>
        </p:nvSpPr>
        <p:spPr>
          <a:xfrm>
            <a:off x="6528347" y="3921720"/>
            <a:ext cx="107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تاهَ</a:t>
            </a:r>
            <a:endParaRPr lang="fr-FR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CB4536A-6D8A-7ADD-5221-C5FDD256DE6C}"/>
              </a:ext>
            </a:extLst>
          </p:cNvPr>
          <p:cNvSpPr txBox="1"/>
          <p:nvPr/>
        </p:nvSpPr>
        <p:spPr>
          <a:xfrm>
            <a:off x="852298" y="3921718"/>
            <a:ext cx="1312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مَسالِكُ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8686DA-2FB0-6CF6-38A8-527ABAAAA40F}"/>
              </a:ext>
            </a:extLst>
          </p:cNvPr>
          <p:cNvSpPr txBox="1"/>
          <p:nvPr/>
        </p:nvSpPr>
        <p:spPr>
          <a:xfrm>
            <a:off x="3640391" y="3921719"/>
            <a:ext cx="107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عَزَمَ</a:t>
            </a:r>
            <a:endParaRPr lang="fr-FR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8185534-049B-980B-8CEB-26263E829694}"/>
              </a:ext>
            </a:extLst>
          </p:cNvPr>
          <p:cNvSpPr txBox="1"/>
          <p:nvPr/>
        </p:nvSpPr>
        <p:spPr>
          <a:xfrm>
            <a:off x="6557310" y="4451568"/>
            <a:ext cx="1312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اَلْحَرُّ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E45C0C3-94D3-ADE7-2CFE-80BCD661BE34}"/>
              </a:ext>
            </a:extLst>
          </p:cNvPr>
          <p:cNvSpPr txBox="1"/>
          <p:nvPr/>
        </p:nvSpPr>
        <p:spPr>
          <a:xfrm>
            <a:off x="4656038" y="4451569"/>
            <a:ext cx="1312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اَلشّاسِعُ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E272A30-5E3C-8A0E-6CDE-26B35C6D1C0A}"/>
              </a:ext>
            </a:extLst>
          </p:cNvPr>
          <p:cNvSpPr txBox="1"/>
          <p:nvPr/>
        </p:nvSpPr>
        <p:spPr>
          <a:xfrm>
            <a:off x="463880" y="4451995"/>
            <a:ext cx="1312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اَلرّاحَةُ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 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66EEF81-1E68-1909-3DCC-24A0BEE3610C}"/>
              </a:ext>
            </a:extLst>
          </p:cNvPr>
          <p:cNvSpPr txBox="1"/>
          <p:nvPr/>
        </p:nvSpPr>
        <p:spPr>
          <a:xfrm>
            <a:off x="2542988" y="4451569"/>
            <a:ext cx="1312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اَلْغُروبُ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645210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84E81-CAE0-EBDF-B10F-D81A3BE32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5370B1C-32F3-2303-E352-5A3F400A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756000"/>
            <a:ext cx="7061826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تصحيح أسئلة الفهم  من يقرأ جوابه. كيف تمكنتم من الإجابة؟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FA572C-0E48-8435-1BD9-C73942723B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74E2E3-0435-F00C-11E2-E2701A83E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F2ABCB-37D9-C942-FE05-C6DD804176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4B26A1-BDE3-C879-5769-168A3F59CC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99E8FC-7473-C987-3F96-C1480DC20D6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2AF66F-592B-AC96-E6BE-059C95B2904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5789A6-1CD2-A74A-D3DD-187309AEB3F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5BA884-FF3E-8570-0E87-BA0F31697DF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443CA6DE-28E0-A023-3C5E-5CA69EEC10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CF16C07-5C51-DFD8-2AD1-8FBC36CB6F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642" y="1853731"/>
            <a:ext cx="7606831" cy="481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7107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8B240-EB73-E3EE-8FFD-8D5B8093C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BC90E167-2B9D-BFC8-67C9-BE4EBEF1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756000"/>
            <a:ext cx="7061826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32E96F-971A-1B27-96C2-541CB19BB5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473258-C219-6115-E205-83CC50495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341F43-2507-13C4-F3AB-8D78D1FB4C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BC43DA-3D6A-D610-2FF1-5BEEBEEE2A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2C84D0-979D-93B3-D90E-04A2A152104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616CAE-E638-C845-A0A6-9530F1A699E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BDDAE6-2D54-04A7-8647-C480CD6CFFB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95A98A-A302-8BD0-97D6-01540B5FC922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778DA5B7-28B3-2102-24C5-3CC76D3550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63CB2F6-DE34-C786-8CC3-AD10F6440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823" y="2014032"/>
            <a:ext cx="7924353" cy="3620637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B566A9E-3B69-6D4E-F897-ED0BDDA9FA61}"/>
              </a:ext>
            </a:extLst>
          </p:cNvPr>
          <p:cNvSpPr/>
          <p:nvPr/>
        </p:nvSpPr>
        <p:spPr>
          <a:xfrm>
            <a:off x="113612" y="2378159"/>
            <a:ext cx="8552912" cy="92545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تاهَ سالِمٌ في ٱلصَّحْراءِ لَمّا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ٱنْفَصَلَ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عَنْ أَصْحابِهِ حينَما كانَ يُطارِدُ غَزالاً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D74ED-DD1A-6E81-D77D-96C53DBB78DE}"/>
              </a:ext>
            </a:extLst>
          </p:cNvPr>
          <p:cNvSpPr txBox="1"/>
          <p:nvPr/>
        </p:nvSpPr>
        <p:spPr>
          <a:xfrm>
            <a:off x="89127" y="3731626"/>
            <a:ext cx="8414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اِخْتارَ سالِمٌ ٱلْبَقاءَ تَحْتَ ٱلصَّخْرَةِ لِيَحْتَمِيَ بِظِلِّها مِنْ شِدَّةِ </a:t>
            </a:r>
            <a:r>
              <a:rPr lang="ar-MA" sz="40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ٱلْحَرِّ</a:t>
            </a:r>
            <a:r>
              <a:rPr kumimoji="0" lang="ar-M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B8C699-D62B-17D7-A676-C0FC7BF16E32}"/>
              </a:ext>
            </a:extLst>
          </p:cNvPr>
          <p:cNvSpPr txBox="1"/>
          <p:nvPr/>
        </p:nvSpPr>
        <p:spPr>
          <a:xfrm>
            <a:off x="195127" y="4957262"/>
            <a:ext cx="8389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يَدُلُّ ٱسْتِقْبالُ سالِمٍ وَتَقْديمُ ٱلْماءِ وَٱلطَّعامِ لَهُ عَلى كَرَمِ أَهْلِ ٱلصَّحْراءِ.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984646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56847-5FDF-250B-EACB-2DD11E13C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B27C4A4A-2755-9657-C94A-9F4A1C43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756000"/>
            <a:ext cx="7061826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9CB2CC-1EF9-EE2C-95CE-02D919AF4E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B702A2-C18B-C3E4-8C04-19E470E68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3655EC-FC8E-2576-CF49-3D99C36AD5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E31C93-7B78-ADF7-AF0F-5EA49B956F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7589FD-E67F-A9B5-41A5-93229BA4E1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E1E48D-6BC0-9C6D-7EDC-4949816DF10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703EB-F113-7F3D-8D0E-CD6E8C28DF9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ECF002-9738-7EBE-256E-87C5E0DF183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10A18631-38A3-BBAF-2564-EC52B0A1AD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9264BA-F182-8C5E-1EF7-3FC8CA481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72" t="43977" r="-500" b="233"/>
          <a:stretch/>
        </p:blipFill>
        <p:spPr>
          <a:xfrm>
            <a:off x="479354" y="2225742"/>
            <a:ext cx="8185291" cy="35885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CB9FD2-D876-4504-4C13-2489E020392B}"/>
              </a:ext>
            </a:extLst>
          </p:cNvPr>
          <p:cNvSpPr txBox="1"/>
          <p:nvPr/>
        </p:nvSpPr>
        <p:spPr>
          <a:xfrm>
            <a:off x="6857999" y="4393852"/>
            <a:ext cx="771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kumimoji="0" lang="fr-FR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981927-8D80-67BE-3850-DB5B379A678E}"/>
              </a:ext>
            </a:extLst>
          </p:cNvPr>
          <p:cNvSpPr txBox="1"/>
          <p:nvPr/>
        </p:nvSpPr>
        <p:spPr>
          <a:xfrm>
            <a:off x="6857999" y="2719528"/>
            <a:ext cx="771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kumimoji="0" lang="fr-FR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1BFC67-BE23-FFF0-4C2B-433A23BC545B}"/>
              </a:ext>
            </a:extLst>
          </p:cNvPr>
          <p:cNvSpPr txBox="1"/>
          <p:nvPr/>
        </p:nvSpPr>
        <p:spPr>
          <a:xfrm>
            <a:off x="6857999" y="3339981"/>
            <a:ext cx="771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kumimoji="0" lang="fr-FR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5187E92-294D-2EB9-313C-D6496884E904}"/>
              </a:ext>
            </a:extLst>
          </p:cNvPr>
          <p:cNvSpPr txBox="1"/>
          <p:nvPr/>
        </p:nvSpPr>
        <p:spPr>
          <a:xfrm>
            <a:off x="6857999" y="4986101"/>
            <a:ext cx="771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endParaRPr kumimoji="0" lang="fr-FR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A6864F4-C6C1-B3F6-3C0E-25294E37C177}"/>
              </a:ext>
            </a:extLst>
          </p:cNvPr>
          <p:cNvSpPr txBox="1"/>
          <p:nvPr/>
        </p:nvSpPr>
        <p:spPr>
          <a:xfrm>
            <a:off x="6885120" y="3832284"/>
            <a:ext cx="771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5</a:t>
            </a:r>
            <a:endParaRPr kumimoji="0" lang="fr-FR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657721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55FA9-0997-13D1-741F-3FE65B776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FB901D6-93B8-F445-4C20-98C2FF2B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دائما على كراساتكم الصفحة 47 أنجزوا الأنشطة التالية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C831AF-9A5D-C704-E25A-06835459C2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FBD861-84E5-F948-D401-F07DB4284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F540BB-A94D-AADE-AE5E-D97F8AC0BB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E79F2F-2CB6-37BE-A821-514E8E3B97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65BA18-0E5F-298F-7205-139A1BEA95A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C1E9FA-BFF5-A66D-4E90-2378EFC6AB8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91DF6D-5CF5-9A8F-FD13-41892B4D0A9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1527B-9889-2282-B5F0-A683105B3DE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D9A29FEF-ADAE-D342-3CB8-E964D63668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6BE530-48D9-FBE7-ADF5-ED9642084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09" y="1584325"/>
            <a:ext cx="7011008" cy="48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9283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7A4D6-47DF-6C13-9AEB-B26B5AA55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901126F-521B-CAB0-10ED-D3DE50C4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بيم الصفوف لمساعدتكم.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057430-D0C4-48F5-D4F3-194F041568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868A64-59FC-A409-2D53-37E5C64CB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CFE0E8-BB0E-90C7-FA5F-90FF3C297C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145189-4A84-68AF-4E61-2AC7EFC11A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862AC2-6EAD-6F4B-DA0A-DA2D7E4D206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0B4D20-2DEF-558D-0A67-758F52ADA29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78792-3678-81E6-5E68-137ED3C44A2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CD3327-637F-020B-E5CC-9248C79068B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A14EAC84-96C5-04C7-E64E-6B02B893A1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291871-7386-807D-B795-F27219258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09" y="1584325"/>
            <a:ext cx="7011008" cy="48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5408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6627-0805-94E6-4CFD-82D78033A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EDF0095-8656-FD32-D0F8-42AA53FEC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يقدم لنا جوابه عن السؤال الخامس.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3BAD21-0D8D-6573-D47B-8567C170DE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C9D377-AE34-CBAE-21C1-6A66EA809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05F918-13F4-B533-9449-8AEBB9B374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C24668-1CE8-2BD9-66AA-2AA303B48C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0073A3-D109-CBCC-88DA-B3689760E43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D2467D-5744-46CD-4195-D8394E56510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84EE88-042C-F406-547D-29ADC38618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36394F-F285-AF31-1CD1-B6C116BCA8C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0FC03BB7-FEC3-2035-BCF9-B39B28911D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62F960-100A-E039-83CB-75DA374E9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916" y="2220905"/>
            <a:ext cx="8482889" cy="29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2795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EF58-23F9-CD68-6F54-5AFE76EF1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90B843E5-B610-79E4-86EB-CCDCB095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من يقترح حملا أخرى؟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E65B19-2FB6-A21E-29C0-F03AF4FD9C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5C7519-C728-7951-2F00-7BB2BD4DA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012C2B-A58A-0804-0B92-0999410F76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25E9D8-0920-814D-CE42-0948BB72BC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685E66-F1B1-7BB0-C00F-6F207BCFBE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310B-0217-8EA3-630A-980D46AB64B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B06B33-8260-2B7F-4908-7015F122090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362331-A7D4-C47C-7F94-0CAC1E561A65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8AB90634-C91A-D93A-ADDA-EB42C16249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22AA8E-C387-3E37-D4F1-18B67170B1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916" y="2220905"/>
            <a:ext cx="8482889" cy="290454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BFCA7EC-71B7-A1EB-1857-EC0A53A31C2B}"/>
              </a:ext>
            </a:extLst>
          </p:cNvPr>
          <p:cNvSpPr txBox="1"/>
          <p:nvPr/>
        </p:nvSpPr>
        <p:spPr>
          <a:xfrm>
            <a:off x="5585800" y="4326557"/>
            <a:ext cx="1236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اَلْمُضارعُ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24C33A8-AC4A-1387-EFCA-7A6F6092AD4E}"/>
              </a:ext>
            </a:extLst>
          </p:cNvPr>
          <p:cNvSpPr txBox="1"/>
          <p:nvPr/>
        </p:nvSpPr>
        <p:spPr>
          <a:xfrm>
            <a:off x="5729413" y="3590498"/>
            <a:ext cx="10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اَلْماضي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A04BC1-CA4C-5F27-579A-48CB0ABCC444}"/>
              </a:ext>
            </a:extLst>
          </p:cNvPr>
          <p:cNvSpPr txBox="1"/>
          <p:nvPr/>
        </p:nvSpPr>
        <p:spPr>
          <a:xfrm>
            <a:off x="2376670" y="3588399"/>
            <a:ext cx="268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قَدَّمَ الْفُكاهِيُّ عَرْضَهُ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03ADC16-5B24-FBC7-B850-A4B0F92727F3}"/>
              </a:ext>
            </a:extLst>
          </p:cNvPr>
          <p:cNvSpPr txBox="1"/>
          <p:nvPr/>
        </p:nvSpPr>
        <p:spPr>
          <a:xfrm>
            <a:off x="606622" y="4338017"/>
            <a:ext cx="497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يَسْتَطيعُ كُلُّ إِنْسانٍ أَنْ يَكونَ مُواطِناٌ صالحاً.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605433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CBC25-41B0-B25F-5ABF-953F86E71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B23838AD-9B06-DADC-D951-EFDBF8C2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يقدم لنا جوابه عن السؤال السادس.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BFFB9C-2C72-6C1C-F759-A7ED9978EB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3ADEF35-8B4E-3DC5-E69F-3BEE1289D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062178-EFDD-36BE-4E9F-B40B0EEA73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621791-E689-88DD-B5A7-6CFBA81B43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21ACAC-F409-BBB3-8E68-3FF9FCE247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AA759-B093-26A0-86C0-4700046FC30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D99ED-775E-9CA7-9BFC-D8E9103F271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C4DFA3-1BBE-4334-4324-49FCC57D6963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44590E9D-3F80-4DE2-ED3F-327E5039DD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175519-5ADB-FF09-84C2-D287F7CD3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011" y="2324685"/>
            <a:ext cx="8417752" cy="377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7825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FCDF6-2ED2-9104-CA16-14A9EBFB2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73208CC-A941-B9A2-A8DD-3124511D8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DD45AB-A6A0-0F86-18A2-EA97C515BB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357AB8-200C-8EDA-334B-F9A23C263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2C07D1-0584-7EB9-3239-C0170C28B8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7C6B18-78C1-E334-9AAB-897030FF8F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D381B0-EE34-EEA5-F1A4-4CD08B1264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0627CB-9CB5-81CE-E675-0EB9BCDAF5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09844-4754-F9FA-6165-2776D35A59C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255984-68D7-AB97-D93A-92255506BB9B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B43F8C60-9AE1-13CC-D41C-0500F36FC5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867F33-E9A1-19B0-7A03-FDF84DDDE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124" y="2072022"/>
            <a:ext cx="8417752" cy="37773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E1942DA-A752-66A5-348D-C73370FFA56C}"/>
              </a:ext>
            </a:extLst>
          </p:cNvPr>
          <p:cNvSpPr txBox="1"/>
          <p:nvPr/>
        </p:nvSpPr>
        <p:spPr>
          <a:xfrm>
            <a:off x="4267925" y="4348337"/>
            <a:ext cx="356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بَدآ رِحْلَتَهُما في ﭐلصَّحْراءِ.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956A35-0214-BCB2-4943-F8EBDB5EFAB3}"/>
              </a:ext>
            </a:extLst>
          </p:cNvPr>
          <p:cNvSpPr txBox="1"/>
          <p:nvPr/>
        </p:nvSpPr>
        <p:spPr>
          <a:xfrm>
            <a:off x="4157275" y="4725064"/>
            <a:ext cx="356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يَبْدَأْنَ رِحْلَتَهُنَّ في ﭐلصَّحْراءِ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6D91338-A5E6-FC73-4801-F546BC6C2BED}"/>
              </a:ext>
            </a:extLst>
          </p:cNvPr>
          <p:cNvSpPr txBox="1"/>
          <p:nvPr/>
        </p:nvSpPr>
        <p:spPr>
          <a:xfrm>
            <a:off x="4021073" y="5310958"/>
            <a:ext cx="356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اِبْدَأْ رِحْلَتَكَ في ﭐلصَّحْراءِ.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A779FC9-D4EC-95B4-B03D-E66D8547E06B}"/>
              </a:ext>
            </a:extLst>
          </p:cNvPr>
          <p:cNvSpPr txBox="1"/>
          <p:nvPr/>
        </p:nvSpPr>
        <p:spPr>
          <a:xfrm>
            <a:off x="4613334" y="2887014"/>
            <a:ext cx="342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نالَتْ نَصيباً مِنَ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ﭐلرّاحَةِ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8535F2D-6151-88F5-DC49-F1FA5F321A90}"/>
              </a:ext>
            </a:extLst>
          </p:cNvPr>
          <p:cNvSpPr txBox="1"/>
          <p:nvPr/>
        </p:nvSpPr>
        <p:spPr>
          <a:xfrm>
            <a:off x="5321903" y="3361938"/>
            <a:ext cx="268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نالَا نَصيباً مِنَ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ﭐلرّاحَةِ</a:t>
            </a: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022525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– القراءة الاثرائية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267712" y="3158999"/>
            <a:ext cx="496470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الجار الخائن –  الجزء الثاني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903631" y="1807822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الحصة 1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A26902-CB9B-E0A7-9630-544065E8B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956399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C29E67-571F-D711-0DE7-6260A0839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78" y="1532399"/>
            <a:ext cx="540000" cy="6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5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A7751-BC4C-6B4F-E930-19E88599F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7BA6BFC-6F29-D205-B347-7802CF06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هيكلة حصة اليوم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9E51D4-456F-F068-7C08-A78B6726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61111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B62A39-E404-421B-9104-A05D0961D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787" y="1851798"/>
            <a:ext cx="544953" cy="54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3F8D0D6-E0C7-06E1-466A-EA18AB31C944}"/>
              </a:ext>
            </a:extLst>
          </p:cNvPr>
          <p:cNvSpPr txBox="1"/>
          <p:nvPr/>
        </p:nvSpPr>
        <p:spPr>
          <a:xfrm>
            <a:off x="4623311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FA367364-D167-4FE1-2790-C65399AF2A76}"/>
              </a:ext>
            </a:extLst>
          </p:cNvPr>
          <p:cNvSpPr txBox="1">
            <a:spLocks/>
          </p:cNvSpPr>
          <p:nvPr/>
        </p:nvSpPr>
        <p:spPr>
          <a:xfrm>
            <a:off x="1882949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دقيقة الكتابة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8FBF13-90C9-A31E-E171-2C35BEBBA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4183222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CBC2E27-D2C0-D4C0-CA0F-C93BFD302377}"/>
              </a:ext>
            </a:extLst>
          </p:cNvPr>
          <p:cNvSpPr txBox="1">
            <a:spLocks/>
          </p:cNvSpPr>
          <p:nvPr/>
        </p:nvSpPr>
        <p:spPr>
          <a:xfrm>
            <a:off x="1855803" y="468361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الصحن الصغير - الحصة 2 – قراءة الجزء الثاني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C5B121E-C23C-D9D4-3A07-138F5A33240E}"/>
              </a:ext>
            </a:extLst>
          </p:cNvPr>
          <p:cNvSpPr txBox="1"/>
          <p:nvPr/>
        </p:nvSpPr>
        <p:spPr>
          <a:xfrm>
            <a:off x="4863617" y="4345033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03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167EF5D-04A9-B014-ED36-08EF1751B5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87824" y="4395318"/>
            <a:ext cx="424748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FBE257-D940-FE35-74D9-5DF925C29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5055" y="308625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D0803AF-8090-A95E-BEAE-D04AEE9CD0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3037" y="3143279"/>
            <a:ext cx="53634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434FA73-09B5-E76E-5B23-857C3B356D59}"/>
              </a:ext>
            </a:extLst>
          </p:cNvPr>
          <p:cNvSpPr txBox="1"/>
          <p:nvPr/>
        </p:nvSpPr>
        <p:spPr>
          <a:xfrm>
            <a:off x="4953843" y="3098805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8A34C078-3374-3EC9-AD66-605CA62FCDE1}"/>
              </a:ext>
            </a:extLst>
          </p:cNvPr>
          <p:cNvSpPr txBox="1">
            <a:spLocks/>
          </p:cNvSpPr>
          <p:nvPr/>
        </p:nvSpPr>
        <p:spPr>
          <a:xfrm>
            <a:off x="1912505" y="341343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وفهم</a:t>
            </a:r>
          </a:p>
        </p:txBody>
      </p:sp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B6EA34D9-BA79-97EB-C1F5-8A57A6D66C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4522" y="1643415"/>
            <a:ext cx="468000" cy="468000"/>
          </a:xfrm>
          <a:prstGeom prst="rect">
            <a:avLst/>
          </a:prstGeom>
        </p:spPr>
      </p:pic>
      <p:pic>
        <p:nvPicPr>
          <p:cNvPr id="17" name="Espace réservé pour une image  20">
            <a:extLst>
              <a:ext uri="{FF2B5EF4-FFF2-40B4-BE49-F238E27FC236}">
                <a16:creationId xmlns:a16="http://schemas.microsoft.com/office/drawing/2014/main" id="{D4678864-4A26-F568-936B-996F422B02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4522" y="2934034"/>
            <a:ext cx="468000" cy="46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110080-F962-6813-FB50-4289080FE6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84" y="4173251"/>
            <a:ext cx="394738" cy="4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75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7ACAF-A68C-4C03-DF04-C9211C51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9403CB-D969-3A49-81B3-B1D9730B5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15" y="1864520"/>
            <a:ext cx="3128830" cy="3809011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54319FB4-DF06-0E23-9F31-47A24DE6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اليوم سنواصل قراءة قصة جديدة. من يذكرنا بالعناصر التي تساعدنا على التعرف على القصة؟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1FC96C-5225-A586-CE19-E8C100F905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218F91-16A4-8551-EB87-3B790C635A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8342D9-EE81-F25D-5841-F338DA7FE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1E5396-2AA7-46B9-500D-4B739C7046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3E2E30-72A2-E844-7BC6-D1457F1F02B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0C99C2-D9E2-0727-80AA-5200934B9F2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BA1C81-A5BD-46F4-2E74-7C2BE3751F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F6926D-BFDE-B878-97D5-43274511096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757DB0B5-40DA-5904-2710-BEAC17574F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658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</a:t>
            </a:r>
            <a:r>
              <a:rPr lang="fr-FR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الأول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إملاء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الحصة1 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المعجم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. 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قبل القراءة: التوقع والتحقق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– الفهم 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الصرف والتحويل 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079097B-0A99-1CB0-EBEA-31B9395D0D9E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B2D46065-8D0E-634D-AB01-9E9E00BD76EE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7" name="Organigramme : Terminateur 6">
              <a:extLst>
                <a:ext uri="{FF2B5EF4-FFF2-40B4-BE49-F238E27FC236}">
                  <a16:creationId xmlns:a16="http://schemas.microsoft.com/office/drawing/2014/main" id="{98A2B6B8-F8FA-9673-EDF1-D19627C5EB3D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926E90FA-F14C-9F4A-98BC-D16FCB3374DB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5 (30د)</a:t>
            </a:r>
          </a:p>
        </p:txBody>
      </p:sp>
      <p:pic>
        <p:nvPicPr>
          <p:cNvPr id="9" name="Image 8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A0E94C9D-3B1A-E91F-2886-A675D2652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4D9DF42C-2E6C-AFED-8BA6-712202FF5AE1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(10د)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مراجعة توليف (شكل وفهم) (40د)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القراءة الاثرائية : الحصة 1 (20د)</a:t>
            </a: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A8E485C4-9162-3BC2-8830-67C22886D5F7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6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23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2F730-3CC8-4026-E162-97F7DB4F3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DBED1190-5BF5-DAF9-8D61-86DEACEFA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226730-2D5C-416E-B326-8FD6F55E5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DE5367-3372-8E95-31C8-E70620E2BE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540F4B-6DDF-9F3A-EC01-A93D2AAFB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45CC98-E58E-5890-F708-474AC62FB8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812A13-7289-DC6F-230B-9E6EB5B925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D518C1-9A46-3D69-542C-9361445592A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9F2016-DF29-E0C3-5020-FD1C3A016A7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D53B95-B6D4-EAC0-DA25-1552E6F46AF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3F9EBD33-2B5A-A1D5-CD62-03D9A80492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7" name="Google Shape;1091;p42">
            <a:extLst>
              <a:ext uri="{FF2B5EF4-FFF2-40B4-BE49-F238E27FC236}">
                <a16:creationId xmlns:a16="http://schemas.microsoft.com/office/drawing/2014/main" id="{346CAF9C-90DB-ACA2-257A-D2AB2B91C825}"/>
              </a:ext>
            </a:extLst>
          </p:cNvPr>
          <p:cNvSpPr/>
          <p:nvPr/>
        </p:nvSpPr>
        <p:spPr>
          <a:xfrm>
            <a:off x="1619621" y="3289110"/>
            <a:ext cx="5369766" cy="769401"/>
          </a:xfrm>
          <a:prstGeom prst="roundRect">
            <a:avLst>
              <a:gd name="adj" fmla="val 50000"/>
            </a:avLst>
          </a:prstGeom>
          <a:solidFill>
            <a:srgbClr val="DDEAF6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92;p42">
            <a:extLst>
              <a:ext uri="{FF2B5EF4-FFF2-40B4-BE49-F238E27FC236}">
                <a16:creationId xmlns:a16="http://schemas.microsoft.com/office/drawing/2014/main" id="{47DECB72-40A2-8831-0169-109B6530A5B0}"/>
              </a:ext>
            </a:extLst>
          </p:cNvPr>
          <p:cNvSpPr/>
          <p:nvPr/>
        </p:nvSpPr>
        <p:spPr>
          <a:xfrm>
            <a:off x="1619621" y="4618423"/>
            <a:ext cx="5369766" cy="839374"/>
          </a:xfrm>
          <a:prstGeom prst="roundRect">
            <a:avLst>
              <a:gd name="adj" fmla="val 50000"/>
            </a:avLst>
          </a:prstGeom>
          <a:solidFill>
            <a:srgbClr val="DDEAF6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1098;p42">
            <a:extLst>
              <a:ext uri="{FF2B5EF4-FFF2-40B4-BE49-F238E27FC236}">
                <a16:creationId xmlns:a16="http://schemas.microsoft.com/office/drawing/2014/main" id="{9AD2C70A-4FBA-F827-C3BE-06D249C1CA3B}"/>
              </a:ext>
            </a:extLst>
          </p:cNvPr>
          <p:cNvGrpSpPr/>
          <p:nvPr/>
        </p:nvGrpSpPr>
        <p:grpSpPr>
          <a:xfrm>
            <a:off x="1630898" y="1969762"/>
            <a:ext cx="5750607" cy="851308"/>
            <a:chOff x="1619621" y="1983862"/>
            <a:chExt cx="5750607" cy="851308"/>
          </a:xfrm>
        </p:grpSpPr>
        <p:sp>
          <p:nvSpPr>
            <p:cNvPr id="15" name="Google Shape;1099;p42">
              <a:extLst>
                <a:ext uri="{FF2B5EF4-FFF2-40B4-BE49-F238E27FC236}">
                  <a16:creationId xmlns:a16="http://schemas.microsoft.com/office/drawing/2014/main" id="{7E14C863-C0F5-392F-F285-BAA8E0E160C9}"/>
                </a:ext>
              </a:extLst>
            </p:cNvPr>
            <p:cNvSpPr/>
            <p:nvPr/>
          </p:nvSpPr>
          <p:spPr>
            <a:xfrm>
              <a:off x="1619621" y="1983862"/>
              <a:ext cx="5369766" cy="840813"/>
            </a:xfrm>
            <a:prstGeom prst="roundRect">
              <a:avLst>
                <a:gd name="adj" fmla="val 50000"/>
              </a:avLst>
            </a:prstGeom>
            <a:solidFill>
              <a:srgbClr val="DDEAF6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endParaRPr sz="4400" kern="0">
                <a:solidFill>
                  <a:srgbClr val="424D7C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100;p42">
              <a:extLst>
                <a:ext uri="{FF2B5EF4-FFF2-40B4-BE49-F238E27FC236}">
                  <a16:creationId xmlns:a16="http://schemas.microsoft.com/office/drawing/2014/main" id="{9B4BA521-BFCF-9C45-A3C0-5BEFC4ABF169}"/>
                </a:ext>
              </a:extLst>
            </p:cNvPr>
            <p:cNvSpPr txBox="1"/>
            <p:nvPr/>
          </p:nvSpPr>
          <p:spPr>
            <a:xfrm flipH="1">
              <a:off x="2460114" y="2065769"/>
              <a:ext cx="4075544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 rtl="1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اَلْعُنْوانُ</a:t>
              </a:r>
              <a:r>
                <a:rPr lang="ar-MA" sz="4400" b="1" kern="0" dirty="0">
                  <a:solidFill>
                    <a:srgbClr val="424D7C"/>
                  </a:solidFill>
                  <a:ea typeface="Calibri"/>
                  <a:cs typeface="Calibri"/>
                  <a:sym typeface="Calibri"/>
                </a:rPr>
                <a:t>  </a:t>
              </a:r>
              <a:endParaRPr sz="4400" b="1" kern="0" dirty="0">
                <a:solidFill>
                  <a:srgbClr val="424D7C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01;p42">
              <a:extLst>
                <a:ext uri="{FF2B5EF4-FFF2-40B4-BE49-F238E27FC236}">
                  <a16:creationId xmlns:a16="http://schemas.microsoft.com/office/drawing/2014/main" id="{C956B548-4A82-F7E0-444A-4C5078638600}"/>
                </a:ext>
              </a:extLst>
            </p:cNvPr>
            <p:cNvSpPr/>
            <p:nvPr/>
          </p:nvSpPr>
          <p:spPr>
            <a:xfrm>
              <a:off x="6790756" y="2127610"/>
              <a:ext cx="579472" cy="579472"/>
            </a:xfrm>
            <a:prstGeom prst="ellipse">
              <a:avLst/>
            </a:prstGeom>
            <a:solidFill>
              <a:srgbClr val="1065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ar-MA" sz="3200" kern="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1</a:t>
              </a:r>
              <a:endParaRPr sz="3200" kern="0" dirty="0">
                <a:solidFill>
                  <a:schemeClr val="bg1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102;p42">
            <a:extLst>
              <a:ext uri="{FF2B5EF4-FFF2-40B4-BE49-F238E27FC236}">
                <a16:creationId xmlns:a16="http://schemas.microsoft.com/office/drawing/2014/main" id="{E68993B9-471E-D348-1967-96C7FFDE3B95}"/>
              </a:ext>
            </a:extLst>
          </p:cNvPr>
          <p:cNvSpPr/>
          <p:nvPr/>
        </p:nvSpPr>
        <p:spPr>
          <a:xfrm>
            <a:off x="6802033" y="3306432"/>
            <a:ext cx="579472" cy="579472"/>
          </a:xfrm>
          <a:prstGeom prst="ellipse">
            <a:avLst/>
          </a:prstGeom>
          <a:solidFill>
            <a:srgbClr val="1065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ar-MA" sz="3200" kern="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2</a:t>
            </a:r>
            <a:endParaRPr kern="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03;p42">
            <a:extLst>
              <a:ext uri="{FF2B5EF4-FFF2-40B4-BE49-F238E27FC236}">
                <a16:creationId xmlns:a16="http://schemas.microsoft.com/office/drawing/2014/main" id="{8CB88BD8-9FBD-1E54-4F3C-7A875563862A}"/>
              </a:ext>
            </a:extLst>
          </p:cNvPr>
          <p:cNvSpPr/>
          <p:nvPr/>
        </p:nvSpPr>
        <p:spPr>
          <a:xfrm>
            <a:off x="6840865" y="4731685"/>
            <a:ext cx="579472" cy="579472"/>
          </a:xfrm>
          <a:prstGeom prst="ellipse">
            <a:avLst/>
          </a:prstGeom>
          <a:solidFill>
            <a:srgbClr val="1065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ar-MA" sz="3200" kern="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3</a:t>
            </a:r>
            <a:endParaRPr kern="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05;p42">
            <a:extLst>
              <a:ext uri="{FF2B5EF4-FFF2-40B4-BE49-F238E27FC236}">
                <a16:creationId xmlns:a16="http://schemas.microsoft.com/office/drawing/2014/main" id="{D5253772-3695-43A1-14F3-CF911A8C695F}"/>
              </a:ext>
            </a:extLst>
          </p:cNvPr>
          <p:cNvSpPr txBox="1"/>
          <p:nvPr/>
        </p:nvSpPr>
        <p:spPr>
          <a:xfrm flipH="1">
            <a:off x="2460114" y="3370487"/>
            <a:ext cx="40755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106585"/>
              </a:buClr>
              <a:buSzPts val="2400"/>
              <a:buFont typeface="Calibri"/>
              <a:buNone/>
              <a:defRPr/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اَلْمُؤَلِّفُ</a:t>
            </a:r>
            <a:endParaRPr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1108;p42">
            <a:extLst>
              <a:ext uri="{FF2B5EF4-FFF2-40B4-BE49-F238E27FC236}">
                <a16:creationId xmlns:a16="http://schemas.microsoft.com/office/drawing/2014/main" id="{0B42D3CA-4EA7-D768-0236-90470E239C00}"/>
              </a:ext>
            </a:extLst>
          </p:cNvPr>
          <p:cNvSpPr txBox="1"/>
          <p:nvPr/>
        </p:nvSpPr>
        <p:spPr>
          <a:xfrm flipH="1">
            <a:off x="2205360" y="4688396"/>
            <a:ext cx="407554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106585"/>
              </a:buClr>
              <a:buSzPts val="2400"/>
              <a:buFont typeface="Calibri"/>
              <a:buNone/>
              <a:defRPr/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تاريخُ</a:t>
            </a:r>
            <a:r>
              <a:rPr lang="ar-MA" sz="4400" b="1" kern="0" dirty="0">
                <a:solidFill>
                  <a:srgbClr val="424D7C"/>
                </a:solidFill>
                <a:ea typeface="Calibri"/>
                <a:cs typeface="Calibri"/>
                <a:sym typeface="Calibri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ٱلنَّشْر</a:t>
            </a:r>
            <a:r>
              <a:rPr lang="ar-MA" sz="4400" b="1" kern="0" dirty="0">
                <a:solidFill>
                  <a:srgbClr val="424D7C"/>
                </a:solidFill>
                <a:ea typeface="Calibri"/>
                <a:cs typeface="Calibri"/>
                <a:sym typeface="Calibri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والنّاشِر</a:t>
            </a:r>
            <a:endParaRPr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4350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321BF-D3B1-C4E9-DEEA-D4F137D1C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24E72F0-BF50-F88B-C115-8F70EC31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هي عناصر القصة التي يمكنكم استخراجها من الصفحة؟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B72827-BA54-79E4-A5C2-388BB2CD7D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C6512E-710E-5151-6869-BE647470B1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807C46-971D-7141-97C1-097B8BC76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54CB1D-394F-98DD-DEE6-23F19E064B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D8D5DA-0640-4654-C02C-0AF7F708C82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A71D-973F-FD42-B1F3-CD49C534513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184C5E-19EC-AE5C-F271-F88D1B2345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F1BBC0-006A-22A6-F4F5-E2D1BAD5074F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6" name="Espace réservé pour une image  17">
            <a:extLst>
              <a:ext uri="{FF2B5EF4-FFF2-40B4-BE49-F238E27FC236}">
                <a16:creationId xmlns:a16="http://schemas.microsoft.com/office/drawing/2014/main" id="{714B3821-5C5A-F26B-71C2-6CA7E61415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46576B-AE69-FF02-0C81-10F3D273A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593" y="1584325"/>
            <a:ext cx="4366638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6315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3B710-E63A-1F4D-2EFA-2C32DCEB4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9CC3AA6-BB7F-AC93-3BB5-4F856454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 ، ما هي توقعاتكم لمضمون القصة. سأسجل بعضها على السبورة.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89FAEF-E8B9-266E-5655-069657C35B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09802A-1C8B-0766-9F75-F93BC3D0D0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8C6570-7AAB-1B91-EE7C-346AD1DD3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2D58BA-7F0F-3E22-0AF9-813B6BD39A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65533E-D8DA-9E9D-2B7E-2C9A40D9E3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5F45AE-ECDF-E106-83F8-B6195AEC14C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F9B7C-B7C9-98F0-2066-B99529C89A5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59FFB5-3C8E-F401-8C2C-2A131D87C7F7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6" name="Espace réservé pour une image  14">
            <a:extLst>
              <a:ext uri="{FF2B5EF4-FFF2-40B4-BE49-F238E27FC236}">
                <a16:creationId xmlns:a16="http://schemas.microsoft.com/office/drawing/2014/main" id="{6E9D575C-E515-8E16-85DE-7D9E300268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98A467-04ED-8C60-ABEA-2517C60CF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733" y="1600332"/>
            <a:ext cx="4055138" cy="103494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46CF6BF-9EAA-1A35-0D11-E8FF7C88D8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401" r="11838" b="4019"/>
          <a:stretch/>
        </p:blipFill>
        <p:spPr>
          <a:xfrm>
            <a:off x="4311393" y="3031761"/>
            <a:ext cx="3873077" cy="255592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9D4B288-D22A-CBCB-0F7E-B007C22756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71" y="2779688"/>
            <a:ext cx="3769568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4209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15AD5-8729-DC16-107B-8444F5EA9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355EFB-1820-E2F8-61D5-ACA210BE7A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232E65-7D55-2A30-914D-C416215C38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0DFB653-690C-8324-290B-720530CB1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D1CBEF-5515-8797-FBA2-DD6124ACDD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947DC1-F995-F5B0-68B0-CF368380588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8EA24D-8DA9-5211-8183-524AED00ED5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8D06DB-A4A8-81F2-5E1E-5AE2B2CD782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23D0CC-B683-3A2B-B6D6-AD2E2C8CEC14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6" name="Espace réservé pour une image  14">
            <a:extLst>
              <a:ext uri="{FF2B5EF4-FFF2-40B4-BE49-F238E27FC236}">
                <a16:creationId xmlns:a16="http://schemas.microsoft.com/office/drawing/2014/main" id="{C437917C-58A8-CF51-571E-8365E77AA4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FD487F66-9141-5679-E61C-17D9C1DD9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 ، سأقرأ عليكم الجزء الأول من القصة لتتأكدوا من توقعاتكم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647F94-5842-1632-4625-86A253601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3714" y="1494042"/>
            <a:ext cx="6128129" cy="47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296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A5065-78D3-D9A3-91BC-19DDC1AEA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26B642-A449-D85B-9D5E-FA9BF1973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 القراءة.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4F9104-883F-D9AB-10B3-4CF8957741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D61717-4C6E-4110-DAF0-E6C30117A3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665DBE-AE5F-D61C-43E9-53F8F209D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5D33A4-219E-75F2-763A-A0F89CC96B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58B4ED-0DF7-08CC-600B-93050E41AC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53DC9-5B39-D7F0-DA49-5EFC50F096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047AAD-E97B-52ED-6874-3B4AA1BC22D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963A25-5C96-1BAD-CC1B-44BCA6B0175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42592B4B-F745-85F5-2772-CBA036F64E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BF92D7-11BB-4A9A-ED01-BA0A1EBCC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331" y="1584325"/>
            <a:ext cx="6723946" cy="48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7749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631B4-3080-D9C4-1B20-6754E61EE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1F4D6C2-8E58-A960-B750-4D0517C2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 القراءة.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5A55BC-3334-01BC-E3CD-6770956ECC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E02D00-5A6A-7DC8-CAEE-441656B940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FCC5E1B-BD92-B640-B8E4-CD1C10C01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2D6E43-DA25-2746-5105-283B4EB94D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4CC1B6-E164-BADC-6464-D225B86C25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165951-2DBB-7E0F-CB54-0E4AE1CA3CD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75CB43-57D0-9263-F804-41B7B48014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B7F808-43CA-A956-4C2C-1136598627FB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4" name="Espace réservé pour une image  17">
            <a:extLst>
              <a:ext uri="{FF2B5EF4-FFF2-40B4-BE49-F238E27FC236}">
                <a16:creationId xmlns:a16="http://schemas.microsoft.com/office/drawing/2014/main" id="{955CD2C9-F49C-3F49-6205-96B82E947B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5C8A3-1447-B897-8043-3F0B1E7E5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5288" y="2892155"/>
            <a:ext cx="6779568" cy="27849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E338AF-8D28-0AE5-A2E5-14D66FD4A5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102" y="1392640"/>
            <a:ext cx="1866457" cy="16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3492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52BB7-D75D-9635-8D33-A72C2F14C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0D25596-15CD-806F-0DC8-BA65B8E7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الجزء الأول . ثم قوموا بتعبئة جذاذة القراءة.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49454C-D2A4-7389-2859-53CC6FD781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223759-D5AD-1087-6B3B-9B49BC23A8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56FCC2-E75C-1D5A-263C-10A61B6F9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93A3A2-A542-9389-CF5A-02A66F4BBA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EB1B14-350E-A9B5-0673-B449FF6D33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DFA4F8-9C5F-D1E7-6799-19C205C1A4E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C7D40E-2EA2-A235-B41C-DFC53BC4836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A14649-9B04-D148-71AD-3170D98514DC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pic>
        <p:nvPicPr>
          <p:cNvPr id="16" name="Espace réservé pour une image  14">
            <a:extLst>
              <a:ext uri="{FF2B5EF4-FFF2-40B4-BE49-F238E27FC236}">
                <a16:creationId xmlns:a16="http://schemas.microsoft.com/office/drawing/2014/main" id="{F20ED09A-8FA8-74C5-FBA7-13839279B7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02207B-A032-A764-0F37-E8C713458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205" y="1368000"/>
            <a:ext cx="4944978" cy="526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2190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EDF94-2568-787F-4620-57B3D1798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F901092-835D-2D74-D9C7-7BF1EEB9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جذاذة القراءة التالية  على دفاتركم  وقوموا بتعبئتها. سنعود للنص كلما دعت الضرورة.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224EE7-7E22-6CF2-DDEA-FBC229ADA3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88B80A-12F4-EC09-285C-14EBC9A243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1147D4-71B0-6CC6-5808-6FC40694B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13096B-EBAB-3128-AE15-3F18047911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F631F3-C280-30FB-02AE-3DDD116F34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B3E25B-AF7B-09EB-3F12-304CC1FC8EB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E83533-25E4-5FD1-BAD2-9F5FC6B835A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3C0633-A138-907F-B4CF-513515112A1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EDD7579-FB56-4152-CB50-D94E05C9E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740750"/>
              </p:ext>
            </p:extLst>
          </p:nvPr>
        </p:nvGraphicFramePr>
        <p:xfrm>
          <a:off x="511686" y="1839326"/>
          <a:ext cx="8120628" cy="4649582"/>
        </p:xfrm>
        <a:graphic>
          <a:graphicData uri="http://schemas.openxmlformats.org/drawingml/2006/table">
            <a:tbl>
              <a:tblPr firstRow="1" firstCol="1" bandRow="1"/>
              <a:tblGrid>
                <a:gridCol w="5819061">
                  <a:extLst>
                    <a:ext uri="{9D8B030D-6E8A-4147-A177-3AD203B41FA5}">
                      <a16:colId xmlns:a16="http://schemas.microsoft.com/office/drawing/2014/main" val="955859640"/>
                    </a:ext>
                  </a:extLst>
                </a:gridCol>
                <a:gridCol w="2301567">
                  <a:extLst>
                    <a:ext uri="{9D8B030D-6E8A-4147-A177-3AD203B41FA5}">
                      <a16:colId xmlns:a16="http://schemas.microsoft.com/office/drawing/2014/main" val="2781370982"/>
                    </a:ext>
                  </a:extLst>
                </a:gridCol>
              </a:tblGrid>
              <a:tr h="415363">
                <a:tc gridSpan="2"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عُنْوانُ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ﭐلْقِصَّةِ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: .............................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M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924" marR="37924" marT="0" marB="0" anchor="ctr"/>
                </a:tc>
                <a:extLst>
                  <a:ext uri="{0D108BD9-81ED-4DB2-BD59-A6C34878D82A}">
                    <a16:rowId xmlns:a16="http://schemas.microsoft.com/office/drawing/2014/main" val="553819832"/>
                  </a:ext>
                </a:extLst>
              </a:tr>
              <a:tr h="415363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 صفحات </a:t>
                      </a:r>
                      <a:endParaRPr lang="fr-MA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اَلْجُزْءُ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ﭐلأول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02333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أ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َ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ف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كار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ج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ز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ء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ِ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090607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مَعْلوماتٌ جَديدَةٌ وَتَعابيرُ جَميلَةٌ 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686766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مُلَخَّصُ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ﭐلْجُزْءِ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021215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مُعْجَمي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ﭐلْجَديدُ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641313"/>
                  </a:ext>
                </a:extLst>
              </a:tr>
            </a:tbl>
          </a:graphicData>
        </a:graphic>
      </p:graphicFrame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85BD2348-C37B-8BB2-0BBE-D4D994AD14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608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2743200"/>
            <a:ext cx="7542707" cy="24981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8532D9-994E-68F4-EFE1-BB90C48A129A}"/>
              </a:ext>
            </a:extLst>
          </p:cNvPr>
          <p:cNvSpPr txBox="1"/>
          <p:nvPr/>
        </p:nvSpPr>
        <p:spPr>
          <a:xfrm>
            <a:off x="2578720" y="3040837"/>
            <a:ext cx="4750904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03157"/>
            <a:chOff x="552763" y="126524"/>
            <a:chExt cx="7558419" cy="3031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F211772-8209-8B71-363D-F38CE163DB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6AF5F6-D8E7-C229-1FF4-EF10C6A0406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</a:t>
            </a:r>
          </a:p>
        </p:txBody>
      </p:sp>
      <p:pic>
        <p:nvPicPr>
          <p:cNvPr id="15" name="Espace réservé pour une image  2">
            <a:extLst>
              <a:ext uri="{FF2B5EF4-FFF2-40B4-BE49-F238E27FC236}">
                <a16:creationId xmlns:a16="http://schemas.microsoft.com/office/drawing/2014/main" id="{007B8FE2-12AC-25F1-3378-E7DADC3BF0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تقويم مستوى التحكم .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532851" y="2122576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رائز التحقق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أنشطة المعالجة و الدعم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5360400" y="3380220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الجار الخائن - الحصة 1 –  الجزء الأول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87621C-7824-79B5-1BD7-1B109EA19C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21519" y="4712029"/>
            <a:ext cx="536339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4E13E4F-FEEF-513E-9F28-9B1656204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609" y="3257576"/>
            <a:ext cx="416607" cy="4795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218B99-B833-F24A-A26D-67ECE574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72" y="4501082"/>
            <a:ext cx="394738" cy="4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8E94-55AD-263E-48C3-ABC75656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15AF14-1EF2-15C2-E76B-FA03D66C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pic>
        <p:nvPicPr>
          <p:cNvPr id="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07E2D7E6-3EAF-0006-7B3B-1B980B35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F55583-AF08-C2B5-6383-6599C8ED69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F0BDE9-0EC3-9916-A553-24DB8DE7509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EF8BCE8-EA6A-9762-D3D4-0D7C0FBBE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230D68-39E9-FC1D-554B-FC0A054477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A90079-1A78-288F-4002-5299F3E596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02F445-B0FE-347A-456A-D3964F0ED6A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B17518-65D9-092A-F4CA-7C3D3BED9D3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55F57C-4BE8-5214-94BE-2C1D92F2CE5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65166-E611-AD54-4B78-8BC9EC51B60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05F5E7-A446-A764-A157-6DDA0013F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690243"/>
            <a:ext cx="847392" cy="8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رائز التحقق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CFA785B4-FE81-5515-1D56-7273EF2E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DA5BFA-3D52-19C3-BFD2-9274B9783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5FB852-170A-2F86-5B1E-D0F394434C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2A8FF37-7DFD-A9D2-E63D-26D75F184A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BF889F9-0E4A-0115-7C8B-AE73EA9D9A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5F1B4B-88C8-FABD-D1FB-4B16B79791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DC97F4-53D7-A57D-C05B-CA19DFA71EE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1F517A-4A94-1577-0E2B-98BDB7FFF25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66F0B6-248A-C19F-1864-4745B76AFCF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5" name="Espace réservé pour une image  10">
            <a:extLst>
              <a:ext uri="{FF2B5EF4-FFF2-40B4-BE49-F238E27FC236}">
                <a16:creationId xmlns:a16="http://schemas.microsoft.com/office/drawing/2014/main" id="{AAE4AB6F-2CA5-90BE-C174-3F8C64AA70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pic>
        <p:nvPicPr>
          <p:cNvPr id="7" name="Espace réservé pour une image  12">
            <a:extLst>
              <a:ext uri="{FF2B5EF4-FFF2-40B4-BE49-F238E27FC236}">
                <a16:creationId xmlns:a16="http://schemas.microsoft.com/office/drawing/2014/main" id="{A1FD29BC-12C1-8FBE-54D5-06FAB4952C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9931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BE0A0-1C6F-2433-25E1-7CEE475A8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1BB657D-7000-B32D-37A1-E1F4A3898C0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D0C2B2-1D72-18FA-66F4-34749723F28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600501CB-E4AD-FE5B-E859-AF283A3F3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حصة سنحدد الفائز بنجمة السلوك لهذا الأسبوع؛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بالسلوكات التي علينا التحلي بها للفوز؟ 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3247FC-E67B-CFBE-1870-95940D01A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7EB0DE-F85E-B4A8-827E-ADB495B7FD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A3247C1-581B-4332-B68A-EAA7D15156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5B7A088-93A5-DD43-B56E-2EE521A2AC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A672D3-B006-7FD4-CE1B-061F85D3B1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15063C-8C24-E48E-5327-1BAB14B209F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06A3ED-1F46-2296-CE9C-7A9353ED3D1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95FAAB-0B84-86E6-F6AD-7245298F8A17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9" name="Espace réservé pour une image  12">
            <a:extLst>
              <a:ext uri="{FF2B5EF4-FFF2-40B4-BE49-F238E27FC236}">
                <a16:creationId xmlns:a16="http://schemas.microsoft.com/office/drawing/2014/main" id="{A87AF1DA-276F-974B-5F82-C3CB7592FD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26EF7D0-C660-D523-E7CD-F1C5888D35CD}"/>
              </a:ext>
            </a:extLst>
          </p:cNvPr>
          <p:cNvSpPr/>
          <p:nvPr/>
        </p:nvSpPr>
        <p:spPr>
          <a:xfrm>
            <a:off x="6543341" y="2042887"/>
            <a:ext cx="1177296" cy="12151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Image 3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7A650EF-D32B-98F2-7EC6-79AE952DFD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34" y="2042887"/>
            <a:ext cx="1177296" cy="115194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42A8FE98-4202-AC0D-500E-E499190165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56" y="3727386"/>
            <a:ext cx="1177296" cy="1151947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448291-6BEF-BA46-11AB-6995DB2E1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45" y="2074426"/>
            <a:ext cx="1132322" cy="1080000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 13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165E20D-729E-B951-7BB1-6CDD951245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04" y="2035752"/>
            <a:ext cx="1177296" cy="115194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 14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B90C71A-DF15-4C1C-0D2F-0961B11904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93" y="3694592"/>
            <a:ext cx="1208052" cy="1184741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74437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57D1160E-6BA9-CC18-311F-F714FA7A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62BECC5-219E-563C-DFB8-453F9AF0B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48124EC-A359-A4BD-0424-9ED0D4AC12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E1477D1-AB3C-EFF9-3FF3-ABCB6B3F82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0F9B7BC-3B06-A4D7-29EF-357614253B7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F675F0F-141F-6405-E8C0-3EF13F2D58F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145C29-7ED0-3881-76EB-8E9A1B4A6ED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D8999A-52B5-0BDE-3801-D31730DB8CA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CB0F56-033C-2600-01F1-089E3DC3797C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37" name="Espace réservé pour une image  4">
            <a:extLst>
              <a:ext uri="{FF2B5EF4-FFF2-40B4-BE49-F238E27FC236}">
                <a16:creationId xmlns:a16="http://schemas.microsoft.com/office/drawing/2014/main" id="{216546B4-85A1-E099-31EF-369926AD9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07338" y="650875"/>
            <a:ext cx="898525" cy="900113"/>
          </a:xfrm>
          <a:prstGeom prst="rect">
            <a:avLst/>
          </a:prstGeom>
        </p:spPr>
      </p:pic>
      <p:pic>
        <p:nvPicPr>
          <p:cNvPr id="2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292D0FB5-D540-BFD0-F6AC-FE864E8B85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23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18188</TotalTime>
  <Words>1189</Words>
  <Application>Microsoft Office PowerPoint</Application>
  <PresentationFormat>Affichage à l'écran (4:3)</PresentationFormat>
  <Paragraphs>326</Paragraphs>
  <Slides>51</Slides>
  <Notes>0</Notes>
  <HiddenSlides>0</HiddenSlides>
  <MMClips>3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75" baseType="lpstr">
      <vt:lpstr>Microsoft Uighur</vt:lpstr>
      <vt:lpstr>Sakkal Majalla</vt:lpstr>
      <vt:lpstr>Dosis ExtraBold</vt:lpstr>
      <vt:lpstr>Wingdings</vt:lpstr>
      <vt:lpstr>Calibri</vt:lpstr>
      <vt:lpstr>Dosis SemiBold</vt:lpstr>
      <vt:lpstr>Modern Love</vt:lpstr>
      <vt:lpstr>Arial</vt:lpstr>
      <vt:lpstr>Calibri Light</vt:lpstr>
      <vt:lpstr>Dosis</vt:lpstr>
      <vt:lpstr>Dosis Medium</vt:lpstr>
      <vt:lpstr>3_Simple Light</vt:lpstr>
      <vt:lpstr>1_Thème Office</vt:lpstr>
      <vt:lpstr>01- نشاط اعتيادي</vt:lpstr>
      <vt:lpstr>2_Thème Office</vt:lpstr>
      <vt:lpstr>3_Env-Enseignant</vt:lpstr>
      <vt:lpstr>3_Thème Office</vt:lpstr>
      <vt:lpstr>1_01- نشاط اعتيادي</vt:lpstr>
      <vt:lpstr>1_Env-Enseignant</vt:lpstr>
      <vt:lpstr>3_01- نشاط اعتيادي</vt:lpstr>
      <vt:lpstr>2_05- افتتاح الحصة</vt:lpstr>
      <vt:lpstr>2_01- نشاط اعتيادي</vt:lpstr>
      <vt:lpstr>2_05- اختتام الحصة</vt:lpstr>
      <vt:lpstr>think-cell Slide</vt:lpstr>
      <vt:lpstr>Présentation PowerPoint</vt:lpstr>
      <vt:lpstr>Présentation PowerPoint</vt:lpstr>
      <vt:lpstr>Présentation PowerPoint</vt:lpstr>
      <vt:lpstr>تنظيم حصص الأسبوع الأول</vt:lpstr>
      <vt:lpstr>هيكلة حصة اليوم</vt:lpstr>
      <vt:lpstr>  افتتاح الحصة</vt:lpstr>
      <vt:lpstr>مرحبا بكم ، سنبدأ  حصة اللغة العربية.</vt:lpstr>
      <vt:lpstr>في هذه الحصة سنحدد الفائز بنجمة السلوك لهذا الأسبوع؛  من يذكرنا بالسلوكات التي علينا التحلي بها للفوز؟  </vt:lpstr>
      <vt:lpstr>ضعوا اللوحة على الطاولة ، الكراسة والدفتر والمقلمة في القمطر</vt:lpstr>
      <vt:lpstr>خدوا كراساتكم . الصفحة 76. سأتحقق من درجة تحكمكم في استراتيجية الكلمات المفاتيح.</vt:lpstr>
      <vt:lpstr>على ألواحكم أجيبوا عن الأسئلة التالية من خلال النص. سأسجل نسب التحكم</vt:lpstr>
      <vt:lpstr>السؤال الأول.  اقرأ النص جيدا ورتب أرقام الأحداث التالية ترتيبا زمنيا منطقيا. دقيقتان للإجابة</vt:lpstr>
      <vt:lpstr>صححوا.</vt:lpstr>
      <vt:lpstr>السؤال الثاني.  معكم دقيقتان للإجابة. </vt:lpstr>
      <vt:lpstr>صححوا. </vt:lpstr>
      <vt:lpstr>عند نهاية رائز التحقق</vt:lpstr>
      <vt:lpstr>مراجعة وتوليف </vt:lpstr>
      <vt:lpstr>خدوا كراساتكم . سننجز أنشطة المراجعة و التوليف الواردة على  الصفحتين 76 و 77</vt:lpstr>
      <vt:lpstr>اِقرؤوا النص التالي: « رحلة في الصحراء" قراءة صامتة ؛لتتمكنوا من ضبط جمل بالشكل التام  و الإجابة عن أسئلة. </vt:lpstr>
      <vt:lpstr>النشاط الأول:  اضبطوا كلمات الفقرة بالشكل التام. تكتب الفقرة على السبورة ( يمكن الاكتفاء بجمل فقط حسب ما يقتضيه مستوى المتعلمين)</vt:lpstr>
      <vt:lpstr>سأمر بين الصفوف لمساعدتكم</vt:lpstr>
      <vt:lpstr>من يصحح .</vt:lpstr>
      <vt:lpstr>صححوا أخطاءكم.</vt:lpstr>
      <vt:lpstr>نواصل : اِقرؤوا النص التالي: « رحلة في الصحراء" قراءة صامتة ؛ بعد ذلك تجيبون عن أسئلة المعجم  و الفهم لديكم 15 دقيقة للإنجاز.</vt:lpstr>
      <vt:lpstr>سأمر بين الصفوف لتقديم المساعدة.</vt:lpstr>
      <vt:lpstr>نصحح الان. من يجيب عن أسئلة المعجم؟</vt:lpstr>
      <vt:lpstr>صححوا</vt:lpstr>
      <vt:lpstr>نواصل تصحيح أسئلة الفهم  من يقرأ جوابه. كيف تمكنتم من الإجابة؟</vt:lpstr>
      <vt:lpstr>صححوا</vt:lpstr>
      <vt:lpstr>صححوا.</vt:lpstr>
      <vt:lpstr>دائما على كراساتكم الصفحة 47 أنجزوا الأنشطة التالية</vt:lpstr>
      <vt:lpstr>سأمر بيم الصفوف لمساعدتكم.</vt:lpstr>
      <vt:lpstr>من يقدم لنا جوابه عن السؤال الخامس.</vt:lpstr>
      <vt:lpstr>من يقرأ؟ من يقترح حملا أخرى؟</vt:lpstr>
      <vt:lpstr>من يقدم لنا جوابه عن السؤال السادس. </vt:lpstr>
      <vt:lpstr>صححوا.</vt:lpstr>
      <vt:lpstr>ورشة القراءة – القراءة الاثرائية</vt:lpstr>
      <vt:lpstr>هيكلة حصة اليوم</vt:lpstr>
      <vt:lpstr>اليوم سنواصل قراءة قصة جديدة. من يذكرنا بالعناصر التي تساعدنا على التعرف على القصة؟ </vt:lpstr>
      <vt:lpstr>من يقرأ؟</vt:lpstr>
      <vt:lpstr>ما هي عناصر القصة التي يمكنكم استخراجها من الصفحة؟ </vt:lpstr>
      <vt:lpstr>انتبهوا معي ، ما هي توقعاتكم لمضمون القصة. سأسجل بعضها على السبورة.</vt:lpstr>
      <vt:lpstr>انتبهوا معي ، سأقرأ عليكم الجزء الأول من القصة لتتأكدوا من توقعاتكم </vt:lpstr>
      <vt:lpstr>أتابع القراءة. </vt:lpstr>
      <vt:lpstr>أتابع القراءة. </vt:lpstr>
      <vt:lpstr>اقرؤوا الجزء الأول . ثم قوموا بتعبئة جذاذة القراءة. </vt:lpstr>
      <vt:lpstr>سجلوا جذاذة القراءة التالية  على دفاتركم  وقوموا بتعبئتها. سنعود للنص كلما دعت الضرورة. </vt:lpstr>
      <vt:lpstr>Présentation PowerPoint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160</cp:revision>
  <dcterms:created xsi:type="dcterms:W3CDTF">2023-09-20T21:35:22Z</dcterms:created>
  <dcterms:modified xsi:type="dcterms:W3CDTF">2025-12-11T14:34:08Z</dcterms:modified>
</cp:coreProperties>
</file>