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7" r:id="rId2"/>
    <p:sldMasterId id="2147483710" r:id="rId3"/>
    <p:sldMasterId id="2147483720" r:id="rId4"/>
    <p:sldMasterId id="2147483747" r:id="rId5"/>
    <p:sldMasterId id="2147483763" r:id="rId6"/>
    <p:sldMasterId id="2147483788" r:id="rId7"/>
    <p:sldMasterId id="2147483812" r:id="rId8"/>
    <p:sldMasterId id="2147483836" r:id="rId9"/>
  </p:sldMasterIdLst>
  <p:notesMasterIdLst>
    <p:notesMasterId r:id="rId66"/>
  </p:notesMasterIdLst>
  <p:sldIdLst>
    <p:sldId id="2147482730" r:id="rId10"/>
    <p:sldId id="2147482629" r:id="rId11"/>
    <p:sldId id="2147482604" r:id="rId12"/>
    <p:sldId id="2147482462" r:id="rId13"/>
    <p:sldId id="2147482697" r:id="rId14"/>
    <p:sldId id="2147482618" r:id="rId15"/>
    <p:sldId id="2147482691" r:id="rId16"/>
    <p:sldId id="2147482463" r:id="rId17"/>
    <p:sldId id="2147482725" r:id="rId18"/>
    <p:sldId id="2147482464" r:id="rId19"/>
    <p:sldId id="2147482474" r:id="rId20"/>
    <p:sldId id="2147482476" r:id="rId21"/>
    <p:sldId id="2147482477" r:id="rId22"/>
    <p:sldId id="2147482478" r:id="rId23"/>
    <p:sldId id="2147482706" r:id="rId24"/>
    <p:sldId id="2147482480" r:id="rId25"/>
    <p:sldId id="2147482731" r:id="rId26"/>
    <p:sldId id="2147482487" r:id="rId27"/>
    <p:sldId id="2147482732" r:id="rId28"/>
    <p:sldId id="2147482733" r:id="rId29"/>
    <p:sldId id="2147482738" r:id="rId30"/>
    <p:sldId id="2147482737" r:id="rId31"/>
    <p:sldId id="2147482736" r:id="rId32"/>
    <p:sldId id="2147482722" r:id="rId33"/>
    <p:sldId id="2147482624" r:id="rId34"/>
    <p:sldId id="2147482481" r:id="rId35"/>
    <p:sldId id="2147482493" r:id="rId36"/>
    <p:sldId id="2147482483" r:id="rId37"/>
    <p:sldId id="2147482739" r:id="rId38"/>
    <p:sldId id="2147482740" r:id="rId39"/>
    <p:sldId id="2147482741" r:id="rId40"/>
    <p:sldId id="2147482742" r:id="rId41"/>
    <p:sldId id="2147482743" r:id="rId42"/>
    <p:sldId id="2147482710" r:id="rId43"/>
    <p:sldId id="2147482744" r:id="rId44"/>
    <p:sldId id="2147482745" r:id="rId45"/>
    <p:sldId id="2147482746" r:id="rId46"/>
    <p:sldId id="2147482705" r:id="rId47"/>
    <p:sldId id="2147482498" r:id="rId48"/>
    <p:sldId id="2147482747" r:id="rId49"/>
    <p:sldId id="2147482503" r:id="rId50"/>
    <p:sldId id="2147482499" r:id="rId51"/>
    <p:sldId id="2147482625" r:id="rId52"/>
    <p:sldId id="2147482504" r:id="rId53"/>
    <p:sldId id="2147482748" r:id="rId54"/>
    <p:sldId id="2147482505" r:id="rId55"/>
    <p:sldId id="2147482750" r:id="rId56"/>
    <p:sldId id="2147482749" r:id="rId57"/>
    <p:sldId id="2147482751" r:id="rId58"/>
    <p:sldId id="2147482500" r:id="rId59"/>
    <p:sldId id="2147482616" r:id="rId60"/>
    <p:sldId id="2147482598" r:id="rId61"/>
    <p:sldId id="2147482600" r:id="rId62"/>
    <p:sldId id="2147482726" r:id="rId63"/>
    <p:sldId id="2147482601" r:id="rId64"/>
    <p:sldId id="2147482634" r:id="rId65"/>
  </p:sldIdLst>
  <p:sldSz cx="9144000" cy="6858000" type="screen4x3"/>
  <p:notesSz cx="6858000" cy="9144000"/>
  <p:embeddedFontLst>
    <p:embeddedFont>
      <p:font typeface="Dosis" pitchFamily="2" charset="0"/>
      <p:regular r:id="rId67"/>
      <p:bold r:id="rId68"/>
    </p:embeddedFont>
    <p:embeddedFont>
      <p:font typeface="Dosis ExtraBold" pitchFamily="2" charset="0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bold r:id="rId71"/>
    </p:embeddedFont>
    <p:embeddedFont>
      <p:font typeface="Microsoft Uighur" panose="02000000000000000000" pitchFamily="2" charset="-78"/>
      <p:regular r:id="rId72"/>
      <p:bold r:id="rId73"/>
    </p:embeddedFont>
    <p:embeddedFont>
      <p:font typeface="Modern Love" panose="04090805081005020601" pitchFamily="82" charset="0"/>
      <p:regular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ECF8FB"/>
    <a:srgbClr val="7FB9BE"/>
    <a:srgbClr val="555F87"/>
    <a:srgbClr val="1E3F48"/>
    <a:srgbClr val="F6F6F6"/>
    <a:srgbClr val="106585"/>
    <a:srgbClr val="D6E9EA"/>
    <a:srgbClr val="70B1B6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font" Target="fonts/font2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font" Target="fonts/font3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1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font" Target="fonts/font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44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477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3392311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56358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264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673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54336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3012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698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95955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53986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8154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66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53212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381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346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5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188559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7471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41917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03048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48190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0765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22415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81897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042993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3940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998162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49425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784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78315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678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36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57918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0687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23146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2291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63788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8517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73933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35533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32654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65827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1954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054963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12784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89993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12559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550069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92925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1310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65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02327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92871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820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45742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25506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69013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6287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66205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621206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6884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8712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5971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78518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01092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1450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98318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016164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561940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10515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7867778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48432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40910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76403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84301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32279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36991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0046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7852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6512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3408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7235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663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4874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2143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10869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92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8756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5973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2657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944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5438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02028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97408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860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91294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59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4534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17600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1888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8206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5055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56033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355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5189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51734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725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82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32286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609462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8329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9715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2084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601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998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46603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538838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50455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85019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3276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38212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08929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30050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33739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05698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6598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1668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5150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75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64527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2253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76787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93543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529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25603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44496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77049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290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806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65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433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059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86085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8531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781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97612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55664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2368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577554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35595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37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446174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9379698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072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66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736617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1460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96715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155193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4342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337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94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30655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79758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59705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449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0854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621046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8744202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68432702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4425349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34031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0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20/12/2025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9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0" r:id="rId13"/>
    <p:sldLayoutId id="2147483859" r:id="rId14"/>
    <p:sldLayoutId id="2147483856" r:id="rId15"/>
    <p:sldLayoutId id="2147483855" r:id="rId16"/>
    <p:sldLayoutId id="2147483854" r:id="rId17"/>
    <p:sldLayoutId id="2147483745" r:id="rId18"/>
    <p:sldLayoutId id="2147483853" r:id="rId19"/>
    <p:sldLayoutId id="214748374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4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858" r:id="rId21"/>
    <p:sldLayoutId id="2147483857" r:id="rId22"/>
    <p:sldLayoutId id="2147483708" r:id="rId23"/>
    <p:sldLayoutId id="214748370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2345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2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4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1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79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42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Arial" panose="020B0604020202020204" pitchFamily="34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png"/><Relationship Id="rId7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png"/><Relationship Id="rId7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6.png"/><Relationship Id="rId7" Type="http://schemas.openxmlformats.org/officeDocument/2006/relationships/image" Target="../media/image7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5.png"/><Relationship Id="rId7" Type="http://schemas.openxmlformats.org/officeDocument/2006/relationships/image" Target="../media/image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77.jpeg"/><Relationship Id="rId4" Type="http://schemas.openxmlformats.org/officeDocument/2006/relationships/image" Target="../media/image44.png"/><Relationship Id="rId9" Type="http://schemas.openxmlformats.org/officeDocument/2006/relationships/image" Target="../media/image32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e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DD1A9A-52D7-A047-9D8A-03597811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3425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62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4B0D9-7410-5BFD-0F60-6F2C63B33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44FBA57-4AA1-FED4-3D7C-B0EFE439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EE9CD1-3922-BA6A-C898-2CCCC7BFC94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3D4C84-C066-9F0A-047D-B15988A9302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4369A5-4093-5FB5-E3B2-8F861264268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6" name="Google Shape;1246;p5">
            <a:extLst>
              <a:ext uri="{FF2B5EF4-FFF2-40B4-BE49-F238E27FC236}">
                <a16:creationId xmlns:a16="http://schemas.microsoft.com/office/drawing/2014/main" id="{202A22F9-8628-2FA9-BCB9-350E9F8CFAB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245;p5">
            <a:extLst>
              <a:ext uri="{FF2B5EF4-FFF2-40B4-BE49-F238E27FC236}">
                <a16:creationId xmlns:a16="http://schemas.microsoft.com/office/drawing/2014/main" id="{4EE22AD2-DF0C-CDF8-E64D-09E7E7D395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244;p5">
            <a:extLst>
              <a:ext uri="{FF2B5EF4-FFF2-40B4-BE49-F238E27FC236}">
                <a16:creationId xmlns:a16="http://schemas.microsoft.com/office/drawing/2014/main" id="{A9707B39-67BC-AFCA-739E-2BBAA910F4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4D2031B-9BD4-5196-08E6-54AC0A098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F0A62854-9601-390B-388D-4D34833F4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41" name="Image 4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65DFE5-7AE8-38E4-259E-2C0DAC29268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pic>
        <p:nvPicPr>
          <p:cNvPr id="47" name="Espace réservé pour une image  46">
            <a:extLst>
              <a:ext uri="{FF2B5EF4-FFF2-40B4-BE49-F238E27FC236}">
                <a16:creationId xmlns:a16="http://schemas.microsoft.com/office/drawing/2014/main" id="{00976336-837E-B10C-1B49-E910008EDD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3B2D8A-0BD2-8B68-5AEC-BBA5415DC9C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98909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33A7F65-6997-7148-BBA7-F637BB07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من يقرأ . تابعوا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12E2B6-5E14-F422-9E9C-E03CE0C9FB2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D53329-9C6C-AA25-9C80-1302C7643D6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B653F0-A56A-E1FA-C1A9-B35041C6FB4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:a16="http://schemas.microsoft.com/office/drawing/2014/main" id="{3970047D-58EA-01EB-B848-ECAD11969C4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:a16="http://schemas.microsoft.com/office/drawing/2014/main" id="{83B05166-584A-4451-6600-F3A46FFBE62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:a16="http://schemas.microsoft.com/office/drawing/2014/main" id="{640BA6FE-4817-503E-6C68-B48B2E81356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63283C2-3FC8-3FC3-00A7-BE6EE0000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B5FF79-E9E5-A856-6087-804E202695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31D6D15-FB30-47CC-22DB-056AB73D18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19A08CA-CA78-D429-9298-C8B6DEFA04EF}"/>
              </a:ext>
            </a:extLst>
          </p:cNvPr>
          <p:cNvSpPr txBox="1"/>
          <p:nvPr/>
        </p:nvSpPr>
        <p:spPr>
          <a:xfrm>
            <a:off x="319087" y="1417054"/>
            <a:ext cx="8437602" cy="5352336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تَقَعُ إِفْريقْيا وَسَطَ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ﭐلْكُرَةِ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ﭐلْأَرْضِيَّةِ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وَتُحيطُ بِها ﭐلْمِياهُ مِنْ ثَلاثِ جِهاتٍ: اَلْبَحْرُ 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ﭐلْأَبْيَضُ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ﭐلْمُتَوَسِّطُ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ﭐلشَّمالِ،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ﭐلْهِنْدِيُّ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ﭐلْأَطْلَسِيُّ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تَبْلُغُ مَساحَتُها حَوالِي 30 مِلْيونَ كيلُومِتْرٍ مُرَبَّعٍ، وَهِيَ ثانِي أَكْبَرِ قارّاتِ ﭐلْعالَمِ بَعْدَ آسْيا.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تَتَمَيَّزُ إِفْريقِيا بِتَنَوُّعِ تَضارِيسِها، حَيْثُ تَضُمُّ أَكْبَرَ صَحْراءَ رَمْلِيَّةٍ في ﭐلْعالَمِ، إِضافَةً إلى نَهْرِ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ﭐلنِّيلِ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مِصْرَ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ﭐلّذي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يُعَدُّ أَطْوَلَ أَنْهارِ ﭐلْعالَمِ؛ وَبُحَيْرَةِ فيكْتورْيا ﭐلَّتي تُعْتَبَرُ ثَانِي أَكْبَرِ بُحَيْرَةٍ لِلْمِياهِ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ﭐلْعَذْبَةِ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الْكُرَةِ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ﭐلْأَرْضِيَّةِ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40065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22CA4-EF71-A182-2262-EBC3413F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57EC97A-B7C1-689B-1E27-8F74959A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7" y="756000"/>
            <a:ext cx="6912536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MA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E53275-13AA-4AE4-20F6-CADD0E2D5E4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093852-1145-2840-3B70-43329C38A4B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12FCE8-1875-2F4E-F7C0-2E7AB081697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B90FFC47-8FF1-1BC7-4DC2-9B250C8474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5;p5">
            <a:extLst>
              <a:ext uri="{FF2B5EF4-FFF2-40B4-BE49-F238E27FC236}">
                <a16:creationId xmlns:a16="http://schemas.microsoft.com/office/drawing/2014/main" id="{2A276560-E4E7-5964-4444-CF7C0945CF7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44;p5">
            <a:extLst>
              <a:ext uri="{FF2B5EF4-FFF2-40B4-BE49-F238E27FC236}">
                <a16:creationId xmlns:a16="http://schemas.microsoft.com/office/drawing/2014/main" id="{9ACFE452-6ADB-13D2-EC31-7222F95AE0F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4686BF-AA04-D1F2-DFCD-70882BF3A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3E6710F-11B2-2C55-28A6-E3E0363D9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2BD5B-9C87-F896-B948-74C678F968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9662A69-8E6B-C6A5-3E52-1CF7890F0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23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FB7F-0BEA-5A11-1DF6-E0291C8E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11A90CD-A79F-2555-9279-D21CC9CF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M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3BBF1D-908B-7DB3-9603-97D605FC88E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6262CC-64E4-606B-C62E-CA52101BFB1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0D5EF4-D6C0-C385-1C83-68483841181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:a16="http://schemas.microsoft.com/office/drawing/2014/main" id="{7D4F447B-11E2-9C79-5965-FF099E46882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:a16="http://schemas.microsoft.com/office/drawing/2014/main" id="{84C8DF1C-746F-CDA1-9354-BC7AC9B5AF9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:a16="http://schemas.microsoft.com/office/drawing/2014/main" id="{04BDDE1D-EA69-22CC-B3A3-9BD8A04BA76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729A6BA-75E3-4FDA-AB84-6456A9DA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3F8CCF-5879-2F2E-3D78-B7292D1D336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1A775EC-8D1C-1168-7550-3B9644FF46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51A7987-5923-E5D6-43F8-A88DCEAC17BB}"/>
              </a:ext>
            </a:extLst>
          </p:cNvPr>
          <p:cNvSpPr txBox="1"/>
          <p:nvPr/>
        </p:nvSpPr>
        <p:spPr>
          <a:xfrm>
            <a:off x="319087" y="1417054"/>
            <a:ext cx="8437602" cy="5352336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تَقَعُ إِفْريقْيا وَسَطَ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ﭐلْكُرَةِ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ﭐلْأَرْضِيَّةِ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وَتُحيطُ بِها ﭐلْمِياهُ مِنْ ثَلاثِ جِهاتٍ: اَلْبَحْرُ 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ﭐلْأَبْيَضُ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ﭐلْمُتَوَسِّطُ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ﭐلشَّمالِ،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ﭐلْهِنْدِيُّ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ﭐلْأَطْلَسِيُّ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تَبْلُغُ مَساحَتُها حَوالِي 30 مِلْيونَ كيلُومِتْرٍ مُرَبَّعٍ، وَهِيَ ثانِي أَكْبَرِ قارّاتِ ﭐلْعالَمِ بَعْدَ آسْيا.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تَتَمَيَّزُ إِفْريقِيا بِتَنَوُّعِ تَضارِيسِها، حَيْثُ تَضُمُّ أَكْبَرَ صَحْراءَ رَمْلِيَّةٍ في ﭐلْعالَمِ، إِضافَةً إلى نَهْرِ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ﭐلنِّيلِ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مِصْرَ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ﭐلّذي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يُعَدُّ أَطْوَلَ أَنْهارِ ﭐلْعالَمِ؛ وَبُحَيْرَةِ فيكْتورْيا ﭐلَّتي تُعْتَبَرُ ثَانِي أَكْبَرِ بُحَيْرَةٍ لِلْمِياهِ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ﭐلْعَذْبَةِ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الْكُرَةِ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ﭐلْأَرْضِيَّةِ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21824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8DE0-2FE8-C290-BE10-66D74320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242142E-5645-BF77-C265-F49270DE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85B6A6-42F9-DD28-BC2D-047980F17A2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2E69FE-2556-94F8-57DA-B42CAEEB55C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1A5C43-90DC-82C5-792A-75781F8A048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C6A80979-B051-B32F-723D-E727EF8126A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5;p5">
            <a:extLst>
              <a:ext uri="{FF2B5EF4-FFF2-40B4-BE49-F238E27FC236}">
                <a16:creationId xmlns:a16="http://schemas.microsoft.com/office/drawing/2014/main" id="{1E2EC6A7-DA6A-A1E6-D4DE-EFA52DB4EEA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44;p5">
            <a:extLst>
              <a:ext uri="{FF2B5EF4-FFF2-40B4-BE49-F238E27FC236}">
                <a16:creationId xmlns:a16="http://schemas.microsoft.com/office/drawing/2014/main" id="{37AEDC9A-6919-504B-9C9A-7B90C52F789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5B96070-1F69-2A17-768E-F5528AC69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56D64E3-B4DD-97E1-6639-00F17FB6A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9B452-9BD1-32AF-B8E3-778D7E99B8F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FC5B981-D498-D355-3C81-53FAAD6E4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8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22345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  <a:endParaRPr lang="fr-MA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2433016"/>
            <a:ext cx="7789894" cy="2475869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322000" y="332895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r-FR" sz="2800" b="1" dirty="0">
                <a:cs typeface="Microsoft Uighur" panose="02000000000000000000" pitchFamily="2" charset="-78"/>
              </a:rPr>
              <a:t> </a:t>
            </a:r>
            <a:r>
              <a:rPr lang="tzm-Arab-MA" sz="2800" b="1" dirty="0">
                <a:cs typeface="Microsoft Uighur" panose="02000000000000000000" pitchFamily="2" charset="-78"/>
              </a:rPr>
              <a:t>رَوابِطُ ﭐلسَّرْدِ (1)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349F93-78A2-ABD9-91CF-F12A75176577}"/>
              </a:ext>
            </a:extLst>
          </p:cNvPr>
          <p:cNvSpPr txBox="1"/>
          <p:nvPr/>
        </p:nvSpPr>
        <p:spPr>
          <a:xfrm>
            <a:off x="6142539" y="2234652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  <a:endParaRPr lang="fr-MA" sz="3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3245" y="1402857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EF9AB7-1689-47D2-ABAB-23654BA7F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" y="2308337"/>
            <a:ext cx="562893" cy="64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FBBACA-2845-BD1F-F9A9-DD64CBF422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2520" y="2588457"/>
            <a:ext cx="730771" cy="7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1D64-0AFC-DB04-E622-C7547EA9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C0CDBCD-9346-7606-5DD8-AE1B053B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هذه الحصة ستتعرفون على روابط السرد  وستتعلمون كيف  توظفونها.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83A550C-D008-D4AB-D25C-0C53ABAD1291}"/>
              </a:ext>
            </a:extLst>
          </p:cNvPr>
          <p:cNvSpPr/>
          <p:nvPr/>
        </p:nvSpPr>
        <p:spPr>
          <a:xfrm>
            <a:off x="3344779" y="3224462"/>
            <a:ext cx="24544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9EED56-00D4-5F84-DC67-BD799E74D93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E0B13E-76D0-F1E4-B876-9F5F4B7382F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D9A7B1-0234-0BEA-642B-8829E16DBF1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1418EDF3-A169-A358-7DA8-A60D939144B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9130CDF3-4D82-21DC-011F-E655B2E5587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E8F1EC3-D06D-AD21-10FB-F72BE4FC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0EA941F-3FB4-B101-B0E7-3A373CFBB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849BD1-27B1-E170-FB2C-F4EFFDCDE6F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E911418-4892-F6A2-8813-9ECEED1293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697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92B5-8656-E5DC-85FA-8A5D746C9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CF2B83C-502C-F11A-581A-56A8EE12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روابط السرد هي أدوات لغوية تُستعمل لربط الجمل والأحداث، مما يساعد على تنظيم الأفكار وتسلسل الأحداث بشكل واضح ومتناسق. انتبهوا معي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F37B672-985D-C2BD-E6A9-1C40C393C3D9}"/>
              </a:ext>
            </a:extLst>
          </p:cNvPr>
          <p:cNvSpPr/>
          <p:nvPr/>
        </p:nvSpPr>
        <p:spPr>
          <a:xfrm>
            <a:off x="3344779" y="3224462"/>
            <a:ext cx="24544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ﭐلسَّرْدِ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BE024-8AB9-6805-527D-BA45D25C55A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1E0C47-FD5C-53A7-C116-8C012FDC6A5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FC62A-5483-FDA1-FCCC-CCB0D1F4973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05553DAD-96F7-DB99-248A-1F0D5F09CD9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BA917F4E-80A3-5673-119F-08BB9F4E035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8B14771-F3D1-FE1A-4527-2858271487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CD14917-AA39-6B5F-8855-30ED433C0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989CD8-1B62-F272-F5BC-E8A44F2DD46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AE46D54-28C9-54FC-972B-9F9B27AB3F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917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443A-5CB9-4BEE-B0E0-EB848DA3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5E799E-0176-07E6-994F-DF5FF50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 : عندما أبدأ سرد حكاية أو حدث أستعمل روابط السرد مثل " في البداية". سأقرأ الجملة . من يقرأ مثلي؟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0F9AA-E2C3-0534-A3FB-6710F5ED501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FEE69-AB51-4B62-ECEC-E908759848A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E9B0-B5F9-CD7C-32CE-7ECF1196CA9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9AF8D07B-3945-1419-F29F-48A8F89F35E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36D28F7C-53BB-C2AC-636F-0E43C1F29B3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B430271-FCEF-3BEF-0DA8-E9B05AC8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0DD917B-9271-10B1-50EF-D941498A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6D75B7-3889-DC03-6EAD-B29D9E446AE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10EA814-EFEF-1CCB-946E-D7004FCB38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D585B7D8-C584-4142-ED37-2DB11F007B48}"/>
              </a:ext>
            </a:extLst>
          </p:cNvPr>
          <p:cNvSpPr txBox="1"/>
          <p:nvPr/>
        </p:nvSpPr>
        <p:spPr>
          <a:xfrm>
            <a:off x="644688" y="3120514"/>
            <a:ext cx="7798638" cy="173664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/>
              <a:t>في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ٱلْبِدايَةِ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جَمَعَ ﭐبْنُ بَطّوطَةَ أَغْراضَهُ ﭐسْتِعْداداً لِلسَّفَرِ.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911919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484D-452A-F2BF-A736-5978FBB5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975275E-A7C1-E8EE-3911-B79FB81D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أستعمل روابط أخرى لبداية السرد مثل ذاتَ يَوْمٍ – في يَوْمٍ مِنَ ٱلْأَيّامِ – مُنْذُ زَمَنٍ بَعيدٍ – بَدَأَتِ ٱلْقِصَّةُ عِنْدَما.   من يقرأ الجملة مع رابط للبداية؟  هل تعرفون روابط أخرى لبداية السرد؟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8E350-95B0-5E02-FB57-F53A1C3269F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D4987-A365-1589-3108-C853AB68644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DC6AD-C7FE-156D-ECEF-C816DB62CC0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CEC2C6D8-F0C2-F11F-8862-F27806871B0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EF566C60-AEE7-0EEF-2F82-5414C3515B8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1F6A19B-75D0-AAB6-55EB-5A8DC28B2F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61F46C-7EBA-B3F8-8EF2-9D5AAEFA4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93AA0E-B66A-5D6E-6067-498724B9794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496E5E6-B0FC-2ADE-E205-4861B6BDDD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4031B183-A34A-25FD-01EF-B1CDEB397FF3}"/>
              </a:ext>
            </a:extLst>
          </p:cNvPr>
          <p:cNvSpPr txBox="1"/>
          <p:nvPr/>
        </p:nvSpPr>
        <p:spPr>
          <a:xfrm>
            <a:off x="6494105" y="2078857"/>
            <a:ext cx="2207401" cy="715089"/>
          </a:xfrm>
          <a:prstGeom prst="roundRect">
            <a:avLst/>
          </a:prstGeom>
          <a:noFill/>
          <a:ln w="28575" cap="flat" cmpd="sng" algn="ctr">
            <a:solidFill>
              <a:srgbClr val="0097B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ذاتَ يَوْمٍ </a:t>
            </a:r>
          </a:p>
        </p:txBody>
      </p:sp>
      <p:sp>
        <p:nvSpPr>
          <p:cNvPr id="5" name="Zone de texte 1095">
            <a:extLst>
              <a:ext uri="{FF2B5EF4-FFF2-40B4-BE49-F238E27FC236}">
                <a16:creationId xmlns:a16="http://schemas.microsoft.com/office/drawing/2014/main" id="{CD546AFA-FB62-7730-4D53-8468F618D0E3}"/>
              </a:ext>
            </a:extLst>
          </p:cNvPr>
          <p:cNvSpPr txBox="1"/>
          <p:nvPr/>
        </p:nvSpPr>
        <p:spPr>
          <a:xfrm>
            <a:off x="386511" y="3705728"/>
            <a:ext cx="5485590" cy="7831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جَمَعَ ﭐبْنُ بَطّوطَةَ أَغْراضَهُ ﭐسْتِعْداداً لِلسَّفَرِ.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Zone de texte 1095">
            <a:extLst>
              <a:ext uri="{FF2B5EF4-FFF2-40B4-BE49-F238E27FC236}">
                <a16:creationId xmlns:a16="http://schemas.microsoft.com/office/drawing/2014/main" id="{75B2AF38-AD63-6FFD-CC97-41B6303BCDF0}"/>
              </a:ext>
            </a:extLst>
          </p:cNvPr>
          <p:cNvSpPr txBox="1"/>
          <p:nvPr/>
        </p:nvSpPr>
        <p:spPr>
          <a:xfrm>
            <a:off x="6494106" y="4518325"/>
            <a:ext cx="2207400" cy="715089"/>
          </a:xfrm>
          <a:prstGeom prst="roundRect">
            <a:avLst/>
          </a:prstGeom>
          <a:noFill/>
          <a:ln w="28575" cap="flat" cmpd="sng" algn="ctr">
            <a:solidFill>
              <a:srgbClr val="0097B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يَوْمٍ مِنَ ٱلْأَيّامِ </a:t>
            </a:r>
          </a:p>
        </p:txBody>
      </p:sp>
      <p:sp>
        <p:nvSpPr>
          <p:cNvPr id="12" name="Zone de texte 1095">
            <a:extLst>
              <a:ext uri="{FF2B5EF4-FFF2-40B4-BE49-F238E27FC236}">
                <a16:creationId xmlns:a16="http://schemas.microsoft.com/office/drawing/2014/main" id="{24B8306B-7CA2-9B6C-D1C4-E027E30C7D72}"/>
              </a:ext>
            </a:extLst>
          </p:cNvPr>
          <p:cNvSpPr txBox="1"/>
          <p:nvPr/>
        </p:nvSpPr>
        <p:spPr>
          <a:xfrm>
            <a:off x="6494106" y="3082657"/>
            <a:ext cx="2207400" cy="715089"/>
          </a:xfrm>
          <a:prstGeom prst="roundRect">
            <a:avLst/>
          </a:prstGeom>
          <a:noFill/>
          <a:ln w="28575" cap="flat" cmpd="sng" algn="ctr">
            <a:solidFill>
              <a:srgbClr val="0097B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مُنْذُ زَمَنٍ بَعيدٍ</a:t>
            </a:r>
          </a:p>
        </p:txBody>
      </p:sp>
      <p:sp>
        <p:nvSpPr>
          <p:cNvPr id="14" name="Zone de texte 1095">
            <a:extLst>
              <a:ext uri="{FF2B5EF4-FFF2-40B4-BE49-F238E27FC236}">
                <a16:creationId xmlns:a16="http://schemas.microsoft.com/office/drawing/2014/main" id="{8530EA3D-2FF1-D3DA-5C1F-0902CBAE5C5A}"/>
              </a:ext>
            </a:extLst>
          </p:cNvPr>
          <p:cNvSpPr txBox="1"/>
          <p:nvPr/>
        </p:nvSpPr>
        <p:spPr>
          <a:xfrm>
            <a:off x="6324475" y="5683225"/>
            <a:ext cx="2377032" cy="715089"/>
          </a:xfrm>
          <a:prstGeom prst="roundRect">
            <a:avLst/>
          </a:prstGeom>
          <a:noFill/>
          <a:ln w="28575" cap="flat" cmpd="sng" algn="ctr">
            <a:solidFill>
              <a:srgbClr val="0097B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بَدَأَتِ ٱلْقِصَّةُ عِنْدَما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CB1652A-8070-DE4F-7A13-7862FD10227F}"/>
              </a:ext>
            </a:extLst>
          </p:cNvPr>
          <p:cNvCxnSpPr/>
          <p:nvPr/>
        </p:nvCxnSpPr>
        <p:spPr>
          <a:xfrm flipH="1">
            <a:off x="5721043" y="2436401"/>
            <a:ext cx="773062" cy="1650056"/>
          </a:xfrm>
          <a:prstGeom prst="straightConnector1">
            <a:avLst/>
          </a:prstGeom>
          <a:noFill/>
          <a:ln w="6350" cap="flat" cmpd="sng" algn="ctr">
            <a:solidFill>
              <a:srgbClr val="10658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3E534D2-9EC0-B97B-8F9D-4126FF7212EA}"/>
              </a:ext>
            </a:extLst>
          </p:cNvPr>
          <p:cNvCxnSpPr>
            <a:cxnSpLocks/>
          </p:cNvCxnSpPr>
          <p:nvPr/>
        </p:nvCxnSpPr>
        <p:spPr>
          <a:xfrm flipH="1">
            <a:off x="5721042" y="3462661"/>
            <a:ext cx="717170" cy="623796"/>
          </a:xfrm>
          <a:prstGeom prst="straightConnector1">
            <a:avLst/>
          </a:prstGeom>
          <a:noFill/>
          <a:ln w="6350" cap="flat" cmpd="sng" algn="ctr">
            <a:solidFill>
              <a:srgbClr val="10658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A77C443-AACC-2FA2-A479-52B4CF76C242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745169" y="4068514"/>
            <a:ext cx="748937" cy="807356"/>
          </a:xfrm>
          <a:prstGeom prst="straightConnector1">
            <a:avLst/>
          </a:prstGeom>
          <a:noFill/>
          <a:ln w="6350" cap="flat" cmpd="sng" algn="ctr">
            <a:solidFill>
              <a:srgbClr val="10658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DEBE30C-A1A9-6CFC-D86E-7B2796E9682F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745169" y="4094286"/>
            <a:ext cx="579306" cy="1946484"/>
          </a:xfrm>
          <a:prstGeom prst="straightConnector1">
            <a:avLst/>
          </a:prstGeom>
          <a:noFill/>
          <a:ln w="6350" cap="flat" cmpd="sng" algn="ctr">
            <a:solidFill>
              <a:srgbClr val="106585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573867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D8B3F-5FB5-49AE-9238-DFDECAEA9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4DF5A6B-77D5-11DD-AB2D-2544591D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يركب جملة تبدأ بإحدى العبارات التالية؟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5DC9F3-0C6A-5746-441E-62C6A5988AA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F33816-E4EB-5C93-EFFA-0ED0AEA946D7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BB9E9B-01A8-DAD1-2901-72B68A762F5B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0381DF84-FE5D-3A96-6DFC-A8B071CEF82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8AE05896-6FA8-7D8E-A436-771D558084B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E4B23F3-FA08-95BD-CC21-15FD70DF26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E37A498-ECB1-801D-A2C9-AF313C5D6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FD1192-8C8D-0E53-3DDE-7480BADF88F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A8BAF39-6635-12B4-8945-167FBA38DC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D75C04AC-523B-4256-AD82-9E695E70A343}"/>
              </a:ext>
            </a:extLst>
          </p:cNvPr>
          <p:cNvSpPr txBox="1"/>
          <p:nvPr/>
        </p:nvSpPr>
        <p:spPr>
          <a:xfrm>
            <a:off x="732692" y="2492871"/>
            <a:ext cx="7678616" cy="3164860"/>
          </a:xfrm>
          <a:prstGeom prst="roundRect">
            <a:avLst>
              <a:gd name="adj" fmla="val 6703"/>
            </a:avLst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ﭐلْبِدايَةِ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ٱلْبِدايَةِ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ذاتَ يَوْمٍ – في يَوْمٍ مِنَ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ٱلْأَيّامِ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مُنْذُ زَمَنٍ بَعيدٍ – كانَ يا مَكان – بَدَأَتِ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ٱلْقِصَّةُ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عِنْدَما – يُحْكى أَنَّ ...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31914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937D-348C-52AA-EDDC-B1568D737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B8FB046-1AE1-E46E-76F5-0D135312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إذا أردت  التعبير عن حدث غير متوقع، أستعمل روابط المفاجأة. مثل : فجأة. من يقرأ؟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97D319-C248-7644-DF00-EA0112AA9EC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B18F79-259B-4776-B5F2-DB6C7E83D1E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3B2668-E127-FB21-9249-57086169E09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316F475A-19A6-E21B-78AA-500332973A9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35D87C24-3AD7-9CFD-A827-F7C62D7EFA5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84A52E4-258B-3AC9-49B1-5F851E1179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6DBFA24-5D3A-AE8D-D2B0-F8BAF66AE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936C5B-AF9E-5054-5095-EC0E44216E7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67BC871-F16B-7B72-60E8-CF476DFA91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DF58B283-8382-2450-6F9A-F6FA6183791F}"/>
              </a:ext>
            </a:extLst>
          </p:cNvPr>
          <p:cNvSpPr txBox="1"/>
          <p:nvPr/>
        </p:nvSpPr>
        <p:spPr>
          <a:xfrm>
            <a:off x="559468" y="3240007"/>
            <a:ext cx="8025063" cy="1615202"/>
          </a:xfrm>
          <a:prstGeom prst="roundRect">
            <a:avLst>
              <a:gd name="adj" fmla="val 5341"/>
            </a:avLst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اِتَّجَهَ ﭐبْنُ بَطّوطَةَ نَحْوَ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ﭐلْمَشْرقِ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مُمْتَطِياً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دَابَّتَهُ،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فَجْأةً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رَأى قافِلَةً مِنَ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ﭐلْحُجّاجِ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تَسْتَعِدُّ لِلاِنْطلاقِ. </a:t>
            </a:r>
          </a:p>
        </p:txBody>
      </p:sp>
    </p:spTree>
    <p:extLst>
      <p:ext uri="{BB962C8B-B14F-4D97-AF65-F5344CB8AC3E}">
        <p14:creationId xmlns:p14="http://schemas.microsoft.com/office/powerpoint/2010/main" val="367152292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A4FF-8E05-321F-63F5-63DD2088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7FEB962-2DEB-9739-06CA-6C6D4A0C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يمكننا استخدام عبارات أخرى للتعبير عن تحول الأحداث . بغثة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مع رابط للمفاجأة؟  هل تعرفون روابط أخرى للتعبير عن حدث مفاجئ و غير متوقع؟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85E5C5-B325-DA1C-9B95-B19D67BA694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185D8F-BE7A-08FE-96ED-F91E0220A84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43E2DC-C0B2-F465-B32B-44C876E1B8B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E3D657A6-1B93-1D5B-BE65-4EE11C0D22E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C445012F-C509-2055-5832-64EF9E742FB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84CF005-ECB6-4D55-8FCF-4BC982BF09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E5C2EAC-8FE7-9BAA-07B1-E81268C44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F2BCAF-93B6-CE5A-C8FB-7EB845E5BFD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4FB2737-066C-EAA9-F874-F6C7629F2C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82C743E9-AA3D-A9A6-7549-49459F7EBD88}"/>
              </a:ext>
            </a:extLst>
          </p:cNvPr>
          <p:cNvSpPr txBox="1"/>
          <p:nvPr/>
        </p:nvSpPr>
        <p:spPr>
          <a:xfrm>
            <a:off x="559468" y="3240007"/>
            <a:ext cx="8025063" cy="1615202"/>
          </a:xfrm>
          <a:prstGeom prst="roundRect">
            <a:avLst>
              <a:gd name="adj" fmla="val 5341"/>
            </a:avLst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اِتَّجَهَ ﭐبْنُ بَطّوطَةَ نَحْوَ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ﭐلْمَشْرقِ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مُمْتَطِياً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دَابَّتَهُ،</a:t>
            </a:r>
            <a:r>
              <a:rPr lang="ar-MA" b="1" kern="0" dirty="0"/>
              <a:t>بَ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غْتَةً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رَأى قافِلَةً مِنَ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ﭐلْحُجّاجِ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تَسْتَعِدُّ لِلاِنْطلاقِ. </a:t>
            </a:r>
          </a:p>
        </p:txBody>
      </p:sp>
    </p:spTree>
    <p:extLst>
      <p:ext uri="{BB962C8B-B14F-4D97-AF65-F5344CB8AC3E}">
        <p14:creationId xmlns:p14="http://schemas.microsoft.com/office/powerpoint/2010/main" val="131190441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FFC1D-7747-05BA-36EA-00405DA4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1B83197-0830-7B40-419D-EA69F97C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يركب جملة تبدأ بإحدى العبارات التالية؟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F907B6-9AD8-648C-62D0-0FF82733EC5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82CFA-C884-7E7C-3322-C0D21D2BA49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FD5C91-33C2-E7CD-7509-2D023129A1C4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EF41628E-3E8D-9F92-CB31-1ADA76D129F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A9520630-9E6A-94E5-21FD-24E904DDB82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CFC4076-D816-1277-7E15-5AFAE64CE6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96E0274-0346-0C08-0E22-CB15E6D0A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C25A39-CA18-6D38-61F9-30D620E269C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8AFF4E6-6914-7C35-4C30-4BB07267B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7571D6AF-E2B4-A453-7652-8E768F268C0C}"/>
              </a:ext>
            </a:extLst>
          </p:cNvPr>
          <p:cNvSpPr txBox="1"/>
          <p:nvPr/>
        </p:nvSpPr>
        <p:spPr>
          <a:xfrm>
            <a:off x="553095" y="2790592"/>
            <a:ext cx="7821761" cy="2442270"/>
          </a:xfrm>
          <a:prstGeom prst="roundRect">
            <a:avLst>
              <a:gd name="adj" fmla="val 9600"/>
            </a:avLst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ﭐلْمُفاجَأَةِ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فَجْأَةً -  عَلى حِينِ غرَّةٍ – بَغْتَةً – دونَ سابِقِ إِنْذارٍ – إِذا ﺑِـــــــــ – في رَمْشَةِ عَيْنٍ – في لَحْظَةٍ غَيْرِ مُتَوَقَّعَةٍ ...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75082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28798-9D4B-5AFF-85B9-BC6010AB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2237EBF-3DAD-CABD-8699-C56CED31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يجب عليكم تذكره؟ لماذا نستعمل روابط السرد؟</a:t>
            </a:r>
            <a:endParaRPr lang="a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29ADFE-31F9-69F3-D40B-6CD53D23A17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693F1-3C0A-626C-4627-5F8484CA77A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CD3554-8AA2-4D9E-0405-D07D27A4A8C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FD08314-9548-47C9-D445-D38BF6DB7E7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CB78A4B2-48D2-462A-D720-674A363008A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C3EA40A-4EA9-2F45-D229-2562BD940F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CF0393-1C02-2EFA-72A1-A692EC941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2C3FB5-5AC2-61EA-6DC0-80E98F963E3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B3EF1D5-7214-FF4B-CB99-46851BEC12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FE799A-123F-F8C4-06EF-B7389ABDC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959FFC-272D-8927-251E-74790817D587}"/>
              </a:ext>
            </a:extLst>
          </p:cNvPr>
          <p:cNvSpPr txBox="1"/>
          <p:nvPr/>
        </p:nvSpPr>
        <p:spPr>
          <a:xfrm>
            <a:off x="2462784" y="2475478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ﭐلسَّرْدِ</a:t>
            </a:r>
            <a:r>
              <a:rPr lang="ar-MA" sz="4800" b="1" dirty="0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11782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B7C7-AD8C-F03E-C31E-4E0480B9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493264D-ADAA-B1C6-526F-EB1F26D2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260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B3C2147-3FF2-425F-146C-E897821EAB5A}"/>
              </a:ext>
            </a:extLst>
          </p:cNvPr>
          <p:cNvGrpSpPr/>
          <p:nvPr/>
        </p:nvGrpSpPr>
        <p:grpSpPr>
          <a:xfrm>
            <a:off x="670772" y="76578"/>
            <a:ext cx="7338445" cy="391637"/>
            <a:chOff x="812325" y="71594"/>
            <a:chExt cx="7338445" cy="39163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58CD8E9-E256-A8B9-A673-F341F87B8DC8}"/>
                </a:ext>
              </a:extLst>
            </p:cNvPr>
            <p:cNvGrpSpPr/>
            <p:nvPr/>
          </p:nvGrpSpPr>
          <p:grpSpPr>
            <a:xfrm>
              <a:off x="2541548" y="71594"/>
              <a:ext cx="5609222" cy="391637"/>
              <a:chOff x="3465128" y="-8808"/>
              <a:chExt cx="5609222" cy="391637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F1C4672-0F32-A3FB-3E72-8A0D7DF4D821}"/>
                  </a:ext>
                </a:extLst>
              </p:cNvPr>
              <p:cNvSpPr/>
              <p:nvPr/>
            </p:nvSpPr>
            <p:spPr>
              <a:xfrm>
                <a:off x="7373844" y="-2058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029A97DC-166F-1EF8-959C-51FA8422EBC6}"/>
                  </a:ext>
                </a:extLst>
              </p:cNvPr>
              <p:cNvSpPr/>
              <p:nvPr/>
            </p:nvSpPr>
            <p:spPr>
              <a:xfrm>
                <a:off x="3465128" y="-8808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التحـــــــدث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DCB833-FABA-8AD9-EA5C-CD93E5A61B6C}"/>
                </a:ext>
              </a:extLst>
            </p:cNvPr>
            <p:cNvSpPr>
              <a:spLocks/>
            </p:cNvSpPr>
            <p:nvPr/>
          </p:nvSpPr>
          <p:spPr>
            <a:xfrm>
              <a:off x="4779608" y="13175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الأســــاليب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36B5A6-AD51-A298-8AFD-B54B101C09C4}"/>
                </a:ext>
              </a:extLst>
            </p:cNvPr>
            <p:cNvSpPr>
              <a:spLocks/>
            </p:cNvSpPr>
            <p:nvPr/>
          </p:nvSpPr>
          <p:spPr>
            <a:xfrm>
              <a:off x="812325" y="145508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sp>
        <p:nvSpPr>
          <p:cNvPr id="10" name="Titre 9">
            <a:extLst>
              <a:ext uri="{FF2B5EF4-FFF2-40B4-BE49-F238E27FC236}">
                <a16:creationId xmlns:a16="http://schemas.microsoft.com/office/drawing/2014/main" id="{2F18C584-596C-BE4D-5F0F-0F1A7441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ببعض روابط السرد التي نوظفها في بداية السرد أو للتعبير عن حدث مفاجئ؟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87E8-91E4-F446-C7B8-1EA95E9B7C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6E47DF-B058-243B-0039-154897F0E7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8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AB5AFA-9BD2-6685-5147-B6596C9E01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0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DCF289F7-09C9-94DA-417C-D40AF8AEBF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703A57-1C8D-B786-9D78-B6808EEB74F0}"/>
              </a:ext>
            </a:extLst>
          </p:cNvPr>
          <p:cNvSpPr/>
          <p:nvPr/>
        </p:nvSpPr>
        <p:spPr>
          <a:xfrm>
            <a:off x="5236124" y="3681662"/>
            <a:ext cx="2596434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ﭐلْبِدايةِ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ED91FD7-95E9-BEAD-0A0E-884E1D2BE119}"/>
              </a:ext>
            </a:extLst>
          </p:cNvPr>
          <p:cNvSpPr/>
          <p:nvPr/>
        </p:nvSpPr>
        <p:spPr>
          <a:xfrm>
            <a:off x="1311442" y="3681662"/>
            <a:ext cx="2613626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ﭐلْمُفاجَأَةِ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5F73494-2C44-7E80-BE71-C02C081C9424}"/>
              </a:ext>
            </a:extLst>
          </p:cNvPr>
          <p:cNvSpPr/>
          <p:nvPr/>
        </p:nvSpPr>
        <p:spPr>
          <a:xfrm>
            <a:off x="3013860" y="2377454"/>
            <a:ext cx="3449485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4432D4D0-A3CF-8E18-3390-DFF6B944E39B}"/>
              </a:ext>
            </a:extLst>
          </p:cNvPr>
          <p:cNvSpPr/>
          <p:nvPr/>
        </p:nvSpPr>
        <p:spPr>
          <a:xfrm rot="16200000">
            <a:off x="4623934" y="2250177"/>
            <a:ext cx="229335" cy="2402605"/>
          </a:xfrm>
          <a:prstGeom prst="rightBrace">
            <a:avLst/>
          </a:prstGeom>
          <a:ln>
            <a:solidFill>
              <a:srgbClr val="424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499772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65AA-28BC-C282-C4E0-9525611AB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354E0E3-7D77-585E-63FB-0FEC541C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6D12F-365C-D351-A7DB-0E559B324C4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0A30A-4F6B-CE04-E4E6-AADE9FA1FEE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D13EF-6598-4744-3B1A-8744442980D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D148F57E-AC29-4F7D-E8A6-E24219DA42C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DB05641A-675F-9E29-481A-DE8ECEBB607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CB1C6EE-7C1B-D10F-C8D2-26A09933A9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87913EA-824E-E3F2-DB8A-C839E23A9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A691A5-057B-675A-D886-CF2B50C1B05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7BED7DF-BD47-B696-BD5B-FD45C42CA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03D0B02-CE6B-723A-4D34-583F187DA8B6}"/>
              </a:ext>
            </a:extLst>
          </p:cNvPr>
          <p:cNvSpPr txBox="1"/>
          <p:nvPr/>
        </p:nvSpPr>
        <p:spPr>
          <a:xfrm>
            <a:off x="493295" y="1895695"/>
            <a:ext cx="8133347" cy="601742"/>
          </a:xfrm>
          <a:prstGeom prst="roundRect">
            <a:avLst>
              <a:gd name="adj" fmla="val 5755"/>
            </a:avLst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تُساعِدُنا رَوابِطُ السَّرْدِ في رَبْطِ الْأَفْكارِ وَالْأَحْداثِ وَتَسَلْسُلِها بِشَكْلٍ مَنْطِقِيِّ وَمَفْهومٍ.</a:t>
            </a:r>
          </a:p>
        </p:txBody>
      </p:sp>
      <p:sp>
        <p:nvSpPr>
          <p:cNvPr id="5" name="Zone de texte 1095">
            <a:extLst>
              <a:ext uri="{FF2B5EF4-FFF2-40B4-BE49-F238E27FC236}">
                <a16:creationId xmlns:a16="http://schemas.microsoft.com/office/drawing/2014/main" id="{0ED90CD8-CC9D-5B5C-00A4-028CC5526768}"/>
              </a:ext>
            </a:extLst>
          </p:cNvPr>
          <p:cNvSpPr txBox="1"/>
          <p:nvPr/>
        </p:nvSpPr>
        <p:spPr>
          <a:xfrm>
            <a:off x="493295" y="2646549"/>
            <a:ext cx="8133347" cy="1940957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ﭐلْبِدايَةِ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ٱلْبِدايَةِ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ذاتَ يَوْمٍ – في يَوْمٍ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ٱلْأَيّامِ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مُنْذُ زَمَنٍ بَعيدٍ – كانَ يا مَكان – بَدَأَتِ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ٱلْقِصَّةُ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عِنْدَما – يُحْكى أَنَّ ...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 de texte 1095">
            <a:extLst>
              <a:ext uri="{FF2B5EF4-FFF2-40B4-BE49-F238E27FC236}">
                <a16:creationId xmlns:a16="http://schemas.microsoft.com/office/drawing/2014/main" id="{D5A8D2BA-59A1-1BD9-CB68-C757F53CB78D}"/>
              </a:ext>
            </a:extLst>
          </p:cNvPr>
          <p:cNvSpPr txBox="1"/>
          <p:nvPr/>
        </p:nvSpPr>
        <p:spPr>
          <a:xfrm>
            <a:off x="505326" y="4639107"/>
            <a:ext cx="8133347" cy="1940957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/>
              <a:t>رَوابِطُ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kern="0" dirty="0" err="1"/>
              <a:t>ﭐلْمُفاجَأَةِ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فَجْأَةً -  عَلى حِينِ غرَّةٍ – بَغْتَةً – دونَ سابِقِ إِنْذارٍ – إِذا ﺑِـــــــــ – في رَمْشَةِ عَيْنٍ – في لَحْظَةٍ غَيْرِ مُتَوَقَّعَةٍ ...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626128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96CD2-A297-7C99-F474-D546140B5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E35DC8A-6006-0D5F-AD7B-79B59659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الصفحة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78</a:t>
            </a:r>
            <a:endParaRPr lang="fr-MA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887A6D-3D07-0016-65B3-B91FE638B91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2BB59-F27D-C750-086C-BDE14FC22FA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A0D87F-F965-CD48-67C2-F4B98701833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151D12E8-B381-D58A-9234-3EBA9B7FD0E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5;p5">
            <a:extLst>
              <a:ext uri="{FF2B5EF4-FFF2-40B4-BE49-F238E27FC236}">
                <a16:creationId xmlns:a16="http://schemas.microsoft.com/office/drawing/2014/main" id="{DA46EBC2-DD28-B7A8-9174-AF5B8671308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BD2CF0-20EB-FDD4-8E8C-E652C869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550E057-063C-EBB9-04ED-C949E63B9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9BC12-B63B-F6FD-7EED-010F9D19609C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860B366-702C-BC8D-0BF8-187BD9DAD9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A587F0-9588-BA70-4B87-DFF6E4673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606" y="1584325"/>
            <a:ext cx="3545179" cy="49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232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CC11E-E920-AE40-0FFF-60CE88498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12E039E-B593-7705-04D2-3C60E629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1 و 2 . عمل ثنائي ؟ 5 دقائق للإنجاز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899F1-7883-C77D-78DD-86A9B919444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AC327-51C3-42CB-8254-45FFBF173BA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FF54D-4D75-F344-65CC-063DD7645EE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D0A4DDD-CFD7-56DC-F6C8-C233F2673AD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678F8FF1-C458-837B-FC92-94CE428FA87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282052C-31A6-F78F-7AD7-03C2400A49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DABD5A9-E7D6-49A0-83B5-AA80C8178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0F8E8-F733-7E7A-1E41-E359689AC7D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38CFAA9-CE1D-6FBD-A414-FB78F76E5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46370C-D98E-0652-6231-AA3DF5355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 b="4574"/>
          <a:stretch/>
        </p:blipFill>
        <p:spPr>
          <a:xfrm>
            <a:off x="539183" y="1925518"/>
            <a:ext cx="7835673" cy="44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971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EDCD-A045-1CCF-F81B-11C80BC79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799CC4E-CF35-FBB1-D4B2-06A4AA14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CC75B-AFD2-36A4-3D00-D0AF5AA2D83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B127B3-7F82-4FF5-1376-8FD48C81CF8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A1621-7973-0917-068F-ACA0455C24A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B15DAC5F-4F76-26C3-4274-706772F2874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7FE96750-ACA4-0560-13A9-90E6FA601C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570990-E082-3A45-313F-BB32ECF67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77E79E4-E46F-B023-68F2-9226F0DFA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2007CC-B02D-2EBE-2EF2-A5999FADC25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1EB3D70-DDF6-BBCC-B1F4-90410CB07B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67C347-7FBB-2327-C46D-3A12EC265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 b="4574"/>
          <a:stretch/>
        </p:blipFill>
        <p:spPr>
          <a:xfrm>
            <a:off x="539183" y="1925518"/>
            <a:ext cx="7835673" cy="44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136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16CD5EB4-B221-37CD-1AF3-B7E284302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6196-5856-5C15-C11F-E2686E1D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9CD5714-8A3B-D6D1-3792-4F801702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النشاط الأول ؟ من يقرأ جوابه ؟ هل انتم متفقون؟ من يقترح جوابا آخر؟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2B9E3-4970-EBE0-08B7-8F27F28F48E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E483A-2E3C-9F92-C81E-12F8C7D63F0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E7AE-1379-F5FE-B6FF-1A86E070250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3DD750E9-0BE0-347B-81A3-9AD5EB26EA5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B53EFF3E-04A9-64D1-2A8B-D71187F674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957D88F-BF5C-5CA2-CF17-514236F670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3103E2-6A30-4360-8105-4691F4F7F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D86752-9E67-D648-0B10-164CFBF4D5B1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A6CF821-53E4-59BA-05D5-423DDB1317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298A6D-CF31-3E9C-0EA4-2C7BF6212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 b="46084"/>
          <a:stretch/>
        </p:blipFill>
        <p:spPr>
          <a:xfrm>
            <a:off x="525672" y="2527975"/>
            <a:ext cx="8092655" cy="28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7578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0EBBF-3AE2-6FB0-E1B3-61ECA8A4C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1827B91-FA8E-3058-9C59-5BF3E7D8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؟ صححوا.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460C5-F6D5-E4A8-C41B-4379A3DD6CB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4611F5-D573-41E7-8C86-2647570A63A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F57BC-B932-68FB-29B7-CF0D472337C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9E009C43-48B8-1191-4DCB-881C0438C02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C5B913EA-AB99-BE29-73BF-5932C1C92F7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0579FC-7665-D861-3F1D-9CACAEDFE0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965B24-C797-C273-1AF9-F536265F8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EC08FC-DA27-F08C-DE5D-33D47898401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E443071-0346-91C7-BB22-99EFED0A2A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F2D265-B35C-C205-145E-8CBC71F62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 b="46084"/>
          <a:stretch/>
        </p:blipFill>
        <p:spPr>
          <a:xfrm>
            <a:off x="525672" y="2527975"/>
            <a:ext cx="8092655" cy="2863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4D56B5-7418-88EE-C040-13A65A8B1CC9}"/>
              </a:ext>
            </a:extLst>
          </p:cNvPr>
          <p:cNvSpPr txBox="1"/>
          <p:nvPr/>
        </p:nvSpPr>
        <p:spPr>
          <a:xfrm>
            <a:off x="5184940" y="3481168"/>
            <a:ext cx="2739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يَوْمٍ مِنَ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ٱلْأَيّامِ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4AE231-25BA-25A6-FC41-501A0F654CA7}"/>
              </a:ext>
            </a:extLst>
          </p:cNvPr>
          <p:cNvSpPr txBox="1"/>
          <p:nvPr/>
        </p:nvSpPr>
        <p:spPr>
          <a:xfrm>
            <a:off x="5392177" y="4051763"/>
            <a:ext cx="2700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بَدَأَتِ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ٱلْقِصًّةُ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عِنْدَما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341968E-F669-D0B6-85A9-87EF9A2F051A}"/>
              </a:ext>
            </a:extLst>
          </p:cNvPr>
          <p:cNvSpPr txBox="1"/>
          <p:nvPr/>
        </p:nvSpPr>
        <p:spPr>
          <a:xfrm>
            <a:off x="5428297" y="4679057"/>
            <a:ext cx="2330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يا مَكان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418730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B68D8-9615-5173-4D25-8DE93437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C8B8A6B-7697-C9EE-1FAD-19A593CA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النشاط الثاني ؟ من يقرأ جوابه ؟ هل انتم متفقون؟ من يقترح جوابا آخر؟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71362-3C99-6B45-ED1E-FB6C1E15D02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87522-6062-459A-AC8E-5E002729247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A5F207-7398-642F-AB2F-4BC63217E79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1675AA23-6527-00F5-2138-0ED2A8854CA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DB79BCE5-5BA2-D3F7-F69C-26DA711958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26E5BF-C8E1-3241-CD8C-AAE4C64737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E88011-7A3E-D04E-D62C-778874F11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8A6F56-0B5E-FABB-33D0-CD760E55561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FC5C7FA-8175-EF35-8160-7FC81F8BC3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1DAFDB-0423-8129-0C1B-B61D17DD7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" t="52172" r="-166" b="4657"/>
          <a:stretch/>
        </p:blipFill>
        <p:spPr>
          <a:xfrm>
            <a:off x="517358" y="2706347"/>
            <a:ext cx="8109283" cy="25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395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2F057-ECEA-5EBA-6D7C-52E3B2DC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5141C39-F0E6-CE7C-F1C8-04132373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؟ صححوا.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6E096F-028A-BD07-3610-CB5418CF2AF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B9C67-5242-2C84-4A27-41C56BB59B5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A7879-8C5C-73A2-5C7D-A98C5B4F75FB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5EE6CFFC-F4EE-8449-1CBB-C5A1E0BB26B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5D5DCB3C-FF81-F06F-6D03-F2862A75DFB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5EB98D-6CBE-1B7B-4189-FDF69BCACB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680BB1-9389-5C32-E204-FD841DA1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146C7B-44C3-7140-D17B-B1DA8A10AC6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33E417F-791A-2184-4D6F-5E006BC5A9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2A1B6A-049E-977A-817A-466C56B4A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" t="52172" r="-166" b="4657"/>
          <a:stretch/>
        </p:blipFill>
        <p:spPr>
          <a:xfrm>
            <a:off x="517358" y="2706347"/>
            <a:ext cx="8109283" cy="25506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A022E9-E9BE-B1C5-5BCC-BBCBECB801F8}"/>
              </a:ext>
            </a:extLst>
          </p:cNvPr>
          <p:cNvSpPr txBox="1"/>
          <p:nvPr/>
        </p:nvSpPr>
        <p:spPr>
          <a:xfrm>
            <a:off x="2227210" y="3964381"/>
            <a:ext cx="217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بَغْتَةً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ACE70B-9F92-8C56-053A-25FC33743FE3}"/>
              </a:ext>
            </a:extLst>
          </p:cNvPr>
          <p:cNvSpPr txBox="1"/>
          <p:nvPr/>
        </p:nvSpPr>
        <p:spPr>
          <a:xfrm>
            <a:off x="2219187" y="4610712"/>
            <a:ext cx="227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وَدونَ سابِقِ إِنْذارٍ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392988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E1FE6-8933-4F3C-75FC-BB8060F68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82C6E8A-5A6B-2C68-EFB3-9455A30E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أنجزوا النشاط التالي على دفاتر القسم بعد كتابو تاريخ اليوم و عنوان الدرس. عمل فردي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أكتبوا الجمل مباشرة دون رسم الجدول.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175114-292C-4FCE-07BA-81C6814F201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19D23-4F3A-3028-5A30-93A18B36E13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0C073-6312-9E8E-5F76-D0318EDA4BD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0B9B2689-5CBF-34B9-F545-2EE22573403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114B76D0-DF77-CE0B-18D0-39687D559C2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534ACC4-B1DC-325F-1EFF-2EAD37CBF3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35A1FB-B7B3-F443-10ED-0DF4DD598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9790E0-5AB6-2F0F-8314-B37FDA54988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461373C-FA86-8E08-24DF-F001CF4CA0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AD5659-15AD-C70E-69DE-B1C55B367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82" y="2156690"/>
            <a:ext cx="7418120" cy="29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4567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01234-75AF-5441-E148-4BDBC009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483EF30-CEDC-EC0E-CD50-F051A2A9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5D1BE-120D-1737-3D26-66CA7E43BD3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A5231-C88F-4452-A002-8BEB4A59CCB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DFCBF-CF48-3F51-DB18-C3EF56CE4A1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BC050811-134F-5748-09AF-8BE04A76A65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E9C6106C-4796-DF7C-5282-9E268BD4C37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F2F259D-8D78-1C1D-19A4-E0C38FD25F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3D1549-E65F-C035-B6C6-3BFE95E96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AA645E-0FB1-09B8-1D75-F24DD6D1D3C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B753B26-8752-3DBA-B2D5-5A462A80B6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E7D637-4B29-435A-19B3-DAA5ABC89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82" y="2156690"/>
            <a:ext cx="7418120" cy="29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462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70931-A082-13A9-52F8-5BC9F431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FAE498E-B45A-6E84-4714-DD296093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تصحيح تفاعلي.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EA82D0-7B54-A7C6-98F7-A4B8E33B762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7B6C5-F11F-BEA8-86C2-F9CBE071A3B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D06DBA-B6C8-9FB8-E348-56B0D7848F7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17248105-EC7E-B1BE-8AE8-96D8D54EC2A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16A452CC-7EED-27C2-8967-D3834A02A61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4C572E3-61D9-5879-3749-F22FEFAC14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B4C7761-0026-9CE4-D7CF-F8D06E36B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B7EE61-A95D-6162-53E6-C75E8CFE0E9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2E22058-C37B-C321-FDBE-D7515E13AE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3D1895-A7AE-5EDD-9EE3-0A4F72269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82" y="2156690"/>
            <a:ext cx="7418120" cy="29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292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3070A-CF40-5DB7-E514-654D433B9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6DC2CE7-7917-8283-9E08-80390A46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؟  صححوا.  يمكنكم اقتراح جمل أخرى.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DAE70-6ABE-C88A-0479-43CF6C6731D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C2616-1944-067B-7AA0-00CBFFB1CA7F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7CFBAE-435E-0948-211B-1901B0BD51A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9E0ED0BA-7328-097D-E6D9-F43B9CD461D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CB14590F-5CA0-DFAA-970B-DE34880CF34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3704BC-9743-C1D1-2334-6333BB90BE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1431534-677B-7FD0-A2CB-4E4DA8A81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4F81B2-F54A-EEEE-D9B6-FD5F1476DFD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04C86AB-2E8A-A9F6-2922-4B07B5B262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BDAE66-2321-09FA-AB34-BE429A49F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293" y="2105526"/>
            <a:ext cx="8191684" cy="37057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CB0B9E0-0C29-ED3C-1221-A97A4EB5EA2C}"/>
              </a:ext>
            </a:extLst>
          </p:cNvPr>
          <p:cNvSpPr txBox="1"/>
          <p:nvPr/>
        </p:nvSpPr>
        <p:spPr>
          <a:xfrm>
            <a:off x="1004814" y="3293516"/>
            <a:ext cx="29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وَفَجْأَةً أصْبَحَ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ﭐلْجَوُّ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مُضْطَرِباً.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E39C7D-099D-BA76-9FE9-BF06844EA83E}"/>
              </a:ext>
            </a:extLst>
          </p:cNvPr>
          <p:cNvSpPr txBox="1"/>
          <p:nvPr/>
        </p:nvSpPr>
        <p:spPr>
          <a:xfrm>
            <a:off x="4445771" y="3816242"/>
            <a:ext cx="405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ذاتَ صَباحٍ، كانَ يَسْتَعِدُّ لِلْخروجِ لِلصَّيْدِ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20F7A1-DD5D-7AE2-3852-41C7CBECBF43}"/>
              </a:ext>
            </a:extLst>
          </p:cNvPr>
          <p:cNvSpPr txBox="1"/>
          <p:nvPr/>
        </p:nvSpPr>
        <p:spPr>
          <a:xfrm>
            <a:off x="4245725" y="4846156"/>
            <a:ext cx="425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ذاتَ يَوْمٍ، كُنّا نَتَدَرَّبُ عَلى رُكوبِ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ﭐلْخَيْلِ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F992BA-1B8E-4B57-4374-EB2197DABAD9}"/>
              </a:ext>
            </a:extLst>
          </p:cNvPr>
          <p:cNvSpPr txBox="1"/>
          <p:nvPr/>
        </p:nvSpPr>
        <p:spPr>
          <a:xfrm>
            <a:off x="397293" y="4322936"/>
            <a:ext cx="3699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إِذا بِهِمْ يَسْمَعونَ طَرْقَ ﭐلْبابِ.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428880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4"/>
            <a:ext cx="7789894" cy="29210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التحدث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من كوناكري نحو الرباط  : أتحدث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2" name="Image 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B98EB3-C7CE-FD59-A40D-67E172C1B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2" y="1718694"/>
            <a:ext cx="562893" cy="64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F6DB8C-EE6E-FDCC-C8A7-7181BCB92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932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B27A1-4A57-F413-CEA9-855FA9B1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9FAF33F-F702-75E6-40DA-6ED5F200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أولا الواجب المنزلي. من منكم يقرأ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جوابه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7B71D-0283-094D-73FB-4BD7FDFC6E2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9DE4D-6E29-E182-091D-A8C580A605C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09D40-6502-462C-0F20-3069CE86F96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CAA85D2D-5542-8CCB-1FD5-33A605D0C46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2EDA0A5-D6F1-8C9E-DD9D-2906B99B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DBCF1E-B54F-4D5D-BFDE-9BACE15B8F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2B783C-F9C3-C968-7ABE-D2A8A640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2B4050-0601-6995-D660-EA9DB3C4D3E1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C7E8248-02CA-739D-7FE0-5C0E5EB522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E4F84B-01A3-CC3F-FBB7-873D69347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09" y="2700762"/>
            <a:ext cx="8294381" cy="22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1091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الثاني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</a:t>
            </a: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endParaRPr kumimoji="0" lang="a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التحدث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(3 )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 (4 )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( 5)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(2 )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DDDE-650E-1109-B705-3CBA09305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E2AB05D-A918-82BF-2170-421999D9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EE60B-0982-7AB5-A71F-75233FF0CB5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3076BF-19EE-1026-FE39-59462BCA39C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354385-E029-4BE6-F197-962B84D73DC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C3628E8F-6677-5693-1013-2AA13B214B4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AFBEEB8-AB7A-8DE0-002C-31E51DC418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50FF7FC-5C5F-4A78-B93E-79500BC9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6A9EBB-BA0F-A158-D1BA-78746895D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6D7087-6B7C-9654-9893-4E79821DA71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B3903FC-2597-3824-512D-9172EF14AF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6878BD-F3DF-3E51-3169-5411EAEA0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09" y="2700762"/>
            <a:ext cx="8294381" cy="22865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26D03A-78AD-6BDD-D7DC-BFA1ECF60D62}"/>
              </a:ext>
            </a:extLst>
          </p:cNvPr>
          <p:cNvSpPr txBox="1"/>
          <p:nvPr/>
        </p:nvSpPr>
        <p:spPr>
          <a:xfrm>
            <a:off x="7998520" y="3870280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E72843-2290-1588-6589-15F39FA1643B}"/>
              </a:ext>
            </a:extLst>
          </p:cNvPr>
          <p:cNvSpPr txBox="1"/>
          <p:nvPr/>
        </p:nvSpPr>
        <p:spPr>
          <a:xfrm>
            <a:off x="8023460" y="4279435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95B43A-EE1D-6A9B-56AE-2F6C686EA392}"/>
              </a:ext>
            </a:extLst>
          </p:cNvPr>
          <p:cNvSpPr txBox="1"/>
          <p:nvPr/>
        </p:nvSpPr>
        <p:spPr>
          <a:xfrm>
            <a:off x="8023460" y="2987720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854F4D-71FB-D975-2B70-AAF98F108B28}"/>
              </a:ext>
            </a:extLst>
          </p:cNvPr>
          <p:cNvSpPr txBox="1"/>
          <p:nvPr/>
        </p:nvSpPr>
        <p:spPr>
          <a:xfrm>
            <a:off x="8023460" y="3429000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639028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8CEB-B66D-6AD8-5958-557D95F2B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D00E718-61A4-B464-42C4-525141FE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79  من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B0649D-CAA1-E9D2-ADFF-67451892D91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FE8A8-3137-1AC9-7ACE-D4D14DB93A2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C6FE7-F814-209C-A3B7-8206AF57D38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72DD1F6F-8BEB-E601-2F5B-AF9A6923097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B1925E-BDA6-4517-0EBB-F0BDD6BA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4D6FB3-919B-7372-710F-A62C7BF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52133D-289A-18C6-C5A4-48F13113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8E836B-38F2-57C1-7624-21977EA40D2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4AC3A87-687F-E4A1-2C15-183287FDB8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DCD661-103C-B32B-9F61-F163F4495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265" y="1447784"/>
            <a:ext cx="3770661" cy="52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769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47A5B-3345-FF5B-B58F-73681B5D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0AF61CE-35DA-3FBA-A88D-A0003D1E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2" y="781793"/>
            <a:ext cx="715328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سنستمع للنص " من كوناكري نحو الرباط " انتبهوا  ودونوا ما قد يساعدكم على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ملء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الفراغات في النشاط التالي: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86779-5D43-94EE-9248-50AA05661DC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2351D-DEEE-5492-11A7-E6EDA755563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1AF0B4-37E3-359D-F650-BE2341D14E5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C959EC9C-4602-657A-A6FE-BF7458DB52F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44803C-E021-A610-8BB8-05C90D72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EF8053-F7C8-DBFD-2230-F01A78E174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3A0B72D-7051-AE05-5204-2F70ECB6B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487FD-FCF0-66C0-6B35-96F1B4205BA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6F181D3-8869-8033-3551-06B685DDD0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2E5798-59F8-8269-77E3-1718CFF2E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26" y="1926076"/>
            <a:ext cx="8239705" cy="44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02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19630-D5E4-B6C1-D51B-4AA6118F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CE6324D-7E3E-5220-05B2-53A78C84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حيدا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شريط الفيديو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2CE99E7-4C82-4E56-02DD-3B39BCCAB668}"/>
              </a:ext>
            </a:extLst>
          </p:cNvPr>
          <p:cNvGrpSpPr/>
          <p:nvPr/>
        </p:nvGrpSpPr>
        <p:grpSpPr>
          <a:xfrm>
            <a:off x="466078" y="65319"/>
            <a:ext cx="7399757" cy="389278"/>
            <a:chOff x="845756" y="24558"/>
            <a:chExt cx="7399757" cy="38927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BB1E2B8-3217-5437-F31D-A968B8F710B9}"/>
                </a:ext>
              </a:extLst>
            </p:cNvPr>
            <p:cNvGrpSpPr/>
            <p:nvPr/>
          </p:nvGrpSpPr>
          <p:grpSpPr>
            <a:xfrm>
              <a:off x="2786450" y="24558"/>
              <a:ext cx="5459063" cy="389278"/>
              <a:chOff x="3710030" y="-55844"/>
              <a:chExt cx="5459063" cy="389278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4454FFD7-DAB8-BA20-3CF8-D71FD41701A8}"/>
                  </a:ext>
                </a:extLst>
              </p:cNvPr>
              <p:cNvSpPr/>
              <p:nvPr/>
            </p:nvSpPr>
            <p:spPr>
              <a:xfrm>
                <a:off x="7468587" y="-51453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B4BB435F-32D4-F8C6-ED93-C28B51A2AFF9}"/>
                  </a:ext>
                </a:extLst>
              </p:cNvPr>
              <p:cNvSpPr/>
              <p:nvPr/>
            </p:nvSpPr>
            <p:spPr>
              <a:xfrm>
                <a:off x="3710030" y="-55844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التحـــــــدث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7F1993-D4C3-200F-0E1F-D46319EBC83C}"/>
                </a:ext>
              </a:extLst>
            </p:cNvPr>
            <p:cNvSpPr>
              <a:spLocks/>
            </p:cNvSpPr>
            <p:nvPr/>
          </p:nvSpPr>
          <p:spPr>
            <a:xfrm>
              <a:off x="4786402" y="84139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الأســــاليب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71C8D1-D198-A374-7F46-B41F3A967D9C}"/>
                </a:ext>
              </a:extLst>
            </p:cNvPr>
            <p:cNvSpPr>
              <a:spLocks/>
            </p:cNvSpPr>
            <p:nvPr/>
          </p:nvSpPr>
          <p:spPr>
            <a:xfrm>
              <a:off x="845756" y="108494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6880D6-8C2A-8554-C75D-3E5D50BA35F8}"/>
              </a:ext>
            </a:extLst>
          </p:cNvPr>
          <p:cNvGrpSpPr/>
          <p:nvPr/>
        </p:nvGrpSpPr>
        <p:grpSpPr>
          <a:xfrm>
            <a:off x="2039761" y="136738"/>
            <a:ext cx="6108491" cy="309631"/>
            <a:chOff x="2039761" y="136738"/>
            <a:chExt cx="6108491" cy="30963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3AE7BC-CD14-8B53-51D6-1B470F2B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814" y="150492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8C4F407-319C-34C6-B27C-DDEE9F97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A04B470-DF13-13DB-1B15-CC177409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260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D9132B9-0089-1F2A-0C38-9D4A4630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761" y="168300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693D924-0E63-3F21-5567-6C345A2036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FINALE -  مِنْ كوناكري نَحوَ الرِّباطْ V2 DONE-720p-251206">
            <a:hlinkClick r:id="" action="ppaction://media"/>
            <a:extLst>
              <a:ext uri="{FF2B5EF4-FFF2-40B4-BE49-F238E27FC236}">
                <a16:creationId xmlns:a16="http://schemas.microsoft.com/office/drawing/2014/main" id="{9690B7E0-51BD-2770-EDDB-029FB31AE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044" y="1925193"/>
            <a:ext cx="7617912" cy="42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7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5B30-9C79-20BC-B570-A53406FD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0EB762C-B865-FA0E-8428-2938D0CA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50721A6-121A-E4B8-4C00-8C53169F3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4BDF9-E079-742E-FFC8-C7F685A1B902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6F7E6C-E79A-D750-987B-8C793A222777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968E1-F460-C339-9E56-DE15C55D07C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A937F423-A002-FA1B-0189-9ADA618F76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361594-E3FB-1D92-406D-7772F052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0D25869-C055-FA8C-C852-7EE66BD99E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1D1343-A4BF-FE03-8B43-345C930D1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569AA-EC59-B383-25D1-8F8AA069FF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7609C3-51B2-980B-C508-010C23FA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26" y="1926076"/>
            <a:ext cx="8239705" cy="44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40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F870C-E3D6-AF96-79E0-CEB942866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3F9734E-2EC9-19D7-BF16-466C3AED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نشاط تفاعلي مع المتعلمين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D737B37F-C1EE-6DE8-5ADA-DA83D1DAC7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D568BB-E1A6-144A-E2DD-41126B051812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66B0A-3FD2-31FA-BEE0-65DB84F176A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1472D7-037B-944C-7D37-1D553B537FD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B92DB657-EBD6-BB9D-020C-E1826141B26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99C4B38-5F8A-0148-7F31-24CAA6DDDE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AD44FDA-7117-4429-49E3-BE9038E8A7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CB53927-FA6F-81C1-EC1D-869DD837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F86255-C38E-1F51-3359-A613112E0C0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14BA1A-829C-E059-28A8-00C5CF1D0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26" y="1926076"/>
            <a:ext cx="8239705" cy="44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9633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2B30C-0665-C0A5-1574-3D55DC292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0FEC7F3-EE27-BDD1-810F-6B9F2A49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. يتذكر كل واحد منكم أحداث رحلة ابن بطوطة ويسردها شفويا أمام زملائه.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6B35A-1809-0227-1246-2AB57831A21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D3147-2A2D-20E7-8782-A492B54D5F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D91161-0985-FE1C-1D61-B571010FFDD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6AC276F4-DE8B-18BA-4EEE-64F0189DB7F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F419E9-7C6A-EC78-A75F-DFD9DDFE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2FF302-CB46-4CD2-5FA1-52CBE81E95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526345-5578-1AB6-98CE-29BD9A6E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0F1524-7DAF-5523-8F0E-1077C2B415A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7AE5F70-FEA1-B671-D4DC-7C077FF1EC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910354-4425-C78C-6064-4231109A5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845166"/>
            <a:ext cx="7488943" cy="46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9515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70FEC-E37C-ECA5-AF5B-C885A2B71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163D771-13C0-B619-D87C-594BCEDC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النموذج التالي. تابعوا معي سأقرأ. من يقرأ مثلي؟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1CBCC-B0E1-F7BC-C05A-73D85796AC7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28E50-705C-2225-1ABE-BA01A518D6F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9E614E-5017-E480-0EA7-9326957CBD5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B67EC16D-5863-C218-F208-9F86C7E6BA9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ADAC16-8C8F-FDDD-9220-0D150BB9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12FA4E-60C0-212F-9144-A4B321546C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414B71-891C-B23C-A3F1-3019F75D2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379936-9A14-D5BC-80E4-AFD7EB4D878C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6484840-2903-4A1B-55EE-F8901E82AA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FFB35F0-2475-C69D-12BF-14469803AB80}"/>
              </a:ext>
            </a:extLst>
          </p:cNvPr>
          <p:cNvSpPr txBox="1"/>
          <p:nvPr/>
        </p:nvSpPr>
        <p:spPr>
          <a:xfrm>
            <a:off x="529389" y="1849485"/>
            <a:ext cx="8073190" cy="4420508"/>
          </a:xfrm>
          <a:prstGeom prst="roundRect">
            <a:avLst>
              <a:gd name="adj" fmla="val 6470"/>
            </a:avLst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r>
              <a:rPr lang="ar-MA" sz="36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ﭐلْبِدايَةِ</a:t>
            </a:r>
            <a:r>
              <a:rPr lang="ar-MA" sz="36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نْطَلقَ ﭐبْنُ بَطّوطَةَ في رِحْلَتِهِ مِنْ مَدينَةِ طَنْجَةَ، قاصِداً مَكَّةَ ﭐلمُكَرَّمَةَ لِأداءِ فَريضَةِ ﭐلحَجِّ. سَلَكَ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ﭐلرَّحالَةُ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طَريقَهُ عَبَرَ شَمالِ إِفْرِيقْيَا مُروراً بِـﭐلْجزَائِرِ، وَتونسَ، وَليبْيا، حَتّى وَصَلَ إِلى مِصْرَ، هَناك</a:t>
            </a:r>
            <a:r>
              <a:rPr lang="ar-MA" sz="36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ﭐنْبَهَرَ بِجَمالِ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ﭐلإِسْكَنْدَرِيَّةِ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ذَلِكَ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تابَعَ رِحْلَتَهُ إِلى فِلَسْطين،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دِمَشْقَ، حَيْثُ ﭐنْضَمَّ إِلى قافِلَةِ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ﭐلحُجّاجِ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ﭐلْمُتَّجِهةِ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ﭐلمَدينَةِ ﭐلمُنَوَّرَةِ وَمَكَّةَ. 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941866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C2A5-8BE6-51CB-F496-A9FFC9F87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728E7EB-BCCF-2B64-A6BF-AE89CE15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استعملوا روابط السرد التي تعلمتم.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1A695-70FA-0B9D-CB10-35490CC2920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14128-D0FB-1527-7F38-8E6358A521B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9DD0F2-FA42-D503-2C07-CE10C1B0CC8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9894B79-C586-9E56-DBC2-8F8131B8C5C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2A62FF-8AC3-ABAC-579C-6E00B98E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8172BA-058C-AF72-00E9-493121D1FC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6276B7-BE2C-9891-C5AF-62AF52D29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500E47-5DDB-7F31-2886-ECAA890435C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AAFD281-A413-64FC-3F56-2FF51C9CF6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F6E7F7-3529-DD47-BAC9-11C5DAD48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845166"/>
            <a:ext cx="7488943" cy="46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878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233B9-A8C7-DF12-27E0-7FCDB5067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80B40D9-2371-137E-B509-69201ACE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بعناصر البطاقة للتحدث بطريقة جيدة.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1FCFE-21C1-AA7B-5EAF-725B66943FD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FEB8C7-3351-FC8C-DBA8-8247893F424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33A46-B07F-D5D5-FA50-74E3F30BA99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49ED8DA9-6910-3143-2427-4F0029405A2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9BC63F-E6F9-F977-D406-1D9D43227F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267F85-6271-E9E2-31B4-B2D924A7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415210-4111-8C87-7586-6C29B5E6E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D67406-50AF-FC55-8AB7-240D2310725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581A024-E2DA-2FA3-C545-C97B2D3684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77BE49-39A8-FDA6-535E-B157DA44C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44" y="2741588"/>
            <a:ext cx="8184069" cy="2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3828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1921"/>
            <a:ext cx="7886700" cy="720000"/>
          </a:xfrm>
        </p:spPr>
        <p:txBody>
          <a:bodyPr/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051261" y="25708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السلوك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- طلاقة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4460033" y="2122576"/>
            <a:ext cx="217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 روابط السرد (1)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552760" y="3380220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من كوناكري نحو الرباط  : أتحدث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618018" y="4692778"/>
            <a:ext cx="984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312E2-A165-620B-EDAA-02AC3B91AB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5679" y="4688035"/>
            <a:ext cx="536339" cy="540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83A71147-D8F7-EE41-3E3D-A424D8F74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26337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30752-8CDD-2007-6301-687E5E7C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1AB1D08-1492-A93A-A41A-F613C91C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يقدم عمله أمام زملائه؟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يقوم المتعلمون تباعا لتقديم إنجازاتهم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BC35A3-00D7-7462-E089-C9EA6C054C6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68CE8-A7E7-0988-D823-F526C0E454C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2B1856-529D-C992-B7A6-75C11ED45CB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72C826CD-059C-ED90-5ACB-485F93E6A6A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0FAF03-150B-BB09-2FDB-7BF63DCE20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A170DB6-888C-6B91-4016-0A2ED81F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4F80957-A4EB-D560-6471-AF176378D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C2628E-E276-B000-7436-BDA9F6F695F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007A4C-1487-9F19-CD3D-786C76ABAE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1CC276-942C-A8C0-357E-3907C7F08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45" y="1479883"/>
            <a:ext cx="4944979" cy="49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526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244FB-4A87-5CD6-2729-97ABD4DA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99F511-796C-F9DA-B77D-84C1E293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74174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 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EF99B9-064A-D6D7-DFA3-516A036D6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371420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F17E366-C802-B162-2B22-4E2ADAB801A7}"/>
              </a:ext>
            </a:extLst>
          </p:cNvPr>
          <p:cNvSpPr txBox="1">
            <a:spLocks/>
          </p:cNvSpPr>
          <p:nvPr/>
        </p:nvSpPr>
        <p:spPr>
          <a:xfrm>
            <a:off x="1855803" y="38718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 ؟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واجباتكم المنزلية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4200C-0805-8B75-CD63-B04C07D3D562}"/>
              </a:ext>
            </a:extLst>
          </p:cNvPr>
          <p:cNvSpPr txBox="1"/>
          <p:nvPr/>
        </p:nvSpPr>
        <p:spPr>
          <a:xfrm>
            <a:off x="4680374" y="3465497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04 -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F1CCDEA-84DC-7A66-FF3A-4FE7AA7FD1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583516"/>
            <a:ext cx="424748" cy="540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51A604E-EA26-07EE-BAC8-412163C273D7}"/>
              </a:ext>
            </a:extLst>
          </p:cNvPr>
          <p:cNvSpPr/>
          <p:nvPr/>
        </p:nvSpPr>
        <p:spPr>
          <a:xfrm>
            <a:off x="5532530" y="1894965"/>
            <a:ext cx="346976" cy="34697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049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DBDD-B6E4-325F-2B3F-156016D1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9269B98-8BE4-6462-F9AC-206D2239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بروابط السرد التي تعلمنا؟</a:t>
            </a:r>
            <a:endParaRPr lang="fr-MA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4F526F-6E1B-7D0C-C772-E4090E5B66A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E6525-F5BD-EB48-CF03-41DBD41D5B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93CD6-D1B9-3000-7566-96D1D65D747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2C60A9-37B7-571A-F690-12DA49B1D9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D8A86E-19C5-F593-38E5-D9D435EB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1C61D5-96A5-7A7C-DDA2-3FE171CE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E85136-222F-8112-F593-795B444F4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9F3C4-95E4-757F-F6C3-84E7265B76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774E0E-4D5E-2762-35EF-0B121560A2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EF2B75-17E5-47A5-3C5B-B6CB9AB25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937" y="2270574"/>
            <a:ext cx="8190125" cy="3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751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70325-E437-DDE3-24D0-3EDE8A17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B585FFD-997E-AA98-EA1B-60A87E0A2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614"/>
          <a:stretch/>
        </p:blipFill>
        <p:spPr>
          <a:xfrm>
            <a:off x="630692" y="2822683"/>
            <a:ext cx="7882615" cy="26073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E31023-B81D-8D26-BDEA-9830B9B89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563037"/>
            <a:ext cx="783583" cy="783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D752A8-61B4-E001-6629-93FCB0FA81B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15611F-73BA-A555-34D8-9F3356CE81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D45E1-867D-0979-2AF4-A3444D3BC86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662AF7-502C-06E6-732D-73CAA8807F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EF3246-8248-04A6-5195-818371F2D4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E184A0-EE63-1888-D72C-9A390E5217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4E572-EA32-F32F-6812-2CF8C8705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5D9096-02C9-B6AA-02D5-2B019255E6F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8A1816-2351-ADEC-5B68-DD44F89F6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25" y="613557"/>
            <a:ext cx="850490" cy="850490"/>
          </a:xfrm>
          <a:prstGeom prst="rect">
            <a:avLst/>
          </a:prstGeom>
        </p:spPr>
      </p:pic>
      <p:sp>
        <p:nvSpPr>
          <p:cNvPr id="5" name="Titre 6">
            <a:extLst>
              <a:ext uri="{FF2B5EF4-FFF2-40B4-BE49-F238E27FC236}">
                <a16:creationId xmlns:a16="http://schemas.microsoft.com/office/drawing/2014/main" id="{97459A7B-38FC-5FD2-A291-932E7B53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على الواجب المنزلي.</a:t>
            </a:r>
            <a:endParaRPr lang="fr-MA" sz="1800" dirty="0"/>
          </a:p>
        </p:txBody>
      </p:sp>
    </p:spTree>
    <p:extLst>
      <p:ext uri="{BB962C8B-B14F-4D97-AF65-F5344CB8AC3E}">
        <p14:creationId xmlns:p14="http://schemas.microsoft.com/office/powerpoint/2010/main" val="401237726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E6849C0-0440-D45A-2FA8-6C7234741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41F28-0CF6-784D-A88D-FF1BAFAA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EADF1-843F-F4BD-289A-5F336A23B3D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3D0BFB-73DB-D0D7-C5FB-4564FA31008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B9059-96F4-D251-172A-0E6AE00CD47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248B0D-D281-DA12-EC4A-6C4C7B55CA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4FA075F-FED6-1C3D-F9E0-5394EA88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8AD1F35-343D-81EF-B104-047D59DFEE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CBF5E5-C3FD-0AD8-9CE9-A943EE4E8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943C04B2-C268-9D91-E585-6F1678805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2275" y="1808957"/>
            <a:ext cx="5759450" cy="3240087"/>
          </a:xfrm>
          <a:prstGeom prst="rect">
            <a:avLst/>
          </a:prstGeom>
        </p:spPr>
      </p:pic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5C637ED-FDFE-4757-F602-1207912053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5139B8-9139-9072-E124-A2FE13967B7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A5BCBF39-9384-E2E4-A8A7-CFC17AFA80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5312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روابط السرد لربط الأفكار و الأحداث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أخذ الكلمة لسرد أحداث رحلة.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السلوك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3DC6FA-0548-6F4B-393F-1221E5B989E6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194E61-FEA4-EC5F-CE10-A70C30C6790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76CEB-18F3-E028-79EF-70787E3169C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7CC5B-0B3E-08EA-BA64-E6373FB53EA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BA09D1-49E7-CC2A-C6F0-6210005BC3A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5A404578-1C03-2204-FA3B-12BD7A00DD4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C00092D4-24B4-4BA5-0824-201E49E61D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B3460023-E5D5-2D00-2AA6-4BD17A23E36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D90AAE-D5C5-66F1-BB50-559A7FD55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8A3C84C-CC8C-BD52-176B-06B1445E18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134" y="2096321"/>
            <a:ext cx="5416041" cy="3973924"/>
          </a:xfrm>
          <a:prstGeom prst="roundRect">
            <a:avLst>
              <a:gd name="adj" fmla="val 11828"/>
            </a:avLst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04E1872-8FA5-0C96-BFA2-70289C33D0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4708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6216E-D82C-1684-E112-907F6C6C367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AD3AAE-872A-4B1F-2C3C-0BC66FC0DFB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9D768AC4-8B77-4F11-5494-0E611180CE0F}"/>
              </a:ext>
            </a:extLst>
          </p:cNvPr>
          <p:cNvSpPr txBox="1"/>
          <p:nvPr/>
        </p:nvSpPr>
        <p:spPr>
          <a:xfrm>
            <a:off x="899410" y="2847510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شَرْحِ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ٱلْأُسْتاذ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(ة) لِلدَّرْسِ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أَنْتَبِهُ وَأُرَكِّزُ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جَيِّداً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DA79E99-7A32-B635-6931-618BD65F8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5" y="1695624"/>
            <a:ext cx="2139304" cy="21393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6648C5-3DA4-2269-7793-6D24A9B7F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4" y="4016328"/>
            <a:ext cx="2139304" cy="2139304"/>
          </a:xfrm>
          <a:prstGeom prst="rect">
            <a:avLst/>
          </a:prstGeom>
        </p:spPr>
      </p:pic>
      <p:sp>
        <p:nvSpPr>
          <p:cNvPr id="23" name="Google Shape;1333;p8">
            <a:extLst>
              <a:ext uri="{FF2B5EF4-FFF2-40B4-BE49-F238E27FC236}">
                <a16:creationId xmlns:a16="http://schemas.microsoft.com/office/drawing/2014/main" id="{52C40BA2-AF10-F7D8-8D20-D791AEC4C042}"/>
              </a:ext>
            </a:extLst>
          </p:cNvPr>
          <p:cNvSpPr txBox="1"/>
          <p:nvPr/>
        </p:nvSpPr>
        <p:spPr>
          <a:xfrm>
            <a:off x="789949" y="4901436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حِصَّةِ ٱلْقِراءَةِ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أُتابِعُ مَعَ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زُمَلائي بِأصْبُعي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14778</TotalTime>
  <Words>1556</Words>
  <Application>Microsoft Office PowerPoint</Application>
  <PresentationFormat>Affichage à l'écran (4:3)</PresentationFormat>
  <Paragraphs>330</Paragraphs>
  <Slides>56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56</vt:i4>
      </vt:variant>
    </vt:vector>
  </HeadingPairs>
  <TitlesOfParts>
    <vt:vector size="75" baseType="lpstr">
      <vt:lpstr>Calibri Light</vt:lpstr>
      <vt:lpstr>Dosis</vt:lpstr>
      <vt:lpstr>Microsoft Uighur</vt:lpstr>
      <vt:lpstr>Dosis Medium</vt:lpstr>
      <vt:lpstr>Dosis ExtraBold</vt:lpstr>
      <vt:lpstr>Wingdings</vt:lpstr>
      <vt:lpstr>Calibri</vt:lpstr>
      <vt:lpstr>Arial</vt:lpstr>
      <vt:lpstr>Modern Love</vt:lpstr>
      <vt:lpstr>Dosis SemiBold</vt:lpstr>
      <vt:lpstr>1_Thème Office</vt:lpstr>
      <vt:lpstr>01- نشاط اعتيادي</vt:lpstr>
      <vt:lpstr>04- قراءة/ كتابة</vt:lpstr>
      <vt:lpstr>2_05- اختتام الحصة</vt:lpstr>
      <vt:lpstr>3_Env-Enseignant</vt:lpstr>
      <vt:lpstr>1_Env-Enseignant</vt:lpstr>
      <vt:lpstr>3_05- اختتام الحصة</vt:lpstr>
      <vt:lpstr>4_05- اختتام الحصة</vt:lpstr>
      <vt:lpstr>02- معــــــــــجم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</vt:lpstr>
      <vt:lpstr>ستتدربون في هذه الحصة على قراءة فقرة بدقة وسرعة. من يقرأ . تابعوا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</vt:lpstr>
      <vt:lpstr>الفائزون بنجمة الطلاقة هم ...........................................................................</vt:lpstr>
      <vt:lpstr>الأساليب</vt:lpstr>
      <vt:lpstr>خلال هذه الحصة ستتعرفون على روابط السرد  وستتعلمون كيف  توظفونها.</vt:lpstr>
      <vt:lpstr>روابط السرد هي أدوات لغوية تُستعمل لربط الجمل والأحداث، مما يساعد على تنظيم الأفكار وتسلسل الأحداث بشكل واضح ومتناسق. انتبهوا معي </vt:lpstr>
      <vt:lpstr>أولا : عندما أبدأ سرد حكاية أو حدث أستعمل روابط السرد مثل " في البداية". سأقرأ الجملة . من يقرأ مثلي؟</vt:lpstr>
      <vt:lpstr>يمكن أن أستعمل روابط أخرى لبداية السرد مثل ذاتَ يَوْمٍ – في يَوْمٍ مِنَ ٱلْأَيّامِ – مُنْذُ زَمَنٍ بَعيدٍ – بَدَأَتِ ٱلْقِصَّةُ عِنْدَما.   من يقرأ الجملة مع رابط للبداية؟  هل تعرفون روابط أخرى لبداية السرد؟</vt:lpstr>
      <vt:lpstr>من يقرأ؟ من يركب جملة تبدأ بإحدى العبارات التالية؟</vt:lpstr>
      <vt:lpstr>الآن إذا أردت  التعبير عن حدث غير متوقع، أستعمل روابط المفاجأة. مثل : فجأة. من يقرأ؟ </vt:lpstr>
      <vt:lpstr>يمكننا استخدام عبارات أخرى للتعبير عن تحول الأحداث . بغثة  من يقرأ الجملة مع رابط للمفاجأة؟  هل تعرفون روابط أخرى للتعبير عن حدث مفاجئ و غير متوقع؟</vt:lpstr>
      <vt:lpstr>من يقرأ؟ من يركب جملة تبدأ بإحدى العبارات التالية؟</vt:lpstr>
      <vt:lpstr>ما الذي يجب عليكم تذكره؟ لماذا نستعمل روابط السرد؟</vt:lpstr>
      <vt:lpstr>من يذكرنا ببعض روابط السرد التي نوظفها في بداية السرد أو للتعبير عن حدث مفاجئ؟ </vt:lpstr>
      <vt:lpstr>من يقرأ؟</vt:lpstr>
      <vt:lpstr>خدوا كراساتكم الصفحة 78</vt:lpstr>
      <vt:lpstr>أنجزوا النشاط 1 و 2 . عمل ثنائي ؟ 5 دقائق للإنجاز</vt:lpstr>
      <vt:lpstr>سأمر بين الصفوف لمساعدتكم.</vt:lpstr>
      <vt:lpstr>لنصحح النشاط الأول ؟ من يقرأ جوابه ؟ هل انتم متفقون؟ من يقترح جوابا آخر؟</vt:lpstr>
      <vt:lpstr>إليكم هذا الجواب ؟ صححوا.</vt:lpstr>
      <vt:lpstr>لنصحح النشاط الثاني ؟ من يقرأ جوابه ؟ هل انتم متفقون؟ من يقترح جوابا آخر؟</vt:lpstr>
      <vt:lpstr>إليكم هذا الجواب ؟ صححوا.</vt:lpstr>
      <vt:lpstr>الآن أنجزوا النشاط التالي على دفاتر القسم بعد كتابو تاريخ اليوم و عنوان الدرس. عمل فردي أكتبوا الجمل مباشرة دون رسم الجدول.</vt:lpstr>
      <vt:lpstr>سأمر بين الصفوف لمساعدتكم.</vt:lpstr>
      <vt:lpstr>لنصحح. تصحيح تفاعلي.</vt:lpstr>
      <vt:lpstr>إليكم هذا الجواب ؟  صححوا.  يمكنكم اقتراح جمل أخرى.</vt:lpstr>
      <vt:lpstr>Présentation PowerPoint</vt:lpstr>
      <vt:lpstr>نصحح أولا الواجب المنزلي. من منكم يقرأ جوابه؟</vt:lpstr>
      <vt:lpstr>صححوا.</vt:lpstr>
      <vt:lpstr>خذوا الصفحة 79  من كراساتكم.</vt:lpstr>
      <vt:lpstr>الآن سنستمع للنص " من كوناكري نحو الرباط " انتبهوا  ودونوا ما قد يساعدكم على ملء الفراغات في النشاط التالي: </vt:lpstr>
      <vt:lpstr>استمعوا حيدا لشريط الفيديو</vt:lpstr>
      <vt:lpstr>سأمر بين الصفوف لمساعدتكم. </vt:lpstr>
      <vt:lpstr>لنصحح. نشاط تفاعلي مع المتعلمين </vt:lpstr>
      <vt:lpstr>الان . يتذكر كل واحد منكم أحداث رحلة ابن بطوطة ويسردها شفويا أمام زملائه.</vt:lpstr>
      <vt:lpstr>إليكم النموذج التالي. تابعوا معي سأقرأ. من يقرأ مثلي؟</vt:lpstr>
      <vt:lpstr>سأمر بين الصفوف لمساعدتكم. استعملوا روابط السرد التي تعلمتم.</vt:lpstr>
      <vt:lpstr>استعينوا بعناصر البطاقة للتحدث بطريقة جيدة.</vt:lpstr>
      <vt:lpstr>نصحح. من يقدم عمله أمام زملائه؟ يقوم المتعلمون تباعا لتقديم إنجازاتهم</vt:lpstr>
      <vt:lpstr>اختتام الحصة </vt:lpstr>
      <vt:lpstr>من يذكرنا بروابط السرد التي تعلمنا؟</vt:lpstr>
      <vt:lpstr>ضعوا علامة على الواجب المنزلي.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186</cp:revision>
  <dcterms:created xsi:type="dcterms:W3CDTF">2023-09-20T21:35:22Z</dcterms:created>
  <dcterms:modified xsi:type="dcterms:W3CDTF">2025-12-20T09:10:07Z</dcterms:modified>
</cp:coreProperties>
</file>